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9" r:id="rId35"/>
    <p:sldId id="380" r:id="rId36"/>
    <p:sldId id="381" r:id="rId37"/>
    <p:sldId id="390" r:id="rId38"/>
    <p:sldId id="391" r:id="rId39"/>
    <p:sldId id="392" r:id="rId40"/>
    <p:sldId id="393" r:id="rId41"/>
    <p:sldId id="394" r:id="rId42"/>
    <p:sldId id="395" r:id="rId43"/>
    <p:sldId id="387" r:id="rId44"/>
    <p:sldId id="388" r:id="rId45"/>
    <p:sldId id="389" r:id="rId4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45" autoAdjust="0"/>
    <p:restoredTop sz="95179" autoAdjust="0"/>
  </p:normalViewPr>
  <p:slideViewPr>
    <p:cSldViewPr snapToGrid="0">
      <p:cViewPr>
        <p:scale>
          <a:sx n="82" d="100"/>
          <a:sy n="82" d="100"/>
        </p:scale>
        <p:origin x="408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7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7F56F92-D627-43E3-929E-559695044F8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1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1761BBF-F3EF-42BF-86E5-FB73FD6AC6F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58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9286875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97B608-A4F1-4969-B899-1C01D4CCB370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07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9286875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90AF4A-BA3C-4D77-A24E-D333D6644192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04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9286875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B7C745-5066-4943-9BD2-DB2A87A06385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66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9286875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B8935C-705A-493A-BBD7-AB3910AC68BA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388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9286875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484DA9-33D4-4B78-9FA1-0419E648667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74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9286875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6AE5E1-EA1C-475C-859D-21E200DA76CF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82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Systems Analysis and Design</a:t>
            </a:r>
            <a:br>
              <a:rPr lang="en-US" dirty="0" smtClean="0"/>
            </a:br>
            <a:r>
              <a:rPr lang="en-US" dirty="0" smtClean="0"/>
              <a:t>CT026-3-1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992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204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 (of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381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72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9795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192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42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355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4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6850" y="2522538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CT026-3-1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Systems Analysis and Design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70840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800" dirty="0" smtClean="0"/>
              <a:t>System Requirements	</a:t>
            </a:r>
            <a:endParaRPr lang="en-US" sz="800" dirty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794625" y="6632375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800" dirty="0" smtClean="0"/>
              <a:t>Page </a:t>
            </a:r>
            <a:fld id="{DD78F47D-BB23-44CC-867E-13C8B4ACEEBC}" type="slidenum">
              <a:rPr lang="en-US" sz="800" smtClean="0"/>
              <a:t>‹#›</a:t>
            </a:fld>
            <a:r>
              <a:rPr lang="en-US" sz="800" dirty="0" smtClean="0"/>
              <a:t> of 45 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boro.ac.uk/computing/info/images/web-imp.jpg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rary.tufts.edu/tisch/bibliotech/btc34.ht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6.jpeg"/><Relationship Id="rId7" Type="http://schemas.openxmlformats.org/officeDocument/2006/relationships/hyperlink" Target="http://images.google.com.my/imgres?imgurl=www.dsv.su.se/jpalme/reports/user-observation.gif&amp;imgrefurl=http://www.dsv.su.se/jpalme/reports/ethno.html&amp;h=285&amp;w=400&amp;sz=9&amp;tbnid=pwXO4J6s138J:&amp;tbnh=85&amp;tbnw=119&amp;start=10&amp;prev=/images?q=observation+&amp;hl=en&amp;lr=&amp;ie=UTF-8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Analysis and Design CT026-3-1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83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Interview</a:t>
            </a:r>
            <a:endParaRPr lang="en-US" sz="13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9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8458200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Step 4. Prepare for the interview</a:t>
            </a:r>
          </a:p>
          <a:p>
            <a:pPr lvl="1" eaLnBrk="1" hangingPunct="1"/>
            <a:r>
              <a:rPr lang="en-US" altLang="en-US" smtClean="0"/>
              <a:t>Careful preparation is essential because an interview is an important meeting and not just a casual chat</a:t>
            </a:r>
          </a:p>
          <a:p>
            <a:pPr lvl="1" eaLnBrk="1" hangingPunct="1"/>
            <a:r>
              <a:rPr lang="en-US" altLang="en-US" smtClean="0"/>
              <a:t>Limit the interview to no more than one hour</a:t>
            </a:r>
          </a:p>
          <a:p>
            <a:pPr lvl="1" eaLnBrk="1" hangingPunct="1"/>
            <a:r>
              <a:rPr lang="en-US" altLang="en-US" smtClean="0"/>
              <a:t>Verify time, place, length, and topics via e-mail</a:t>
            </a:r>
          </a:p>
          <a:p>
            <a:pPr lvl="1" eaLnBrk="1" hangingPunct="1"/>
            <a:r>
              <a:rPr lang="en-US" altLang="en-US" smtClean="0"/>
              <a:t>Ask the interviewee to have samples available</a:t>
            </a:r>
          </a:p>
        </p:txBody>
      </p:sp>
    </p:spTree>
    <p:extLst>
      <p:ext uri="{BB962C8B-B14F-4D97-AF65-F5344CB8AC3E}">
        <p14:creationId xmlns:p14="http://schemas.microsoft.com/office/powerpoint/2010/main" val="14538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Interview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8458200" cy="452596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Step 5</a:t>
            </a:r>
            <a:r>
              <a:rPr lang="en-US" dirty="0"/>
              <a:t>. Conduct the </a:t>
            </a:r>
            <a:r>
              <a:rPr lang="en-US" dirty="0" smtClean="0"/>
              <a:t>interview</a:t>
            </a:r>
          </a:p>
          <a:p>
            <a:pPr lvl="1" eaLnBrk="1" hangingPunct="1">
              <a:defRPr/>
            </a:pPr>
            <a:r>
              <a:rPr lang="en-US" dirty="0"/>
              <a:t>Develop a specific plan for the meeting</a:t>
            </a:r>
          </a:p>
          <a:p>
            <a:pPr lvl="1" eaLnBrk="1" hangingPunct="1">
              <a:defRPr/>
            </a:pPr>
            <a:r>
              <a:rPr lang="en-US" dirty="0"/>
              <a:t>Begin by introducing yourself, describing the project, and explaining your interview objectives</a:t>
            </a:r>
          </a:p>
          <a:p>
            <a:pPr lvl="1" eaLnBrk="1" hangingPunct="1">
              <a:defRPr/>
            </a:pPr>
            <a:r>
              <a:rPr lang="en-US" dirty="0"/>
              <a:t>Engaged listening</a:t>
            </a:r>
          </a:p>
          <a:p>
            <a:pPr lvl="1" eaLnBrk="1" hangingPunct="1">
              <a:defRPr/>
            </a:pPr>
            <a:r>
              <a:rPr lang="en-US" dirty="0"/>
              <a:t>Allow the person enough time to think about the question</a:t>
            </a:r>
          </a:p>
          <a:p>
            <a:pPr lvl="1" eaLnBrk="1" hangingPunct="1">
              <a:defRPr/>
            </a:pPr>
            <a:r>
              <a:rPr lang="en-US" dirty="0"/>
              <a:t>After an interview,  you should summarize the session and seek a </a:t>
            </a:r>
            <a:r>
              <a:rPr lang="en-US" dirty="0" smtClean="0"/>
              <a:t>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Interview </a:t>
            </a:r>
            <a:endParaRPr lang="en-US" sz="13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8458200" cy="452596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Step 6</a:t>
            </a:r>
            <a:r>
              <a:rPr lang="en-US" dirty="0"/>
              <a:t>. Document the </a:t>
            </a:r>
            <a:r>
              <a:rPr lang="en-US" dirty="0" smtClean="0"/>
              <a:t>interview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Note taking should be kept to a minimum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After conducting the interview,  you must record the information quickly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After the interview, send memo to the interviewee expressing your appreciation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Note date, time, location, purpose of the interview, and the main points you discussed so the interviewee has a written summary and can offer additions or </a:t>
            </a:r>
            <a:r>
              <a:rPr lang="en-US" dirty="0" smtClean="0"/>
              <a:t>corrections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Interview</a:t>
            </a:r>
            <a:endParaRPr lang="en-US" sz="13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64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8458200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Step 7. Evaluate the interview</a:t>
            </a:r>
          </a:p>
          <a:p>
            <a:pPr lvl="1" eaLnBrk="1" hangingPunct="1"/>
            <a:r>
              <a:rPr lang="en-US" altLang="en-US" smtClean="0"/>
              <a:t>In addition to recording the facts obtained in an interview, try to identify any possible biases</a:t>
            </a:r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44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516063"/>
            <a:ext cx="8229600" cy="4806950"/>
          </a:xfrm>
        </p:spPr>
        <p:txBody>
          <a:bodyPr/>
          <a:lstStyle/>
          <a:p>
            <a:pPr eaLnBrk="1" hangingPunct="1"/>
            <a:r>
              <a:rPr lang="en-US" altLang="en-US" smtClean="0"/>
              <a:t>Unsuccessful Interviews</a:t>
            </a:r>
          </a:p>
          <a:p>
            <a:pPr lvl="1" eaLnBrk="1" hangingPunct="1"/>
            <a:r>
              <a:rPr lang="en-US" altLang="en-US" smtClean="0"/>
              <a:t>No matter how well you prepare for interviews, some are not successful</a:t>
            </a:r>
          </a:p>
          <a:p>
            <a:pPr lvl="1" eaLnBrk="1" hangingPunct="1"/>
            <a:r>
              <a:rPr lang="en-US" altLang="en-US" smtClean="0"/>
              <a:t>Misunderstanding or personality conflict could affect the interview negatively, or the interviewee might be afraid that the new system will eliminate or change his or her job</a:t>
            </a:r>
          </a:p>
          <a:p>
            <a:pPr lvl="1" eaLnBrk="1" hangingPunct="1"/>
            <a:r>
              <a:rPr lang="en-US" altLang="en-US" smtClean="0"/>
              <a:t>Find a way to conclude an unsuccessful meeting</a:t>
            </a:r>
          </a:p>
          <a:p>
            <a:pPr lvl="1" eaLnBrk="1" hangingPunct="1"/>
            <a:r>
              <a:rPr lang="en-US" altLang="en-US" smtClean="0"/>
              <a:t>Consider alternatives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330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3366"/>
                </a:solidFill>
              </a:rPr>
              <a:t>Quick Review Question</a:t>
            </a:r>
            <a:endParaRPr lang="en-US" altLang="en-US" smtClean="0">
              <a:solidFill>
                <a:srgbClr val="003366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You are asked to develop a student registration system, what are the questions that you may ask in search of facts? (Hint: use following inquiry expressions )</a:t>
            </a:r>
          </a:p>
          <a:p>
            <a:pPr lvl="1" eaLnBrk="1" hangingPunct="1"/>
            <a:r>
              <a:rPr lang="en-US" altLang="en-US" sz="2400" smtClean="0"/>
              <a:t>WHO </a:t>
            </a:r>
          </a:p>
          <a:p>
            <a:pPr lvl="1" eaLnBrk="1" hangingPunct="1"/>
            <a:r>
              <a:rPr lang="en-US" altLang="en-US" sz="2400" smtClean="0"/>
              <a:t>WHAT </a:t>
            </a:r>
          </a:p>
          <a:p>
            <a:pPr lvl="1" eaLnBrk="1" hangingPunct="1"/>
            <a:r>
              <a:rPr lang="en-US" altLang="en-US" sz="2400" smtClean="0"/>
              <a:t>WHERE </a:t>
            </a:r>
          </a:p>
          <a:p>
            <a:pPr lvl="1" eaLnBrk="1" hangingPunct="1"/>
            <a:r>
              <a:rPr lang="en-US" altLang="en-US" sz="2400" smtClean="0"/>
              <a:t>WHEN</a:t>
            </a:r>
          </a:p>
          <a:p>
            <a:pPr lvl="1" eaLnBrk="1" hangingPunct="1"/>
            <a:r>
              <a:rPr lang="en-US" altLang="en-US" sz="2400" smtClean="0"/>
              <a:t>HOW </a:t>
            </a:r>
          </a:p>
          <a:p>
            <a:pPr lvl="1" eaLnBrk="1" hangingPunct="1"/>
            <a:r>
              <a:rPr lang="en-US" altLang="en-US" sz="2400" smtClean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351409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003366"/>
                </a:solidFill>
              </a:rPr>
              <a:t>Summary of Main Teaching Points</a:t>
            </a:r>
            <a:endParaRPr lang="en-US" altLang="en-US" sz="3200" smtClean="0">
              <a:solidFill>
                <a:srgbClr val="003366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Systems Analysis</a:t>
            </a:r>
          </a:p>
          <a:p>
            <a:pPr lvl="1" eaLnBrk="1" hangingPunct="1"/>
            <a:r>
              <a:rPr lang="en-US" altLang="en-US" smtClean="0"/>
              <a:t>Questions asked in search of facts</a:t>
            </a:r>
          </a:p>
          <a:p>
            <a:pPr lvl="1" eaLnBrk="1" hangingPunct="1"/>
            <a:r>
              <a:rPr lang="en-US" altLang="en-US" smtClean="0"/>
              <a:t>Fact-finding techniques</a:t>
            </a:r>
          </a:p>
          <a:p>
            <a:pPr lvl="2" eaLnBrk="1" hangingPunct="1"/>
            <a:r>
              <a:rPr lang="en-US" altLang="en-US" smtClean="0"/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78794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Document Review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 existing system documentation</a:t>
            </a:r>
          </a:p>
          <a:p>
            <a:pPr eaLnBrk="1" hangingPunct="1"/>
            <a:r>
              <a:rPr lang="en-US" altLang="en-US" smtClean="0"/>
              <a:t>Obtain copies of actual forms and documents</a:t>
            </a:r>
          </a:p>
          <a:p>
            <a:pPr eaLnBrk="1" hangingPunct="1"/>
            <a:r>
              <a:rPr lang="en-US" altLang="en-US" smtClean="0"/>
              <a:t>Review blank copies of forms</a:t>
            </a:r>
          </a:p>
          <a:p>
            <a:pPr eaLnBrk="1" hangingPunct="1"/>
            <a:r>
              <a:rPr lang="en-US" altLang="en-US" smtClean="0"/>
              <a:t>Review samples of completed forms</a:t>
            </a:r>
          </a:p>
          <a:p>
            <a:pPr eaLnBrk="1" hangingPunct="1"/>
            <a:r>
              <a:rPr lang="en-US" altLang="en-US" smtClean="0"/>
              <a:t>Review software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630643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439863"/>
            <a:ext cx="8229600" cy="51149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Ask questions about present system operation</a:t>
            </a:r>
          </a:p>
          <a:p>
            <a:pPr eaLnBrk="1" hangingPunct="1">
              <a:defRPr/>
            </a:pPr>
            <a:r>
              <a:rPr lang="en-US" dirty="0" smtClean="0"/>
              <a:t>Observe all steps in the processing cycle</a:t>
            </a:r>
          </a:p>
          <a:p>
            <a:pPr eaLnBrk="1" hangingPunct="1">
              <a:defRPr/>
            </a:pPr>
            <a:r>
              <a:rPr lang="en-US" dirty="0" smtClean="0"/>
              <a:t>Examine each form, record and report</a:t>
            </a:r>
          </a:p>
          <a:p>
            <a:pPr eaLnBrk="1" hangingPunct="1">
              <a:defRPr/>
            </a:pPr>
            <a:r>
              <a:rPr lang="en-US" dirty="0" smtClean="0"/>
              <a:t>Consider each person working with the system</a:t>
            </a:r>
          </a:p>
          <a:p>
            <a:pPr eaLnBrk="1" hangingPunct="1">
              <a:defRPr/>
            </a:pPr>
            <a:r>
              <a:rPr lang="en-US" dirty="0" smtClean="0"/>
              <a:t>Talk to people who receive current reports</a:t>
            </a:r>
          </a:p>
          <a:p>
            <a:pPr eaLnBrk="1" hangingPunct="1">
              <a:defRPr/>
            </a:pPr>
            <a:r>
              <a:rPr lang="en-US" dirty="0" smtClean="0"/>
              <a:t>Consider the Hawthorne Effect</a:t>
            </a:r>
          </a:p>
          <a:p>
            <a:pPr marL="859536" lvl="2" eaLnBrk="1" fontAlgn="auto" hangingPunct="1"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Wingdings 2"/>
              <a:buChar char=""/>
              <a:defRPr/>
            </a:pPr>
            <a:r>
              <a:rPr lang="en-US" kern="1200" dirty="0" smtClean="0">
                <a:ea typeface="+mn-ea"/>
                <a:cs typeface="+mn-cs"/>
              </a:rPr>
              <a:t>Productivity seemed to improve whenever workers knew they were being observed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791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Observation – Hawthorne Effect</a:t>
            </a:r>
          </a:p>
        </p:txBody>
      </p:sp>
      <p:pic>
        <p:nvPicPr>
          <p:cNvPr id="9220" name="Picture 4" descr="Fig3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90"/>
          <a:stretch>
            <a:fillRect/>
          </a:stretch>
        </p:blipFill>
        <p:spPr bwMode="auto">
          <a:xfrm>
            <a:off x="0" y="1651000"/>
            <a:ext cx="8891588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743200" y="5965825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Figure 7-1 :Hawthorne Effect</a:t>
            </a:r>
          </a:p>
          <a:p>
            <a:pPr algn="ctr" eaLnBrk="1" hangingPunct="1"/>
            <a:r>
              <a:rPr lang="en-US" altLang="en-US" sz="1000" b="1"/>
              <a:t>Systems Analysis &amp; Design (4th Edition) </a:t>
            </a:r>
            <a:r>
              <a:rPr lang="en-US" altLang="en-US" sz="1000"/>
              <a:t>– Shelly Cashman Series</a:t>
            </a:r>
          </a:p>
        </p:txBody>
      </p:sp>
    </p:spTree>
    <p:extLst>
      <p:ext uri="{BB962C8B-B14F-4D97-AF65-F5344CB8AC3E}">
        <p14:creationId xmlns:p14="http://schemas.microsoft.com/office/powerpoint/2010/main" val="191099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3366"/>
                </a:solidFill>
              </a:rPr>
              <a:t>Topic &amp; Structure of the lesson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Systems Analysis</a:t>
            </a:r>
          </a:p>
          <a:p>
            <a:pPr lvl="1"/>
            <a:r>
              <a:rPr lang="en-US" altLang="en-US" dirty="0" smtClean="0"/>
              <a:t>List </a:t>
            </a:r>
            <a:r>
              <a:rPr lang="en-US" altLang="en-US" dirty="0"/>
              <a:t>FIVE (5) questions which could be used in an interview to determine user requirements</a:t>
            </a:r>
          </a:p>
          <a:p>
            <a:pPr lvl="1"/>
            <a:r>
              <a:rPr lang="en-US" altLang="en-US" dirty="0"/>
              <a:t>List and describe the SEVEN (7) interview steps</a:t>
            </a:r>
          </a:p>
          <a:p>
            <a:pPr lvl="1"/>
            <a:r>
              <a:rPr lang="en-US" altLang="en-US" dirty="0"/>
              <a:t>List SIX (6) fact-finding techniques</a:t>
            </a:r>
          </a:p>
          <a:p>
            <a:pPr lvl="2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572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Questionnaires and Surveys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Brief and user-friendly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Clear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Questions in logical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Simple wording to avoid misunderstanding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Avoid leading questions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Open-ended questions are difficult to tabulate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Limit questions raising concern / negative issues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Section for general comments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Test the questionnaires in advance</a:t>
            </a:r>
          </a:p>
        </p:txBody>
      </p:sp>
    </p:spTree>
    <p:extLst>
      <p:ext uri="{BB962C8B-B14F-4D97-AF65-F5344CB8AC3E}">
        <p14:creationId xmlns:p14="http://schemas.microsoft.com/office/powerpoint/2010/main" val="167359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Questionnaires and Surveys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6175" y="1516063"/>
            <a:ext cx="4791075" cy="4525962"/>
          </a:xfrm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193800" y="6045200"/>
            <a:ext cx="5867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FIGURE 4-23 </a:t>
            </a:r>
            <a:r>
              <a:rPr lang="en-US" altLang="en-US" sz="1400"/>
              <a:t>Online version of a sample questionnaire. Does it follow the suggested guidelines?</a:t>
            </a:r>
          </a:p>
        </p:txBody>
      </p:sp>
    </p:spTree>
    <p:extLst>
      <p:ext uri="{BB962C8B-B14F-4D97-AF65-F5344CB8AC3E}">
        <p14:creationId xmlns:p14="http://schemas.microsoft.com/office/powerpoint/2010/main" val="2805303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Sampling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8"/>
            <a:ext cx="8229600" cy="4832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process of collecting examples of actual documents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There are several techniques of sampling:-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Systematic sample : Select every tenth customer for review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Stratified sample : Select five customers from each of four postal codes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Random sample : Any 20 customers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Main objective : to ensure representation of the overall population accurately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Should be considered for interviewing or questionnaires</a:t>
            </a:r>
          </a:p>
        </p:txBody>
      </p:sp>
    </p:spTree>
    <p:extLst>
      <p:ext uri="{BB962C8B-B14F-4D97-AF65-F5344CB8AC3E}">
        <p14:creationId xmlns:p14="http://schemas.microsoft.com/office/powerpoint/2010/main" val="299454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Journals, periodicals, books</a:t>
            </a:r>
          </a:p>
          <a:p>
            <a:pPr eaLnBrk="1" hangingPunct="1"/>
            <a:r>
              <a:rPr lang="en-US" altLang="en-US" smtClean="0"/>
              <a:t>Internet sites</a:t>
            </a:r>
          </a:p>
          <a:p>
            <a:pPr lvl="1" eaLnBrk="1" hangingPunct="1"/>
            <a:r>
              <a:rPr lang="en-US" altLang="en-US" smtClean="0"/>
              <a:t>Hardware and software vendors</a:t>
            </a:r>
          </a:p>
          <a:p>
            <a:pPr lvl="1" eaLnBrk="1" hangingPunct="1"/>
            <a:r>
              <a:rPr lang="en-US" altLang="en-US" smtClean="0"/>
              <a:t>Independent firms that provide information</a:t>
            </a:r>
          </a:p>
          <a:p>
            <a:pPr lvl="1" eaLnBrk="1" hangingPunct="1"/>
            <a:r>
              <a:rPr lang="en-US" altLang="en-US" smtClean="0"/>
              <a:t>Newsgroups</a:t>
            </a:r>
          </a:p>
          <a:p>
            <a:pPr eaLnBrk="1" hangingPunct="1"/>
            <a:r>
              <a:rPr lang="en-US" altLang="en-US" smtClean="0"/>
              <a:t>Professional meetings, seminars, discussions</a:t>
            </a:r>
          </a:p>
          <a:p>
            <a:pPr eaLnBrk="1" hangingPunct="1"/>
            <a:r>
              <a:rPr lang="en-US" altLang="en-US" smtClean="0"/>
              <a:t>Site visits to observe a system in use</a:t>
            </a:r>
          </a:p>
        </p:txBody>
      </p:sp>
    </p:spTree>
    <p:extLst>
      <p:ext uri="{BB962C8B-B14F-4D97-AF65-F5344CB8AC3E}">
        <p14:creationId xmlns:p14="http://schemas.microsoft.com/office/powerpoint/2010/main" val="3899465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Interviews vs. Questionnaires</a:t>
            </a:r>
          </a:p>
        </p:txBody>
      </p:sp>
      <p:pic>
        <p:nvPicPr>
          <p:cNvPr id="14340" name="Picture 6" descr="TBL7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8"/>
          <a:stretch>
            <a:fillRect/>
          </a:stretch>
        </p:blipFill>
        <p:spPr bwMode="auto">
          <a:xfrm>
            <a:off x="0" y="1714500"/>
            <a:ext cx="91440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965200" y="6057900"/>
            <a:ext cx="708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Figure 7.3 – Comparison of Interviews and Questionnaires</a:t>
            </a:r>
          </a:p>
          <a:p>
            <a:pPr algn="ctr" eaLnBrk="1" hangingPunct="1"/>
            <a:r>
              <a:rPr lang="en-US" altLang="en-US" sz="1000" b="1"/>
              <a:t>Modern Systems Analysis and Design, 3/e </a:t>
            </a:r>
            <a:r>
              <a:rPr lang="en-US" altLang="en-US" sz="1000"/>
              <a:t>- Jeffrey A. Hoffer    Joey F. George    Joseph S. Valacich     </a:t>
            </a:r>
          </a:p>
        </p:txBody>
      </p:sp>
    </p:spTree>
    <p:extLst>
      <p:ext uri="{BB962C8B-B14F-4D97-AF65-F5344CB8AC3E}">
        <p14:creationId xmlns:p14="http://schemas.microsoft.com/office/powerpoint/2010/main" val="309720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Observation vs. Document Analysis</a:t>
            </a:r>
          </a:p>
        </p:txBody>
      </p:sp>
      <p:pic>
        <p:nvPicPr>
          <p:cNvPr id="15364" name="Picture 4" descr="TBL7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9"/>
          <a:stretch>
            <a:fillRect/>
          </a:stretch>
        </p:blipFill>
        <p:spPr bwMode="auto">
          <a:xfrm>
            <a:off x="0" y="1765300"/>
            <a:ext cx="8637588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50888" y="5629275"/>
            <a:ext cx="708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Figure 7.4 – Comparison of Observation and Document Analysis</a:t>
            </a:r>
          </a:p>
          <a:p>
            <a:pPr algn="ctr" eaLnBrk="1" hangingPunct="1"/>
            <a:r>
              <a:rPr lang="en-US" altLang="en-US" sz="1000" b="1"/>
              <a:t>Modern Systems Analysis and Design, 3/e </a:t>
            </a:r>
            <a:r>
              <a:rPr lang="en-US" altLang="en-US" sz="1000"/>
              <a:t>- Jeffrey A. Hoffer    Joey F. George    Joseph S. Valacich     </a:t>
            </a:r>
          </a:p>
        </p:txBody>
      </p:sp>
    </p:spTree>
    <p:extLst>
      <p:ext uri="{BB962C8B-B14F-4D97-AF65-F5344CB8AC3E}">
        <p14:creationId xmlns:p14="http://schemas.microsoft.com/office/powerpoint/2010/main" val="993678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Recording Facts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Keeping accurate records of interview, facts, ideas and research is important to successful systems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Basic rule is to write it down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Principles to follow when recording facts are:-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Record all information as soon as you obtain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Use simplest recording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Record findings properly so that it can be understood by someone else – not a member of the IS dept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Arrange documentation  so that information can be brought together and coordinated</a:t>
            </a:r>
          </a:p>
        </p:txBody>
      </p:sp>
    </p:spTree>
    <p:extLst>
      <p:ext uri="{BB962C8B-B14F-4D97-AF65-F5344CB8AC3E}">
        <p14:creationId xmlns:p14="http://schemas.microsoft.com/office/powerpoint/2010/main" val="2978479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Software tools for recording the facts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CASE Tools </a:t>
            </a:r>
            <a:r>
              <a:rPr lang="en-US" altLang="en-US" sz="2000" smtClean="0"/>
              <a:t>(</a:t>
            </a:r>
            <a:r>
              <a:rPr lang="en-US" altLang="en-US" smtClean="0"/>
              <a:t>Computer-aided systems engineering) tools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en-US" sz="2400" smtClean="0"/>
              <a:t>Powerful programs that help systems analysts develop and maintain information systems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en-US" sz="2400" smtClean="0"/>
              <a:t>Provide an overall framework for systems development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en-US" sz="2400" smtClean="0"/>
              <a:t>Support a wide variety of design methodologies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en-US" sz="2400" smtClean="0"/>
              <a:t>Two CASE categories : </a:t>
            </a:r>
          </a:p>
          <a:p>
            <a:pPr lvl="2" eaLnBrk="1" hangingPunct="1">
              <a:lnSpc>
                <a:spcPct val="90000"/>
              </a:lnSpc>
            </a:pPr>
            <a:r>
              <a:rPr kumimoji="1" lang="en-US" altLang="en-US" sz="2000" smtClean="0"/>
              <a:t>Upper CASE tools : support modeling process and produce a logical design of the information system</a:t>
            </a:r>
          </a:p>
          <a:p>
            <a:pPr lvl="2" eaLnBrk="1" hangingPunct="1">
              <a:lnSpc>
                <a:spcPct val="90000"/>
              </a:lnSpc>
            </a:pPr>
            <a:r>
              <a:rPr kumimoji="1" lang="en-US" altLang="en-US" sz="2000" smtClean="0"/>
              <a:t>Lower CASE tools : speed the development process by generating source code based on the logical model</a:t>
            </a:r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408558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Software tools for recording the facts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Word processing</a:t>
            </a:r>
          </a:p>
          <a:p>
            <a:pPr lvl="1" eaLnBrk="1" hangingPunct="1"/>
            <a:r>
              <a:rPr kumimoji="1" lang="en-US" altLang="en-US" smtClean="0"/>
              <a:t>Create reports, summaries, tables and forms</a:t>
            </a:r>
          </a:p>
          <a:p>
            <a:pPr lvl="1" eaLnBrk="1" hangingPunct="1"/>
            <a:r>
              <a:rPr kumimoji="1" lang="en-US" altLang="en-US" smtClean="0"/>
              <a:t>Prepare standard documentation</a:t>
            </a:r>
          </a:p>
          <a:p>
            <a:pPr lvl="1" eaLnBrk="1" hangingPunct="1"/>
            <a:r>
              <a:rPr kumimoji="1" lang="en-US" altLang="en-US" smtClean="0"/>
              <a:t>Organize presentation with templates, bookmarks, annotations, revision control, index</a:t>
            </a:r>
          </a:p>
          <a:p>
            <a:pPr lvl="1" eaLnBrk="1" hangingPunct="1"/>
            <a:r>
              <a:rPr kumimoji="1" lang="en-US" altLang="en-US" smtClean="0"/>
              <a:t>Create fill-in forms to conduct surveys and questionnaires</a:t>
            </a: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036041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Software tools for recording the facts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Spreadsheet</a:t>
            </a:r>
          </a:p>
          <a:p>
            <a:pPr lvl="1" eaLnBrk="1" hangingPunct="1"/>
            <a:r>
              <a:rPr kumimoji="1" lang="en-US" altLang="en-US" sz="3200" smtClean="0"/>
              <a:t>Track and manage numerical data or financial information</a:t>
            </a:r>
          </a:p>
          <a:p>
            <a:pPr lvl="1" eaLnBrk="1" hangingPunct="1"/>
            <a:r>
              <a:rPr kumimoji="1" lang="en-US" altLang="en-US" sz="3200" smtClean="0"/>
              <a:t>Generate graphs and charts that display the data and show possible patterns</a:t>
            </a:r>
          </a:p>
          <a:p>
            <a:pPr lvl="1" eaLnBrk="1" hangingPunct="1"/>
            <a:r>
              <a:rPr kumimoji="1" lang="en-US" altLang="en-US" sz="3200" smtClean="0"/>
              <a:t>Use statistical functions to tabulate and analyze questionnaire data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272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3366"/>
                </a:solidFill>
              </a:rPr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By the end of this lecture, YOU should be able to </a:t>
            </a:r>
            <a:r>
              <a:rPr lang="en-US" altLang="en-US" dirty="0" smtClean="0"/>
              <a:t>know about:</a:t>
            </a:r>
          </a:p>
          <a:p>
            <a:pPr lvl="0"/>
            <a:r>
              <a:rPr lang="en-MY" dirty="0"/>
              <a:t>Requirement Gathering Techniques</a:t>
            </a:r>
            <a:endParaRPr lang="en-US" sz="4400" dirty="0"/>
          </a:p>
          <a:p>
            <a:pPr lvl="1"/>
            <a:r>
              <a:rPr lang="en-GB" dirty="0"/>
              <a:t>Interview</a:t>
            </a:r>
            <a:endParaRPr lang="en-US" sz="3200" dirty="0"/>
          </a:p>
          <a:p>
            <a:pPr lvl="1"/>
            <a:r>
              <a:rPr lang="en-GB" dirty="0"/>
              <a:t>Document review</a:t>
            </a:r>
            <a:endParaRPr lang="en-US" sz="3200" dirty="0"/>
          </a:p>
          <a:p>
            <a:pPr lvl="1"/>
            <a:r>
              <a:rPr lang="en-GB" dirty="0"/>
              <a:t>Observation</a:t>
            </a:r>
            <a:endParaRPr lang="en-US" sz="3200" dirty="0"/>
          </a:p>
          <a:p>
            <a:pPr lvl="1"/>
            <a:r>
              <a:rPr lang="en-GB" dirty="0"/>
              <a:t>Surveys and questionnaires</a:t>
            </a:r>
            <a:endParaRPr lang="en-US" sz="3200" dirty="0"/>
          </a:p>
          <a:p>
            <a:pPr lvl="0"/>
            <a:r>
              <a:rPr lang="en-MY" dirty="0"/>
              <a:t>Types of Requirements</a:t>
            </a:r>
            <a:endParaRPr lang="en-US" sz="4400" dirty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60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Software tools for recording the facts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438275"/>
            <a:ext cx="3322637" cy="611188"/>
          </a:xfrm>
        </p:spPr>
        <p:txBody>
          <a:bodyPr/>
          <a:lstStyle/>
          <a:p>
            <a:pPr eaLnBrk="1" hangingPunct="1"/>
            <a:r>
              <a:rPr lang="en-US" altLang="en-US" smtClean="0"/>
              <a:t>Spreadsheets</a:t>
            </a:r>
          </a:p>
        </p:txBody>
      </p:sp>
      <p:pic>
        <p:nvPicPr>
          <p:cNvPr id="20485" name="Picture 4" descr="web-im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93900"/>
            <a:ext cx="47625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971800" y="6057900"/>
            <a:ext cx="439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Times New Roman" panose="02020603050405020304" pitchFamily="18" charset="0"/>
              </a:rPr>
              <a:t>Figure 7-5 : Sample Pie Chart</a:t>
            </a:r>
          </a:p>
          <a:p>
            <a:pPr algn="ctr" eaLnBrk="1" hangingPunct="1"/>
            <a:r>
              <a:rPr lang="en-US" altLang="en-US" sz="1000" b="1">
                <a:latin typeface="Times New Roman" panose="02020603050405020304" pitchFamily="18" charset="0"/>
              </a:rPr>
              <a:t>Retrieved from : </a:t>
            </a:r>
            <a:r>
              <a:rPr lang="en-US" altLang="en-US" sz="1000" b="1">
                <a:latin typeface="Times New Roman" panose="02020603050405020304" pitchFamily="18" charset="0"/>
                <a:hlinkClick r:id="rId3"/>
              </a:rPr>
              <a:t>http://www.lboro.ac.uk/computing/info/images/web-imp.jpg</a:t>
            </a:r>
            <a:r>
              <a:rPr lang="en-US" altLang="en-US" sz="1000" b="1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706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49238"/>
            <a:ext cx="70421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Software tools for recording the facts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8"/>
            <a:ext cx="3206750" cy="739775"/>
          </a:xfrm>
        </p:spPr>
        <p:txBody>
          <a:bodyPr/>
          <a:lstStyle/>
          <a:p>
            <a:pPr eaLnBrk="1" hangingPunct="1"/>
            <a:r>
              <a:rPr lang="en-US" altLang="en-US" smtClean="0"/>
              <a:t>Spreadsheets</a:t>
            </a:r>
          </a:p>
        </p:txBody>
      </p:sp>
      <p:pic>
        <p:nvPicPr>
          <p:cNvPr id="21509" name="Picture 4" descr="survey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9626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048000" y="6096000"/>
            <a:ext cx="41005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Times New Roman" panose="02020603050405020304" pitchFamily="18" charset="0"/>
              </a:rPr>
              <a:t>Figure 7-6  : Sample Histogram</a:t>
            </a:r>
          </a:p>
          <a:p>
            <a:pPr algn="ctr" eaLnBrk="1" hangingPunct="1"/>
            <a:r>
              <a:rPr lang="en-US" altLang="en-US" sz="1000" b="1">
                <a:latin typeface="Times New Roman" panose="02020603050405020304" pitchFamily="18" charset="0"/>
              </a:rPr>
              <a:t>Retrieved from : </a:t>
            </a:r>
            <a:r>
              <a:rPr lang="en-US" altLang="en-US" sz="1000" b="1">
                <a:latin typeface="Times New Roman" panose="02020603050405020304" pitchFamily="18" charset="0"/>
                <a:hlinkClick r:id="rId3"/>
              </a:rPr>
              <a:t>http://www.library.tufts.edu/tisch/bibliotech/btc34.htm</a:t>
            </a:r>
            <a:endParaRPr lang="en-US" altLang="en-US" sz="1000" b="1">
              <a:latin typeface="Times New Roman" panose="02020603050405020304" pitchFamily="18" charset="0"/>
            </a:endParaRPr>
          </a:p>
          <a:p>
            <a:pPr algn="ctr" eaLnBrk="1" hangingPunct="1"/>
            <a:endParaRPr lang="en-US" altLang="en-US" sz="10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43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Software tools for recording the facts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Database</a:t>
            </a:r>
          </a:p>
          <a:p>
            <a:pPr lvl="1" eaLnBrk="1" hangingPunct="1"/>
            <a:r>
              <a:rPr lang="en-US" altLang="en-US" sz="2400" smtClean="0"/>
              <a:t>To manage information about events, observations and samples</a:t>
            </a:r>
          </a:p>
          <a:p>
            <a:pPr lvl="1" eaLnBrk="1" hangingPunct="1"/>
            <a:r>
              <a:rPr lang="en-US" altLang="en-US" sz="2400" smtClean="0"/>
              <a:t>To manage the details of a complex project, create queries to retrieve specific information, and generate reports</a:t>
            </a:r>
          </a:p>
          <a:p>
            <a:pPr eaLnBrk="1" hangingPunct="1"/>
            <a:r>
              <a:rPr lang="en-US" altLang="en-US" sz="2800" smtClean="0"/>
              <a:t>Presentation graphics</a:t>
            </a:r>
          </a:p>
          <a:p>
            <a:pPr lvl="1" eaLnBrk="1" hangingPunct="1"/>
            <a:r>
              <a:rPr lang="en-US" altLang="en-US" sz="2400" smtClean="0"/>
              <a:t>For organizing and developing formal presentations</a:t>
            </a:r>
          </a:p>
          <a:p>
            <a:pPr lvl="1" eaLnBrk="1" hangingPunct="1"/>
            <a:r>
              <a:rPr lang="en-US" altLang="en-US" sz="2400" smtClean="0"/>
              <a:t>To create organization charts which can be included in written reports and management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096691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Software tools for recording the facts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Personal Information Managers</a:t>
            </a:r>
          </a:p>
          <a:p>
            <a:pPr lvl="1" eaLnBrk="1" hangingPunct="1"/>
            <a:r>
              <a:rPr lang="en-US" altLang="en-US" smtClean="0"/>
              <a:t>To keep track of meetings, interviews, appointments, and deadlines that are weeks or months in the future</a:t>
            </a:r>
          </a:p>
          <a:p>
            <a:pPr lvl="1" eaLnBrk="1" hangingPunct="1"/>
            <a:r>
              <a:rPr lang="en-US" altLang="en-US" smtClean="0"/>
              <a:t>To manage tasks and provide a personal calendar and a To-Do list, with priorities and the capability to check off completed items</a:t>
            </a:r>
          </a:p>
        </p:txBody>
      </p:sp>
    </p:spTree>
    <p:extLst>
      <p:ext uri="{BB962C8B-B14F-4D97-AF65-F5344CB8AC3E}">
        <p14:creationId xmlns:p14="http://schemas.microsoft.com/office/powerpoint/2010/main" val="1844205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 Specifications (SRS)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Structured </a:t>
            </a:r>
            <a:r>
              <a:rPr lang="en-US" sz="2400" dirty="0"/>
              <a:t>collection of information that </a:t>
            </a:r>
            <a:r>
              <a:rPr lang="en-US" sz="2400" dirty="0" smtClean="0"/>
              <a:t>contains the finalized requirements </a:t>
            </a:r>
            <a:r>
              <a:rPr lang="en-US" sz="2400" dirty="0"/>
              <a:t>of a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Contains finalized requirement for System Design</a:t>
            </a:r>
          </a:p>
          <a:p>
            <a:r>
              <a:rPr lang="en-US" sz="2400" dirty="0" smtClean="0"/>
              <a:t>Popular Requirement groups;</a:t>
            </a:r>
          </a:p>
          <a:p>
            <a:pPr lvl="1"/>
            <a:r>
              <a:rPr lang="en-US" sz="2000" dirty="0"/>
              <a:t>Functional Requirements</a:t>
            </a:r>
          </a:p>
          <a:p>
            <a:pPr lvl="1"/>
            <a:r>
              <a:rPr lang="en-US" sz="2000" dirty="0"/>
              <a:t>Non-Functional Requirements</a:t>
            </a:r>
          </a:p>
          <a:p>
            <a:pPr lvl="1"/>
            <a:r>
              <a:rPr lang="en-US" sz="2000" dirty="0" smtClean="0"/>
              <a:t>Architecture Requirements</a:t>
            </a:r>
          </a:p>
          <a:p>
            <a:pPr lvl="1"/>
            <a:r>
              <a:rPr lang="en-US" sz="2000" dirty="0"/>
              <a:t>Business Requirements</a:t>
            </a:r>
          </a:p>
          <a:p>
            <a:pPr lvl="1"/>
            <a:r>
              <a:rPr lang="en-US" sz="2000" dirty="0" smtClean="0"/>
              <a:t>System / Technical Requirements</a:t>
            </a:r>
            <a:endParaRPr lang="en-US" sz="2000" dirty="0"/>
          </a:p>
          <a:p>
            <a:pPr lvl="1"/>
            <a:r>
              <a:rPr lang="en-US" sz="2000" dirty="0" smtClean="0"/>
              <a:t>User / Stakeholders Requirements</a:t>
            </a:r>
            <a:endParaRPr lang="en-US" sz="2000" dirty="0"/>
          </a:p>
          <a:p>
            <a:pPr lvl="1"/>
            <a:r>
              <a:rPr lang="en-US" sz="2000" dirty="0" smtClean="0"/>
              <a:t>Security </a:t>
            </a:r>
            <a:r>
              <a:rPr lang="en-US" sz="2000" dirty="0"/>
              <a:t>Requirements</a:t>
            </a:r>
          </a:p>
          <a:p>
            <a:pPr lvl="1"/>
            <a:r>
              <a:rPr lang="en-US" sz="2000" dirty="0" smtClean="0"/>
              <a:t>User Interface Requirements, </a:t>
            </a:r>
            <a:r>
              <a:rPr lang="en-US" sz="2000" dirty="0" err="1" smtClean="0"/>
              <a:t>etc</a:t>
            </a:r>
            <a:endParaRPr lang="en-US" sz="2000" dirty="0"/>
          </a:p>
        </p:txBody>
      </p:sp>
      <p:pic>
        <p:nvPicPr>
          <p:cNvPr id="5124" name="Picture 4" descr="Image result for requir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4233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4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Requirements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658402"/>
            <a:ext cx="8229600" cy="4525962"/>
          </a:xfrm>
        </p:spPr>
        <p:txBody>
          <a:bodyPr/>
          <a:lstStyle/>
          <a:p>
            <a:r>
              <a:rPr lang="en-US" sz="2400" dirty="0" smtClean="0"/>
              <a:t>Functional </a:t>
            </a:r>
            <a:r>
              <a:rPr lang="en-US" sz="2400" dirty="0"/>
              <a:t>(solution) requirements</a:t>
            </a:r>
          </a:p>
          <a:p>
            <a:pPr lvl="1"/>
            <a:r>
              <a:rPr lang="en-US" sz="2000" dirty="0"/>
              <a:t>Usually detailed statements of capabilities, </a:t>
            </a:r>
            <a:r>
              <a:rPr lang="en-US" sz="2000" dirty="0" smtClean="0"/>
              <a:t>behavior, </a:t>
            </a:r>
            <a:r>
              <a:rPr lang="en-US" sz="2000" dirty="0"/>
              <a:t>and information that the solution will need. </a:t>
            </a:r>
            <a:endParaRPr lang="en-US" sz="2000" dirty="0" smtClean="0"/>
          </a:p>
          <a:p>
            <a:pPr lvl="1"/>
            <a:r>
              <a:rPr lang="en-US" sz="2000" dirty="0" smtClean="0"/>
              <a:t>Examples </a:t>
            </a:r>
            <a:r>
              <a:rPr lang="en-US" sz="2000" dirty="0"/>
              <a:t>include formatting text, calculating a number, modulating a signal. They are also known as capabilities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Non-Functional Requirements</a:t>
            </a:r>
          </a:p>
          <a:p>
            <a:pPr lvl="1"/>
            <a:r>
              <a:rPr lang="en-US" sz="2000" dirty="0"/>
              <a:t>specifies criteria that can be used to judge the operation of a system, rather than specific behaviors. </a:t>
            </a:r>
            <a:endParaRPr lang="en-US" sz="2000" dirty="0" smtClean="0"/>
          </a:p>
          <a:p>
            <a:pPr lvl="1"/>
            <a:r>
              <a:rPr lang="en-US" sz="2000" dirty="0" smtClean="0"/>
              <a:t>Often considers the quality aspects of the new system</a:t>
            </a:r>
            <a:r>
              <a:rPr lang="en-US" sz="2000" dirty="0"/>
              <a:t>, such as </a:t>
            </a:r>
            <a:r>
              <a:rPr lang="en-US" sz="2000" dirty="0" smtClean="0"/>
              <a:t> </a:t>
            </a:r>
            <a:r>
              <a:rPr lang="en-US" sz="2000" dirty="0"/>
              <a:t>testability, maintainability, extensibility and </a:t>
            </a:r>
            <a:r>
              <a:rPr lang="en-US" sz="2000" dirty="0" smtClean="0"/>
              <a:t>scalability</a:t>
            </a:r>
          </a:p>
          <a:p>
            <a:pPr lvl="1"/>
            <a:r>
              <a:rPr lang="en-US" sz="2000" dirty="0" smtClean="0"/>
              <a:t>Example: Availability</a:t>
            </a:r>
          </a:p>
        </p:txBody>
      </p:sp>
      <p:pic>
        <p:nvPicPr>
          <p:cNvPr id="9218" name="Picture 2" descr="Image result for requir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88" y="5283761"/>
            <a:ext cx="1303618" cy="130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5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7420" y="274638"/>
          <a:ext cx="6905769" cy="6306040"/>
        </p:xfrm>
        <a:graphic>
          <a:graphicData uri="http://schemas.openxmlformats.org/drawingml/2006/table">
            <a:tbl>
              <a:tblPr/>
              <a:tblGrid>
                <a:gridCol w="2975213"/>
                <a:gridCol w="2361063"/>
                <a:gridCol w="1569493"/>
              </a:tblGrid>
              <a:tr h="4151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Availability %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Downtime per year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Downtime per month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511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90% ("one nine")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36.5 days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72 hours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95%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18.25 days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36 hours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97%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10.96 days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21.6 hours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98%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7.30 days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14.4 hours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511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99% ("two nines")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3.65 days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7.20 hours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99.5%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1.83 days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3.60 hours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99.8%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17.52 hours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86.23 minutes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511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99.9% ("three nines")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8.76 hours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43.8 minutes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99.95%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4.38 hours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21.56 minutes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511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99.99% ("four nines")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52.56 minutes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4.38 minutes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99.995%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26.28 minutes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2.16 minutes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511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99.999% ("five nines")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5.26 minutes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25.9 seconds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511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99.9999% ("six nines")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31.5 seconds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2.59 seconds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9353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99.99999% ("seven nines")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3.15 seconds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262.97 milliseconds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511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99.999999% ("eight nines")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315.569 milliseconds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26.297 milliseconds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511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99.9999999% ("nine nines")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 Rounded MT Bold" panose="020F0704030504030204" pitchFamily="34" charset="0"/>
                        </a:rPr>
                        <a:t>31.5569 milliseconds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 Rounded MT Bold" panose="020F0704030504030204" pitchFamily="34" charset="0"/>
                        </a:rPr>
                        <a:t>2.6297 milliseconds</a:t>
                      </a:r>
                    </a:p>
                  </a:txBody>
                  <a:tcPr marL="44812" marR="44812" marT="22406" marB="2240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laborcosting.com/wp-content/uploads/2010/02/24-7-365-Availability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67" y="2893326"/>
            <a:ext cx="1615733" cy="151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Architectural requirements </a:t>
            </a:r>
          </a:p>
          <a:p>
            <a:pPr lvl="1"/>
            <a:r>
              <a:rPr lang="en-US" sz="2000" dirty="0"/>
              <a:t>explain what has to be done by identifying the necessary systems structure and systems behavior </a:t>
            </a:r>
          </a:p>
          <a:p>
            <a:r>
              <a:rPr lang="en-US" sz="2400" dirty="0"/>
              <a:t>Business requirements</a:t>
            </a:r>
          </a:p>
          <a:p>
            <a:pPr lvl="1"/>
            <a:r>
              <a:rPr lang="en-US" sz="2000" dirty="0"/>
              <a:t>High-level statements of the goals, objectives, or needs of an organization. </a:t>
            </a:r>
          </a:p>
          <a:p>
            <a:r>
              <a:rPr lang="en-US" sz="2400" dirty="0"/>
              <a:t>Systems / Technical Requirements</a:t>
            </a:r>
          </a:p>
          <a:p>
            <a:pPr lvl="1"/>
            <a:r>
              <a:rPr lang="en-US" sz="2000" dirty="0"/>
              <a:t>The infrastructure that the new system needs to run on.</a:t>
            </a:r>
          </a:p>
          <a:p>
            <a:pPr lvl="1"/>
            <a:r>
              <a:rPr lang="en-US" sz="2000" dirty="0"/>
              <a:t>Minimum Hardware requirements such as server, storage space, processing power, etc.</a:t>
            </a:r>
          </a:p>
          <a:p>
            <a:pPr lvl="1"/>
            <a:r>
              <a:rPr lang="en-US" sz="2000" dirty="0"/>
              <a:t>Software needs such as OS, applications, plug-ins, etc.</a:t>
            </a:r>
          </a:p>
          <a:p>
            <a:pPr lvl="1"/>
            <a:r>
              <a:rPr lang="en-US" sz="2000" dirty="0"/>
              <a:t>Networking needs such as bandwidth, protocols etc.</a:t>
            </a:r>
          </a:p>
        </p:txBody>
      </p:sp>
      <p:pic>
        <p:nvPicPr>
          <p:cNvPr id="7170" name="Picture 2" descr="Image result for requir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88" y="5357010"/>
            <a:ext cx="1317812" cy="12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46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sample system Architecture requir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417638"/>
            <a:ext cx="6200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303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User (stakeholder) requirements</a:t>
            </a:r>
          </a:p>
          <a:p>
            <a:pPr lvl="1"/>
            <a:r>
              <a:rPr lang="en-US" sz="2000" dirty="0"/>
              <a:t>Mid-level statements of the needs of a particular stakeholder or group of stakeholders. </a:t>
            </a:r>
          </a:p>
          <a:p>
            <a:pPr lvl="1"/>
            <a:r>
              <a:rPr lang="en-US" sz="2000" dirty="0"/>
              <a:t>They usually describe how someone wants to interact with the intended solution. </a:t>
            </a:r>
          </a:p>
        </p:txBody>
      </p:sp>
      <p:pic>
        <p:nvPicPr>
          <p:cNvPr id="5" name="Picture 2" descr="http://i.stack.imgur.com/NXzM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34" y="3872105"/>
            <a:ext cx="6096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30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003366"/>
                </a:solidFill>
              </a:rPr>
              <a:t>Key Terms you must be able to use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If you have mastered this topic, </a:t>
            </a:r>
            <a:r>
              <a:rPr lang="en-US" altLang="en-US" sz="2800" b="1" smtClean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altLang="en-US" sz="2800" b="1" smtClean="0"/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b="1" smtClean="0"/>
          </a:p>
          <a:p>
            <a:pPr lvl="1" eaLnBrk="1" hangingPunct="1">
              <a:buClr>
                <a:srgbClr val="993300"/>
              </a:buClr>
            </a:pPr>
            <a:r>
              <a:rPr lang="en-US" altLang="en-US" sz="2400" smtClean="0"/>
              <a:t>Fact-finding</a:t>
            </a:r>
          </a:p>
          <a:p>
            <a:pPr lvl="1" eaLnBrk="1" hangingPunct="1">
              <a:buClr>
                <a:srgbClr val="993300"/>
              </a:buClr>
            </a:pPr>
            <a:r>
              <a:rPr lang="en-US" altLang="en-US" sz="2400" smtClean="0"/>
              <a:t>Interview</a:t>
            </a:r>
          </a:p>
          <a:p>
            <a:pPr lvl="1" eaLnBrk="1" hangingPunct="1">
              <a:buClr>
                <a:srgbClr val="993300"/>
              </a:buClr>
            </a:pPr>
            <a:r>
              <a:rPr lang="en-US" altLang="en-US" sz="2400" smtClean="0"/>
              <a:t>Sampling </a:t>
            </a:r>
          </a:p>
          <a:p>
            <a:pPr lvl="1" eaLnBrk="1" hangingPunct="1">
              <a:buClr>
                <a:srgbClr val="993300"/>
              </a:buClr>
            </a:pPr>
            <a:r>
              <a:rPr lang="en-US" altLang="en-US" sz="2400" smtClean="0"/>
              <a:t>Questionnaire </a:t>
            </a:r>
          </a:p>
          <a:p>
            <a:pPr lvl="1" eaLnBrk="1" hangingPunct="1">
              <a:buClr>
                <a:srgbClr val="993300"/>
              </a:buClr>
            </a:pPr>
            <a:r>
              <a:rPr lang="en-US" altLang="en-US" sz="2400" smtClean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474377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sample user requireme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" b="19001"/>
          <a:stretch/>
        </p:blipFill>
        <p:spPr bwMode="auto">
          <a:xfrm>
            <a:off x="485775" y="1464566"/>
            <a:ext cx="8325871" cy="475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503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Security Requirements</a:t>
            </a:r>
          </a:p>
          <a:p>
            <a:pPr lvl="1"/>
            <a:r>
              <a:rPr lang="en-US" sz="2000" dirty="0"/>
              <a:t>The types and levels of security that the new system needs.</a:t>
            </a:r>
          </a:p>
          <a:p>
            <a:pPr lvl="1"/>
            <a:r>
              <a:rPr lang="en-US" sz="2000" dirty="0"/>
              <a:t>Authorization levels, Encryptions, etc.</a:t>
            </a:r>
          </a:p>
          <a:p>
            <a:r>
              <a:rPr lang="en-US" sz="2400" dirty="0"/>
              <a:t>User Interface Requirements</a:t>
            </a:r>
          </a:p>
          <a:p>
            <a:pPr lvl="1"/>
            <a:r>
              <a:rPr lang="en-US" sz="2000" dirty="0"/>
              <a:t>Specific design criteria for the user interface.</a:t>
            </a:r>
          </a:p>
          <a:p>
            <a:pPr lvl="1"/>
            <a:r>
              <a:rPr lang="en-US" sz="2000" dirty="0"/>
              <a:t>Color, language, etc.</a:t>
            </a:r>
          </a:p>
          <a:p>
            <a:endParaRPr lang="en-US" dirty="0"/>
          </a:p>
        </p:txBody>
      </p:sp>
      <p:pic>
        <p:nvPicPr>
          <p:cNvPr id="5" name="Picture 2" descr="Image result for require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8" r="9467"/>
          <a:stretch/>
        </p:blipFill>
        <p:spPr bwMode="auto">
          <a:xfrm>
            <a:off x="5900795" y="4715906"/>
            <a:ext cx="2662518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07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some techniques for requirement elicitation? </a:t>
            </a:r>
          </a:p>
          <a:p>
            <a:r>
              <a:rPr lang="en-US" dirty="0" smtClean="0"/>
              <a:t>What </a:t>
            </a:r>
            <a:r>
              <a:rPr lang="en-US" dirty="0"/>
              <a:t>is the Hawthorne Effect?</a:t>
            </a:r>
          </a:p>
        </p:txBody>
      </p:sp>
    </p:spTree>
    <p:extLst>
      <p:ext uri="{BB962C8B-B14F-4D97-AF65-F5344CB8AC3E}">
        <p14:creationId xmlns:p14="http://schemas.microsoft.com/office/powerpoint/2010/main" val="3284350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Systems Analysis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Fact-finding techniques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Document review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Observation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Surveys and questionnaires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Sampling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Research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Recording facts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Principles to follow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Software tools used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49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262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System Analysis – Feasibility Study </a:t>
            </a:r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Questions asked in search of facts are 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709738"/>
            <a:ext cx="8797925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WHO </a:t>
            </a:r>
          </a:p>
          <a:p>
            <a:pPr eaLnBrk="1" hangingPunct="1"/>
            <a:r>
              <a:rPr lang="en-US" altLang="en-US" smtClean="0"/>
              <a:t>WHAT </a:t>
            </a:r>
          </a:p>
          <a:p>
            <a:pPr eaLnBrk="1" hangingPunct="1"/>
            <a:r>
              <a:rPr lang="en-US" altLang="en-US" smtClean="0"/>
              <a:t>WHERE </a:t>
            </a:r>
          </a:p>
          <a:p>
            <a:pPr eaLnBrk="1" hangingPunct="1"/>
            <a:r>
              <a:rPr lang="en-US" altLang="en-US" smtClean="0"/>
              <a:t>WHEN</a:t>
            </a:r>
          </a:p>
          <a:p>
            <a:pPr eaLnBrk="1" hangingPunct="1"/>
            <a:r>
              <a:rPr lang="en-US" altLang="en-US" smtClean="0"/>
              <a:t>HOW </a:t>
            </a:r>
          </a:p>
          <a:p>
            <a:pPr eaLnBrk="1" hangingPunct="1"/>
            <a:r>
              <a:rPr lang="en-US" altLang="en-US" smtClean="0"/>
              <a:t>WHY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2003425"/>
            <a:ext cx="6723063" cy="334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20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Fact-finding techniques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795463"/>
            <a:ext cx="6154738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Interview</a:t>
            </a:r>
          </a:p>
          <a:p>
            <a:pPr eaLnBrk="1" hangingPunct="1"/>
            <a:r>
              <a:rPr lang="en-US" altLang="en-US" smtClean="0"/>
              <a:t>Document review</a:t>
            </a:r>
          </a:p>
          <a:p>
            <a:pPr eaLnBrk="1" hangingPunct="1"/>
            <a:r>
              <a:rPr lang="en-US" altLang="en-US" smtClean="0"/>
              <a:t>Observation</a:t>
            </a:r>
          </a:p>
          <a:p>
            <a:pPr eaLnBrk="1" hangingPunct="1"/>
            <a:r>
              <a:rPr lang="en-US" altLang="en-US" smtClean="0"/>
              <a:t>Sampling</a:t>
            </a:r>
          </a:p>
          <a:p>
            <a:pPr eaLnBrk="1" hangingPunct="1"/>
            <a:r>
              <a:rPr lang="en-US" altLang="en-US" smtClean="0"/>
              <a:t>Research</a:t>
            </a:r>
          </a:p>
          <a:p>
            <a:pPr eaLnBrk="1" hangingPunct="1"/>
            <a:r>
              <a:rPr lang="en-US" altLang="en-US" smtClean="0"/>
              <a:t>Surveys and questionnaires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113668" name="Picture 4" descr="interview_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1295400"/>
            <a:ext cx="2068512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7010400" y="1600200"/>
          <a:ext cx="1655763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lip" r:id="rId4" imgW="3217098" imgH="3951798" progId="MS_ClipArt_Gallery.2">
                  <p:embed/>
                </p:oleObj>
              </mc:Choice>
              <mc:Fallback>
                <p:oleObj name="Clip" r:id="rId4" imgW="3217098" imgH="395179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1655763" cy="203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70" name="Picture 6" descr="surv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67000"/>
            <a:ext cx="1843088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1" name="Picture 7" descr="user-observation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09800"/>
            <a:ext cx="201453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7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build="p"/>
      <p:bldP spid="11367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planned meeting during which you can obtain information from another person.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Skills are required to plan, conduct and document interviews.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information-gathering which is a directed conversation with a specific-purpose that uses a question and answer format.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Most important is seek the opinion of the person you are interviewing as opinion are more important than facts</a:t>
            </a:r>
          </a:p>
        </p:txBody>
      </p:sp>
    </p:spTree>
    <p:extLst>
      <p:ext uri="{BB962C8B-B14F-4D97-AF65-F5344CB8AC3E}">
        <p14:creationId xmlns:p14="http://schemas.microsoft.com/office/powerpoint/2010/main" val="274049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Interview</a:t>
            </a:r>
            <a:endParaRPr lang="en-US" sz="13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8458200" cy="4525962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/>
              <a:t>Step</a:t>
            </a:r>
            <a:r>
              <a:rPr lang="en-US" b="1" dirty="0" smtClean="0"/>
              <a:t> </a:t>
            </a:r>
            <a:r>
              <a:rPr lang="en-US" dirty="0" smtClean="0"/>
              <a:t>1</a:t>
            </a:r>
            <a:r>
              <a:rPr lang="en-US" b="1" dirty="0" smtClean="0"/>
              <a:t>: </a:t>
            </a:r>
            <a:r>
              <a:rPr lang="en-US" dirty="0"/>
              <a:t>Determine the people to </a:t>
            </a:r>
            <a:r>
              <a:rPr lang="en-US" dirty="0" smtClean="0"/>
              <a:t>interview</a:t>
            </a:r>
          </a:p>
          <a:p>
            <a:pPr lvl="1" eaLnBrk="1" hangingPunct="1">
              <a:defRPr/>
            </a:pPr>
            <a:r>
              <a:rPr lang="en-US" dirty="0" smtClean="0"/>
              <a:t>Select the right people and ask the right questions</a:t>
            </a:r>
          </a:p>
          <a:p>
            <a:pPr lvl="1" eaLnBrk="1" hangingPunct="1">
              <a:defRPr/>
            </a:pPr>
            <a:r>
              <a:rPr lang="en-US" dirty="0" smtClean="0"/>
              <a:t>Don’t rely on just an </a:t>
            </a:r>
            <a:r>
              <a:rPr lang="en-US" dirty="0" err="1" smtClean="0"/>
              <a:t>organisation</a:t>
            </a:r>
            <a:r>
              <a:rPr lang="en-US" dirty="0" smtClean="0"/>
              <a:t> chart</a:t>
            </a:r>
          </a:p>
          <a:p>
            <a:pPr lvl="1" eaLnBrk="1" hangingPunct="1">
              <a:defRPr/>
            </a:pPr>
            <a:r>
              <a:rPr lang="en-US" dirty="0" smtClean="0"/>
              <a:t>Decide on group and/or individual interviews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Step 2</a:t>
            </a:r>
            <a:r>
              <a:rPr lang="en-US" dirty="0"/>
              <a:t>. Establish objectives for the </a:t>
            </a:r>
            <a:r>
              <a:rPr lang="en-US" dirty="0" smtClean="0"/>
              <a:t>interview</a:t>
            </a:r>
          </a:p>
          <a:p>
            <a:pPr lvl="1" eaLnBrk="1" hangingPunct="1">
              <a:defRPr/>
            </a:pPr>
            <a:r>
              <a:rPr lang="en-US" dirty="0" smtClean="0"/>
              <a:t>Determine the areas to be discussed</a:t>
            </a:r>
          </a:p>
          <a:p>
            <a:pPr lvl="1" eaLnBrk="1" hangingPunct="1">
              <a:defRPr/>
            </a:pPr>
            <a:r>
              <a:rPr lang="en-US" dirty="0" smtClean="0"/>
              <a:t>List the facts you need to gather</a:t>
            </a:r>
          </a:p>
          <a:p>
            <a:pPr lvl="1" eaLnBrk="1" hangingPunct="1">
              <a:defRPr/>
            </a:pPr>
            <a:r>
              <a:rPr lang="en-US" dirty="0" smtClean="0"/>
              <a:t>Upper management provides the big picture</a:t>
            </a:r>
          </a:p>
          <a:p>
            <a:pPr lvl="1" eaLnBrk="1" hangingPunct="1">
              <a:defRPr/>
            </a:pPr>
            <a:r>
              <a:rPr lang="en-US" dirty="0" smtClean="0"/>
              <a:t>Users can give you specific details</a:t>
            </a:r>
          </a:p>
        </p:txBody>
      </p:sp>
    </p:spTree>
    <p:extLst>
      <p:ext uri="{BB962C8B-B14F-4D97-AF65-F5344CB8AC3E}">
        <p14:creationId xmlns:p14="http://schemas.microsoft.com/office/powerpoint/2010/main" val="4991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Interview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8458200" cy="45259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Step 3</a:t>
            </a:r>
            <a:r>
              <a:rPr lang="en-US" dirty="0"/>
              <a:t>. Develop interview </a:t>
            </a:r>
            <a:r>
              <a:rPr lang="en-US" dirty="0" smtClean="0"/>
              <a:t>questions</a:t>
            </a:r>
          </a:p>
          <a:p>
            <a:pPr marL="603504" lvl="2" indent="-256032" eaLnBrk="1" hangingPunct="1">
              <a:spcBef>
                <a:spcPts val="400"/>
              </a:spcBef>
              <a:buSzPct val="68000"/>
              <a:buFont typeface="Wingdings 3"/>
              <a:buChar char=""/>
              <a:defRPr/>
            </a:pPr>
            <a:r>
              <a:rPr lang="en-US" dirty="0"/>
              <a:t>Decide what to ask and how to phrase the </a:t>
            </a:r>
            <a:r>
              <a:rPr lang="en-US" dirty="0" smtClean="0"/>
              <a:t>question</a:t>
            </a:r>
          </a:p>
          <a:p>
            <a:pPr marL="603504" lvl="2" indent="-256032" eaLnBrk="1" hangingPunct="1">
              <a:spcBef>
                <a:spcPts val="400"/>
              </a:spcBef>
              <a:buSzPct val="68000"/>
              <a:buFont typeface="Wingdings 3"/>
              <a:buChar char=""/>
              <a:defRPr/>
            </a:pPr>
            <a:r>
              <a:rPr lang="en-US" dirty="0" smtClean="0"/>
              <a:t>The same question to different people - for comparison</a:t>
            </a:r>
          </a:p>
          <a:p>
            <a:pPr marL="886968" lvl="3" indent="-256032" eaLnBrk="1" hangingPunct="1">
              <a:spcBef>
                <a:spcPts val="400"/>
              </a:spcBef>
              <a:buSzPct val="68000"/>
              <a:buFont typeface="Wingdings 3"/>
              <a:buChar char=""/>
              <a:defRPr/>
            </a:pPr>
            <a:r>
              <a:rPr lang="en-US" dirty="0" smtClean="0"/>
              <a:t>Open ended questions encourage spontaneous and </a:t>
            </a:r>
            <a:r>
              <a:rPr lang="en-US" dirty="0"/>
              <a:t>u</a:t>
            </a:r>
            <a:r>
              <a:rPr lang="en-US" dirty="0" smtClean="0"/>
              <a:t>nstructured responses</a:t>
            </a:r>
          </a:p>
          <a:p>
            <a:pPr marL="886968" lvl="3" indent="-256032" eaLnBrk="1" hangingPunct="1">
              <a:spcBef>
                <a:spcPts val="400"/>
              </a:spcBef>
              <a:buSzPct val="68000"/>
              <a:buFont typeface="Wingdings 3"/>
              <a:buChar char=""/>
              <a:defRPr/>
            </a:pPr>
            <a:r>
              <a:rPr lang="en-US" dirty="0" smtClean="0"/>
              <a:t>Close ended questions limit the response - used to verify facts</a:t>
            </a:r>
          </a:p>
          <a:p>
            <a:pPr marL="886968" lvl="3" indent="-256032" eaLnBrk="1" hangingPunct="1">
              <a:spcBef>
                <a:spcPts val="400"/>
              </a:spcBef>
              <a:buSzPct val="68000"/>
              <a:buFont typeface="Wingdings 3"/>
              <a:buChar char=""/>
              <a:defRPr/>
            </a:pPr>
            <a:r>
              <a:rPr lang="en-US" dirty="0" smtClean="0"/>
              <a:t>Range of response questions </a:t>
            </a:r>
            <a:r>
              <a:rPr lang="en-US" dirty="0"/>
              <a:t>limit the response </a:t>
            </a:r>
            <a:r>
              <a:rPr lang="en-US" dirty="0" smtClean="0"/>
              <a:t>– uses a scale</a:t>
            </a:r>
            <a:endParaRPr lang="en-US" dirty="0"/>
          </a:p>
          <a:p>
            <a:pPr lvl="3" eaLnBrk="1" hangingPunct="1">
              <a:defRPr/>
            </a:pPr>
            <a:r>
              <a:rPr lang="en-US" dirty="0" smtClean="0"/>
              <a:t>On a </a:t>
            </a:r>
            <a:r>
              <a:rPr lang="en-US" dirty="0"/>
              <a:t>scale of 1 to 10, with 1 the lowest and 10 the highest, how effective was your training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1-3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APUtemplate-Level_1-3</Template>
  <TotalTime>256</TotalTime>
  <Pages>11</Pages>
  <Words>1834</Words>
  <Application>Microsoft Office PowerPoint</Application>
  <PresentationFormat>On-screen Show (4:3)</PresentationFormat>
  <Paragraphs>319</Paragraphs>
  <Slides>45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Rounded MT Bold</vt:lpstr>
      <vt:lpstr>Calibri</vt:lpstr>
      <vt:lpstr>Century Gothic</vt:lpstr>
      <vt:lpstr>新細明體</vt:lpstr>
      <vt:lpstr>Times New Roman</vt:lpstr>
      <vt:lpstr>Wingdings 2</vt:lpstr>
      <vt:lpstr>Wingdings 3</vt:lpstr>
      <vt:lpstr>APUtemplate-Level_1-3</vt:lpstr>
      <vt:lpstr>Clip</vt:lpstr>
      <vt:lpstr>System Analysis and Design CT026-3-1</vt:lpstr>
      <vt:lpstr>Topic &amp; Structure of the lesson</vt:lpstr>
      <vt:lpstr>Learning Outcomes</vt:lpstr>
      <vt:lpstr>Key Terms you must be able to use</vt:lpstr>
      <vt:lpstr>Questions asked in search of facts are :</vt:lpstr>
      <vt:lpstr>Fact-finding techniques</vt:lpstr>
      <vt:lpstr>Interview</vt:lpstr>
      <vt:lpstr>Interview</vt:lpstr>
      <vt:lpstr>Interview</vt:lpstr>
      <vt:lpstr>Interview</vt:lpstr>
      <vt:lpstr>Interview</vt:lpstr>
      <vt:lpstr>Interview </vt:lpstr>
      <vt:lpstr>Interview</vt:lpstr>
      <vt:lpstr>Interview</vt:lpstr>
      <vt:lpstr>Quick Review Question</vt:lpstr>
      <vt:lpstr>Summary of Main Teaching Points</vt:lpstr>
      <vt:lpstr>Document Review</vt:lpstr>
      <vt:lpstr>Observation</vt:lpstr>
      <vt:lpstr>Observation – Hawthorne Effect</vt:lpstr>
      <vt:lpstr>Questionnaires and Surveys</vt:lpstr>
      <vt:lpstr>Questionnaires and Surveys</vt:lpstr>
      <vt:lpstr>Sampling</vt:lpstr>
      <vt:lpstr>Research</vt:lpstr>
      <vt:lpstr>Interviews vs. Questionnaires</vt:lpstr>
      <vt:lpstr>Observation vs. Document Analysis</vt:lpstr>
      <vt:lpstr>Recording Facts</vt:lpstr>
      <vt:lpstr>Software tools for recording the facts</vt:lpstr>
      <vt:lpstr>Software tools for recording the facts</vt:lpstr>
      <vt:lpstr>Software tools for recording the facts</vt:lpstr>
      <vt:lpstr>Software tools for recording the facts</vt:lpstr>
      <vt:lpstr>Software tools for recording the facts</vt:lpstr>
      <vt:lpstr>Software tools for recording the facts</vt:lpstr>
      <vt:lpstr>Software tools for recording the facts</vt:lpstr>
      <vt:lpstr>System Requirement Specifications (SRS)</vt:lpstr>
      <vt:lpstr>Types of Requirements </vt:lpstr>
      <vt:lpstr>PowerPoint Presentation</vt:lpstr>
      <vt:lpstr>Types of Requirements </vt:lpstr>
      <vt:lpstr>Architectural requirements </vt:lpstr>
      <vt:lpstr>Types of Requirements </vt:lpstr>
      <vt:lpstr>PowerPoint Presentation</vt:lpstr>
      <vt:lpstr>Types of Requirements </vt:lpstr>
      <vt:lpstr>Quick Review Question</vt:lpstr>
      <vt:lpstr>PowerPoint Presentation</vt:lpstr>
      <vt:lpstr>Question and Answer Session</vt:lpstr>
      <vt:lpstr>What we will cover next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Nursafuraa Bt Abdul Majid</dc:creator>
  <cp:lastModifiedBy>Dr. Fatemeh Meskaran</cp:lastModifiedBy>
  <cp:revision>38</cp:revision>
  <cp:lastPrinted>1995-11-02T09:23:42Z</cp:lastPrinted>
  <dcterms:created xsi:type="dcterms:W3CDTF">2014-01-16T07:22:48Z</dcterms:created>
  <dcterms:modified xsi:type="dcterms:W3CDTF">2019-05-31T04:24:33Z</dcterms:modified>
</cp:coreProperties>
</file>