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23" r:id="rId32"/>
    <p:sldId id="420" r:id="rId33"/>
    <p:sldId id="421" r:id="rId34"/>
    <p:sldId id="422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1" autoAdjust="0"/>
  </p:normalViewPr>
  <p:slideViewPr>
    <p:cSldViewPr snapToGrid="0">
      <p:cViewPr varScale="1">
        <p:scale>
          <a:sx n="64" d="100"/>
          <a:sy n="64" d="100"/>
        </p:scale>
        <p:origin x="129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9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EF1C6-C838-4501-8187-99F74D1E86E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5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56CAB6-613C-4984-B378-2E0CCD1C3580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9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E578A2-994D-4AEA-9E4F-9DDAE36A65FC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5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CT026-3-1 Systems Analysis and Design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(of </a:t>
            </a:r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altLang="en-US" sz="800" dirty="0"/>
              <a:t>Feasibility Study 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91210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altLang="en-US" sz="800" dirty="0"/>
              <a:t>Page </a:t>
            </a:r>
            <a:fld id="{9DA99245-6CF5-468E-BA1F-D6A2667FC3F3}" type="slidenum">
              <a:rPr lang="en-US" altLang="en-US" sz="800" smtClean="0"/>
              <a:t>‹#›</a:t>
            </a:fld>
            <a:r>
              <a:rPr lang="en-US" altLang="en-US" sz="800" dirty="0"/>
              <a:t> of 34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Analysis and Design CT026-3-1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Feasibility Study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PIECES framework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A50021"/>
                </a:solidFill>
              </a:rPr>
              <a:t>Control</a:t>
            </a:r>
            <a:r>
              <a:rPr lang="en-US" altLang="en-US" sz="2400"/>
              <a:t> – Does current mode of operation offer effective controls to protect against fraud and to guarantee accuracy and security of data and information?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A50021"/>
                </a:solidFill>
              </a:rPr>
              <a:t>Efficiency </a:t>
            </a:r>
            <a:r>
              <a:rPr lang="en-US" altLang="en-US" sz="2400"/>
              <a:t>– Does the current mode of operation make maximum use of available resources, including people, time, flow of forms?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A50021"/>
                </a:solidFill>
              </a:rPr>
              <a:t>Services </a:t>
            </a:r>
            <a:r>
              <a:rPr lang="en-US" altLang="en-US" sz="2400"/>
              <a:t>– Does the current mode of operation provide reliable service? Is it flexible and expandable?</a:t>
            </a:r>
          </a:p>
        </p:txBody>
      </p:sp>
    </p:spTree>
    <p:extLst>
      <p:ext uri="{BB962C8B-B14F-4D97-AF65-F5344CB8AC3E}">
        <p14:creationId xmlns:p14="http://schemas.microsoft.com/office/powerpoint/2010/main" val="298521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Schedule Feasibility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process of assessing the degree to which the potential time frame and completion dates for all major activities within a project meet organizational deadlines and constraints for affecting change.</a:t>
            </a:r>
          </a:p>
        </p:txBody>
      </p:sp>
    </p:spTree>
    <p:extLst>
      <p:ext uri="{BB962C8B-B14F-4D97-AF65-F5344CB8AC3E}">
        <p14:creationId xmlns:p14="http://schemas.microsoft.com/office/powerpoint/2010/main" val="239494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Summary of Main Teaching Points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Feasibility Study</a:t>
            </a:r>
          </a:p>
          <a:p>
            <a:pPr lvl="1" eaLnBrk="1" hangingPunct="1">
              <a:defRPr/>
            </a:pPr>
            <a:r>
              <a:rPr lang="en-US" dirty="0"/>
              <a:t>Importance of feasibility study</a:t>
            </a:r>
          </a:p>
          <a:p>
            <a:pPr lvl="1" eaLnBrk="1" hangingPunct="1">
              <a:defRPr/>
            </a:pPr>
            <a:r>
              <a:rPr lang="en-US" dirty="0"/>
              <a:t>Types of feasibility</a:t>
            </a:r>
          </a:p>
          <a:p>
            <a:pPr lvl="2" eaLnBrk="1" hangingPunct="1">
              <a:defRPr/>
            </a:pPr>
            <a:r>
              <a:rPr lang="en-US" dirty="0"/>
              <a:t> Technical </a:t>
            </a:r>
          </a:p>
          <a:p>
            <a:pPr lvl="2" eaLnBrk="1" hangingPunct="1">
              <a:defRPr/>
            </a:pPr>
            <a:r>
              <a:rPr lang="en-US" dirty="0"/>
              <a:t> Operational</a:t>
            </a:r>
          </a:p>
          <a:p>
            <a:pPr lvl="3" eaLnBrk="1" hangingPunct="1">
              <a:defRPr/>
            </a:pPr>
            <a:r>
              <a:rPr lang="en-US" dirty="0"/>
              <a:t> PIECES Framework</a:t>
            </a:r>
          </a:p>
          <a:p>
            <a:pPr lvl="2" eaLnBrk="1" hangingPunct="1">
              <a:defRPr/>
            </a:pPr>
            <a:r>
              <a:rPr lang="en-US" dirty="0"/>
              <a:t> Schedule</a:t>
            </a:r>
          </a:p>
          <a:p>
            <a:pPr marL="914400" lvl="2" indent="0" eaLnBrk="1" hangingPunct="1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5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3366"/>
                </a:solidFill>
              </a:rPr>
              <a:t>After the break</a:t>
            </a:r>
            <a:endParaRPr lang="en-US" altLang="en-US" dirty="0">
              <a:solidFill>
                <a:srgbClr val="003366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Feasibility Study </a:t>
            </a:r>
            <a:endParaRPr lang="en-US" altLang="en-US"/>
          </a:p>
          <a:p>
            <a:pPr lvl="1" eaLnBrk="1" hangingPunct="1"/>
            <a:r>
              <a:rPr lang="en-US" altLang="en-US"/>
              <a:t>Types of feasibility</a:t>
            </a:r>
          </a:p>
          <a:p>
            <a:pPr lvl="2" eaLnBrk="1" hangingPunct="1"/>
            <a:r>
              <a:rPr lang="en-US" altLang="en-US"/>
              <a:t>Economic</a:t>
            </a:r>
          </a:p>
          <a:p>
            <a:pPr lvl="3" eaLnBrk="1" hangingPunct="1"/>
            <a:r>
              <a:rPr lang="en-US" altLang="en-US"/>
              <a:t> Cost Classification</a:t>
            </a:r>
          </a:p>
          <a:p>
            <a:pPr lvl="3" eaLnBrk="1" hangingPunct="1"/>
            <a:r>
              <a:rPr lang="en-US" altLang="en-US"/>
              <a:t> Benefit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0917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274638"/>
            <a:ext cx="70421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By the end of this lecture, YOU should be able to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Identify the cost classification</a:t>
            </a:r>
          </a:p>
        </p:txBody>
      </p:sp>
      <p:pic>
        <p:nvPicPr>
          <p:cNvPr id="7173" name="Picture 6" descr="https://media.licdn.com/mpr/mpr/AAEAAQAAAAAAAAP5AAAAJGYwM2VmNzFmLTFmYzAtNGZiNC1hZWUyLTdhZTY3NjVhNGIw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201988"/>
            <a:ext cx="4627562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1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Economic feasibility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800"/>
              <a:t>consists of </a:t>
            </a:r>
            <a:r>
              <a:rPr lang="en-US" altLang="en-US" sz="2800">
                <a:solidFill>
                  <a:srgbClr val="FF3300"/>
                </a:solidFill>
              </a:rPr>
              <a:t>2 tests :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b="1"/>
              <a:t>Is the anticipated value of the benefits greater than projected costs of development? </a:t>
            </a:r>
            <a:r>
              <a:rPr lang="en-US" altLang="en-US" b="1">
                <a:solidFill>
                  <a:srgbClr val="FF3300"/>
                </a:solidFill>
              </a:rPr>
              <a:t>(cost / benefit analysis)</a:t>
            </a:r>
            <a:endParaRPr lang="en-US" altLang="en-US" b="1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b="1"/>
              <a:t>Does the organisation have adequate cash flow to fund the project during the development period?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52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Economic feasibility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cost-benefit analysis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b="1"/>
              <a:t>process of identifying the financial benefits and costs associated with a development  project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b="1"/>
              <a:t>is performed when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b="1"/>
              <a:t>Conducting a preliminary investigation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b="1"/>
              <a:t>Evaluating a project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b="1"/>
              <a:t>Making recommendations to management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21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638300"/>
            <a:ext cx="8996362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48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 Classifications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chemeClr val="tx2"/>
                </a:solidFill>
              </a:rPr>
              <a:t>Tangible / Intangible costs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/>
              <a:t>tangible costs :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/>
              <a:t>costs for which you can assign a specific dollar value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/>
              <a:t>Example : 	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b="1"/>
              <a:t>employee salaries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b="1"/>
              <a:t>hardware and software purchases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b="1"/>
              <a:t>office supplies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38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 Classifications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chemeClr val="tx2"/>
                </a:solidFill>
              </a:rPr>
              <a:t>Tangible / Intangible costs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b="1"/>
              <a:t>intangible  costs 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b="1"/>
              <a:t>costs whose dollar value cannot be calculated easily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b="1"/>
              <a:t>Example : 	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en-US" b="1"/>
              <a:t>customer dissatisfaction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en-US" b="1"/>
              <a:t>lowered employee morale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en-US" b="1"/>
              <a:t>reduced information availability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90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Feasibility Study </a:t>
            </a:r>
          </a:p>
          <a:p>
            <a:pPr lvl="1" eaLnBrk="1" hangingPunct="1"/>
            <a:r>
              <a:rPr lang="en-US" altLang="en-US" dirty="0"/>
              <a:t>Importance of feasibility study</a:t>
            </a:r>
          </a:p>
          <a:p>
            <a:pPr lvl="1" eaLnBrk="1" hangingPunct="1"/>
            <a:r>
              <a:rPr lang="en-US" altLang="en-US" dirty="0"/>
              <a:t>Types of feasibility</a:t>
            </a:r>
          </a:p>
          <a:p>
            <a:pPr lvl="2" eaLnBrk="1" hangingPunct="1"/>
            <a:r>
              <a:rPr lang="en-US" altLang="en-US" dirty="0"/>
              <a:t> Technical </a:t>
            </a:r>
          </a:p>
          <a:p>
            <a:pPr lvl="2" eaLnBrk="1" hangingPunct="1"/>
            <a:r>
              <a:rPr lang="en-US" altLang="en-US" dirty="0"/>
              <a:t> Operational</a:t>
            </a:r>
          </a:p>
          <a:p>
            <a:pPr lvl="3" eaLnBrk="1" hangingPunct="1"/>
            <a:r>
              <a:rPr lang="en-US" altLang="en-US" dirty="0"/>
              <a:t> PIECES Framework</a:t>
            </a:r>
          </a:p>
          <a:p>
            <a:pPr lvl="2" eaLnBrk="1" hangingPunct="1"/>
            <a:r>
              <a:rPr lang="en-US" altLang="en-US" dirty="0"/>
              <a:t> Schedule</a:t>
            </a:r>
          </a:p>
          <a:p>
            <a:pPr lvl="2" eaLnBrk="1" hangingPunct="1"/>
            <a:r>
              <a:rPr lang="en-US" altLang="en-US" dirty="0"/>
              <a:t> Economic</a:t>
            </a:r>
          </a:p>
          <a:p>
            <a:pPr lvl="3" eaLnBrk="1" hangingPunct="1"/>
            <a:r>
              <a:rPr lang="en-US" altLang="en-US" dirty="0"/>
              <a:t> Cost Classification</a:t>
            </a:r>
          </a:p>
          <a:p>
            <a:pPr lvl="3" eaLnBrk="1" hangingPunct="1"/>
            <a:r>
              <a:rPr lang="en-US" altLang="en-US" dirty="0"/>
              <a:t> Benefit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9662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 Classifications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/>
              <a:t>Direct / Indirect costs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b="1"/>
              <a:t>Direct costs 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en-US" b="1"/>
              <a:t>costs that can be associated with the development of a specific system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en-US" b="1"/>
              <a:t>Example : 	</a:t>
            </a:r>
          </a:p>
          <a:p>
            <a:pPr lvl="3" eaLnBrk="1" hangingPunct="1">
              <a:lnSpc>
                <a:spcPct val="140000"/>
              </a:lnSpc>
            </a:pPr>
            <a:r>
              <a:rPr lang="en-US" altLang="en-US" b="1"/>
              <a:t>salaries of project team members</a:t>
            </a:r>
          </a:p>
          <a:p>
            <a:pPr lvl="3" eaLnBrk="1" hangingPunct="1">
              <a:lnSpc>
                <a:spcPct val="140000"/>
              </a:lnSpc>
            </a:pPr>
            <a:r>
              <a:rPr lang="en-US" altLang="en-US" b="1"/>
              <a:t>purchase of hardware</a:t>
            </a:r>
          </a:p>
        </p:txBody>
      </p:sp>
    </p:spTree>
    <p:extLst>
      <p:ext uri="{BB962C8B-B14F-4D97-AF65-F5344CB8AC3E}">
        <p14:creationId xmlns:p14="http://schemas.microsoft.com/office/powerpoint/2010/main" val="365137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 Classifications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Direct / Indirect costs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/>
              <a:t>Indirect costs 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/>
              <a:t>overhead expenses / costs that cannot be attributed to the development of a specific system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/>
              <a:t>Example : 	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b="1"/>
              <a:t>salaries of network administrators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b="1"/>
              <a:t>copy machine rentals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b="1"/>
              <a:t>insurance expenses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95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 Classifications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/>
              <a:t>Fixed / Variable costs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b="1"/>
              <a:t>Fixed costs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b="1"/>
              <a:t>costs that are relatively constant and do not depend on a level of activity or effort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b="1"/>
              <a:t>Example : 	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en-US" b="1"/>
              <a:t>salaries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en-US" b="1"/>
              <a:t>hardware rentals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369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249238"/>
            <a:ext cx="70421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 Classifications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Fixed / Variable costs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/>
              <a:t>Variable costs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/>
              <a:t>costs that vary depending on the level of activity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/>
              <a:t>Example : 	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/>
              <a:t>printer paper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/>
              <a:t>supplies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/>
              <a:t>telephone line charges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54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 Classifications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Developmental / Operational costs</a:t>
            </a:r>
          </a:p>
          <a:p>
            <a:pPr lvl="1" eaLnBrk="1" hangingPunct="1"/>
            <a:r>
              <a:rPr lang="en-US" altLang="en-US" b="1"/>
              <a:t>Developmental costs </a:t>
            </a:r>
          </a:p>
          <a:p>
            <a:pPr lvl="2" eaLnBrk="1" hangingPunct="1"/>
            <a:r>
              <a:rPr lang="en-US" altLang="en-US" b="1"/>
              <a:t>costs that are incurred only once at the time the system is developed or acquired</a:t>
            </a:r>
          </a:p>
          <a:p>
            <a:pPr lvl="2" eaLnBrk="1" hangingPunct="1"/>
            <a:r>
              <a:rPr lang="en-US" altLang="en-US" b="1"/>
              <a:t>Example : 	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b="1"/>
              <a:t>salaries of people involved in system 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b="1"/>
              <a:t>development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b="1"/>
              <a:t>software purchases 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b="1"/>
              <a:t>initial user training	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b="1"/>
              <a:t>purchase of necessary hardware or furniture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91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 Classifications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Developmental / Operational costs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/>
              <a:t>Operational costs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b="1"/>
              <a:t>costs that are incurred after the system is implemented and continue while system is in use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b="1"/>
              <a:t>Example  :	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b="1"/>
              <a:t>system maintenance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b="1"/>
              <a:t>ongoing training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b="1"/>
              <a:t>annual software license fee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b="1"/>
              <a:t>communications expenses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64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 Classifications</a:t>
            </a:r>
            <a:endParaRPr lang="en-US" sz="1300" dirty="0"/>
          </a:p>
        </p:txBody>
      </p:sp>
      <p:sp>
        <p:nvSpPr>
          <p:cNvPr id="19460" name="Text Placeholder 2"/>
          <p:cNvSpPr>
            <a:spLocks noGrp="1"/>
          </p:cNvSpPr>
          <p:nvPr>
            <p:ph idx="4294967295"/>
          </p:nvPr>
        </p:nvSpPr>
        <p:spPr>
          <a:xfrm>
            <a:off x="292100" y="1450975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800"/>
              <a:t>Some costs apply to more than one category of expenses</a:t>
            </a:r>
          </a:p>
          <a:p>
            <a:pPr lvl="1" eaLnBrk="1" hangingPunct="1"/>
            <a:r>
              <a:rPr lang="en-US" altLang="en-US" sz="2400"/>
              <a:t>Overtime pay for clerical staff during the systems analysis phase would be classified as developmental, variable, and direct</a:t>
            </a:r>
          </a:p>
          <a:p>
            <a:pPr lvl="1" eaLnBrk="1" hangingPunct="1"/>
            <a:r>
              <a:rPr lang="en-US" altLang="en-US" sz="2400"/>
              <a:t>A monthly fee for maintaining the company’s Web site would be regarded as operational, fixed, and indirect</a:t>
            </a:r>
          </a:p>
          <a:p>
            <a:pPr eaLnBrk="1" hangingPunct="1"/>
            <a:r>
              <a:rPr lang="en-US" altLang="en-US" sz="2800"/>
              <a:t>Managing Information Systems Costs and Charges</a:t>
            </a:r>
          </a:p>
          <a:p>
            <a:pPr lvl="1" eaLnBrk="1" hangingPunct="1"/>
            <a:r>
              <a:rPr lang="en-US" altLang="en-US" sz="2400"/>
              <a:t>Direct costs usually are easier to identify and predict than indirect costs</a:t>
            </a:r>
          </a:p>
        </p:txBody>
      </p:sp>
    </p:spTree>
    <p:extLst>
      <p:ext uri="{BB962C8B-B14F-4D97-AF65-F5344CB8AC3E}">
        <p14:creationId xmlns:p14="http://schemas.microsoft.com/office/powerpoint/2010/main" val="2411868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Benefit Classifications</a:t>
            </a:r>
            <a:endParaRPr lang="en-US" sz="1300" dirty="0"/>
          </a:p>
        </p:txBody>
      </p:sp>
      <p:sp>
        <p:nvSpPr>
          <p:cNvPr id="21508" name="Tex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800"/>
              <a:t>Benefit Classifications</a:t>
            </a:r>
            <a:endParaRPr lang="en-US" altLang="en-US" sz="1200"/>
          </a:p>
          <a:p>
            <a:pPr lvl="1" eaLnBrk="1" hangingPunct="1"/>
            <a:r>
              <a:rPr lang="en-US" altLang="en-US" sz="2400"/>
              <a:t>Like costs, benefits can be classified as tangible or intangible, fixed or variable, and direct or indirect</a:t>
            </a:r>
          </a:p>
          <a:p>
            <a:pPr lvl="1" eaLnBrk="1" hangingPunct="1"/>
            <a:r>
              <a:rPr lang="en-US" altLang="en-US" sz="2400"/>
              <a:t>Positive benefits increase revenues, improve services, or otherwise contribute to the organization as a direct result of the new information system</a:t>
            </a:r>
          </a:p>
          <a:p>
            <a:pPr lvl="1" eaLnBrk="1" hangingPunct="1"/>
            <a:r>
              <a:rPr lang="en-US" altLang="en-US" sz="2400"/>
              <a:t>Cost-avoidance benefits refer to expenses that would be necessary if the new system were not installed</a:t>
            </a:r>
          </a:p>
        </p:txBody>
      </p:sp>
    </p:spTree>
    <p:extLst>
      <p:ext uri="{BB962C8B-B14F-4D97-AF65-F5344CB8AC3E}">
        <p14:creationId xmlns:p14="http://schemas.microsoft.com/office/powerpoint/2010/main" val="3602235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Benefit Classifications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/>
              <a:t>Benefits can be classified as 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/>
              <a:t>Tangible / Intangible benefits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/>
              <a:t>Direct / Indirect benefits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/>
              <a:t>Fixed / Variable benefits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/>
              <a:t>Developmental / Operational benefits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/>
              <a:t>Another useful benefit classification relates to the nature of the benefit 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/>
              <a:t>Positive / Cost-avoidance benefits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60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Benefit Classifications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chemeClr val="tx2"/>
                </a:solidFill>
              </a:rPr>
              <a:t>Positive / Cost-avoidance benefits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/>
              <a:t>Positive benefits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/>
              <a:t>Benefits that are a direct result of the new information system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b="1"/>
              <a:t>Example :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b="1"/>
              <a:t>Increased revenues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b="1"/>
              <a:t>Improved services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b="1"/>
              <a:t>Higher morale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b="1"/>
              <a:t>Better management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58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By the end of this lecture, YOU should be able to understand:</a:t>
            </a:r>
          </a:p>
          <a:p>
            <a:pPr marL="0" indent="0">
              <a:buNone/>
            </a:pPr>
            <a:r>
              <a:rPr lang="en-US" dirty="0"/>
              <a:t>Different Types of </a:t>
            </a:r>
            <a:r>
              <a:rPr lang="en-GB" dirty="0"/>
              <a:t>Feasibility Study</a:t>
            </a:r>
            <a:r>
              <a:rPr lang="en-GB" sz="4000" dirty="0"/>
              <a:t>:</a:t>
            </a:r>
            <a:endParaRPr lang="en-US" sz="4400" dirty="0"/>
          </a:p>
          <a:p>
            <a:pPr lvl="0"/>
            <a:r>
              <a:rPr lang="en-US" dirty="0"/>
              <a:t>Schedule</a:t>
            </a:r>
            <a:endParaRPr lang="en-US" sz="3600" dirty="0"/>
          </a:p>
          <a:p>
            <a:pPr lvl="0"/>
            <a:r>
              <a:rPr lang="en-US" dirty="0"/>
              <a:t>Cost </a:t>
            </a:r>
            <a:endParaRPr lang="en-US" sz="3600" dirty="0"/>
          </a:p>
          <a:p>
            <a:pPr lvl="0"/>
            <a:r>
              <a:rPr lang="en-US" dirty="0"/>
              <a:t>Technical </a:t>
            </a:r>
            <a:endParaRPr lang="en-US" sz="3600" dirty="0"/>
          </a:p>
          <a:p>
            <a:pPr lvl="0"/>
            <a:r>
              <a:rPr lang="en-US" dirty="0"/>
              <a:t>Operational </a:t>
            </a:r>
            <a:endParaRPr lang="en-US" sz="3600" dirty="0"/>
          </a:p>
          <a:p>
            <a:pPr marL="0" indent="0">
              <a:buNone/>
            </a:pPr>
            <a:r>
              <a:rPr lang="en-MY" dirty="0"/>
              <a:t>        -PIECES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0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Benefit classifications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>
                <a:solidFill>
                  <a:schemeClr val="tx2"/>
                </a:solidFill>
              </a:rPr>
              <a:t>Positive / Cost-avoidance benefits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b="1"/>
              <a:t>Cost avoidance benefits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en-US" b="1"/>
              <a:t>Expenses that would be necessary if the new system is </a:t>
            </a:r>
            <a:r>
              <a:rPr lang="en-US" altLang="en-US" b="1">
                <a:solidFill>
                  <a:srgbClr val="FF3300"/>
                </a:solidFill>
              </a:rPr>
              <a:t>not</a:t>
            </a:r>
            <a:r>
              <a:rPr lang="en-US" altLang="en-US" b="1"/>
              <a:t> installed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en-US" b="1"/>
              <a:t>Example :</a:t>
            </a:r>
          </a:p>
          <a:p>
            <a:pPr lvl="3" eaLnBrk="1" hangingPunct="1">
              <a:lnSpc>
                <a:spcPct val="140000"/>
              </a:lnSpc>
            </a:pPr>
            <a:r>
              <a:rPr lang="en-US" altLang="en-US" b="1"/>
              <a:t>Handling work with current staff instead of hiring</a:t>
            </a:r>
          </a:p>
          <a:p>
            <a:pPr lvl="3" eaLnBrk="1" hangingPunct="1">
              <a:lnSpc>
                <a:spcPct val="140000"/>
              </a:lnSpc>
            </a:pPr>
            <a:r>
              <a:rPr lang="en-US" altLang="en-US" b="1"/>
              <a:t>Not having to replace hardware and software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874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4 main feasibility? </a:t>
            </a:r>
          </a:p>
          <a:p>
            <a:r>
              <a:rPr lang="en-US" dirty="0"/>
              <a:t>Describe what is involved in economic feasibility?</a:t>
            </a:r>
          </a:p>
          <a:p>
            <a:r>
              <a:rPr lang="en-US" dirty="0"/>
              <a:t>What </a:t>
            </a:r>
            <a:r>
              <a:rPr lang="en-US"/>
              <a:t>PICES stands for?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31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</a:rPr>
              <a:t>Feasibility Study 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Types of feasibility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Economic</a:t>
            </a:r>
          </a:p>
          <a:p>
            <a:pPr lvl="3"/>
            <a:r>
              <a:rPr lang="en-US" altLang="en-US" dirty="0">
                <a:solidFill>
                  <a:srgbClr val="000000"/>
                </a:solidFill>
              </a:rPr>
              <a:t> Cost Classification</a:t>
            </a:r>
          </a:p>
          <a:p>
            <a:pPr lvl="3"/>
            <a:r>
              <a:rPr lang="en-US" altLang="en-US" dirty="0">
                <a:solidFill>
                  <a:srgbClr val="000000"/>
                </a:solidFill>
              </a:rPr>
              <a:t> Benefit Classification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6054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99222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System Analysis – Logical Modelling </a:t>
            </a:r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2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003366"/>
                </a:solidFill>
              </a:rPr>
              <a:t>Key Terms you must be able to use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If you have mastered this topic, </a:t>
            </a:r>
            <a:r>
              <a:rPr lang="en-US" altLang="en-US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/>
              <a:t>: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lvl="1" eaLnBrk="1" hangingPunct="1">
              <a:spcBef>
                <a:spcPct val="0"/>
              </a:spcBef>
            </a:pPr>
            <a:r>
              <a:rPr lang="en-US" altLang="en-US" sz="3200" b="1"/>
              <a:t>Feasibility Study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3200" b="1"/>
              <a:t>Technical feasibility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3200" b="1"/>
              <a:t>Schedule feasibility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3200" b="1"/>
              <a:t>Operational feasibility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3200" b="1"/>
              <a:t>Economic feasibility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5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The importance of feasibility study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is feasibility study important?</a:t>
            </a:r>
          </a:p>
          <a:p>
            <a:pPr lvl="1" eaLnBrk="1" hangingPunct="1"/>
            <a:r>
              <a:rPr lang="en-US" altLang="en-US"/>
              <a:t>to determine whether a project has a reasonable chance of success</a:t>
            </a:r>
          </a:p>
          <a:p>
            <a:pPr eaLnBrk="1" hangingPunct="1"/>
            <a:r>
              <a:rPr lang="en-US" altLang="en-US"/>
              <a:t>When are all projects feasible ?</a:t>
            </a:r>
          </a:p>
          <a:p>
            <a:pPr lvl="1" eaLnBrk="1" hangingPunct="1"/>
            <a:r>
              <a:rPr lang="en-US" altLang="en-US"/>
              <a:t>NO tight budgetary &amp;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365429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Feasibility study</a:t>
            </a:r>
            <a:endParaRPr lang="en-US" sz="1300"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533525"/>
            <a:ext cx="50196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509838" y="5494338"/>
            <a:ext cx="43338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FIGURE 2-14 </a:t>
            </a:r>
            <a:r>
              <a:rPr lang="en-US" altLang="en-US" sz="1400"/>
              <a:t>A feasibility study examines operational, technical, economic,</a:t>
            </a:r>
          </a:p>
          <a:p>
            <a:pPr eaLnBrk="1" hangingPunct="1"/>
            <a:r>
              <a:rPr lang="en-US" altLang="en-US" sz="1400"/>
              <a:t>and schedule factors.</a:t>
            </a:r>
          </a:p>
        </p:txBody>
      </p:sp>
    </p:spTree>
    <p:extLst>
      <p:ext uri="{BB962C8B-B14F-4D97-AF65-F5344CB8AC3E}">
        <p14:creationId xmlns:p14="http://schemas.microsoft.com/office/powerpoint/2010/main" val="351930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Technical Feasibility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/>
              <a:t>Process of determining whether the organization has the technology resources to develop or purchase, install, and operate the system.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Is the proposed technology or solution practical?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Do we currently possess the necessary technology?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Do we possess the necessary technical expertise, and is the schedule reasonable?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If the technology is not available, can it be acquired?</a:t>
            </a:r>
          </a:p>
        </p:txBody>
      </p:sp>
    </p:spTree>
    <p:extLst>
      <p:ext uri="{BB962C8B-B14F-4D97-AF65-F5344CB8AC3E}">
        <p14:creationId xmlns:p14="http://schemas.microsoft.com/office/powerpoint/2010/main" val="186970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Operational Feasibility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The process of assessing the degree to which a proposed system solves business problems or takes advantage of business opportunities</a:t>
            </a: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refers to a system that users will accept and use effectively to support business objectives</a:t>
            </a:r>
            <a:r>
              <a:rPr lang="en-US" altLang="en-US" sz="2800"/>
              <a:t> </a:t>
            </a:r>
          </a:p>
          <a:p>
            <a:pPr eaLnBrk="1" hangingPunct="1"/>
            <a:r>
              <a:rPr lang="en-US" altLang="en-US" sz="2800"/>
              <a:t>The </a:t>
            </a:r>
            <a:r>
              <a:rPr lang="en-US" altLang="en-US" sz="2800">
                <a:solidFill>
                  <a:srgbClr val="FF3300"/>
                </a:solidFill>
              </a:rPr>
              <a:t>PIECES </a:t>
            </a:r>
            <a:r>
              <a:rPr lang="en-US" altLang="en-US" sz="2800"/>
              <a:t>framework can help identify operational problems to be solved and their urgency</a:t>
            </a:r>
          </a:p>
        </p:txBody>
      </p:sp>
    </p:spTree>
    <p:extLst>
      <p:ext uri="{BB962C8B-B14F-4D97-AF65-F5344CB8AC3E}">
        <p14:creationId xmlns:p14="http://schemas.microsoft.com/office/powerpoint/2010/main" val="380306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PIECES framework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A50021"/>
                </a:solidFill>
              </a:rPr>
              <a:t>Performance</a:t>
            </a:r>
            <a:r>
              <a:rPr lang="en-US" altLang="en-US" sz="2400"/>
              <a:t> – Does the current mode of operation provide adequate throughput and response time?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A50021"/>
                </a:solidFill>
              </a:rPr>
              <a:t>Information </a:t>
            </a:r>
            <a:r>
              <a:rPr lang="en-US" altLang="en-US" sz="2400"/>
              <a:t>– Does the current mode provide end users and managers with timely, pertinent, accurate and usefully formatted information?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A50021"/>
                </a:solidFill>
              </a:rPr>
              <a:t>Economy </a:t>
            </a:r>
            <a:r>
              <a:rPr lang="en-US" altLang="en-US" sz="2400"/>
              <a:t>– Does the current mode of operation provide cost-effective information services to the business? Could there be a reduction in costs and / or an increase in benefits?</a:t>
            </a:r>
          </a:p>
        </p:txBody>
      </p:sp>
    </p:spTree>
    <p:extLst>
      <p:ext uri="{BB962C8B-B14F-4D97-AF65-F5344CB8AC3E}">
        <p14:creationId xmlns:p14="http://schemas.microsoft.com/office/powerpoint/2010/main" val="3990239936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255</TotalTime>
  <Pages>11</Pages>
  <Words>1142</Words>
  <Application>Microsoft Office PowerPoint</Application>
  <PresentationFormat>On-screen Show (4:3)</PresentationFormat>
  <Paragraphs>207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Century Gothic</vt:lpstr>
      <vt:lpstr>APUtemplate-Level_1-3</vt:lpstr>
      <vt:lpstr>Systems Analysis and Design CT026-3-1  </vt:lpstr>
      <vt:lpstr>Topic &amp; Structure of The Lesson</vt:lpstr>
      <vt:lpstr>Learning Outcomes</vt:lpstr>
      <vt:lpstr>Key Terms you must be able to use</vt:lpstr>
      <vt:lpstr>The importance of feasibility study</vt:lpstr>
      <vt:lpstr>Feasibility study</vt:lpstr>
      <vt:lpstr>Technical Feasibility</vt:lpstr>
      <vt:lpstr>Operational Feasibility</vt:lpstr>
      <vt:lpstr>PIECES framework</vt:lpstr>
      <vt:lpstr>PIECES framework</vt:lpstr>
      <vt:lpstr>Schedule Feasibility</vt:lpstr>
      <vt:lpstr>Summary of Main Teaching Points</vt:lpstr>
      <vt:lpstr>After the break</vt:lpstr>
      <vt:lpstr>Learning Outcomes</vt:lpstr>
      <vt:lpstr>Economic feasibility</vt:lpstr>
      <vt:lpstr>Economic feasibility</vt:lpstr>
      <vt:lpstr>PowerPoint Presentation</vt:lpstr>
      <vt:lpstr>Cost Classifications</vt:lpstr>
      <vt:lpstr>Cost Classifications</vt:lpstr>
      <vt:lpstr>Cost Classifications</vt:lpstr>
      <vt:lpstr>Cost Classifications</vt:lpstr>
      <vt:lpstr>Cost Classifications</vt:lpstr>
      <vt:lpstr>Cost Classifications</vt:lpstr>
      <vt:lpstr>Cost Classifications</vt:lpstr>
      <vt:lpstr>Cost Classifications</vt:lpstr>
      <vt:lpstr>Cost Classifications</vt:lpstr>
      <vt:lpstr>Benefit Classifications</vt:lpstr>
      <vt:lpstr>Benefit Classifications</vt:lpstr>
      <vt:lpstr>Benefit Classifications</vt:lpstr>
      <vt:lpstr>Benefit classifications</vt:lpstr>
      <vt:lpstr>Quick Review Question</vt:lpstr>
      <vt:lpstr>PowerPoint Presentation</vt:lpstr>
      <vt:lpstr>Question and Answer Session</vt:lpstr>
      <vt:lpstr>What we will cover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DELL</cp:lastModifiedBy>
  <cp:revision>40</cp:revision>
  <cp:lastPrinted>2019-05-31T04:38:27Z</cp:lastPrinted>
  <dcterms:created xsi:type="dcterms:W3CDTF">2014-01-16T07:22:48Z</dcterms:created>
  <dcterms:modified xsi:type="dcterms:W3CDTF">2021-01-25T08:47:27Z</dcterms:modified>
</cp:coreProperties>
</file>