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35"/>
  </p:notesMasterIdLst>
  <p:handoutMasterIdLst>
    <p:handoutMasterId r:id="rId36"/>
  </p:handoutMasterIdLst>
  <p:sldIdLst>
    <p:sldId id="256" r:id="rId2"/>
    <p:sldId id="419" r:id="rId3"/>
    <p:sldId id="420" r:id="rId4"/>
    <p:sldId id="421" r:id="rId5"/>
    <p:sldId id="422" r:id="rId6"/>
    <p:sldId id="423" r:id="rId7"/>
    <p:sldId id="424" r:id="rId8"/>
    <p:sldId id="425" r:id="rId9"/>
    <p:sldId id="426" r:id="rId10"/>
    <p:sldId id="427" r:id="rId11"/>
    <p:sldId id="428" r:id="rId12"/>
    <p:sldId id="429" r:id="rId13"/>
    <p:sldId id="430" r:id="rId14"/>
    <p:sldId id="431" r:id="rId15"/>
    <p:sldId id="432" r:id="rId16"/>
    <p:sldId id="433" r:id="rId17"/>
    <p:sldId id="434" r:id="rId18"/>
    <p:sldId id="435" r:id="rId19"/>
    <p:sldId id="436" r:id="rId20"/>
    <p:sldId id="437" r:id="rId21"/>
    <p:sldId id="438" r:id="rId22"/>
    <p:sldId id="439" r:id="rId23"/>
    <p:sldId id="440" r:id="rId24"/>
    <p:sldId id="441" r:id="rId25"/>
    <p:sldId id="442" r:id="rId26"/>
    <p:sldId id="443" r:id="rId27"/>
    <p:sldId id="444" r:id="rId28"/>
    <p:sldId id="445" r:id="rId29"/>
    <p:sldId id="446" r:id="rId30"/>
    <p:sldId id="451" r:id="rId31"/>
    <p:sldId id="452" r:id="rId32"/>
    <p:sldId id="453" r:id="rId33"/>
    <p:sldId id="454" r:id="rId34"/>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71" autoAdjust="0"/>
  </p:normalViewPr>
  <p:slideViewPr>
    <p:cSldViewPr snapToGrid="0">
      <p:cViewPr varScale="1">
        <p:scale>
          <a:sx n="86" d="100"/>
          <a:sy n="86" d="100"/>
        </p:scale>
        <p:origin x="930" y="54"/>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9330"/>
    </p:cViewPr>
  </p:sorterViewPr>
  <p:notesViewPr>
    <p:cSldViewPr snapToGrid="0">
      <p:cViewPr varScale="1">
        <p:scale>
          <a:sx n="53" d="100"/>
          <a:sy n="53" d="100"/>
        </p:scale>
        <p:origin x="292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030" y="109738"/>
            <a:ext cx="6744170" cy="309848"/>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353387" y="9519752"/>
            <a:ext cx="390784" cy="309848"/>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97F56F92-D627-43E3-929E-559695044F83}" type="slidenum">
              <a:rPr lang="en-GB" sz="1400">
                <a:latin typeface="Calibri" pitchFamily="34" charset="0"/>
                <a:cs typeface="Calibri" pitchFamily="34" charset="0"/>
              </a:rPr>
              <a:pPr algn="r" eaLnBrk="0" hangingPunct="0">
                <a:defRPr/>
              </a:pPr>
              <a:t>‹#›</a:t>
            </a:fld>
            <a:endParaRPr lang="en-GB" sz="1400" dirty="0">
              <a:latin typeface="Calibri" pitchFamily="34" charset="0"/>
              <a:cs typeface="Calibri" pitchFamily="34" charset="0"/>
            </a:endParaRPr>
          </a:p>
        </p:txBody>
      </p:sp>
      <p:sp>
        <p:nvSpPr>
          <p:cNvPr id="2" name="Header Placeholder 1"/>
          <p:cNvSpPr>
            <a:spLocks noGrp="1"/>
          </p:cNvSpPr>
          <p:nvPr>
            <p:ph type="hdr" sz="quarter"/>
          </p:nvPr>
        </p:nvSpPr>
        <p:spPr>
          <a:xfrm>
            <a:off x="0" y="0"/>
            <a:ext cx="2949787" cy="498662"/>
          </a:xfrm>
          <a:prstGeom prst="rect">
            <a:avLst/>
          </a:prstGeom>
        </p:spPr>
        <p:txBody>
          <a:bodyPr vert="horz" lIns="91440" tIns="45720" rIns="91440" bIns="45720" rtlCol="0"/>
          <a:lstStyle>
            <a:lvl1pPr algn="l">
              <a:defRPr sz="1200"/>
            </a:lvl1pPr>
          </a:lstStyle>
          <a:p>
            <a:endParaRPr lang="en-US"/>
          </a:p>
        </p:txBody>
      </p:sp>
    </p:spTree>
    <p:extLst>
      <p:ext uri="{BB962C8B-B14F-4D97-AF65-F5344CB8AC3E}">
        <p14:creationId xmlns:p14="http://schemas.microsoft.com/office/powerpoint/2010/main" val="25152199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07627" y="4725179"/>
            <a:ext cx="4991947" cy="4182946"/>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082675" y="868363"/>
            <a:ext cx="4641850" cy="3482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030" y="109738"/>
            <a:ext cx="6744170" cy="309848"/>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353387" y="9519752"/>
            <a:ext cx="390784" cy="309848"/>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01761BBF-F3EF-42BF-86E5-FB73FD6AC6F6}" type="slidenum">
              <a:rPr lang="en-GB" sz="1400">
                <a:latin typeface="Calibri" pitchFamily="34" charset="0"/>
                <a:cs typeface="Calibri" pitchFamily="34" charset="0"/>
              </a:rPr>
              <a:pPr algn="r" eaLnBrk="0" hangingPunct="0">
                <a:defRPr/>
              </a:pPr>
              <a:t>‹#›</a:t>
            </a:fld>
            <a:endParaRPr lang="en-GB" sz="1400" dirty="0">
              <a:latin typeface="Calibri" pitchFamily="34" charset="0"/>
              <a:cs typeface="Calibri" pitchFamily="34" charset="0"/>
            </a:endParaRPr>
          </a:p>
        </p:txBody>
      </p:sp>
    </p:spTree>
    <p:extLst>
      <p:ext uri="{BB962C8B-B14F-4D97-AF65-F5344CB8AC3E}">
        <p14:creationId xmlns:p14="http://schemas.microsoft.com/office/powerpoint/2010/main" val="26788587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Calibri" pitchFamily="34" charset="0"/>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Calibri" pitchFamily="34" charset="0"/>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Calibri" pitchFamily="34" charset="0"/>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Calibri" pitchFamily="34" charset="0"/>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Calibri" pitchFamily="34" charset="0"/>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p:spPr>
        <p:txBody>
          <a:bodyPr/>
          <a:lstStyle/>
          <a:p>
            <a:endParaRPr lang="en-US" altLang="en-US" smtClean="0"/>
          </a:p>
        </p:txBody>
      </p:sp>
      <p:sp>
        <p:nvSpPr>
          <p:cNvPr id="28676" name="Slide Number Placeholder 3"/>
          <p:cNvSpPr>
            <a:spLocks noGrp="1"/>
          </p:cNvSpPr>
          <p:nvPr>
            <p:ph type="sldNum" sz="quarter" idx="4294967295"/>
          </p:nvPr>
        </p:nvSpPr>
        <p:spPr bwMode="auto">
          <a:xfrm>
            <a:off x="3855838" y="9440676"/>
            <a:ext cx="2949787" cy="4970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1A01327-EAE8-4F93-9EC4-9CCBF057727B}" type="slidenum">
              <a:rPr lang="en-US" altLang="en-US"/>
              <a:pPr eaLnBrk="1" hangingPunct="1"/>
              <a:t>18</a:t>
            </a:fld>
            <a:endParaRPr lang="en-US" altLang="en-US"/>
          </a:p>
        </p:txBody>
      </p:sp>
    </p:spTree>
    <p:extLst>
      <p:ext uri="{BB962C8B-B14F-4D97-AF65-F5344CB8AC3E}">
        <p14:creationId xmlns:p14="http://schemas.microsoft.com/office/powerpoint/2010/main" val="848665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p:spPr>
        <p:txBody>
          <a:bodyPr/>
          <a:lstStyle/>
          <a:p>
            <a:endParaRPr lang="en-US" altLang="en-US" smtClean="0"/>
          </a:p>
        </p:txBody>
      </p:sp>
      <p:sp>
        <p:nvSpPr>
          <p:cNvPr id="29700" name="Slide Number Placeholder 3"/>
          <p:cNvSpPr>
            <a:spLocks noGrp="1"/>
          </p:cNvSpPr>
          <p:nvPr>
            <p:ph type="sldNum" sz="quarter" idx="4294967295"/>
          </p:nvPr>
        </p:nvSpPr>
        <p:spPr bwMode="auto">
          <a:xfrm>
            <a:off x="3855838" y="9440676"/>
            <a:ext cx="2949787" cy="4970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858BEE1-5845-4103-81B3-E50EA8B099C7}" type="slidenum">
              <a:rPr lang="en-US" altLang="en-US"/>
              <a:pPr eaLnBrk="1" hangingPunct="1"/>
              <a:t>19</a:t>
            </a:fld>
            <a:endParaRPr lang="en-US" altLang="en-US"/>
          </a:p>
        </p:txBody>
      </p:sp>
    </p:spTree>
    <p:extLst>
      <p:ext uri="{BB962C8B-B14F-4D97-AF65-F5344CB8AC3E}">
        <p14:creationId xmlns:p14="http://schemas.microsoft.com/office/powerpoint/2010/main" val="3131040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p:spPr>
        <p:txBody>
          <a:bodyPr/>
          <a:lstStyle/>
          <a:p>
            <a:endParaRPr lang="en-US" altLang="en-US" smtClean="0"/>
          </a:p>
        </p:txBody>
      </p:sp>
      <p:sp>
        <p:nvSpPr>
          <p:cNvPr id="18436" name="Slide Number Placeholder 3"/>
          <p:cNvSpPr>
            <a:spLocks noGrp="1"/>
          </p:cNvSpPr>
          <p:nvPr>
            <p:ph type="sldNum" sz="quarter" idx="4294967295"/>
          </p:nvPr>
        </p:nvSpPr>
        <p:spPr bwMode="auto">
          <a:xfrm>
            <a:off x="3855838" y="9440676"/>
            <a:ext cx="2949787" cy="4970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EEE3359-D6DB-4677-87EE-6D9BFBAAE00F}" type="slidenum">
              <a:rPr lang="en-US" altLang="en-US"/>
              <a:pPr eaLnBrk="1" hangingPunct="1"/>
              <a:t>24</a:t>
            </a:fld>
            <a:endParaRPr lang="en-US" altLang="en-US"/>
          </a:p>
        </p:txBody>
      </p:sp>
    </p:spTree>
    <p:extLst>
      <p:ext uri="{BB962C8B-B14F-4D97-AF65-F5344CB8AC3E}">
        <p14:creationId xmlns:p14="http://schemas.microsoft.com/office/powerpoint/2010/main" val="379674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p:spPr>
        <p:txBody>
          <a:bodyPr/>
          <a:lstStyle/>
          <a:p>
            <a:endParaRPr lang="en-US" altLang="en-US" smtClean="0"/>
          </a:p>
        </p:txBody>
      </p:sp>
      <p:sp>
        <p:nvSpPr>
          <p:cNvPr id="19460" name="Slide Number Placeholder 3"/>
          <p:cNvSpPr>
            <a:spLocks noGrp="1"/>
          </p:cNvSpPr>
          <p:nvPr>
            <p:ph type="sldNum" sz="quarter" idx="4294967295"/>
          </p:nvPr>
        </p:nvSpPr>
        <p:spPr bwMode="auto">
          <a:xfrm>
            <a:off x="3855838" y="9440676"/>
            <a:ext cx="2949787" cy="4970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F2CBCC0-E72A-4042-9335-EC4FE20084F2}" type="slidenum">
              <a:rPr lang="en-US" altLang="en-US"/>
              <a:pPr eaLnBrk="1" hangingPunct="1"/>
              <a:t>26</a:t>
            </a:fld>
            <a:endParaRPr lang="en-US" altLang="en-US"/>
          </a:p>
        </p:txBody>
      </p:sp>
    </p:spTree>
    <p:extLst>
      <p:ext uri="{BB962C8B-B14F-4D97-AF65-F5344CB8AC3E}">
        <p14:creationId xmlns:p14="http://schemas.microsoft.com/office/powerpoint/2010/main" val="803322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p:spPr>
        <p:txBody>
          <a:bodyPr/>
          <a:lstStyle/>
          <a:p>
            <a:endParaRPr lang="en-US" altLang="en-US" smtClean="0"/>
          </a:p>
        </p:txBody>
      </p:sp>
      <p:sp>
        <p:nvSpPr>
          <p:cNvPr id="20484" name="Slide Number Placeholder 3"/>
          <p:cNvSpPr>
            <a:spLocks noGrp="1"/>
          </p:cNvSpPr>
          <p:nvPr>
            <p:ph type="sldNum" sz="quarter" idx="4294967295"/>
          </p:nvPr>
        </p:nvSpPr>
        <p:spPr bwMode="auto">
          <a:xfrm>
            <a:off x="3855838" y="9440676"/>
            <a:ext cx="2949787" cy="4970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C1B24F2-D5DC-43DF-ACC9-E4F2E9DB55B5}" type="slidenum">
              <a:rPr lang="en-US" altLang="en-US"/>
              <a:pPr eaLnBrk="1" hangingPunct="1"/>
              <a:t>27</a:t>
            </a:fld>
            <a:endParaRPr lang="en-US" altLang="en-US"/>
          </a:p>
        </p:txBody>
      </p:sp>
    </p:spTree>
    <p:extLst>
      <p:ext uri="{BB962C8B-B14F-4D97-AF65-F5344CB8AC3E}">
        <p14:creationId xmlns:p14="http://schemas.microsoft.com/office/powerpoint/2010/main" val="2872204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p:spPr>
        <p:txBody>
          <a:bodyPr/>
          <a:lstStyle/>
          <a:p>
            <a:endParaRPr lang="en-US" altLang="en-US" smtClean="0"/>
          </a:p>
        </p:txBody>
      </p:sp>
      <p:sp>
        <p:nvSpPr>
          <p:cNvPr id="21508" name="Slide Number Placeholder 3"/>
          <p:cNvSpPr>
            <a:spLocks noGrp="1"/>
          </p:cNvSpPr>
          <p:nvPr>
            <p:ph type="sldNum" sz="quarter" idx="4294967295"/>
          </p:nvPr>
        </p:nvSpPr>
        <p:spPr bwMode="auto">
          <a:xfrm>
            <a:off x="3855838" y="9440676"/>
            <a:ext cx="2949787" cy="4970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BE6BEEA-4B57-4CF1-9E19-7C296AA60512}" type="slidenum">
              <a:rPr lang="en-US" altLang="en-US"/>
              <a:pPr eaLnBrk="1" hangingPunct="1"/>
              <a:t>28</a:t>
            </a:fld>
            <a:endParaRPr lang="en-US" altLang="en-US"/>
          </a:p>
        </p:txBody>
      </p:sp>
    </p:spTree>
    <p:extLst>
      <p:ext uri="{BB962C8B-B14F-4D97-AF65-F5344CB8AC3E}">
        <p14:creationId xmlns:p14="http://schemas.microsoft.com/office/powerpoint/2010/main" val="2067180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p:spPr>
        <p:txBody>
          <a:bodyPr/>
          <a:lstStyle/>
          <a:p>
            <a:endParaRPr lang="en-US" altLang="en-US" smtClean="0"/>
          </a:p>
        </p:txBody>
      </p:sp>
      <p:sp>
        <p:nvSpPr>
          <p:cNvPr id="22532" name="Slide Number Placeholder 3"/>
          <p:cNvSpPr>
            <a:spLocks noGrp="1"/>
          </p:cNvSpPr>
          <p:nvPr>
            <p:ph type="sldNum" sz="quarter" idx="4294967295"/>
          </p:nvPr>
        </p:nvSpPr>
        <p:spPr bwMode="auto">
          <a:xfrm>
            <a:off x="3855838" y="9440676"/>
            <a:ext cx="2949787" cy="4970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D2FF1D7-D713-442F-9A9F-37A6486F2A57}" type="slidenum">
              <a:rPr lang="en-US" altLang="en-US"/>
              <a:pPr eaLnBrk="1" hangingPunct="1"/>
              <a:t>29</a:t>
            </a:fld>
            <a:endParaRPr lang="en-US" altLang="en-US"/>
          </a:p>
        </p:txBody>
      </p:sp>
    </p:spTree>
    <p:extLst>
      <p:ext uri="{BB962C8B-B14F-4D97-AF65-F5344CB8AC3E}">
        <p14:creationId xmlns:p14="http://schemas.microsoft.com/office/powerpoint/2010/main" val="35283502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FFA3"/>
          </a:solidFill>
          <a:ln w="9525">
            <a:noFill/>
            <a:miter lim="800000"/>
            <a:headEnd/>
            <a:tailEnd/>
          </a:ln>
          <a:effectLst/>
        </p:spPr>
        <p:txBody>
          <a:bodyPr wrap="none" anchor="ctr"/>
          <a:lstStyle/>
          <a:p>
            <a:pPr algn="ctr">
              <a:defRPr/>
            </a:pPr>
            <a:endParaRPr lang="en-US"/>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hasCustomPrompt="1"/>
          </p:nvPr>
        </p:nvSpPr>
        <p:spPr>
          <a:xfrm>
            <a:off x="2389188" y="1952625"/>
            <a:ext cx="6754812" cy="1470025"/>
          </a:xfrm>
        </p:spPr>
        <p:txBody>
          <a:bodyPr/>
          <a:lstStyle>
            <a:lvl1pPr>
              <a:defRPr/>
            </a:lvl1pPr>
          </a:lstStyle>
          <a:p>
            <a:r>
              <a:rPr lang="en-US" dirty="0" smtClean="0"/>
              <a:t>CT026-3-1 Systems Analysis and Design</a:t>
            </a:r>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dirty="0" smtClean="0"/>
              <a:t>Click to edit Master subtitle style</a:t>
            </a:r>
            <a:endParaRPr lang="en-GB" dirty="0"/>
          </a:p>
        </p:txBody>
      </p:sp>
    </p:spTree>
    <p:extLst>
      <p:ext uri="{BB962C8B-B14F-4D97-AF65-F5344CB8AC3E}">
        <p14:creationId xmlns:p14="http://schemas.microsoft.com/office/powerpoint/2010/main" val="3655353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699217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020444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dirty="0" smtClean="0"/>
              <a:t>Slide </a:t>
            </a:r>
            <a:fld id="{D1F85F29-0471-41BC-8991-7579670719AC}" type="slidenum">
              <a:rPr lang="en-GB" smtClean="0"/>
              <a:pPr>
                <a:defRPr/>
              </a:pPr>
              <a:t>‹#›</a:t>
            </a:fld>
            <a:r>
              <a:rPr lang="en-GB" dirty="0" smtClean="0"/>
              <a:t> (of </a:t>
            </a:r>
            <a:endParaRPr lang="en-GB" dirty="0"/>
          </a:p>
        </p:txBody>
      </p:sp>
    </p:spTree>
    <p:extLst>
      <p:ext uri="{BB962C8B-B14F-4D97-AF65-F5344CB8AC3E}">
        <p14:creationId xmlns:p14="http://schemas.microsoft.com/office/powerpoint/2010/main" val="4253790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1438168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94720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3197953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301928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642100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1535559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375482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FFA3"/>
          </a:solidFill>
          <a:ln w="9525">
            <a:noFill/>
            <a:miter lim="800000"/>
            <a:headEnd/>
            <a:tailEnd/>
          </a:ln>
          <a:effectLst/>
        </p:spPr>
        <p:txBody>
          <a:bodyPr wrap="none" anchor="ctr"/>
          <a:lstStyle/>
          <a:p>
            <a:pPr>
              <a:defRPr/>
            </a:pPr>
            <a:endParaRPr lang="en-GB"/>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a:defRPr/>
            </a:pPr>
            <a:r>
              <a:rPr lang="en-GB" sz="800" dirty="0" smtClean="0">
                <a:latin typeface="Calibri" pitchFamily="34" charset="0"/>
                <a:cs typeface="Calibri" pitchFamily="34" charset="0"/>
              </a:rPr>
              <a:t>CT026-3-1</a:t>
            </a:r>
            <a:r>
              <a:rPr lang="en-GB" sz="800" baseline="0" dirty="0" smtClean="0">
                <a:latin typeface="Calibri" pitchFamily="34" charset="0"/>
                <a:cs typeface="Calibri" pitchFamily="34" charset="0"/>
              </a:rPr>
              <a:t> Systems Analysis and Design</a:t>
            </a: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4799013" y="52895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itchFamily="34" charset="0"/>
                <a:cs typeface="Calibri" pitchFamily="34" charset="0"/>
              </a:defRPr>
            </a:lvl1pPr>
          </a:lstStyle>
          <a:p>
            <a:pPr>
              <a:defRPr/>
            </a:pPr>
            <a:r>
              <a:rPr lang="en-GB" dirty="0" smtClean="0"/>
              <a:t>Slide </a:t>
            </a:r>
            <a:fld id="{D1F85F29-0471-41BC-8991-7579670719AC}" type="slidenum">
              <a:rPr lang="en-GB" smtClean="0"/>
              <a:pPr>
                <a:defRPr/>
              </a:pPr>
              <a:t>‹#›</a:t>
            </a:fld>
            <a:r>
              <a:rPr lang="en-GB" dirty="0" smtClean="0"/>
              <a:t> (of </a:t>
            </a:r>
            <a:endParaRPr lang="en-GB" dirty="0"/>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r>
              <a:rPr lang="en-US" altLang="en-US" sz="800" dirty="0" smtClean="0"/>
              <a:t>Logical Modelling</a:t>
            </a:r>
            <a:endParaRPr lang="en-US" altLang="en-US" sz="800" dirty="0"/>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a:spLocks noChangeArrowheads="1"/>
          </p:cNvSpPr>
          <p:nvPr userDrawn="1"/>
        </p:nvSpPr>
        <p:spPr bwMode="auto">
          <a:xfrm>
            <a:off x="7629525" y="6621463"/>
            <a:ext cx="2711450" cy="260350"/>
          </a:xfrm>
          <a:prstGeom prst="rect">
            <a:avLst/>
          </a:prstGeom>
          <a:noFill/>
          <a:ln w="9525">
            <a:noFill/>
            <a:miter lim="800000"/>
            <a:headEnd/>
            <a:tailEnd/>
          </a:ln>
          <a:effectLst/>
        </p:spPr>
        <p:txBody>
          <a:bodyPr/>
          <a:lstStyle/>
          <a:p>
            <a:r>
              <a:rPr lang="en-US" altLang="en-US" sz="800" dirty="0" smtClean="0"/>
              <a:t>Page </a:t>
            </a:r>
            <a:fld id="{32E233FF-151C-4C24-B9D2-63EA897F07C6}" type="slidenum">
              <a:rPr lang="en-US" altLang="en-US" sz="800" smtClean="0"/>
              <a:t>‹#›</a:t>
            </a:fld>
            <a:r>
              <a:rPr lang="en-US" altLang="en-US" sz="800" dirty="0" smtClean="0"/>
              <a:t> of 33 </a:t>
            </a:r>
            <a:endParaRPr lang="en-US" altLang="en-US" sz="800" dirty="0"/>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Systems </a:t>
            </a:r>
            <a:r>
              <a:rPr lang="en-US" dirty="0"/>
              <a:t>Analysis and </a:t>
            </a:r>
            <a:r>
              <a:rPr lang="en-US" dirty="0"/>
              <a:t>Design CT026-3-1 </a:t>
            </a:r>
            <a:r>
              <a:rPr lang="en-US" dirty="0"/>
              <a:t/>
            </a:r>
            <a:br>
              <a:rPr lang="en-US" dirty="0"/>
            </a:br>
            <a:endParaRPr lang="en-US" dirty="0"/>
          </a:p>
        </p:txBody>
      </p:sp>
      <p:sp>
        <p:nvSpPr>
          <p:cNvPr id="3" name="Subtitle 2"/>
          <p:cNvSpPr>
            <a:spLocks noGrp="1"/>
          </p:cNvSpPr>
          <p:nvPr>
            <p:ph type="subTitle" idx="1"/>
          </p:nvPr>
        </p:nvSpPr>
        <p:spPr/>
        <p:txBody>
          <a:bodyPr/>
          <a:lstStyle/>
          <a:p>
            <a:r>
              <a:rPr lang="en-US" altLang="en-US" dirty="0" smtClean="0"/>
              <a:t>Logical Modelling</a:t>
            </a:r>
            <a:endParaRPr lang="en-US" altLang="en-US" dirty="0"/>
          </a:p>
          <a:p>
            <a:r>
              <a:rPr lang="en-US" dirty="0"/>
              <a:t>	</a:t>
            </a:r>
          </a:p>
        </p:txBody>
      </p:sp>
    </p:spTree>
    <p:extLst>
      <p:ext uri="{BB962C8B-B14F-4D97-AF65-F5344CB8AC3E}">
        <p14:creationId xmlns:p14="http://schemas.microsoft.com/office/powerpoint/2010/main" val="313831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chemeClr val="bg1"/>
                </a:solidFill>
              </a:rPr>
              <a:t>Slide  12 (of  21)</a:t>
            </a:r>
          </a:p>
        </p:txBody>
      </p:sp>
      <p:sp>
        <p:nvSpPr>
          <p:cNvPr id="14339" name="Rectangle 2"/>
          <p:cNvSpPr>
            <a:spLocks noGrp="1" noChangeArrowheads="1"/>
          </p:cNvSpPr>
          <p:nvPr>
            <p:ph type="title"/>
          </p:nvPr>
        </p:nvSpPr>
        <p:spPr/>
        <p:txBody>
          <a:bodyPr/>
          <a:lstStyle/>
          <a:p>
            <a:pPr eaLnBrk="1" hangingPunct="1">
              <a:defRPr/>
            </a:pPr>
            <a:r>
              <a:rPr lang="en-US" b="1" dirty="0" smtClean="0">
                <a:solidFill>
                  <a:schemeClr val="accent6">
                    <a:lumMod val="75000"/>
                  </a:schemeClr>
                </a:solidFill>
              </a:rPr>
              <a:t>External Entities / Source &amp; Sink</a:t>
            </a:r>
          </a:p>
        </p:txBody>
      </p:sp>
      <p:sp>
        <p:nvSpPr>
          <p:cNvPr id="12292" name="Rectangle 3"/>
          <p:cNvSpPr>
            <a:spLocks noGrp="1" noChangeArrowheads="1"/>
          </p:cNvSpPr>
          <p:nvPr>
            <p:ph type="body" idx="1"/>
          </p:nvPr>
        </p:nvSpPr>
        <p:spPr/>
        <p:txBody>
          <a:bodyPr/>
          <a:lstStyle/>
          <a:p>
            <a:pPr eaLnBrk="1" hangingPunct="1"/>
            <a:r>
              <a:rPr lang="en-US" altLang="en-US" smtClean="0"/>
              <a:t>source </a:t>
            </a:r>
          </a:p>
          <a:p>
            <a:pPr lvl="1" eaLnBrk="1" hangingPunct="1"/>
            <a:r>
              <a:rPr lang="en-US" altLang="en-US" smtClean="0"/>
              <a:t>an external entity that supplies data</a:t>
            </a:r>
          </a:p>
          <a:p>
            <a:pPr lvl="1" eaLnBrk="1" hangingPunct="1"/>
            <a:r>
              <a:rPr lang="en-US" altLang="en-US" smtClean="0"/>
              <a:t>Also known as origin</a:t>
            </a:r>
          </a:p>
          <a:p>
            <a:pPr eaLnBrk="1" hangingPunct="1">
              <a:buFontTx/>
              <a:buNone/>
            </a:pPr>
            <a:r>
              <a:rPr lang="en-US" altLang="en-US" smtClean="0"/>
              <a:t>sink </a:t>
            </a:r>
          </a:p>
          <a:p>
            <a:pPr lvl="1" eaLnBrk="1" hangingPunct="1"/>
            <a:r>
              <a:rPr lang="en-US" altLang="en-US" smtClean="0"/>
              <a:t>an external entity that receives data</a:t>
            </a:r>
          </a:p>
          <a:p>
            <a:pPr lvl="1" eaLnBrk="1" hangingPunct="1"/>
            <a:r>
              <a:rPr lang="en-US" altLang="en-US" smtClean="0"/>
              <a:t>Also known as destination</a:t>
            </a:r>
          </a:p>
          <a:p>
            <a:pPr eaLnBrk="1" hangingPunct="1"/>
            <a:r>
              <a:rPr lang="en-US" altLang="en-US" smtClean="0"/>
              <a:t>is named using the singular form of the name</a:t>
            </a:r>
          </a:p>
        </p:txBody>
      </p:sp>
    </p:spTree>
    <p:extLst>
      <p:ext uri="{BB962C8B-B14F-4D97-AF65-F5344CB8AC3E}">
        <p14:creationId xmlns:p14="http://schemas.microsoft.com/office/powerpoint/2010/main" val="2006474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chemeClr val="bg1"/>
                </a:solidFill>
              </a:rPr>
              <a:t>Slide  13 (of  21)</a:t>
            </a:r>
          </a:p>
        </p:txBody>
      </p:sp>
      <p:sp>
        <p:nvSpPr>
          <p:cNvPr id="15363" name="Rectangle 2"/>
          <p:cNvSpPr>
            <a:spLocks noGrp="1" noChangeArrowheads="1"/>
          </p:cNvSpPr>
          <p:nvPr>
            <p:ph type="title"/>
          </p:nvPr>
        </p:nvSpPr>
        <p:spPr/>
        <p:txBody>
          <a:bodyPr/>
          <a:lstStyle/>
          <a:p>
            <a:pPr eaLnBrk="1" hangingPunct="1">
              <a:defRPr/>
            </a:pPr>
            <a:r>
              <a:rPr lang="en-US" b="1" dirty="0" smtClean="0">
                <a:solidFill>
                  <a:schemeClr val="accent6">
                    <a:lumMod val="75000"/>
                  </a:schemeClr>
                </a:solidFill>
              </a:rPr>
              <a:t>Process</a:t>
            </a:r>
          </a:p>
        </p:txBody>
      </p:sp>
      <p:sp>
        <p:nvSpPr>
          <p:cNvPr id="13316" name="Rectangle 3"/>
          <p:cNvSpPr>
            <a:spLocks noGrp="1" noChangeArrowheads="1"/>
          </p:cNvSpPr>
          <p:nvPr>
            <p:ph type="body" idx="1"/>
          </p:nvPr>
        </p:nvSpPr>
        <p:spPr/>
        <p:txBody>
          <a:bodyPr/>
          <a:lstStyle/>
          <a:p>
            <a:pPr eaLnBrk="1" hangingPunct="1"/>
            <a:r>
              <a:rPr lang="en-US" altLang="en-US" sz="2800" smtClean="0"/>
              <a:t>also called a bubble or transform</a:t>
            </a:r>
          </a:p>
          <a:p>
            <a:pPr eaLnBrk="1" hangingPunct="1"/>
            <a:r>
              <a:rPr lang="en-US" altLang="en-US" sz="2800" smtClean="0"/>
              <a:t>transforms inputs into outputs</a:t>
            </a:r>
          </a:p>
          <a:p>
            <a:pPr eaLnBrk="1" hangingPunct="1"/>
            <a:r>
              <a:rPr lang="en-US" altLang="en-US" sz="2800" smtClean="0"/>
              <a:t>modifies or changes data from one form to another form</a:t>
            </a:r>
          </a:p>
          <a:p>
            <a:pPr eaLnBrk="1" hangingPunct="1"/>
            <a:r>
              <a:rPr lang="en-US" altLang="en-US" sz="2800" smtClean="0"/>
              <a:t>is named to identify the function it accomplishes</a:t>
            </a:r>
          </a:p>
          <a:p>
            <a:pPr eaLnBrk="1" hangingPunct="1"/>
            <a:r>
              <a:rPr lang="en-US" altLang="en-US" sz="2800" smtClean="0"/>
              <a:t>a diagram should have no more than nine process symbols</a:t>
            </a:r>
          </a:p>
          <a:p>
            <a:pPr eaLnBrk="1" hangingPunct="1"/>
            <a:r>
              <a:rPr lang="en-US" altLang="en-US" sz="2800" smtClean="0"/>
              <a:t>name consists of an active verb followed by a singular noun</a:t>
            </a:r>
          </a:p>
        </p:txBody>
      </p:sp>
    </p:spTree>
    <p:extLst>
      <p:ext uri="{BB962C8B-B14F-4D97-AF65-F5344CB8AC3E}">
        <p14:creationId xmlns:p14="http://schemas.microsoft.com/office/powerpoint/2010/main" val="1211118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chemeClr val="bg1"/>
                </a:solidFill>
              </a:rPr>
              <a:t>Slide  14 (of  21)</a:t>
            </a:r>
          </a:p>
        </p:txBody>
      </p:sp>
      <p:sp>
        <p:nvSpPr>
          <p:cNvPr id="16387" name="Rectangle 2"/>
          <p:cNvSpPr>
            <a:spLocks noGrp="1" noChangeArrowheads="1"/>
          </p:cNvSpPr>
          <p:nvPr>
            <p:ph type="title"/>
          </p:nvPr>
        </p:nvSpPr>
        <p:spPr/>
        <p:txBody>
          <a:bodyPr/>
          <a:lstStyle/>
          <a:p>
            <a:pPr eaLnBrk="1" hangingPunct="1">
              <a:defRPr/>
            </a:pPr>
            <a:r>
              <a:rPr lang="en-US" b="1" dirty="0" smtClean="0">
                <a:solidFill>
                  <a:schemeClr val="accent6">
                    <a:lumMod val="75000"/>
                  </a:schemeClr>
                </a:solidFill>
              </a:rPr>
              <a:t>Data Flow</a:t>
            </a:r>
          </a:p>
        </p:txBody>
      </p:sp>
      <p:sp>
        <p:nvSpPr>
          <p:cNvPr id="14340" name="Rectangle 3"/>
          <p:cNvSpPr>
            <a:spLocks noGrp="1" noChangeArrowheads="1"/>
          </p:cNvSpPr>
          <p:nvPr>
            <p:ph type="body" idx="1"/>
          </p:nvPr>
        </p:nvSpPr>
        <p:spPr/>
        <p:txBody>
          <a:bodyPr/>
          <a:lstStyle/>
          <a:p>
            <a:pPr eaLnBrk="1" hangingPunct="1"/>
            <a:r>
              <a:rPr lang="en-US" altLang="en-US" sz="2800" smtClean="0"/>
              <a:t>represents the transfer of data among data stores, sources or sinks, and processes</a:t>
            </a:r>
          </a:p>
          <a:p>
            <a:pPr eaLnBrk="1" hangingPunct="1"/>
            <a:r>
              <a:rPr lang="en-US" altLang="en-US" sz="2800" smtClean="0"/>
              <a:t>can represent a specific piece of data – employee names or a set of data – class list – student numbers &amp; student names</a:t>
            </a:r>
          </a:p>
          <a:p>
            <a:pPr eaLnBrk="1" hangingPunct="1"/>
            <a:r>
              <a:rPr lang="en-US" altLang="en-US" sz="2800" smtClean="0"/>
              <a:t>detailed contents of a data flow are not shown in a DFD</a:t>
            </a:r>
          </a:p>
          <a:p>
            <a:pPr eaLnBrk="1" hangingPunct="1"/>
            <a:r>
              <a:rPr lang="en-US" altLang="en-US" sz="2800" smtClean="0"/>
              <a:t>line can be curved or straight</a:t>
            </a:r>
          </a:p>
          <a:p>
            <a:pPr eaLnBrk="1" hangingPunct="1"/>
            <a:r>
              <a:rPr lang="en-US" altLang="en-US" sz="2800" smtClean="0"/>
              <a:t>name consists of adjectives and a singular noun</a:t>
            </a:r>
          </a:p>
        </p:txBody>
      </p:sp>
    </p:spTree>
    <p:extLst>
      <p:ext uri="{BB962C8B-B14F-4D97-AF65-F5344CB8AC3E}">
        <p14:creationId xmlns:p14="http://schemas.microsoft.com/office/powerpoint/2010/main" val="1039210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chemeClr val="bg1"/>
                </a:solidFill>
              </a:rPr>
              <a:t>Slide  15 (of  21)</a:t>
            </a:r>
          </a:p>
        </p:txBody>
      </p:sp>
      <p:sp>
        <p:nvSpPr>
          <p:cNvPr id="17411" name="Rectangle 2"/>
          <p:cNvSpPr>
            <a:spLocks noGrp="1" noChangeArrowheads="1"/>
          </p:cNvSpPr>
          <p:nvPr>
            <p:ph type="title"/>
          </p:nvPr>
        </p:nvSpPr>
        <p:spPr/>
        <p:txBody>
          <a:bodyPr/>
          <a:lstStyle/>
          <a:p>
            <a:pPr eaLnBrk="1" hangingPunct="1">
              <a:defRPr/>
            </a:pPr>
            <a:r>
              <a:rPr lang="en-US" b="1" dirty="0" smtClean="0">
                <a:solidFill>
                  <a:schemeClr val="accent6">
                    <a:lumMod val="75000"/>
                  </a:schemeClr>
                </a:solidFill>
              </a:rPr>
              <a:t>Data Store</a:t>
            </a:r>
          </a:p>
        </p:txBody>
      </p:sp>
      <p:sp>
        <p:nvSpPr>
          <p:cNvPr id="15364" name="Rectangle 3"/>
          <p:cNvSpPr>
            <a:spLocks noGrp="1" noChangeArrowheads="1"/>
          </p:cNvSpPr>
          <p:nvPr>
            <p:ph type="body" idx="1"/>
          </p:nvPr>
        </p:nvSpPr>
        <p:spPr/>
        <p:txBody>
          <a:bodyPr/>
          <a:lstStyle/>
          <a:p>
            <a:pPr eaLnBrk="1" hangingPunct="1">
              <a:lnSpc>
                <a:spcPct val="90000"/>
              </a:lnSpc>
            </a:pPr>
            <a:r>
              <a:rPr lang="en-US" altLang="en-US" smtClean="0"/>
              <a:t>is a data repository</a:t>
            </a:r>
          </a:p>
          <a:p>
            <a:pPr eaLnBrk="1" hangingPunct="1">
              <a:lnSpc>
                <a:spcPct val="90000"/>
              </a:lnSpc>
            </a:pPr>
            <a:r>
              <a:rPr lang="en-US" altLang="en-US" smtClean="0"/>
              <a:t>is used when the system must store data because one or more processes need to use the stored data a later time</a:t>
            </a:r>
          </a:p>
          <a:p>
            <a:pPr eaLnBrk="1" hangingPunct="1">
              <a:lnSpc>
                <a:spcPct val="90000"/>
              </a:lnSpc>
            </a:pPr>
            <a:r>
              <a:rPr lang="en-US" altLang="en-US" smtClean="0"/>
              <a:t>is a file of any kind: paper, magnetic, or optical</a:t>
            </a:r>
          </a:p>
          <a:p>
            <a:pPr eaLnBrk="1" hangingPunct="1">
              <a:lnSpc>
                <a:spcPct val="90000"/>
              </a:lnSpc>
            </a:pPr>
            <a:r>
              <a:rPr lang="en-US" altLang="en-US" smtClean="0"/>
              <a:t>only processes may connect to data stores</a:t>
            </a:r>
          </a:p>
          <a:p>
            <a:pPr eaLnBrk="1" hangingPunct="1">
              <a:lnSpc>
                <a:spcPct val="90000"/>
              </a:lnSpc>
            </a:pPr>
            <a:r>
              <a:rPr lang="en-US" altLang="en-US" smtClean="0"/>
              <a:t>name is a plural name consisting of adjectives and a noun</a:t>
            </a:r>
          </a:p>
        </p:txBody>
      </p:sp>
    </p:spTree>
    <p:extLst>
      <p:ext uri="{BB962C8B-B14F-4D97-AF65-F5344CB8AC3E}">
        <p14:creationId xmlns:p14="http://schemas.microsoft.com/office/powerpoint/2010/main" val="929744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chemeClr val="bg1"/>
                </a:solidFill>
              </a:rPr>
              <a:t>Slide  16 (of  21)</a:t>
            </a:r>
          </a:p>
        </p:txBody>
      </p:sp>
      <p:sp>
        <p:nvSpPr>
          <p:cNvPr id="18435" name="Rectangle 2"/>
          <p:cNvSpPr>
            <a:spLocks noGrp="1" noChangeArrowheads="1"/>
          </p:cNvSpPr>
          <p:nvPr>
            <p:ph type="title"/>
          </p:nvPr>
        </p:nvSpPr>
        <p:spPr>
          <a:xfrm>
            <a:off x="473075" y="209550"/>
            <a:ext cx="7042150" cy="1143000"/>
          </a:xfrm>
        </p:spPr>
        <p:txBody>
          <a:bodyPr/>
          <a:lstStyle/>
          <a:p>
            <a:pPr eaLnBrk="1" hangingPunct="1">
              <a:defRPr/>
            </a:pPr>
            <a:r>
              <a:rPr lang="en-US" b="1" dirty="0" smtClean="0">
                <a:solidFill>
                  <a:schemeClr val="accent6">
                    <a:lumMod val="75000"/>
                  </a:schemeClr>
                </a:solidFill>
              </a:rPr>
              <a:t>Quick Review Question</a:t>
            </a:r>
          </a:p>
        </p:txBody>
      </p:sp>
      <p:sp>
        <p:nvSpPr>
          <p:cNvPr id="16388" name="Rectangle 3"/>
          <p:cNvSpPr>
            <a:spLocks noGrp="1" noChangeArrowheads="1"/>
          </p:cNvSpPr>
          <p:nvPr>
            <p:ph type="body" idx="1"/>
          </p:nvPr>
        </p:nvSpPr>
        <p:spPr/>
        <p:txBody>
          <a:bodyPr/>
          <a:lstStyle/>
          <a:p>
            <a:pPr eaLnBrk="1" hangingPunct="1"/>
            <a:r>
              <a:rPr lang="en-US" altLang="en-US" sz="3600" smtClean="0"/>
              <a:t>What are the notations for:</a:t>
            </a:r>
          </a:p>
          <a:p>
            <a:pPr lvl="1" eaLnBrk="1" hangingPunct="1"/>
            <a:r>
              <a:rPr lang="en-US" altLang="en-US" sz="3200" smtClean="0"/>
              <a:t> external entities?</a:t>
            </a:r>
          </a:p>
          <a:p>
            <a:pPr lvl="1" eaLnBrk="1" hangingPunct="1"/>
            <a:r>
              <a:rPr lang="en-US" altLang="en-US" sz="3200" smtClean="0"/>
              <a:t> data store?</a:t>
            </a:r>
          </a:p>
          <a:p>
            <a:pPr lvl="1" eaLnBrk="1" hangingPunct="1"/>
            <a:r>
              <a:rPr lang="en-US" altLang="en-US" sz="3200" smtClean="0"/>
              <a:t> data flow diagrams?</a:t>
            </a:r>
          </a:p>
          <a:p>
            <a:pPr lvl="1" eaLnBrk="1" hangingPunct="1"/>
            <a:r>
              <a:rPr lang="en-US" altLang="en-US" sz="3200" smtClean="0"/>
              <a:t> processes?</a:t>
            </a:r>
            <a:endParaRPr lang="en-US" altLang="en-US" smtClean="0"/>
          </a:p>
        </p:txBody>
      </p:sp>
    </p:spTree>
    <p:extLst>
      <p:ext uri="{BB962C8B-B14F-4D97-AF65-F5344CB8AC3E}">
        <p14:creationId xmlns:p14="http://schemas.microsoft.com/office/powerpoint/2010/main" val="3609773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chemeClr val="bg1"/>
                </a:solidFill>
              </a:rPr>
              <a:t>Slide  5 (of  14)</a:t>
            </a:r>
          </a:p>
        </p:txBody>
      </p:sp>
      <p:sp>
        <p:nvSpPr>
          <p:cNvPr id="111618" name="Rectangle 2"/>
          <p:cNvSpPr>
            <a:spLocks noGrp="1" noChangeArrowheads="1"/>
          </p:cNvSpPr>
          <p:nvPr>
            <p:ph type="title"/>
          </p:nvPr>
        </p:nvSpPr>
        <p:spPr>
          <a:xfrm>
            <a:off x="254000" y="300038"/>
            <a:ext cx="7042150" cy="1143000"/>
          </a:xfrm>
        </p:spPr>
        <p:txBody>
          <a:bodyPr/>
          <a:lstStyle/>
          <a:p>
            <a:pPr>
              <a:defRPr/>
            </a:pPr>
            <a:r>
              <a:rPr lang="en-US" b="1" dirty="0">
                <a:solidFill>
                  <a:schemeClr val="accent6">
                    <a:lumMod val="75000"/>
                  </a:schemeClr>
                </a:solidFill>
              </a:rPr>
              <a:t>Context Diagram</a:t>
            </a:r>
          </a:p>
        </p:txBody>
      </p:sp>
      <p:sp>
        <p:nvSpPr>
          <p:cNvPr id="17412" name="Rectangle 3"/>
          <p:cNvSpPr>
            <a:spLocks noGrp="1" noChangeArrowheads="1"/>
          </p:cNvSpPr>
          <p:nvPr>
            <p:ph type="body" idx="1"/>
          </p:nvPr>
        </p:nvSpPr>
        <p:spPr/>
        <p:txBody>
          <a:bodyPr/>
          <a:lstStyle/>
          <a:p>
            <a:r>
              <a:rPr lang="en-US" altLang="en-US" smtClean="0"/>
              <a:t>A data flow diagram (DFD) of the scope of an organizational system that shows the system boundaries, external entities that interact with the system and the major information flows between the entities and the system.</a:t>
            </a:r>
          </a:p>
        </p:txBody>
      </p:sp>
    </p:spTree>
    <p:extLst>
      <p:ext uri="{BB962C8B-B14F-4D97-AF65-F5344CB8AC3E}">
        <p14:creationId xmlns:p14="http://schemas.microsoft.com/office/powerpoint/2010/main" val="987885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chemeClr val="bg1"/>
                </a:solidFill>
              </a:rPr>
              <a:t>Slide  6 (of  14)</a:t>
            </a:r>
          </a:p>
        </p:txBody>
      </p:sp>
      <p:sp>
        <p:nvSpPr>
          <p:cNvPr id="112642" name="Rectangle 2"/>
          <p:cNvSpPr>
            <a:spLocks noGrp="1" noChangeArrowheads="1"/>
          </p:cNvSpPr>
          <p:nvPr>
            <p:ph type="title"/>
          </p:nvPr>
        </p:nvSpPr>
        <p:spPr/>
        <p:txBody>
          <a:bodyPr/>
          <a:lstStyle/>
          <a:p>
            <a:pPr>
              <a:defRPr/>
            </a:pPr>
            <a:r>
              <a:rPr lang="en-US" b="1" dirty="0">
                <a:solidFill>
                  <a:schemeClr val="accent6">
                    <a:lumMod val="75000"/>
                  </a:schemeClr>
                </a:solidFill>
              </a:rPr>
              <a:t>Context Diagram</a:t>
            </a:r>
          </a:p>
        </p:txBody>
      </p:sp>
      <p:sp>
        <p:nvSpPr>
          <p:cNvPr id="18436" name="Rectangle 3"/>
          <p:cNvSpPr>
            <a:spLocks noGrp="1" noChangeArrowheads="1"/>
          </p:cNvSpPr>
          <p:nvPr>
            <p:ph type="body" idx="1"/>
          </p:nvPr>
        </p:nvSpPr>
        <p:spPr/>
        <p:txBody>
          <a:bodyPr/>
          <a:lstStyle/>
          <a:p>
            <a:pPr>
              <a:lnSpc>
                <a:spcPct val="90000"/>
              </a:lnSpc>
            </a:pPr>
            <a:r>
              <a:rPr lang="en-US" altLang="en-US" smtClean="0"/>
              <a:t>is a top-level view of the information system</a:t>
            </a:r>
          </a:p>
          <a:p>
            <a:pPr>
              <a:lnSpc>
                <a:spcPct val="90000"/>
              </a:lnSpc>
            </a:pPr>
            <a:r>
              <a:rPr lang="en-US" altLang="en-US" smtClean="0"/>
              <a:t>has one process symbol representing the entire information system</a:t>
            </a:r>
          </a:p>
          <a:p>
            <a:pPr>
              <a:lnSpc>
                <a:spcPct val="90000"/>
              </a:lnSpc>
            </a:pPr>
            <a:r>
              <a:rPr lang="en-US" altLang="en-US" smtClean="0"/>
              <a:t>has the external entities around the perimeter of the page</a:t>
            </a:r>
          </a:p>
          <a:p>
            <a:pPr>
              <a:lnSpc>
                <a:spcPct val="90000"/>
              </a:lnSpc>
            </a:pPr>
            <a:r>
              <a:rPr lang="en-US" altLang="en-US" smtClean="0"/>
              <a:t>use data flow to connect the external entities with the process</a:t>
            </a:r>
          </a:p>
          <a:p>
            <a:pPr>
              <a:lnSpc>
                <a:spcPct val="90000"/>
              </a:lnSpc>
            </a:pPr>
            <a:r>
              <a:rPr lang="en-US" altLang="en-US" smtClean="0"/>
              <a:t>do not show data store</a:t>
            </a:r>
          </a:p>
        </p:txBody>
      </p:sp>
    </p:spTree>
    <p:extLst>
      <p:ext uri="{BB962C8B-B14F-4D97-AF65-F5344CB8AC3E}">
        <p14:creationId xmlns:p14="http://schemas.microsoft.com/office/powerpoint/2010/main" val="1910231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chemeClr val="bg1"/>
                </a:solidFill>
              </a:rPr>
              <a:t>Slide  7 (of  14)</a:t>
            </a:r>
          </a:p>
        </p:txBody>
      </p:sp>
      <p:sp>
        <p:nvSpPr>
          <p:cNvPr id="113666" name="Rectangle 2"/>
          <p:cNvSpPr>
            <a:spLocks noGrp="1" noChangeArrowheads="1"/>
          </p:cNvSpPr>
          <p:nvPr>
            <p:ph type="title"/>
          </p:nvPr>
        </p:nvSpPr>
        <p:spPr/>
        <p:txBody>
          <a:bodyPr/>
          <a:lstStyle/>
          <a:p>
            <a:pPr>
              <a:defRPr/>
            </a:pPr>
            <a:r>
              <a:rPr lang="en-US" b="1" dirty="0">
                <a:solidFill>
                  <a:schemeClr val="accent6">
                    <a:lumMod val="75000"/>
                  </a:schemeClr>
                </a:solidFill>
              </a:rPr>
              <a:t>Context Diagram</a:t>
            </a:r>
          </a:p>
        </p:txBody>
      </p:sp>
      <p:sp>
        <p:nvSpPr>
          <p:cNvPr id="19460" name="Rectangle 3"/>
          <p:cNvSpPr>
            <a:spLocks noGrp="1" noChangeArrowheads="1"/>
          </p:cNvSpPr>
          <p:nvPr>
            <p:ph type="body" idx="1"/>
          </p:nvPr>
        </p:nvSpPr>
        <p:spPr/>
        <p:txBody>
          <a:bodyPr/>
          <a:lstStyle/>
          <a:p>
            <a:pPr>
              <a:lnSpc>
                <a:spcPct val="90000"/>
              </a:lnSpc>
            </a:pPr>
            <a:r>
              <a:rPr lang="en-US" altLang="en-US" smtClean="0"/>
              <a:t>Process</a:t>
            </a:r>
          </a:p>
          <a:p>
            <a:pPr lvl="1">
              <a:lnSpc>
                <a:spcPct val="90000"/>
              </a:lnSpc>
            </a:pPr>
            <a:r>
              <a:rPr lang="en-US" altLang="en-US" smtClean="0"/>
              <a:t>What is the name of the system?</a:t>
            </a:r>
          </a:p>
          <a:p>
            <a:pPr>
              <a:lnSpc>
                <a:spcPct val="90000"/>
              </a:lnSpc>
            </a:pPr>
            <a:r>
              <a:rPr lang="en-US" altLang="en-US" smtClean="0"/>
              <a:t>External Entities</a:t>
            </a:r>
          </a:p>
          <a:p>
            <a:pPr lvl="1">
              <a:lnSpc>
                <a:spcPct val="90000"/>
              </a:lnSpc>
            </a:pPr>
            <a:r>
              <a:rPr lang="en-US" altLang="en-US" smtClean="0"/>
              <a:t>Who are stakeholders?</a:t>
            </a:r>
          </a:p>
          <a:p>
            <a:pPr lvl="1">
              <a:lnSpc>
                <a:spcPct val="90000"/>
              </a:lnSpc>
            </a:pPr>
            <a:r>
              <a:rPr lang="en-US" altLang="en-US" smtClean="0"/>
              <a:t>Drawn around the perimeter of the page</a:t>
            </a:r>
          </a:p>
          <a:p>
            <a:pPr>
              <a:lnSpc>
                <a:spcPct val="90000"/>
              </a:lnSpc>
            </a:pPr>
            <a:r>
              <a:rPr lang="en-US" altLang="en-US" smtClean="0"/>
              <a:t> Data Flows</a:t>
            </a:r>
          </a:p>
          <a:p>
            <a:pPr lvl="1">
              <a:lnSpc>
                <a:spcPct val="90000"/>
              </a:lnSpc>
            </a:pPr>
            <a:r>
              <a:rPr lang="en-US" altLang="en-US" smtClean="0"/>
              <a:t>Rules :</a:t>
            </a:r>
          </a:p>
          <a:p>
            <a:pPr lvl="2">
              <a:lnSpc>
                <a:spcPct val="90000"/>
              </a:lnSpc>
            </a:pPr>
            <a:r>
              <a:rPr lang="en-US" altLang="en-US" smtClean="0"/>
              <a:t>Naming Conventions</a:t>
            </a:r>
          </a:p>
          <a:p>
            <a:pPr lvl="2">
              <a:lnSpc>
                <a:spcPct val="90000"/>
              </a:lnSpc>
            </a:pPr>
            <a:r>
              <a:rPr lang="en-US" altLang="en-US" smtClean="0"/>
              <a:t>Do not represent data flows from entity to entity</a:t>
            </a:r>
          </a:p>
        </p:txBody>
      </p:sp>
    </p:spTree>
    <p:extLst>
      <p:ext uri="{BB962C8B-B14F-4D97-AF65-F5344CB8AC3E}">
        <p14:creationId xmlns:p14="http://schemas.microsoft.com/office/powerpoint/2010/main" val="3178486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b="1" dirty="0">
                <a:solidFill>
                  <a:schemeClr val="accent6">
                    <a:lumMod val="75000"/>
                  </a:schemeClr>
                </a:solidFill>
              </a:rPr>
              <a:t>Creating a Set of </a:t>
            </a:r>
            <a:r>
              <a:rPr lang="en-US" b="1" dirty="0" smtClean="0">
                <a:solidFill>
                  <a:schemeClr val="accent6">
                    <a:lumMod val="75000"/>
                  </a:schemeClr>
                </a:solidFill>
              </a:rPr>
              <a:t>DFDs</a:t>
            </a:r>
            <a:endParaRPr lang="en-US" sz="1300" dirty="0" smtClean="0"/>
          </a:p>
        </p:txBody>
      </p:sp>
      <p:sp>
        <p:nvSpPr>
          <p:cNvPr id="7" name="Text Placeholder 2"/>
          <p:cNvSpPr>
            <a:spLocks noGrp="1"/>
          </p:cNvSpPr>
          <p:nvPr>
            <p:ph sz="half" idx="1"/>
          </p:nvPr>
        </p:nvSpPr>
        <p:spPr>
          <a:xfrm>
            <a:off x="457200" y="1481138"/>
            <a:ext cx="8286750" cy="4525962"/>
          </a:xfrm>
        </p:spPr>
        <p:txBody>
          <a:bodyPr rtlCol="0">
            <a:normAutofit fontScale="92500" lnSpcReduction="20000"/>
          </a:bodyPr>
          <a:lstStyle/>
          <a:p>
            <a:pPr>
              <a:defRPr/>
            </a:pPr>
            <a:r>
              <a:rPr lang="en-US" dirty="0"/>
              <a:t>Guidelines for Drawing DFDs</a:t>
            </a:r>
          </a:p>
          <a:p>
            <a:pPr lvl="1">
              <a:defRPr/>
            </a:pPr>
            <a:r>
              <a:rPr lang="en-US" dirty="0"/>
              <a:t>Draw the context diagram so that it fits on one page</a:t>
            </a:r>
          </a:p>
          <a:p>
            <a:pPr lvl="1">
              <a:defRPr/>
            </a:pPr>
            <a:r>
              <a:rPr lang="en-US" dirty="0"/>
              <a:t>Use the name of the information system as the process name in the context diagram</a:t>
            </a:r>
          </a:p>
          <a:p>
            <a:pPr lvl="1">
              <a:defRPr/>
            </a:pPr>
            <a:r>
              <a:rPr lang="en-US" dirty="0"/>
              <a:t>Use unique names within each set of </a:t>
            </a:r>
            <a:r>
              <a:rPr lang="en-US" dirty="0" smtClean="0"/>
              <a:t>symbols</a:t>
            </a:r>
          </a:p>
          <a:p>
            <a:pPr lvl="1">
              <a:defRPr/>
            </a:pPr>
            <a:r>
              <a:rPr lang="en-US" dirty="0" smtClean="0"/>
              <a:t>Do not cross lines</a:t>
            </a:r>
          </a:p>
          <a:p>
            <a:pPr lvl="1">
              <a:defRPr/>
            </a:pPr>
            <a:r>
              <a:rPr lang="en-US" dirty="0" smtClean="0"/>
              <a:t>Provide a unique name and reference number for each process</a:t>
            </a:r>
          </a:p>
          <a:p>
            <a:pPr lvl="1">
              <a:defRPr/>
            </a:pPr>
            <a:r>
              <a:rPr lang="en-US" dirty="0"/>
              <a:t>E</a:t>
            </a:r>
            <a:r>
              <a:rPr lang="en-US" dirty="0" smtClean="0"/>
              <a:t>nsure </a:t>
            </a:r>
            <a:r>
              <a:rPr lang="en-US" dirty="0"/>
              <a:t>that the model is accurate, easy to understand, and meets the needs of </a:t>
            </a:r>
            <a:r>
              <a:rPr lang="en-US" dirty="0" smtClean="0"/>
              <a:t>its users</a:t>
            </a:r>
            <a:endParaRPr lang="en-US" dirty="0"/>
          </a:p>
          <a:p>
            <a:pPr>
              <a:defRPr/>
            </a:pPr>
            <a:endParaRPr lang="en-US" dirty="0" smtClean="0"/>
          </a:p>
        </p:txBody>
      </p:sp>
    </p:spTree>
    <p:extLst>
      <p:ext uri="{BB962C8B-B14F-4D97-AF65-F5344CB8AC3E}">
        <p14:creationId xmlns:p14="http://schemas.microsoft.com/office/powerpoint/2010/main" val="33050755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1"/>
          <p:cNvSpPr>
            <a:spLocks noGrp="1"/>
          </p:cNvSpPr>
          <p:nvPr>
            <p:ph type="title"/>
          </p:nvPr>
        </p:nvSpPr>
        <p:spPr/>
        <p:txBody>
          <a:bodyPr/>
          <a:lstStyle/>
          <a:p>
            <a:pPr>
              <a:defRPr/>
            </a:pPr>
            <a:r>
              <a:rPr lang="en-US" b="1" dirty="0" smtClean="0">
                <a:solidFill>
                  <a:schemeClr val="accent6">
                    <a:lumMod val="75000"/>
                  </a:schemeClr>
                </a:solidFill>
              </a:rPr>
              <a:t>Creating a Set of DFDs</a:t>
            </a:r>
            <a:endParaRPr lang="en-US" sz="1300" dirty="0" smtClean="0"/>
          </a:p>
        </p:txBody>
      </p:sp>
      <p:sp>
        <p:nvSpPr>
          <p:cNvPr id="21508" name="Rectangle 7"/>
          <p:cNvSpPr>
            <a:spLocks noChangeArrowheads="1"/>
          </p:cNvSpPr>
          <p:nvPr/>
        </p:nvSpPr>
        <p:spPr bwMode="auto">
          <a:xfrm>
            <a:off x="123825" y="4876800"/>
            <a:ext cx="23622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t>FIGURE 5-13 </a:t>
            </a:r>
            <a:r>
              <a:rPr lang="en-US" altLang="en-US" sz="1400"/>
              <a:t>Context diagram DFD for an order system</a:t>
            </a:r>
          </a:p>
        </p:txBody>
      </p:sp>
      <p:sp>
        <p:nvSpPr>
          <p:cNvPr id="21509" name="Text Placeholder 2"/>
          <p:cNvSpPr>
            <a:spLocks noGrp="1"/>
          </p:cNvSpPr>
          <p:nvPr>
            <p:ph idx="1"/>
          </p:nvPr>
        </p:nvSpPr>
        <p:spPr>
          <a:xfrm>
            <a:off x="123825" y="1231900"/>
            <a:ext cx="2543175" cy="4525963"/>
          </a:xfrm>
        </p:spPr>
        <p:txBody>
          <a:bodyPr/>
          <a:lstStyle/>
          <a:p>
            <a:pPr eaLnBrk="1" hangingPunct="1"/>
            <a:r>
              <a:rPr lang="en-US" altLang="en-US" smtClean="0"/>
              <a:t>Step 1: Draw a Context Diagram</a:t>
            </a:r>
          </a:p>
        </p:txBody>
      </p:sp>
      <p:pic>
        <p:nvPicPr>
          <p:cNvPr id="215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6025" y="1143000"/>
            <a:ext cx="5214938"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12286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chemeClr val="bg1"/>
                </a:solidFill>
              </a:rPr>
              <a:t>Slide  2 (of  21)</a:t>
            </a:r>
          </a:p>
        </p:txBody>
      </p:sp>
      <p:sp>
        <p:nvSpPr>
          <p:cNvPr id="4099" name="Rectangle 2"/>
          <p:cNvSpPr>
            <a:spLocks noGrp="1" noChangeArrowheads="1"/>
          </p:cNvSpPr>
          <p:nvPr>
            <p:ph type="title"/>
          </p:nvPr>
        </p:nvSpPr>
        <p:spPr/>
        <p:txBody>
          <a:bodyPr/>
          <a:lstStyle/>
          <a:p>
            <a:pPr>
              <a:defRPr/>
            </a:pPr>
            <a:r>
              <a:rPr lang="en-US" altLang="zh-TW" b="1" u="sng" dirty="0">
                <a:latin typeface="Century Gothic" panose="020B0502020202020204" pitchFamily="34" charset="0"/>
                <a:ea typeface="新細明體" pitchFamily="18" charset="-120"/>
              </a:rPr>
              <a:t>Topic &amp; Structure of The Lesson</a:t>
            </a:r>
            <a:endParaRPr lang="en-US" b="1" dirty="0" smtClean="0">
              <a:solidFill>
                <a:schemeClr val="accent6">
                  <a:lumMod val="75000"/>
                </a:schemeClr>
              </a:solidFill>
            </a:endParaRPr>
          </a:p>
        </p:txBody>
      </p:sp>
      <p:sp>
        <p:nvSpPr>
          <p:cNvPr id="4100" name="Rectangle 3"/>
          <p:cNvSpPr>
            <a:spLocks noGrp="1" noChangeArrowheads="1"/>
          </p:cNvSpPr>
          <p:nvPr>
            <p:ph type="body" idx="1"/>
          </p:nvPr>
        </p:nvSpPr>
        <p:spPr/>
        <p:txBody>
          <a:bodyPr/>
          <a:lstStyle/>
          <a:p>
            <a:pPr eaLnBrk="1" hangingPunct="1"/>
            <a:r>
              <a:rPr lang="en-US" altLang="en-US" smtClean="0"/>
              <a:t>Data Flow Diagrams</a:t>
            </a:r>
          </a:p>
          <a:p>
            <a:pPr lvl="1" eaLnBrk="1" hangingPunct="1"/>
            <a:r>
              <a:rPr lang="en-US" altLang="en-US" smtClean="0"/>
              <a:t>Introduction</a:t>
            </a:r>
          </a:p>
          <a:p>
            <a:pPr lvl="2" eaLnBrk="1" hangingPunct="1"/>
            <a:r>
              <a:rPr lang="en-US" altLang="en-US" smtClean="0"/>
              <a:t>Purpose</a:t>
            </a:r>
          </a:p>
          <a:p>
            <a:pPr lvl="2" eaLnBrk="1" hangingPunct="1"/>
            <a:r>
              <a:rPr lang="en-US" altLang="en-US" smtClean="0"/>
              <a:t>Steps in developing Data Flow Diagrams</a:t>
            </a:r>
          </a:p>
          <a:p>
            <a:pPr lvl="1" eaLnBrk="1" hangingPunct="1"/>
            <a:r>
              <a:rPr lang="en-US" altLang="en-US" smtClean="0"/>
              <a:t>Symbols</a:t>
            </a:r>
          </a:p>
          <a:p>
            <a:pPr lvl="1" eaLnBrk="1" hangingPunct="1"/>
            <a:r>
              <a:rPr lang="en-US" altLang="en-US" smtClean="0"/>
              <a:t>Context Diagram</a:t>
            </a:r>
          </a:p>
          <a:p>
            <a:pPr lvl="1" eaLnBrk="1" hangingPunct="1"/>
            <a:endParaRPr lang="en-US" altLang="en-US" smtClean="0"/>
          </a:p>
        </p:txBody>
      </p:sp>
    </p:spTree>
    <p:extLst>
      <p:ext uri="{BB962C8B-B14F-4D97-AF65-F5344CB8AC3E}">
        <p14:creationId xmlns:p14="http://schemas.microsoft.com/office/powerpoint/2010/main" val="1235116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chemeClr val="bg1"/>
                </a:solidFill>
              </a:rPr>
              <a:t>Slide  8 (of  14)</a:t>
            </a:r>
          </a:p>
        </p:txBody>
      </p:sp>
      <p:sp>
        <p:nvSpPr>
          <p:cNvPr id="114690" name="Rectangle 2"/>
          <p:cNvSpPr>
            <a:spLocks noGrp="1" noChangeArrowheads="1"/>
          </p:cNvSpPr>
          <p:nvPr>
            <p:ph type="title"/>
          </p:nvPr>
        </p:nvSpPr>
        <p:spPr/>
        <p:txBody>
          <a:bodyPr/>
          <a:lstStyle/>
          <a:p>
            <a:pPr>
              <a:defRPr/>
            </a:pPr>
            <a:r>
              <a:rPr lang="en-US" sz="3200" dirty="0"/>
              <a:t> </a:t>
            </a:r>
            <a:r>
              <a:rPr lang="en-US" sz="3200" b="1" dirty="0">
                <a:solidFill>
                  <a:schemeClr val="accent6">
                    <a:lumMod val="75000"/>
                  </a:schemeClr>
                </a:solidFill>
              </a:rPr>
              <a:t>Basic Data Flow Diagramming Rules</a:t>
            </a:r>
          </a:p>
        </p:txBody>
      </p:sp>
      <p:sp>
        <p:nvSpPr>
          <p:cNvPr id="22532" name="Rectangle 4"/>
          <p:cNvSpPr>
            <a:spLocks noGrp="1" noChangeArrowheads="1"/>
          </p:cNvSpPr>
          <p:nvPr>
            <p:ph type="body" idx="1"/>
          </p:nvPr>
        </p:nvSpPr>
        <p:spPr>
          <a:xfrm>
            <a:off x="38100" y="1473200"/>
            <a:ext cx="8915400" cy="650875"/>
          </a:xfrm>
          <a:noFill/>
        </p:spPr>
        <p:txBody>
          <a:bodyPr/>
          <a:lstStyle/>
          <a:p>
            <a:r>
              <a:rPr lang="en-US" altLang="en-US" smtClean="0"/>
              <a:t>Data cannot move directly from source to sink</a:t>
            </a:r>
          </a:p>
        </p:txBody>
      </p:sp>
      <p:grpSp>
        <p:nvGrpSpPr>
          <p:cNvPr id="22533" name="Group 5"/>
          <p:cNvGrpSpPr>
            <a:grpSpLocks/>
          </p:cNvGrpSpPr>
          <p:nvPr/>
        </p:nvGrpSpPr>
        <p:grpSpPr bwMode="auto">
          <a:xfrm>
            <a:off x="606425" y="2632075"/>
            <a:ext cx="8281988" cy="3062288"/>
            <a:chOff x="192" y="1824"/>
            <a:chExt cx="5712" cy="2112"/>
          </a:xfrm>
        </p:grpSpPr>
        <p:grpSp>
          <p:nvGrpSpPr>
            <p:cNvPr id="22534" name="Group 6"/>
            <p:cNvGrpSpPr>
              <a:grpSpLocks/>
            </p:cNvGrpSpPr>
            <p:nvPr/>
          </p:nvGrpSpPr>
          <p:grpSpPr bwMode="auto">
            <a:xfrm>
              <a:off x="192" y="1824"/>
              <a:ext cx="720" cy="613"/>
              <a:chOff x="384" y="2208"/>
              <a:chExt cx="1296" cy="1104"/>
            </a:xfrm>
          </p:grpSpPr>
          <p:sp>
            <p:nvSpPr>
              <p:cNvPr id="22543" name="Line 7"/>
              <p:cNvSpPr>
                <a:spLocks noChangeShapeType="1"/>
              </p:cNvSpPr>
              <p:nvPr/>
            </p:nvSpPr>
            <p:spPr bwMode="auto">
              <a:xfrm>
                <a:off x="384" y="2256"/>
                <a:ext cx="1296" cy="1056"/>
              </a:xfrm>
              <a:prstGeom prst="line">
                <a:avLst/>
              </a:prstGeom>
              <a:noFill/>
              <a:ln w="101600">
                <a:solidFill>
                  <a:srgbClr val="FF3300"/>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4" name="Line 8"/>
              <p:cNvSpPr>
                <a:spLocks noChangeShapeType="1"/>
              </p:cNvSpPr>
              <p:nvPr/>
            </p:nvSpPr>
            <p:spPr bwMode="auto">
              <a:xfrm flipH="1">
                <a:off x="528" y="2208"/>
                <a:ext cx="960" cy="1104"/>
              </a:xfrm>
              <a:prstGeom prst="line">
                <a:avLst/>
              </a:prstGeom>
              <a:noFill/>
              <a:ln w="101600">
                <a:solidFill>
                  <a:srgbClr val="FF3300"/>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2535" name="Oval 9"/>
            <p:cNvSpPr>
              <a:spLocks noChangeArrowheads="1"/>
            </p:cNvSpPr>
            <p:nvPr/>
          </p:nvSpPr>
          <p:spPr bwMode="auto">
            <a:xfrm>
              <a:off x="3552" y="2352"/>
              <a:ext cx="912" cy="912"/>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536" name="Line 10"/>
            <p:cNvSpPr>
              <a:spLocks noChangeShapeType="1"/>
            </p:cNvSpPr>
            <p:nvPr/>
          </p:nvSpPr>
          <p:spPr bwMode="auto">
            <a:xfrm>
              <a:off x="2880" y="2352"/>
              <a:ext cx="672" cy="432"/>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7" name="Line 11"/>
            <p:cNvSpPr>
              <a:spLocks noChangeShapeType="1"/>
            </p:cNvSpPr>
            <p:nvPr/>
          </p:nvSpPr>
          <p:spPr bwMode="auto">
            <a:xfrm>
              <a:off x="4464" y="2784"/>
              <a:ext cx="432" cy="432"/>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8" name="Line 12"/>
            <p:cNvSpPr>
              <a:spLocks noChangeShapeType="1"/>
            </p:cNvSpPr>
            <p:nvPr/>
          </p:nvSpPr>
          <p:spPr bwMode="auto">
            <a:xfrm>
              <a:off x="1344" y="3024"/>
              <a:ext cx="240" cy="432"/>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9" name="Rectangle 13"/>
            <p:cNvSpPr>
              <a:spLocks noChangeArrowheads="1"/>
            </p:cNvSpPr>
            <p:nvPr/>
          </p:nvSpPr>
          <p:spPr bwMode="auto">
            <a:xfrm>
              <a:off x="1488" y="3456"/>
              <a:ext cx="1008" cy="480"/>
            </a:xfrm>
            <a:prstGeom prst="rect">
              <a:avLst/>
            </a:prstGeom>
            <a:solidFill>
              <a:srgbClr val="FFFFFF"/>
            </a:solidFill>
            <a:ln w="3810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540" name="Rectangle 14"/>
            <p:cNvSpPr>
              <a:spLocks noChangeArrowheads="1"/>
            </p:cNvSpPr>
            <p:nvPr/>
          </p:nvSpPr>
          <p:spPr bwMode="auto">
            <a:xfrm>
              <a:off x="4896" y="3168"/>
              <a:ext cx="1008" cy="480"/>
            </a:xfrm>
            <a:prstGeom prst="rect">
              <a:avLst/>
            </a:prstGeom>
            <a:solidFill>
              <a:srgbClr val="FFFFFF"/>
            </a:solidFill>
            <a:ln w="3810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541" name="Rectangle 15"/>
            <p:cNvSpPr>
              <a:spLocks noChangeArrowheads="1"/>
            </p:cNvSpPr>
            <p:nvPr/>
          </p:nvSpPr>
          <p:spPr bwMode="auto">
            <a:xfrm>
              <a:off x="576" y="2544"/>
              <a:ext cx="1008" cy="480"/>
            </a:xfrm>
            <a:prstGeom prst="rect">
              <a:avLst/>
            </a:prstGeom>
            <a:solidFill>
              <a:srgbClr val="FFFFFF"/>
            </a:solidFill>
            <a:ln w="3810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542" name="Rectangle 16"/>
            <p:cNvSpPr>
              <a:spLocks noChangeArrowheads="1"/>
            </p:cNvSpPr>
            <p:nvPr/>
          </p:nvSpPr>
          <p:spPr bwMode="auto">
            <a:xfrm>
              <a:off x="1920" y="1872"/>
              <a:ext cx="1008" cy="480"/>
            </a:xfrm>
            <a:prstGeom prst="rect">
              <a:avLst/>
            </a:prstGeom>
            <a:solidFill>
              <a:srgbClr val="FFFFFF"/>
            </a:solidFill>
            <a:ln w="38100">
              <a:solidFill>
                <a:schemeClr val="tx1"/>
              </a:solidFill>
              <a:miter lim="800000"/>
              <a:headEnd type="none" w="sm"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Tree>
    <p:extLst>
      <p:ext uri="{BB962C8B-B14F-4D97-AF65-F5344CB8AC3E}">
        <p14:creationId xmlns:p14="http://schemas.microsoft.com/office/powerpoint/2010/main" val="259510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chemeClr val="bg1"/>
                </a:solidFill>
              </a:rPr>
              <a:t>Slide  21 (of  21)</a:t>
            </a:r>
          </a:p>
        </p:txBody>
      </p:sp>
      <p:sp>
        <p:nvSpPr>
          <p:cNvPr id="26627" name="Rectangle 2"/>
          <p:cNvSpPr>
            <a:spLocks noGrp="1" noChangeArrowheads="1"/>
          </p:cNvSpPr>
          <p:nvPr>
            <p:ph type="title"/>
          </p:nvPr>
        </p:nvSpPr>
        <p:spPr/>
        <p:txBody>
          <a:bodyPr/>
          <a:lstStyle/>
          <a:p>
            <a:pPr eaLnBrk="1" hangingPunct="1"/>
            <a:r>
              <a:rPr lang="en-US" altLang="en-US" b="1" dirty="0" smtClean="0">
                <a:solidFill>
                  <a:srgbClr val="003366"/>
                </a:solidFill>
              </a:rPr>
              <a:t>After the break</a:t>
            </a:r>
            <a:endParaRPr lang="en-US" altLang="en-US" dirty="0" smtClean="0">
              <a:solidFill>
                <a:srgbClr val="003366"/>
              </a:solidFill>
            </a:endParaRPr>
          </a:p>
        </p:txBody>
      </p:sp>
      <p:sp>
        <p:nvSpPr>
          <p:cNvPr id="27652" name="Rectangle 3"/>
          <p:cNvSpPr>
            <a:spLocks noGrp="1" noChangeArrowheads="1"/>
          </p:cNvSpPr>
          <p:nvPr>
            <p:ph type="body" idx="1"/>
          </p:nvPr>
        </p:nvSpPr>
        <p:spPr/>
        <p:txBody>
          <a:bodyPr/>
          <a:lstStyle/>
          <a:p>
            <a:pPr eaLnBrk="1" hangingPunct="1">
              <a:defRPr/>
            </a:pPr>
            <a:r>
              <a:rPr lang="en-US" dirty="0"/>
              <a:t>Data Flow Diagrams</a:t>
            </a:r>
          </a:p>
          <a:p>
            <a:pPr lvl="1" eaLnBrk="1" hangingPunct="1">
              <a:defRPr/>
            </a:pPr>
            <a:r>
              <a:rPr lang="en-US" dirty="0"/>
              <a:t>Levels</a:t>
            </a:r>
          </a:p>
          <a:p>
            <a:pPr lvl="2" eaLnBrk="1" hangingPunct="1">
              <a:defRPr/>
            </a:pPr>
            <a:r>
              <a:rPr lang="en-US" dirty="0"/>
              <a:t>Level 0</a:t>
            </a:r>
          </a:p>
          <a:p>
            <a:pPr lvl="2" eaLnBrk="1" hangingPunct="1">
              <a:defRPr/>
            </a:pPr>
            <a:r>
              <a:rPr lang="en-US" dirty="0"/>
              <a:t>Level 1</a:t>
            </a:r>
          </a:p>
          <a:p>
            <a:pPr lvl="1" eaLnBrk="1" hangingPunct="1">
              <a:defRPr/>
            </a:pPr>
            <a:r>
              <a:rPr lang="en-US">
                <a:solidFill>
                  <a:srgbClr val="000000"/>
                </a:solidFill>
              </a:rPr>
              <a:t>Rules governing the creation of  DFDs</a:t>
            </a:r>
          </a:p>
          <a:p>
            <a:pPr marL="914400" lvl="2" indent="0" eaLnBrk="1" hangingPunct="1">
              <a:buFontTx/>
              <a:buNone/>
              <a:defRPr/>
            </a:pPr>
            <a:endParaRPr lang="en-US" dirty="0"/>
          </a:p>
        </p:txBody>
      </p:sp>
    </p:spTree>
    <p:extLst>
      <p:ext uri="{BB962C8B-B14F-4D97-AF65-F5344CB8AC3E}">
        <p14:creationId xmlns:p14="http://schemas.microsoft.com/office/powerpoint/2010/main" val="330587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chemeClr val="bg1"/>
                </a:solidFill>
              </a:rPr>
              <a:t>Slide  3 (of  14)</a:t>
            </a:r>
          </a:p>
        </p:txBody>
      </p:sp>
      <p:sp>
        <p:nvSpPr>
          <p:cNvPr id="109570" name="Rectangle 2"/>
          <p:cNvSpPr>
            <a:spLocks noGrp="1" noChangeArrowheads="1"/>
          </p:cNvSpPr>
          <p:nvPr>
            <p:ph type="title"/>
          </p:nvPr>
        </p:nvSpPr>
        <p:spPr/>
        <p:txBody>
          <a:bodyPr/>
          <a:lstStyle/>
          <a:p>
            <a:pPr eaLnBrk="1" hangingPunct="1">
              <a:defRPr/>
            </a:pPr>
            <a:r>
              <a:rPr lang="en-US" b="1" dirty="0" smtClean="0">
                <a:solidFill>
                  <a:schemeClr val="accent6">
                    <a:lumMod val="75000"/>
                  </a:schemeClr>
                </a:solidFill>
              </a:rPr>
              <a:t>Learning Outcomes</a:t>
            </a:r>
          </a:p>
        </p:txBody>
      </p:sp>
      <p:sp>
        <p:nvSpPr>
          <p:cNvPr id="5124" name="Rectangle 3"/>
          <p:cNvSpPr>
            <a:spLocks noGrp="1" noChangeArrowheads="1"/>
          </p:cNvSpPr>
          <p:nvPr>
            <p:ph type="body" idx="1"/>
          </p:nvPr>
        </p:nvSpPr>
        <p:spPr/>
        <p:txBody>
          <a:bodyPr/>
          <a:lstStyle/>
          <a:p>
            <a:pPr eaLnBrk="1" hangingPunct="1"/>
            <a:r>
              <a:rPr lang="en-US" altLang="en-US" smtClean="0"/>
              <a:t>By the end of this lecture, YOU should be able to :</a:t>
            </a:r>
          </a:p>
          <a:p>
            <a:pPr lvl="1" eaLnBrk="1" hangingPunct="1"/>
            <a:r>
              <a:rPr lang="en-US" altLang="en-US" smtClean="0"/>
              <a:t>Draw a level 0 and 1 data flow diagram based on a context diagram or a given case study.</a:t>
            </a:r>
          </a:p>
        </p:txBody>
      </p:sp>
    </p:spTree>
    <p:extLst>
      <p:ext uri="{BB962C8B-B14F-4D97-AF65-F5344CB8AC3E}">
        <p14:creationId xmlns:p14="http://schemas.microsoft.com/office/powerpoint/2010/main" val="2216665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chemeClr val="bg1"/>
                </a:solidFill>
              </a:rPr>
              <a:t>Slide  4 (of  14)</a:t>
            </a:r>
          </a:p>
        </p:txBody>
      </p:sp>
      <p:sp>
        <p:nvSpPr>
          <p:cNvPr id="110594" name="Rectangle 2"/>
          <p:cNvSpPr>
            <a:spLocks noGrp="1" noChangeArrowheads="1"/>
          </p:cNvSpPr>
          <p:nvPr>
            <p:ph type="title"/>
          </p:nvPr>
        </p:nvSpPr>
        <p:spPr/>
        <p:txBody>
          <a:bodyPr/>
          <a:lstStyle/>
          <a:p>
            <a:pPr eaLnBrk="1" hangingPunct="1">
              <a:defRPr/>
            </a:pPr>
            <a:r>
              <a:rPr lang="en-US" sz="3200" b="1" dirty="0" smtClean="0">
                <a:solidFill>
                  <a:schemeClr val="accent6">
                    <a:lumMod val="75000"/>
                  </a:schemeClr>
                </a:solidFill>
              </a:rPr>
              <a:t>Key Terms you must be able to use</a:t>
            </a:r>
          </a:p>
        </p:txBody>
      </p:sp>
      <p:sp>
        <p:nvSpPr>
          <p:cNvPr id="6148" name="Rectangle 3"/>
          <p:cNvSpPr>
            <a:spLocks noGrp="1" noChangeArrowheads="1"/>
          </p:cNvSpPr>
          <p:nvPr>
            <p:ph type="body" idx="1"/>
          </p:nvPr>
        </p:nvSpPr>
        <p:spPr/>
        <p:txBody>
          <a:bodyPr/>
          <a:lstStyle/>
          <a:p>
            <a:pPr eaLnBrk="1" hangingPunct="1">
              <a:lnSpc>
                <a:spcPct val="80000"/>
              </a:lnSpc>
            </a:pPr>
            <a:r>
              <a:rPr lang="en-US" altLang="en-US" smtClean="0"/>
              <a:t>If you have mastered this topic, </a:t>
            </a:r>
            <a:r>
              <a:rPr lang="en-US" altLang="en-US" smtClean="0">
                <a:solidFill>
                  <a:srgbClr val="990000"/>
                </a:solidFill>
              </a:rPr>
              <a:t>you should be able to use the following terms correctly in your assignments and exams</a:t>
            </a:r>
            <a:r>
              <a:rPr lang="en-US" altLang="en-US" smtClean="0"/>
              <a:t>:</a:t>
            </a:r>
          </a:p>
          <a:p>
            <a:pPr lvl="1" eaLnBrk="1" hangingPunct="1">
              <a:lnSpc>
                <a:spcPct val="80000"/>
              </a:lnSpc>
            </a:pPr>
            <a:endParaRPr lang="en-US" altLang="en-US" smtClean="0"/>
          </a:p>
          <a:p>
            <a:pPr lvl="1" eaLnBrk="1" hangingPunct="1">
              <a:buClr>
                <a:srgbClr val="993300"/>
              </a:buClr>
            </a:pPr>
            <a:r>
              <a:rPr lang="en-US" altLang="en-US" smtClean="0"/>
              <a:t>DFD</a:t>
            </a:r>
          </a:p>
          <a:p>
            <a:pPr lvl="1" eaLnBrk="1" hangingPunct="1">
              <a:buClr>
                <a:srgbClr val="993300"/>
              </a:buClr>
            </a:pPr>
            <a:r>
              <a:rPr lang="en-US" altLang="en-US" smtClean="0"/>
              <a:t>Process</a:t>
            </a:r>
          </a:p>
          <a:p>
            <a:pPr lvl="1" eaLnBrk="1" hangingPunct="1">
              <a:buClr>
                <a:srgbClr val="993300"/>
              </a:buClr>
            </a:pPr>
            <a:r>
              <a:rPr lang="en-US" altLang="en-US" smtClean="0"/>
              <a:t>External entities</a:t>
            </a:r>
          </a:p>
          <a:p>
            <a:pPr lvl="1" eaLnBrk="1" hangingPunct="1">
              <a:buClr>
                <a:srgbClr val="993300"/>
              </a:buClr>
            </a:pPr>
            <a:r>
              <a:rPr lang="en-US" altLang="en-US" smtClean="0"/>
              <a:t>Data flow</a:t>
            </a:r>
          </a:p>
          <a:p>
            <a:pPr lvl="1" eaLnBrk="1" hangingPunct="1">
              <a:buClr>
                <a:srgbClr val="993300"/>
              </a:buClr>
            </a:pPr>
            <a:r>
              <a:rPr lang="en-US" altLang="en-US" smtClean="0"/>
              <a:t>Data store	</a:t>
            </a:r>
            <a:r>
              <a:rPr lang="en-US" altLang="en-US" smtClean="0">
                <a:solidFill>
                  <a:srgbClr val="A50021"/>
                </a:solidFill>
              </a:rPr>
              <a:t>	</a:t>
            </a:r>
            <a:endParaRPr lang="en-US" altLang="en-US" smtClean="0"/>
          </a:p>
        </p:txBody>
      </p:sp>
    </p:spTree>
    <p:extLst>
      <p:ext uri="{BB962C8B-B14F-4D97-AF65-F5344CB8AC3E}">
        <p14:creationId xmlns:p14="http://schemas.microsoft.com/office/powerpoint/2010/main" val="84748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8950" y="1066800"/>
            <a:ext cx="5354638"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666750" y="184150"/>
            <a:ext cx="7042150" cy="1143000"/>
          </a:xfrm>
        </p:spPr>
        <p:txBody>
          <a:bodyPr rtlCol="0">
            <a:normAutofit/>
          </a:bodyPr>
          <a:lstStyle/>
          <a:p>
            <a:pPr eaLnBrk="1" hangingPunct="1">
              <a:defRPr/>
            </a:pPr>
            <a:r>
              <a:rPr lang="en-US" b="1" dirty="0" smtClean="0">
                <a:solidFill>
                  <a:schemeClr val="accent6">
                    <a:lumMod val="75000"/>
                  </a:schemeClr>
                </a:solidFill>
              </a:rPr>
              <a:t>Creating Level 0 DFD</a:t>
            </a:r>
            <a:endParaRPr lang="en-US" sz="1300" b="1" dirty="0" smtClean="0">
              <a:solidFill>
                <a:schemeClr val="accent6">
                  <a:lumMod val="75000"/>
                </a:schemeClr>
              </a:solidFill>
            </a:endParaRPr>
          </a:p>
        </p:txBody>
      </p:sp>
      <p:sp>
        <p:nvSpPr>
          <p:cNvPr id="7173" name="Rectangle 7"/>
          <p:cNvSpPr>
            <a:spLocks noChangeArrowheads="1"/>
          </p:cNvSpPr>
          <p:nvPr/>
        </p:nvSpPr>
        <p:spPr bwMode="auto">
          <a:xfrm>
            <a:off x="228600" y="5324475"/>
            <a:ext cx="23622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t>FIGURE 5-16 </a:t>
            </a:r>
            <a:r>
              <a:rPr lang="en-US" altLang="en-US" sz="1400"/>
              <a:t>Diagram 0 DFD for the order system</a:t>
            </a:r>
          </a:p>
        </p:txBody>
      </p:sp>
      <p:sp>
        <p:nvSpPr>
          <p:cNvPr id="9" name="Text Placeholder 2"/>
          <p:cNvSpPr>
            <a:spLocks noGrp="1"/>
          </p:cNvSpPr>
          <p:nvPr>
            <p:ph idx="1"/>
          </p:nvPr>
        </p:nvSpPr>
        <p:spPr>
          <a:xfrm>
            <a:off x="0" y="1231900"/>
            <a:ext cx="3152775" cy="4092575"/>
          </a:xfrm>
        </p:spPr>
        <p:txBody>
          <a:bodyPr>
            <a:normAutofit fontScale="77500" lnSpcReduction="20000"/>
          </a:bodyPr>
          <a:lstStyle/>
          <a:p>
            <a:pPr eaLnBrk="1" hangingPunct="1">
              <a:defRPr/>
            </a:pPr>
            <a:r>
              <a:rPr lang="en-US" sz="3400" dirty="0"/>
              <a:t>Step 2: Draw a Diagram </a:t>
            </a:r>
            <a:r>
              <a:rPr lang="en-US" sz="3400" dirty="0" smtClean="0"/>
              <a:t>0 DFD</a:t>
            </a:r>
          </a:p>
          <a:p>
            <a:pPr lvl="1" eaLnBrk="1" hangingPunct="1">
              <a:defRPr/>
            </a:pPr>
            <a:r>
              <a:rPr lang="en-US" sz="2900" dirty="0"/>
              <a:t>If same data flows in both directions, you can use a double-headed arrow</a:t>
            </a:r>
          </a:p>
          <a:p>
            <a:pPr lvl="1" eaLnBrk="1" hangingPunct="1">
              <a:defRPr/>
            </a:pPr>
            <a:r>
              <a:rPr lang="en-US" sz="2900" dirty="0"/>
              <a:t>Diagram 0 is an exploded view of process 0</a:t>
            </a:r>
          </a:p>
          <a:p>
            <a:pPr lvl="1" eaLnBrk="1" hangingPunct="1">
              <a:defRPr/>
            </a:pPr>
            <a:r>
              <a:rPr lang="en-US" sz="2900" dirty="0"/>
              <a:t>Parent diagram</a:t>
            </a:r>
          </a:p>
          <a:p>
            <a:pPr lvl="1" eaLnBrk="1" hangingPunct="1">
              <a:defRPr/>
            </a:pPr>
            <a:r>
              <a:rPr lang="en-US" sz="2900" dirty="0"/>
              <a:t>Child diagram</a:t>
            </a:r>
          </a:p>
          <a:p>
            <a:pPr lvl="1" eaLnBrk="1" hangingPunct="1">
              <a:defRPr/>
            </a:pPr>
            <a:endParaRPr lang="en-US" dirty="0"/>
          </a:p>
        </p:txBody>
      </p:sp>
    </p:spTree>
    <p:extLst>
      <p:ext uri="{BB962C8B-B14F-4D97-AF65-F5344CB8AC3E}">
        <p14:creationId xmlns:p14="http://schemas.microsoft.com/office/powerpoint/2010/main" val="32198072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chemeClr val="bg1"/>
                </a:solidFill>
              </a:rPr>
              <a:t>Slide  5 (of  12)</a:t>
            </a:r>
          </a:p>
        </p:txBody>
      </p:sp>
      <p:sp>
        <p:nvSpPr>
          <p:cNvPr id="111618" name="Rectangle 2"/>
          <p:cNvSpPr>
            <a:spLocks noGrp="1" noChangeArrowheads="1"/>
          </p:cNvSpPr>
          <p:nvPr>
            <p:ph type="title"/>
          </p:nvPr>
        </p:nvSpPr>
        <p:spPr/>
        <p:txBody>
          <a:bodyPr/>
          <a:lstStyle/>
          <a:p>
            <a:pPr eaLnBrk="1" hangingPunct="1">
              <a:defRPr/>
            </a:pPr>
            <a:r>
              <a:rPr lang="en-US" b="1" dirty="0" smtClean="0">
                <a:solidFill>
                  <a:schemeClr val="accent6">
                    <a:lumMod val="75000"/>
                  </a:schemeClr>
                </a:solidFill>
              </a:rPr>
              <a:t>Lower-level diagrams</a:t>
            </a:r>
          </a:p>
        </p:txBody>
      </p:sp>
      <p:sp>
        <p:nvSpPr>
          <p:cNvPr id="8196" name="Rectangle 3"/>
          <p:cNvSpPr>
            <a:spLocks noGrp="1" noChangeArrowheads="1"/>
          </p:cNvSpPr>
          <p:nvPr>
            <p:ph type="body" idx="1"/>
          </p:nvPr>
        </p:nvSpPr>
        <p:spPr/>
        <p:txBody>
          <a:bodyPr/>
          <a:lstStyle/>
          <a:p>
            <a:pPr eaLnBrk="1" hangingPunct="1">
              <a:lnSpc>
                <a:spcPct val="90000"/>
              </a:lnSpc>
            </a:pPr>
            <a:r>
              <a:rPr lang="en-US" altLang="en-US" smtClean="0"/>
              <a:t>Also called </a:t>
            </a:r>
            <a:r>
              <a:rPr lang="en-US" altLang="en-US" smtClean="0">
                <a:solidFill>
                  <a:srgbClr val="A50021"/>
                </a:solidFill>
              </a:rPr>
              <a:t>child diagram</a:t>
            </a:r>
          </a:p>
          <a:p>
            <a:pPr eaLnBrk="1" hangingPunct="1">
              <a:lnSpc>
                <a:spcPct val="90000"/>
              </a:lnSpc>
            </a:pPr>
            <a:r>
              <a:rPr lang="en-US" altLang="en-US" smtClean="0"/>
              <a:t>Is exploded from </a:t>
            </a:r>
            <a:r>
              <a:rPr lang="en-US" altLang="en-US" smtClean="0">
                <a:solidFill>
                  <a:srgbClr val="A50021"/>
                </a:solidFill>
              </a:rPr>
              <a:t>parent diagram</a:t>
            </a:r>
          </a:p>
          <a:p>
            <a:pPr eaLnBrk="1" hangingPunct="1">
              <a:lnSpc>
                <a:spcPct val="90000"/>
              </a:lnSpc>
            </a:pPr>
            <a:r>
              <a:rPr lang="en-US" altLang="en-US" smtClean="0"/>
              <a:t>When drawn, should be </a:t>
            </a:r>
          </a:p>
          <a:p>
            <a:pPr lvl="1" eaLnBrk="1" hangingPunct="1">
              <a:lnSpc>
                <a:spcPct val="90000"/>
              </a:lnSpc>
            </a:pPr>
            <a:r>
              <a:rPr lang="en-US" altLang="en-US" smtClean="0"/>
              <a:t>leveled</a:t>
            </a:r>
          </a:p>
          <a:p>
            <a:pPr lvl="2" eaLnBrk="1" hangingPunct="1">
              <a:lnSpc>
                <a:spcPct val="90000"/>
              </a:lnSpc>
            </a:pPr>
            <a:r>
              <a:rPr lang="en-US" altLang="en-US" smtClean="0"/>
              <a:t> also called </a:t>
            </a:r>
            <a:r>
              <a:rPr lang="en-US" altLang="en-US" smtClean="0">
                <a:solidFill>
                  <a:srgbClr val="A50021"/>
                </a:solidFill>
              </a:rPr>
              <a:t>exploded</a:t>
            </a:r>
            <a:r>
              <a:rPr lang="en-US" altLang="en-US" smtClean="0"/>
              <a:t>,</a:t>
            </a:r>
            <a:r>
              <a:rPr lang="en-US" altLang="en-US" smtClean="0">
                <a:solidFill>
                  <a:srgbClr val="A50021"/>
                </a:solidFill>
              </a:rPr>
              <a:t> partitioned</a:t>
            </a:r>
            <a:r>
              <a:rPr lang="en-US" altLang="en-US" smtClean="0"/>
              <a:t> and</a:t>
            </a:r>
            <a:r>
              <a:rPr lang="en-US" altLang="en-US" smtClean="0">
                <a:solidFill>
                  <a:srgbClr val="A50021"/>
                </a:solidFill>
              </a:rPr>
              <a:t> decomposed</a:t>
            </a:r>
            <a:endParaRPr lang="en-US" altLang="en-US" smtClean="0"/>
          </a:p>
          <a:p>
            <a:pPr lvl="2" eaLnBrk="1" hangingPunct="1">
              <a:lnSpc>
                <a:spcPct val="90000"/>
              </a:lnSpc>
            </a:pPr>
            <a:r>
              <a:rPr lang="en-US" altLang="en-US" smtClean="0"/>
              <a:t> drawn in a series of increasingly detailed diagrams until desired degree of detail is reached</a:t>
            </a:r>
          </a:p>
          <a:p>
            <a:pPr lvl="1" eaLnBrk="1" hangingPunct="1">
              <a:lnSpc>
                <a:spcPct val="90000"/>
              </a:lnSpc>
            </a:pPr>
            <a:r>
              <a:rPr lang="en-US" altLang="en-US" smtClean="0"/>
              <a:t> balanced</a:t>
            </a:r>
          </a:p>
          <a:p>
            <a:pPr lvl="2" eaLnBrk="1" hangingPunct="1">
              <a:lnSpc>
                <a:spcPct val="90000"/>
              </a:lnSpc>
            </a:pPr>
            <a:r>
              <a:rPr lang="en-US" altLang="en-US" smtClean="0"/>
              <a:t> maintain consistency among the entire series of diagrams</a:t>
            </a:r>
          </a:p>
        </p:txBody>
      </p:sp>
    </p:spTree>
    <p:extLst>
      <p:ext uri="{BB962C8B-B14F-4D97-AF65-F5344CB8AC3E}">
        <p14:creationId xmlns:p14="http://schemas.microsoft.com/office/powerpoint/2010/main" val="2185305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6525" y="1109663"/>
            <a:ext cx="6324600" cy="515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rtlCol="0">
            <a:normAutofit/>
          </a:bodyPr>
          <a:lstStyle/>
          <a:p>
            <a:pPr eaLnBrk="1" hangingPunct="1">
              <a:defRPr/>
            </a:pPr>
            <a:r>
              <a:rPr lang="en-US" b="1" dirty="0" smtClean="0">
                <a:solidFill>
                  <a:schemeClr val="accent6">
                    <a:lumMod val="75000"/>
                  </a:schemeClr>
                </a:solidFill>
              </a:rPr>
              <a:t>Creating </a:t>
            </a:r>
            <a:r>
              <a:rPr lang="en-US" b="1" dirty="0">
                <a:solidFill>
                  <a:schemeClr val="accent6">
                    <a:lumMod val="75000"/>
                  </a:schemeClr>
                </a:solidFill>
              </a:rPr>
              <a:t>Level </a:t>
            </a:r>
            <a:r>
              <a:rPr lang="en-US" b="1" dirty="0" smtClean="0">
                <a:solidFill>
                  <a:schemeClr val="accent6">
                    <a:lumMod val="75000"/>
                  </a:schemeClr>
                </a:solidFill>
              </a:rPr>
              <a:t>1 DFD</a:t>
            </a:r>
            <a:endParaRPr lang="en-US" sz="1300" dirty="0" smtClean="0"/>
          </a:p>
        </p:txBody>
      </p:sp>
      <p:sp>
        <p:nvSpPr>
          <p:cNvPr id="9221" name="Rectangle 7"/>
          <p:cNvSpPr>
            <a:spLocks noChangeArrowheads="1"/>
          </p:cNvSpPr>
          <p:nvPr/>
        </p:nvSpPr>
        <p:spPr bwMode="auto">
          <a:xfrm>
            <a:off x="6019800" y="5791200"/>
            <a:ext cx="23622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100" b="1"/>
              <a:t>FIGURE 5-17 </a:t>
            </a:r>
            <a:r>
              <a:rPr lang="en-US" altLang="en-US" sz="1100"/>
              <a:t>Diagram 1 DFD shows details of the FILLORDER process in  the order system</a:t>
            </a:r>
          </a:p>
        </p:txBody>
      </p:sp>
      <p:sp>
        <p:nvSpPr>
          <p:cNvPr id="9222" name="Text Placeholder 2"/>
          <p:cNvSpPr>
            <a:spLocks noGrp="1"/>
          </p:cNvSpPr>
          <p:nvPr>
            <p:ph idx="1"/>
          </p:nvPr>
        </p:nvSpPr>
        <p:spPr>
          <a:xfrm>
            <a:off x="277813" y="1109663"/>
            <a:ext cx="2543175" cy="5394325"/>
          </a:xfrm>
        </p:spPr>
        <p:txBody>
          <a:bodyPr/>
          <a:lstStyle/>
          <a:p>
            <a:pPr eaLnBrk="1" hangingPunct="1"/>
            <a:r>
              <a:rPr lang="en-US" altLang="en-US" sz="2400" smtClean="0"/>
              <a:t>Step 3: Draw the Lower Level  Diagrams</a:t>
            </a:r>
          </a:p>
          <a:p>
            <a:pPr eaLnBrk="1" hangingPunct="1"/>
            <a:r>
              <a:rPr lang="en-US" altLang="en-US" sz="1800" smtClean="0"/>
              <a:t>Must use leveling and balancing techniques</a:t>
            </a:r>
          </a:p>
          <a:p>
            <a:pPr eaLnBrk="1" hangingPunct="1"/>
            <a:r>
              <a:rPr lang="en-US" altLang="en-US" sz="1800" smtClean="0"/>
              <a:t>Leveling examples</a:t>
            </a:r>
          </a:p>
          <a:p>
            <a:pPr lvl="1" eaLnBrk="1" hangingPunct="1"/>
            <a:r>
              <a:rPr lang="en-US" altLang="en-US" sz="1800" smtClean="0"/>
              <a:t>Uses a series of increasingly detailed DFDs to describe an information </a:t>
            </a:r>
            <a:br>
              <a:rPr lang="en-US" altLang="en-US" sz="1800" smtClean="0"/>
            </a:br>
            <a:r>
              <a:rPr lang="en-US" altLang="en-US" sz="1800" smtClean="0"/>
              <a:t>system</a:t>
            </a:r>
          </a:p>
          <a:p>
            <a:pPr lvl="1" eaLnBrk="1" hangingPunct="1"/>
            <a:r>
              <a:rPr lang="en-US" altLang="en-US" sz="1800" smtClean="0"/>
              <a:t>Exploding, partitioning, or </a:t>
            </a:r>
            <a:r>
              <a:rPr lang="en-US" altLang="en-US" sz="2000" smtClean="0"/>
              <a:t>decomposing</a:t>
            </a:r>
          </a:p>
          <a:p>
            <a:pPr eaLnBrk="1" hangingPunct="1"/>
            <a:endParaRPr lang="en-US" altLang="en-US" smtClean="0"/>
          </a:p>
        </p:txBody>
      </p:sp>
    </p:spTree>
    <p:extLst>
      <p:ext uri="{BB962C8B-B14F-4D97-AF65-F5344CB8AC3E}">
        <p14:creationId xmlns:p14="http://schemas.microsoft.com/office/powerpoint/2010/main" val="13813746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9088" y="1471613"/>
            <a:ext cx="4856162" cy="355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rtlCol="0">
            <a:normAutofit/>
          </a:bodyPr>
          <a:lstStyle/>
          <a:p>
            <a:pPr eaLnBrk="1" hangingPunct="1">
              <a:defRPr/>
            </a:pPr>
            <a:r>
              <a:rPr lang="en-US" b="1" dirty="0">
                <a:solidFill>
                  <a:schemeClr val="accent6">
                    <a:lumMod val="75000"/>
                  </a:schemeClr>
                </a:solidFill>
              </a:rPr>
              <a:t>Creating </a:t>
            </a:r>
            <a:r>
              <a:rPr lang="en-US" b="1" dirty="0" smtClean="0">
                <a:solidFill>
                  <a:schemeClr val="accent6">
                    <a:lumMod val="75000"/>
                  </a:schemeClr>
                </a:solidFill>
              </a:rPr>
              <a:t>Level 1 DFD</a:t>
            </a:r>
            <a:endParaRPr lang="en-US" sz="1300" dirty="0" smtClean="0"/>
          </a:p>
        </p:txBody>
      </p:sp>
      <p:sp>
        <p:nvSpPr>
          <p:cNvPr id="10245" name="Rectangle 7"/>
          <p:cNvSpPr>
            <a:spLocks noChangeArrowheads="1"/>
          </p:cNvSpPr>
          <p:nvPr/>
        </p:nvSpPr>
        <p:spPr bwMode="auto">
          <a:xfrm>
            <a:off x="3733800" y="5334000"/>
            <a:ext cx="5029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b="1"/>
              <a:t>FIGURE 5-19 </a:t>
            </a:r>
            <a:r>
              <a:rPr lang="en-US" altLang="en-US" sz="1200"/>
              <a:t>The order system diagram 0 is shown at the top of the figure, and exploded diagram 3 DFD (for the APPLY PAYMENT process) is shown at the bottom. The two DFDs are balanced because the child diagram at the bottom has the same input and output flows as the parent process 3 shown at the top</a:t>
            </a:r>
          </a:p>
        </p:txBody>
      </p:sp>
      <p:pic>
        <p:nvPicPr>
          <p:cNvPr id="102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295400"/>
            <a:ext cx="468947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62115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hangingPunct="1">
              <a:defRPr/>
            </a:pPr>
            <a:r>
              <a:rPr lang="en-US" b="1" dirty="0">
                <a:solidFill>
                  <a:schemeClr val="accent6">
                    <a:lumMod val="75000"/>
                  </a:schemeClr>
                </a:solidFill>
              </a:rPr>
              <a:t>Creating Level 1 </a:t>
            </a:r>
            <a:r>
              <a:rPr lang="en-US" b="1" dirty="0" smtClean="0">
                <a:solidFill>
                  <a:schemeClr val="accent6">
                    <a:lumMod val="75000"/>
                  </a:schemeClr>
                </a:solidFill>
              </a:rPr>
              <a:t>DFD</a:t>
            </a:r>
            <a:endParaRPr lang="en-US" sz="1300" dirty="0" smtClean="0"/>
          </a:p>
        </p:txBody>
      </p:sp>
      <p:sp>
        <p:nvSpPr>
          <p:cNvPr id="11268" name="Rectangle 7"/>
          <p:cNvSpPr>
            <a:spLocks noChangeArrowheads="1"/>
          </p:cNvSpPr>
          <p:nvPr/>
        </p:nvSpPr>
        <p:spPr bwMode="auto">
          <a:xfrm>
            <a:off x="381000" y="4551363"/>
            <a:ext cx="3276600" cy="116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t>FIGURE 5-21 </a:t>
            </a:r>
            <a:r>
              <a:rPr lang="en-US" altLang="en-US" sz="1400"/>
              <a:t>In the next level of detail, the process 0 black box reveals three processes, two data stores, and four internal data flows — all of which are shown inside the dashed line</a:t>
            </a:r>
          </a:p>
        </p:txBody>
      </p:sp>
      <p:pic>
        <p:nvPicPr>
          <p:cNvPr id="1126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3694113"/>
            <a:ext cx="5381625" cy="287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075" y="1141413"/>
            <a:ext cx="5426075"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71" name="Rectangle 9"/>
          <p:cNvSpPr>
            <a:spLocks noChangeArrowheads="1"/>
          </p:cNvSpPr>
          <p:nvPr/>
        </p:nvSpPr>
        <p:spPr bwMode="auto">
          <a:xfrm>
            <a:off x="5645150" y="2417763"/>
            <a:ext cx="32766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t>FIGURE 5-20 </a:t>
            </a:r>
            <a:r>
              <a:rPr lang="en-US" altLang="en-US" sz="1400"/>
              <a:t>Example of a parent DFD diagram, showing process 0 as a black box</a:t>
            </a:r>
          </a:p>
        </p:txBody>
      </p:sp>
    </p:spTree>
    <p:extLst>
      <p:ext uri="{BB962C8B-B14F-4D97-AF65-F5344CB8AC3E}">
        <p14:creationId xmlns:p14="http://schemas.microsoft.com/office/powerpoint/2010/main" val="17047955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hangingPunct="1">
              <a:defRPr/>
            </a:pPr>
            <a:r>
              <a:rPr lang="en-US" b="1" dirty="0">
                <a:solidFill>
                  <a:schemeClr val="accent6">
                    <a:lumMod val="75000"/>
                  </a:schemeClr>
                </a:solidFill>
              </a:rPr>
              <a:t>Creating a Set of </a:t>
            </a:r>
            <a:r>
              <a:rPr lang="en-US" b="1" dirty="0" smtClean="0">
                <a:solidFill>
                  <a:schemeClr val="accent6">
                    <a:lumMod val="75000"/>
                  </a:schemeClr>
                </a:solidFill>
              </a:rPr>
              <a:t>DFDs</a:t>
            </a:r>
            <a:endParaRPr lang="en-US" sz="1300" dirty="0" smtClean="0"/>
          </a:p>
        </p:txBody>
      </p:sp>
      <p:sp>
        <p:nvSpPr>
          <p:cNvPr id="12291" name="Rectangle 7"/>
          <p:cNvSpPr>
            <a:spLocks noChangeArrowheads="1"/>
          </p:cNvSpPr>
          <p:nvPr/>
        </p:nvSpPr>
        <p:spPr bwMode="auto">
          <a:xfrm>
            <a:off x="912813" y="5518150"/>
            <a:ext cx="31242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t>FIGURE 5-11 </a:t>
            </a:r>
            <a:r>
              <a:rPr lang="en-US" altLang="en-US" sz="1400"/>
              <a:t>Examples of correct and incorrect uses of data flows</a:t>
            </a:r>
          </a:p>
        </p:txBody>
      </p:sp>
      <p:pic>
        <p:nvPicPr>
          <p:cNvPr id="1229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7013" y="1143000"/>
            <a:ext cx="5014912" cy="535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247650" y="1563688"/>
            <a:ext cx="3789363" cy="2354262"/>
          </a:xfrm>
          <a:prstGeom prst="rect">
            <a:avLst/>
          </a:prstGeom>
        </p:spPr>
        <p:txBody>
          <a:bodyPr>
            <a:spAutoFit/>
          </a:bodyPr>
          <a:lstStyle/>
          <a:p>
            <a:pPr marL="365760" indent="-256032">
              <a:spcBef>
                <a:spcPts val="400"/>
              </a:spcBef>
              <a:spcAft>
                <a:spcPts val="0"/>
              </a:spcAft>
              <a:buClr>
                <a:schemeClr val="accent1"/>
              </a:buClr>
              <a:buSzPct val="68000"/>
              <a:buFont typeface="Wingdings 3"/>
              <a:buChar char=""/>
              <a:defRPr/>
            </a:pPr>
            <a:r>
              <a:rPr lang="en-US" sz="2700" dirty="0">
                <a:latin typeface="+mn-lt"/>
              </a:rPr>
              <a:t>Keep in  mind:</a:t>
            </a:r>
          </a:p>
          <a:p>
            <a:pPr marL="621792" lvl="1" indent="-228600">
              <a:spcBef>
                <a:spcPts val="324"/>
              </a:spcBef>
              <a:buClr>
                <a:schemeClr val="accent1"/>
              </a:buClr>
              <a:buFont typeface="Verdana"/>
              <a:buChar char="◦"/>
              <a:defRPr/>
            </a:pPr>
            <a:r>
              <a:rPr lang="en-US" sz="2300" dirty="0">
                <a:latin typeface="+mn-lt"/>
              </a:rPr>
              <a:t>All flow lines must be labeled</a:t>
            </a:r>
          </a:p>
          <a:p>
            <a:pPr marL="621792" lvl="1" indent="-228600">
              <a:spcBef>
                <a:spcPts val="324"/>
              </a:spcBef>
              <a:buClr>
                <a:schemeClr val="accent1"/>
              </a:buClr>
              <a:buFont typeface="Verdana"/>
              <a:buChar char="◦"/>
              <a:defRPr/>
            </a:pPr>
            <a:r>
              <a:rPr lang="en-US" sz="2300" dirty="0">
                <a:latin typeface="+mn-lt"/>
              </a:rPr>
              <a:t>Large processes can be broken down into smaller components</a:t>
            </a:r>
          </a:p>
        </p:txBody>
      </p:sp>
    </p:spTree>
    <p:extLst>
      <p:ext uri="{BB962C8B-B14F-4D97-AF65-F5344CB8AC3E}">
        <p14:creationId xmlns:p14="http://schemas.microsoft.com/office/powerpoint/2010/main" val="14076968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chemeClr val="bg1"/>
                </a:solidFill>
              </a:rPr>
              <a:t>Slide  3 (of  21)</a:t>
            </a:r>
          </a:p>
        </p:txBody>
      </p:sp>
      <p:sp>
        <p:nvSpPr>
          <p:cNvPr id="5123" name="Rectangle 2"/>
          <p:cNvSpPr>
            <a:spLocks noGrp="1" noChangeArrowheads="1"/>
          </p:cNvSpPr>
          <p:nvPr>
            <p:ph type="title"/>
          </p:nvPr>
        </p:nvSpPr>
        <p:spPr/>
        <p:txBody>
          <a:bodyPr/>
          <a:lstStyle/>
          <a:p>
            <a:pPr eaLnBrk="1" hangingPunct="1">
              <a:defRPr/>
            </a:pPr>
            <a:r>
              <a:rPr lang="en-US" b="1" dirty="0" smtClean="0">
                <a:solidFill>
                  <a:schemeClr val="accent6">
                    <a:lumMod val="75000"/>
                  </a:schemeClr>
                </a:solidFill>
              </a:rPr>
              <a:t>Learning Outcomes</a:t>
            </a:r>
          </a:p>
        </p:txBody>
      </p:sp>
      <p:sp>
        <p:nvSpPr>
          <p:cNvPr id="5124" name="Rectangle 3"/>
          <p:cNvSpPr>
            <a:spLocks noGrp="1" noChangeArrowheads="1"/>
          </p:cNvSpPr>
          <p:nvPr>
            <p:ph type="body" idx="1"/>
          </p:nvPr>
        </p:nvSpPr>
        <p:spPr/>
        <p:txBody>
          <a:bodyPr/>
          <a:lstStyle/>
          <a:p>
            <a:pPr eaLnBrk="1" hangingPunct="1"/>
            <a:r>
              <a:rPr lang="en-US" altLang="en-US" sz="2400" dirty="0" smtClean="0"/>
              <a:t>By the end of this lecture, YOU should be able to :</a:t>
            </a:r>
          </a:p>
          <a:p>
            <a:pPr marL="457200" lvl="1" indent="0" eaLnBrk="1" hangingPunct="1">
              <a:buNone/>
            </a:pPr>
            <a:r>
              <a:rPr lang="en-US" altLang="en-US" sz="2400" b="1" dirty="0" smtClean="0"/>
              <a:t>Create logical Modeling: </a:t>
            </a:r>
          </a:p>
          <a:p>
            <a:pPr marL="457200" lvl="1" indent="0" eaLnBrk="1" hangingPunct="1">
              <a:buNone/>
            </a:pPr>
            <a:r>
              <a:rPr lang="en-US" altLang="en-US" sz="2400" dirty="0" smtClean="0"/>
              <a:t>Context diagram</a:t>
            </a:r>
          </a:p>
          <a:p>
            <a:pPr marL="0" indent="0">
              <a:buNone/>
            </a:pPr>
            <a:r>
              <a:rPr lang="en-GB" sz="2400" dirty="0"/>
              <a:t> </a:t>
            </a:r>
            <a:r>
              <a:rPr lang="en-GB" sz="2400" dirty="0" smtClean="0"/>
              <a:t>     Data Flow Diagrams – Level 0 and Level 1</a:t>
            </a:r>
            <a:endParaRPr lang="en-US" sz="2400" dirty="0" smtClean="0"/>
          </a:p>
          <a:p>
            <a:pPr marL="0" lvl="0" indent="0">
              <a:buNone/>
            </a:pPr>
            <a:r>
              <a:rPr lang="en-GB" sz="2400" dirty="0" smtClean="0"/>
              <a:t>Be clear with all</a:t>
            </a:r>
          </a:p>
          <a:p>
            <a:r>
              <a:rPr lang="en-GB" sz="2400" dirty="0" smtClean="0"/>
              <a:t>Notations</a:t>
            </a:r>
            <a:endParaRPr lang="en-US" sz="2400" dirty="0"/>
          </a:p>
          <a:p>
            <a:pPr lvl="0"/>
            <a:r>
              <a:rPr lang="en-GB" sz="2400" dirty="0" smtClean="0"/>
              <a:t>Standards</a:t>
            </a:r>
            <a:endParaRPr lang="en-US" sz="2400" dirty="0"/>
          </a:p>
          <a:p>
            <a:pPr lvl="0"/>
            <a:r>
              <a:rPr lang="en-GB" sz="2400" dirty="0"/>
              <a:t>Diagram Logic</a:t>
            </a:r>
            <a:endParaRPr lang="en-US" sz="2400" dirty="0"/>
          </a:p>
          <a:p>
            <a:pPr lvl="0"/>
            <a:r>
              <a:rPr lang="en-GB" sz="2400" dirty="0"/>
              <a:t>Labelling</a:t>
            </a:r>
            <a:endParaRPr lang="en-US" sz="2400" dirty="0"/>
          </a:p>
          <a:p>
            <a:pPr lvl="0"/>
            <a:r>
              <a:rPr lang="en-GB" sz="2400" dirty="0"/>
              <a:t>Levelling</a:t>
            </a:r>
            <a:endParaRPr lang="en-US" sz="2400" dirty="0"/>
          </a:p>
          <a:p>
            <a:pPr lvl="0"/>
            <a:r>
              <a:rPr lang="en-GB" sz="2400" dirty="0"/>
              <a:t>Tools</a:t>
            </a:r>
            <a:endParaRPr lang="en-US" sz="2400" dirty="0"/>
          </a:p>
          <a:p>
            <a:pPr lvl="1" eaLnBrk="1" hangingPunct="1"/>
            <a:endParaRPr lang="en-US" altLang="en-US" dirty="0" smtClean="0"/>
          </a:p>
        </p:txBody>
      </p:sp>
    </p:spTree>
    <p:extLst>
      <p:ext uri="{BB962C8B-B14F-4D97-AF65-F5344CB8AC3E}">
        <p14:creationId xmlns:p14="http://schemas.microsoft.com/office/powerpoint/2010/main" val="4128515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are the four main components of a DFD and their shapes?</a:t>
            </a:r>
          </a:p>
          <a:p>
            <a:r>
              <a:rPr lang="en-US" dirty="0" smtClean="0"/>
              <a:t>List 3 main errors for </a:t>
            </a:r>
            <a:r>
              <a:rPr lang="en-US" smtClean="0"/>
              <a:t>DFD drawing? </a:t>
            </a:r>
            <a:endParaRPr lang="en-US" dirty="0"/>
          </a:p>
        </p:txBody>
      </p:sp>
      <p:sp>
        <p:nvSpPr>
          <p:cNvPr id="5" name="Title 1"/>
          <p:cNvSpPr>
            <a:spLocks noGrp="1"/>
          </p:cNvSpPr>
          <p:nvPr>
            <p:ph type="title"/>
          </p:nvPr>
        </p:nvSpPr>
        <p:spPr/>
        <p:txBody>
          <a:bodyPr/>
          <a:lstStyle/>
          <a:p>
            <a:r>
              <a:rPr lang="en-US" altLang="en-US" b="1" u="sng" dirty="0" smtClean="0"/>
              <a:t>Quick Review Question</a:t>
            </a:r>
          </a:p>
        </p:txBody>
      </p:sp>
    </p:spTree>
    <p:extLst>
      <p:ext uri="{BB962C8B-B14F-4D97-AF65-F5344CB8AC3E}">
        <p14:creationId xmlns:p14="http://schemas.microsoft.com/office/powerpoint/2010/main" val="39440055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r>
              <a:rPr lang="en-US" dirty="0"/>
              <a:t>Data Flow Diagrams</a:t>
            </a:r>
          </a:p>
          <a:p>
            <a:pPr lvl="1">
              <a:defRPr/>
            </a:pPr>
            <a:r>
              <a:rPr lang="en-US" dirty="0"/>
              <a:t>Levels</a:t>
            </a:r>
          </a:p>
          <a:p>
            <a:pPr lvl="2">
              <a:defRPr/>
            </a:pPr>
            <a:r>
              <a:rPr lang="en-US" dirty="0"/>
              <a:t>Level 0</a:t>
            </a:r>
          </a:p>
          <a:p>
            <a:pPr lvl="2">
              <a:defRPr/>
            </a:pPr>
            <a:r>
              <a:rPr lang="en-US" dirty="0"/>
              <a:t>Level 1</a:t>
            </a:r>
          </a:p>
          <a:p>
            <a:pPr lvl="1">
              <a:defRPr/>
            </a:pPr>
            <a:r>
              <a:rPr lang="en-US" dirty="0">
                <a:solidFill>
                  <a:srgbClr val="000000"/>
                </a:solidFill>
              </a:rPr>
              <a:t>Rules governing the creation of  DFDs</a:t>
            </a:r>
          </a:p>
          <a:p>
            <a:pPr marL="914400" lvl="2" indent="0">
              <a:buNone/>
              <a:defRPr/>
            </a:pPr>
            <a:endParaRPr lang="en-US" dirty="0"/>
          </a:p>
          <a:p>
            <a:endParaRPr lang="en-US" dirty="0"/>
          </a:p>
        </p:txBody>
      </p:sp>
      <p:sp>
        <p:nvSpPr>
          <p:cNvPr id="5" name="Text Box 2"/>
          <p:cNvSpPr txBox="1">
            <a:spLocks noChangeArrowheads="1"/>
          </p:cNvSpPr>
          <p:nvPr/>
        </p:nvSpPr>
        <p:spPr bwMode="auto">
          <a:xfrm>
            <a:off x="264465" y="411163"/>
            <a:ext cx="7690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600" b="1" u="sng" dirty="0">
                <a:latin typeface="Century Gothic" panose="020B0502020202020204" pitchFamily="34" charset="0"/>
                <a:ea typeface="新細明體" pitchFamily="18" charset="-120"/>
              </a:rPr>
              <a:t>Summary of Main Teaching Points</a:t>
            </a:r>
            <a:endParaRPr lang="en-US" altLang="zh-TW" sz="3600" u="sng" dirty="0">
              <a:latin typeface="Century Gothic" panose="020B0502020202020204" pitchFamily="34" charset="0"/>
              <a:ea typeface="新細明體" pitchFamily="18" charset="-120"/>
            </a:endParaRPr>
          </a:p>
        </p:txBody>
      </p:sp>
    </p:spTree>
    <p:extLst>
      <p:ext uri="{BB962C8B-B14F-4D97-AF65-F5344CB8AC3E}">
        <p14:creationId xmlns:p14="http://schemas.microsoft.com/office/powerpoint/2010/main" val="7138264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Grp="1" noChangeArrowheads="1"/>
          </p:cNvSpPr>
          <p:nvPr>
            <p:ph type="title"/>
          </p:nvPr>
        </p:nvSpPr>
        <p:spPr bwMode="auto">
          <a:xfrm>
            <a:off x="593095" y="522972"/>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latin typeface="Century Gothic" panose="020B0502020202020204" pitchFamily="34" charset="0"/>
                <a:ea typeface="新細明體" pitchFamily="18" charset="-120"/>
              </a:rPr>
              <a:t>Question and Answer Session</a:t>
            </a:r>
            <a:endParaRPr lang="en-US" altLang="zh-TW" u="sng" dirty="0">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41570062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en-US" sz="3600" dirty="0"/>
              <a:t>Data Dictionary</a:t>
            </a:r>
          </a:p>
          <a:p>
            <a:pPr lvl="1"/>
            <a:r>
              <a:rPr lang="en-US" altLang="en-US" sz="3200" dirty="0"/>
              <a:t>What is a Data Dictionary?</a:t>
            </a:r>
          </a:p>
          <a:p>
            <a:pPr lvl="1"/>
            <a:r>
              <a:rPr lang="en-US" altLang="en-US" sz="3200" dirty="0"/>
              <a:t>Use of a Data Dictionary</a:t>
            </a:r>
          </a:p>
          <a:p>
            <a:pPr lvl="1"/>
            <a:r>
              <a:rPr lang="en-US" altLang="en-US" sz="3200" dirty="0"/>
              <a:t>Contents of a Data Dictionary</a:t>
            </a:r>
          </a:p>
          <a:p>
            <a:pPr lvl="2"/>
            <a:r>
              <a:rPr lang="en-US" altLang="en-US" sz="2800" dirty="0"/>
              <a:t> Data Description</a:t>
            </a:r>
          </a:p>
          <a:p>
            <a:pPr lvl="2"/>
            <a:r>
              <a:rPr lang="en-US" altLang="en-US" sz="2800" dirty="0"/>
              <a:t> Data Structure</a:t>
            </a:r>
          </a:p>
          <a:p>
            <a:pPr lvl="2"/>
            <a:r>
              <a:rPr lang="en-US" altLang="en-US" sz="2800" dirty="0"/>
              <a:t> Data Element</a:t>
            </a:r>
            <a:endParaRPr lang="en-US" altLang="en-US" dirty="0"/>
          </a:p>
          <a:p>
            <a:endParaRPr lang="en-US" dirty="0"/>
          </a:p>
        </p:txBody>
      </p:sp>
      <p:sp>
        <p:nvSpPr>
          <p:cNvPr id="5" name="Text Box 3"/>
          <p:cNvSpPr txBox="1">
            <a:spLocks noGrp="1" noChangeArrowheads="1"/>
          </p:cNvSpPr>
          <p:nvPr>
            <p:ph type="title"/>
          </p:nvPr>
        </p:nvSpPr>
        <p:spPr bwMode="auto">
          <a:xfrm>
            <a:off x="1324067" y="522972"/>
            <a:ext cx="53655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Tree>
    <p:extLst>
      <p:ext uri="{BB962C8B-B14F-4D97-AF65-F5344CB8AC3E}">
        <p14:creationId xmlns:p14="http://schemas.microsoft.com/office/powerpoint/2010/main" val="20404658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chemeClr val="bg1"/>
                </a:solidFill>
              </a:rPr>
              <a:t>Slide  4 (of  21)</a:t>
            </a:r>
          </a:p>
        </p:txBody>
      </p:sp>
      <p:sp>
        <p:nvSpPr>
          <p:cNvPr id="6147" name="Rectangle 2"/>
          <p:cNvSpPr>
            <a:spLocks noGrp="1" noChangeArrowheads="1"/>
          </p:cNvSpPr>
          <p:nvPr>
            <p:ph type="title"/>
          </p:nvPr>
        </p:nvSpPr>
        <p:spPr/>
        <p:txBody>
          <a:bodyPr/>
          <a:lstStyle/>
          <a:p>
            <a:pPr eaLnBrk="1" hangingPunct="1">
              <a:defRPr/>
            </a:pPr>
            <a:r>
              <a:rPr lang="en-US" sz="3200" b="1" dirty="0" smtClean="0">
                <a:solidFill>
                  <a:schemeClr val="accent6">
                    <a:lumMod val="75000"/>
                  </a:schemeClr>
                </a:solidFill>
              </a:rPr>
              <a:t>Key Terms you must be able to use</a:t>
            </a:r>
          </a:p>
        </p:txBody>
      </p:sp>
      <p:sp>
        <p:nvSpPr>
          <p:cNvPr id="6148" name="Rectangle 3"/>
          <p:cNvSpPr>
            <a:spLocks noGrp="1" noChangeArrowheads="1"/>
          </p:cNvSpPr>
          <p:nvPr>
            <p:ph type="body" idx="1"/>
          </p:nvPr>
        </p:nvSpPr>
        <p:spPr/>
        <p:txBody>
          <a:bodyPr/>
          <a:lstStyle/>
          <a:p>
            <a:pPr eaLnBrk="1" hangingPunct="1"/>
            <a:r>
              <a:rPr lang="en-US" altLang="en-US" smtClean="0"/>
              <a:t>If you have mastered this topic, </a:t>
            </a:r>
            <a:r>
              <a:rPr lang="en-US" altLang="en-US" smtClean="0">
                <a:solidFill>
                  <a:srgbClr val="990000"/>
                </a:solidFill>
              </a:rPr>
              <a:t>you should be able to use the following terms correctly in your assignments and exams</a:t>
            </a:r>
            <a:r>
              <a:rPr lang="en-US" altLang="en-US" smtClean="0"/>
              <a:t>:</a:t>
            </a:r>
          </a:p>
          <a:p>
            <a:pPr lvl="1" eaLnBrk="1" hangingPunct="1"/>
            <a:r>
              <a:rPr lang="en-US" altLang="en-US" sz="3200" smtClean="0"/>
              <a:t>Context Diagram</a:t>
            </a:r>
          </a:p>
          <a:p>
            <a:pPr lvl="1" eaLnBrk="1" hangingPunct="1"/>
            <a:r>
              <a:rPr lang="en-US" altLang="en-US" sz="3200" smtClean="0"/>
              <a:t>External Entities</a:t>
            </a:r>
          </a:p>
          <a:p>
            <a:pPr lvl="1" eaLnBrk="1" hangingPunct="1"/>
            <a:r>
              <a:rPr lang="en-US" altLang="en-US" sz="3200" smtClean="0"/>
              <a:t>Processes</a:t>
            </a:r>
          </a:p>
          <a:p>
            <a:pPr lvl="1" eaLnBrk="1" hangingPunct="1"/>
            <a:r>
              <a:rPr lang="en-US" altLang="en-US" sz="3200" smtClean="0"/>
              <a:t>Data Flows</a:t>
            </a:r>
            <a:endParaRPr lang="en-US" altLang="en-US" smtClean="0"/>
          </a:p>
        </p:txBody>
      </p:sp>
    </p:spTree>
    <p:extLst>
      <p:ext uri="{BB962C8B-B14F-4D97-AF65-F5344CB8AC3E}">
        <p14:creationId xmlns:p14="http://schemas.microsoft.com/office/powerpoint/2010/main" val="162406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chemeClr val="bg1"/>
                </a:solidFill>
              </a:rPr>
              <a:t>Slide  5 (of  21)</a:t>
            </a:r>
          </a:p>
        </p:txBody>
      </p:sp>
      <p:sp>
        <p:nvSpPr>
          <p:cNvPr id="7171" name="Rectangle 2"/>
          <p:cNvSpPr>
            <a:spLocks noGrp="1" noChangeArrowheads="1"/>
          </p:cNvSpPr>
          <p:nvPr>
            <p:ph type="title"/>
          </p:nvPr>
        </p:nvSpPr>
        <p:spPr/>
        <p:txBody>
          <a:bodyPr/>
          <a:lstStyle/>
          <a:p>
            <a:pPr eaLnBrk="1" hangingPunct="1">
              <a:defRPr/>
            </a:pPr>
            <a:r>
              <a:rPr lang="en-US" b="1" dirty="0" smtClean="0">
                <a:solidFill>
                  <a:schemeClr val="accent6">
                    <a:lumMod val="75000"/>
                  </a:schemeClr>
                </a:solidFill>
              </a:rPr>
              <a:t>Purpose of Data Flow Diagrams</a:t>
            </a:r>
          </a:p>
        </p:txBody>
      </p:sp>
      <p:sp>
        <p:nvSpPr>
          <p:cNvPr id="7172" name="Rectangle 3"/>
          <p:cNvSpPr>
            <a:spLocks noGrp="1" noChangeArrowheads="1"/>
          </p:cNvSpPr>
          <p:nvPr>
            <p:ph type="body" idx="1"/>
          </p:nvPr>
        </p:nvSpPr>
        <p:spPr/>
        <p:txBody>
          <a:bodyPr/>
          <a:lstStyle/>
          <a:p>
            <a:pPr algn="just" eaLnBrk="1" hangingPunct="1"/>
            <a:r>
              <a:rPr lang="en-US" altLang="en-US" smtClean="0"/>
              <a:t>to show the processes that data undergo in a system</a:t>
            </a:r>
          </a:p>
          <a:p>
            <a:pPr algn="just" eaLnBrk="1" hangingPunct="1"/>
            <a:r>
              <a:rPr lang="en-US" altLang="en-US" smtClean="0"/>
              <a:t>to show how data moves and changes through an information system in a graphical, top-down fashion</a:t>
            </a:r>
          </a:p>
          <a:p>
            <a:pPr algn="just" eaLnBrk="1" hangingPunct="1"/>
            <a:r>
              <a:rPr lang="en-US" altLang="en-US" smtClean="0"/>
              <a:t>to produce a logical model of an information system in a simple, direct way</a:t>
            </a:r>
          </a:p>
        </p:txBody>
      </p:sp>
    </p:spTree>
    <p:extLst>
      <p:ext uri="{BB962C8B-B14F-4D97-AF65-F5344CB8AC3E}">
        <p14:creationId xmlns:p14="http://schemas.microsoft.com/office/powerpoint/2010/main" val="1727988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chemeClr val="bg1"/>
                </a:solidFill>
              </a:rPr>
              <a:t>Slide  7 (of  21)</a:t>
            </a:r>
          </a:p>
        </p:txBody>
      </p:sp>
      <p:sp>
        <p:nvSpPr>
          <p:cNvPr id="9219" name="Rectangle 2"/>
          <p:cNvSpPr>
            <a:spLocks noGrp="1" noChangeArrowheads="1"/>
          </p:cNvSpPr>
          <p:nvPr>
            <p:ph type="title"/>
          </p:nvPr>
        </p:nvSpPr>
        <p:spPr/>
        <p:txBody>
          <a:bodyPr/>
          <a:lstStyle/>
          <a:p>
            <a:pPr eaLnBrk="1" hangingPunct="1">
              <a:defRPr/>
            </a:pPr>
            <a:r>
              <a:rPr lang="en-US" b="1" dirty="0" smtClean="0">
                <a:solidFill>
                  <a:schemeClr val="accent6">
                    <a:lumMod val="75000"/>
                  </a:schemeClr>
                </a:solidFill>
              </a:rPr>
              <a:t>Quick Review Question</a:t>
            </a:r>
          </a:p>
        </p:txBody>
      </p:sp>
      <p:sp>
        <p:nvSpPr>
          <p:cNvPr id="8196" name="Rectangle 3"/>
          <p:cNvSpPr>
            <a:spLocks noGrp="1" noChangeArrowheads="1"/>
          </p:cNvSpPr>
          <p:nvPr>
            <p:ph type="body" idx="1"/>
          </p:nvPr>
        </p:nvSpPr>
        <p:spPr/>
        <p:txBody>
          <a:bodyPr/>
          <a:lstStyle/>
          <a:p>
            <a:pPr eaLnBrk="1" hangingPunct="1"/>
            <a:r>
              <a:rPr lang="en-US" altLang="en-US" sz="3600" smtClean="0"/>
              <a:t>What is the purpose of the data flow diagram?</a:t>
            </a:r>
          </a:p>
        </p:txBody>
      </p:sp>
    </p:spTree>
    <p:extLst>
      <p:ext uri="{BB962C8B-B14F-4D97-AF65-F5344CB8AC3E}">
        <p14:creationId xmlns:p14="http://schemas.microsoft.com/office/powerpoint/2010/main" val="638738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chemeClr val="bg1"/>
                </a:solidFill>
              </a:rPr>
              <a:t>Slide  8 (of  21)</a:t>
            </a:r>
          </a:p>
        </p:txBody>
      </p:sp>
      <p:sp>
        <p:nvSpPr>
          <p:cNvPr id="10243" name="Rectangle 2"/>
          <p:cNvSpPr>
            <a:spLocks noGrp="1" noChangeArrowheads="1"/>
          </p:cNvSpPr>
          <p:nvPr>
            <p:ph type="title"/>
          </p:nvPr>
        </p:nvSpPr>
        <p:spPr/>
        <p:txBody>
          <a:bodyPr/>
          <a:lstStyle/>
          <a:p>
            <a:pPr eaLnBrk="1" hangingPunct="1">
              <a:defRPr/>
            </a:pPr>
            <a:r>
              <a:rPr lang="en-US" sz="3200" b="1" dirty="0" smtClean="0">
                <a:solidFill>
                  <a:schemeClr val="accent6">
                    <a:lumMod val="75000"/>
                  </a:schemeClr>
                </a:solidFill>
              </a:rPr>
              <a:t>Components of DFDs</a:t>
            </a:r>
          </a:p>
        </p:txBody>
      </p:sp>
      <p:sp>
        <p:nvSpPr>
          <p:cNvPr id="9220" name="Rectangle 3"/>
          <p:cNvSpPr>
            <a:spLocks noGrp="1" noChangeArrowheads="1"/>
          </p:cNvSpPr>
          <p:nvPr>
            <p:ph type="body" idx="1"/>
          </p:nvPr>
        </p:nvSpPr>
        <p:spPr/>
        <p:txBody>
          <a:bodyPr/>
          <a:lstStyle/>
          <a:p>
            <a:pPr eaLnBrk="1" hangingPunct="1"/>
            <a:r>
              <a:rPr lang="en-US" altLang="en-US" smtClean="0"/>
              <a:t>External Entities / Source &amp; Sink</a:t>
            </a:r>
          </a:p>
          <a:p>
            <a:pPr eaLnBrk="1" hangingPunct="1"/>
            <a:r>
              <a:rPr lang="en-US" altLang="en-US" smtClean="0"/>
              <a:t>Process</a:t>
            </a:r>
          </a:p>
          <a:p>
            <a:pPr eaLnBrk="1" hangingPunct="1"/>
            <a:r>
              <a:rPr lang="en-US" altLang="en-US" smtClean="0"/>
              <a:t>Data Flow</a:t>
            </a:r>
          </a:p>
          <a:p>
            <a:pPr eaLnBrk="1" hangingPunct="1"/>
            <a:r>
              <a:rPr lang="en-US" altLang="en-US" smtClean="0"/>
              <a:t>Data Store</a:t>
            </a:r>
          </a:p>
        </p:txBody>
      </p:sp>
    </p:spTree>
    <p:extLst>
      <p:ext uri="{BB962C8B-B14F-4D97-AF65-F5344CB8AC3E}">
        <p14:creationId xmlns:p14="http://schemas.microsoft.com/office/powerpoint/2010/main" val="3237435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1" dirty="0" smtClean="0">
                <a:solidFill>
                  <a:schemeClr val="accent6">
                    <a:lumMod val="75000"/>
                  </a:schemeClr>
                </a:solidFill>
              </a:rPr>
              <a:t>Symbols in DFDs</a:t>
            </a:r>
            <a:endParaRPr lang="en-US" b="1" dirty="0">
              <a:solidFill>
                <a:schemeClr val="accent6">
                  <a:lumMod val="75000"/>
                </a:schemeClr>
              </a:solidFill>
            </a:endParaRPr>
          </a:p>
        </p:txBody>
      </p:sp>
      <p:pic>
        <p:nvPicPr>
          <p:cNvPr id="10243"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08075" y="1779588"/>
            <a:ext cx="6567488" cy="4362450"/>
          </a:xfrm>
        </p:spPr>
      </p:pic>
    </p:spTree>
    <p:extLst>
      <p:ext uri="{BB962C8B-B14F-4D97-AF65-F5344CB8AC3E}">
        <p14:creationId xmlns:p14="http://schemas.microsoft.com/office/powerpoint/2010/main" val="1181024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chemeClr val="bg1"/>
                </a:solidFill>
              </a:rPr>
              <a:t>Slide  11 (of  21)</a:t>
            </a:r>
          </a:p>
        </p:txBody>
      </p:sp>
      <p:sp>
        <p:nvSpPr>
          <p:cNvPr id="13315" name="Rectangle 2"/>
          <p:cNvSpPr>
            <a:spLocks noGrp="1" noChangeArrowheads="1"/>
          </p:cNvSpPr>
          <p:nvPr>
            <p:ph type="title"/>
          </p:nvPr>
        </p:nvSpPr>
        <p:spPr/>
        <p:txBody>
          <a:bodyPr/>
          <a:lstStyle/>
          <a:p>
            <a:pPr eaLnBrk="1" hangingPunct="1">
              <a:defRPr/>
            </a:pPr>
            <a:r>
              <a:rPr lang="en-US" b="1" dirty="0" smtClean="0">
                <a:solidFill>
                  <a:schemeClr val="accent6">
                    <a:lumMod val="75000"/>
                  </a:schemeClr>
                </a:solidFill>
              </a:rPr>
              <a:t>External Entities / Source &amp; Sink</a:t>
            </a:r>
          </a:p>
        </p:txBody>
      </p:sp>
      <p:sp>
        <p:nvSpPr>
          <p:cNvPr id="11268" name="Rectangle 3"/>
          <p:cNvSpPr>
            <a:spLocks noGrp="1" noChangeArrowheads="1"/>
          </p:cNvSpPr>
          <p:nvPr>
            <p:ph type="body" idx="1"/>
          </p:nvPr>
        </p:nvSpPr>
        <p:spPr/>
        <p:txBody>
          <a:bodyPr/>
          <a:lstStyle/>
          <a:p>
            <a:pPr eaLnBrk="1" hangingPunct="1"/>
            <a:r>
              <a:rPr lang="en-US" altLang="en-US" smtClean="0"/>
              <a:t>Also known as terminators</a:t>
            </a:r>
          </a:p>
          <a:p>
            <a:pPr eaLnBrk="1" hangingPunct="1"/>
            <a:r>
              <a:rPr lang="en-US" altLang="en-US" smtClean="0"/>
              <a:t>is a person, dept, outside organization or other information system that provides data to the system or receives data from the system</a:t>
            </a:r>
          </a:p>
          <a:p>
            <a:pPr eaLnBrk="1" hangingPunct="1"/>
            <a:r>
              <a:rPr lang="en-US" altLang="en-US" smtClean="0"/>
              <a:t>may be a source, a sink or both</a:t>
            </a:r>
          </a:p>
        </p:txBody>
      </p:sp>
    </p:spTree>
    <p:extLst>
      <p:ext uri="{BB962C8B-B14F-4D97-AF65-F5344CB8AC3E}">
        <p14:creationId xmlns:p14="http://schemas.microsoft.com/office/powerpoint/2010/main" val="2241791359"/>
      </p:ext>
    </p:extLst>
  </p:cSld>
  <p:clrMapOvr>
    <a:masterClrMapping/>
  </p:clrMapOvr>
</p:sld>
</file>

<file path=ppt/theme/theme1.xml><?xml version="1.0" encoding="utf-8"?>
<a:theme xmlns:a="http://schemas.openxmlformats.org/drawingml/2006/main" name="APUtemplate-Level_1-3">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APUtemplate-Level_1-3</Template>
  <TotalTime>229</TotalTime>
  <Pages>11</Pages>
  <Words>1305</Words>
  <Application>Microsoft Office PowerPoint</Application>
  <PresentationFormat>On-screen Show (4:3)</PresentationFormat>
  <Paragraphs>204</Paragraphs>
  <Slides>33</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Century Gothic</vt:lpstr>
      <vt:lpstr>新細明體</vt:lpstr>
      <vt:lpstr>Verdana</vt:lpstr>
      <vt:lpstr>Wingdings 3</vt:lpstr>
      <vt:lpstr>APUtemplate-Level_1-3</vt:lpstr>
      <vt:lpstr>Systems Analysis and Design CT026-3-1  </vt:lpstr>
      <vt:lpstr>Topic &amp; Structure of The Lesson</vt:lpstr>
      <vt:lpstr>Learning Outcomes</vt:lpstr>
      <vt:lpstr>Key Terms you must be able to use</vt:lpstr>
      <vt:lpstr>Purpose of Data Flow Diagrams</vt:lpstr>
      <vt:lpstr>Quick Review Question</vt:lpstr>
      <vt:lpstr>Components of DFDs</vt:lpstr>
      <vt:lpstr>Symbols in DFDs</vt:lpstr>
      <vt:lpstr>External Entities / Source &amp; Sink</vt:lpstr>
      <vt:lpstr>External Entities / Source &amp; Sink</vt:lpstr>
      <vt:lpstr>Process</vt:lpstr>
      <vt:lpstr>Data Flow</vt:lpstr>
      <vt:lpstr>Data Store</vt:lpstr>
      <vt:lpstr>Quick Review Question</vt:lpstr>
      <vt:lpstr>Context Diagram</vt:lpstr>
      <vt:lpstr>Context Diagram</vt:lpstr>
      <vt:lpstr>Context Diagram</vt:lpstr>
      <vt:lpstr>Creating a Set of DFDs</vt:lpstr>
      <vt:lpstr>Creating a Set of DFDs</vt:lpstr>
      <vt:lpstr> Basic Data Flow Diagramming Rules</vt:lpstr>
      <vt:lpstr>After the break</vt:lpstr>
      <vt:lpstr>Learning Outcomes</vt:lpstr>
      <vt:lpstr>Key Terms you must be able to use</vt:lpstr>
      <vt:lpstr>Creating Level 0 DFD</vt:lpstr>
      <vt:lpstr>Lower-level diagrams</vt:lpstr>
      <vt:lpstr>Creating Level 1 DFD</vt:lpstr>
      <vt:lpstr>Creating Level 1 DFD</vt:lpstr>
      <vt:lpstr>Creating Level 1 DFD</vt:lpstr>
      <vt:lpstr>Creating a Set of DFDs</vt:lpstr>
      <vt:lpstr>Quick Review Question</vt:lpstr>
      <vt:lpstr>PowerPoint Presentation</vt:lpstr>
      <vt:lpstr>Question and Answer Session</vt:lpstr>
      <vt:lpstr>What we will cover next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Nursafuraa Bt Abdul Majid</dc:creator>
  <cp:lastModifiedBy>Dr. Fatemeh Meskaran</cp:lastModifiedBy>
  <cp:revision>39</cp:revision>
  <cp:lastPrinted>2019-05-31T05:08:39Z</cp:lastPrinted>
  <dcterms:created xsi:type="dcterms:W3CDTF">2014-01-16T07:22:48Z</dcterms:created>
  <dcterms:modified xsi:type="dcterms:W3CDTF">2019-05-31T05:09:37Z</dcterms:modified>
</cp:coreProperties>
</file>