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40"/>
  </p:notesMasterIdLst>
  <p:handoutMasterIdLst>
    <p:handoutMasterId r:id="rId41"/>
  </p:handoutMasterIdLst>
  <p:sldIdLst>
    <p:sldId id="256" r:id="rId2"/>
    <p:sldId id="451" r:id="rId3"/>
    <p:sldId id="452" r:id="rId4"/>
    <p:sldId id="453" r:id="rId5"/>
    <p:sldId id="454" r:id="rId6"/>
    <p:sldId id="455" r:id="rId7"/>
    <p:sldId id="456" r:id="rId8"/>
    <p:sldId id="457" r:id="rId9"/>
    <p:sldId id="458" r:id="rId10"/>
    <p:sldId id="459" r:id="rId11"/>
    <p:sldId id="460" r:id="rId12"/>
    <p:sldId id="461" r:id="rId13"/>
    <p:sldId id="462" r:id="rId14"/>
    <p:sldId id="463" r:id="rId15"/>
    <p:sldId id="464" r:id="rId16"/>
    <p:sldId id="466" r:id="rId17"/>
    <p:sldId id="467" r:id="rId18"/>
    <p:sldId id="468" r:id="rId19"/>
    <p:sldId id="469" r:id="rId20"/>
    <p:sldId id="470" r:id="rId21"/>
    <p:sldId id="471" r:id="rId22"/>
    <p:sldId id="472" r:id="rId23"/>
    <p:sldId id="473" r:id="rId24"/>
    <p:sldId id="474" r:id="rId25"/>
    <p:sldId id="475" r:id="rId26"/>
    <p:sldId id="476" r:id="rId27"/>
    <p:sldId id="477" r:id="rId28"/>
    <p:sldId id="478" r:id="rId29"/>
    <p:sldId id="479" r:id="rId30"/>
    <p:sldId id="480" r:id="rId31"/>
    <p:sldId id="481" r:id="rId32"/>
    <p:sldId id="482" r:id="rId33"/>
    <p:sldId id="483" r:id="rId34"/>
    <p:sldId id="486" r:id="rId35"/>
    <p:sldId id="492" r:id="rId36"/>
    <p:sldId id="489" r:id="rId37"/>
    <p:sldId id="490" r:id="rId38"/>
    <p:sldId id="491" r:id="rId39"/>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2C1FE"/>
    <a:srgbClr val="A2FFA3"/>
    <a:srgbClr val="FFFF99"/>
    <a:srgbClr val="FFFF66"/>
    <a:srgbClr val="FCFEB9"/>
    <a:srgbClr val="CECECE"/>
    <a:srgbClr val="C1CEFF"/>
    <a:srgbClr val="D1D3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71" autoAdjust="0"/>
  </p:normalViewPr>
  <p:slideViewPr>
    <p:cSldViewPr snapToGrid="0">
      <p:cViewPr varScale="1">
        <p:scale>
          <a:sx n="86" d="100"/>
          <a:sy n="86" d="100"/>
        </p:scale>
        <p:origin x="930" y="54"/>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10728"/>
    </p:cViewPr>
  </p:sorterViewPr>
  <p:notesViewPr>
    <p:cSldViewPr snapToGrid="0">
      <p:cViewPr varScale="1">
        <p:scale>
          <a:sx n="53" d="100"/>
          <a:sy n="53" d="100"/>
        </p:scale>
        <p:origin x="2922"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030" y="109738"/>
            <a:ext cx="6744170" cy="309848"/>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353387" y="9519752"/>
            <a:ext cx="390784" cy="309848"/>
          </a:xfrm>
          <a:prstGeom prst="rect">
            <a:avLst/>
          </a:prstGeom>
          <a:noFill/>
          <a:ln w="12700">
            <a:noFill/>
            <a:miter lim="800000"/>
            <a:headEnd/>
            <a:tailEnd/>
          </a:ln>
          <a:effectLst/>
        </p:spPr>
        <p:txBody>
          <a:bodyPr wrap="none" lIns="90488" tIns="44450" rIns="90488" bIns="44450" anchor="ctr">
            <a:spAutoFit/>
          </a:bodyPr>
          <a:lstStyle/>
          <a:p>
            <a:pPr algn="r" eaLnBrk="0" hangingPunct="0">
              <a:defRPr/>
            </a:pPr>
            <a:fld id="{97F56F92-D627-43E3-929E-559695044F83}" type="slidenum">
              <a:rPr lang="en-GB" sz="1400">
                <a:latin typeface="Calibri" pitchFamily="34" charset="0"/>
                <a:cs typeface="Calibri" pitchFamily="34" charset="0"/>
              </a:rPr>
              <a:pPr algn="r" eaLnBrk="0" hangingPunct="0">
                <a:defRPr/>
              </a:pPr>
              <a:t>‹#›</a:t>
            </a:fld>
            <a:endParaRPr lang="en-GB" sz="1400" dirty="0">
              <a:latin typeface="Calibri" pitchFamily="34" charset="0"/>
              <a:cs typeface="Calibri" pitchFamily="34" charset="0"/>
            </a:endParaRPr>
          </a:p>
        </p:txBody>
      </p:sp>
      <p:sp>
        <p:nvSpPr>
          <p:cNvPr id="2" name="Header Placeholder 1"/>
          <p:cNvSpPr>
            <a:spLocks noGrp="1"/>
          </p:cNvSpPr>
          <p:nvPr>
            <p:ph type="hdr" sz="quarter"/>
          </p:nvPr>
        </p:nvSpPr>
        <p:spPr>
          <a:xfrm>
            <a:off x="0" y="0"/>
            <a:ext cx="2949787" cy="498662"/>
          </a:xfrm>
          <a:prstGeom prst="rect">
            <a:avLst/>
          </a:prstGeom>
        </p:spPr>
        <p:txBody>
          <a:bodyPr vert="horz" lIns="91440" tIns="45720" rIns="91440" bIns="45720" rtlCol="0"/>
          <a:lstStyle>
            <a:lvl1pPr algn="l">
              <a:defRPr sz="1200"/>
            </a:lvl1pPr>
          </a:lstStyle>
          <a:p>
            <a:endParaRPr lang="en-US"/>
          </a:p>
        </p:txBody>
      </p:sp>
    </p:spTree>
    <p:extLst>
      <p:ext uri="{BB962C8B-B14F-4D97-AF65-F5344CB8AC3E}">
        <p14:creationId xmlns:p14="http://schemas.microsoft.com/office/powerpoint/2010/main" val="25152199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07627" y="4725179"/>
            <a:ext cx="4991947" cy="4182946"/>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smtClean="0"/>
              <a:t>Click to edit Master notes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315" name="Rectangle 3"/>
          <p:cNvSpPr>
            <a:spLocks noGrp="1" noRot="1" noChangeAspect="1" noChangeArrowheads="1" noTextEdit="1"/>
          </p:cNvSpPr>
          <p:nvPr>
            <p:ph type="sldImg" idx="2"/>
          </p:nvPr>
        </p:nvSpPr>
        <p:spPr bwMode="auto">
          <a:xfrm>
            <a:off x="1082675" y="868363"/>
            <a:ext cx="4641850" cy="3482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3030" y="109738"/>
            <a:ext cx="6744170" cy="309848"/>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353387" y="9519752"/>
            <a:ext cx="390784" cy="309848"/>
          </a:xfrm>
          <a:prstGeom prst="rect">
            <a:avLst/>
          </a:prstGeom>
          <a:noFill/>
          <a:ln w="12700">
            <a:noFill/>
            <a:miter lim="800000"/>
            <a:headEnd/>
            <a:tailEnd/>
          </a:ln>
          <a:effectLst/>
        </p:spPr>
        <p:txBody>
          <a:bodyPr wrap="none" lIns="90488" tIns="44450" rIns="90488" bIns="44450" anchor="ctr">
            <a:spAutoFit/>
          </a:bodyPr>
          <a:lstStyle/>
          <a:p>
            <a:pPr algn="r" eaLnBrk="0" hangingPunct="0">
              <a:defRPr/>
            </a:pPr>
            <a:fld id="{01761BBF-F3EF-42BF-86E5-FB73FD6AC6F6}" type="slidenum">
              <a:rPr lang="en-GB" sz="1400">
                <a:latin typeface="Calibri" pitchFamily="34" charset="0"/>
                <a:cs typeface="Calibri" pitchFamily="34" charset="0"/>
              </a:rPr>
              <a:pPr algn="r" eaLnBrk="0" hangingPunct="0">
                <a:defRPr/>
              </a:pPr>
              <a:t>‹#›</a:t>
            </a:fld>
            <a:endParaRPr lang="en-GB" sz="1400" dirty="0">
              <a:latin typeface="Calibri" pitchFamily="34" charset="0"/>
              <a:cs typeface="Calibri" pitchFamily="34" charset="0"/>
            </a:endParaRPr>
          </a:p>
        </p:txBody>
      </p:sp>
    </p:spTree>
    <p:extLst>
      <p:ext uri="{BB962C8B-B14F-4D97-AF65-F5344CB8AC3E}">
        <p14:creationId xmlns:p14="http://schemas.microsoft.com/office/powerpoint/2010/main" val="26788587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Calibri" pitchFamily="34" charset="0"/>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Calibri" pitchFamily="34" charset="0"/>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Calibri" pitchFamily="34" charset="0"/>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Calibri" pitchFamily="34" charset="0"/>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Calibri" pitchFamily="34" charset="0"/>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p:spPr>
        <p:txBody>
          <a:bodyPr/>
          <a:lstStyle/>
          <a:p>
            <a:endParaRPr lang="en-US" altLang="en-US" smtClean="0"/>
          </a:p>
        </p:txBody>
      </p:sp>
      <p:sp>
        <p:nvSpPr>
          <p:cNvPr id="11268" name="Slide Number Placeholder 3"/>
          <p:cNvSpPr>
            <a:spLocks noGrp="1"/>
          </p:cNvSpPr>
          <p:nvPr>
            <p:ph type="sldNum" sz="quarter" idx="4294967295"/>
          </p:nvPr>
        </p:nvSpPr>
        <p:spPr bwMode="auto">
          <a:xfrm>
            <a:off x="3855838" y="9440676"/>
            <a:ext cx="2949787" cy="49704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Book Antiqua" panose="02040602050305030304" pitchFamily="18" charset="0"/>
              </a:defRPr>
            </a:lvl1pPr>
            <a:lvl2pPr marL="742950" indent="-285750">
              <a:spcBef>
                <a:spcPct val="30000"/>
              </a:spcBef>
              <a:defRPr sz="1200">
                <a:solidFill>
                  <a:schemeClr val="tx1"/>
                </a:solidFill>
                <a:latin typeface="Book Antiqua" panose="02040602050305030304" pitchFamily="18" charset="0"/>
              </a:defRPr>
            </a:lvl2pPr>
            <a:lvl3pPr marL="1143000" indent="-228600">
              <a:spcBef>
                <a:spcPct val="30000"/>
              </a:spcBef>
              <a:defRPr sz="1200">
                <a:solidFill>
                  <a:schemeClr val="tx1"/>
                </a:solidFill>
                <a:latin typeface="Book Antiqua" panose="02040602050305030304" pitchFamily="18" charset="0"/>
              </a:defRPr>
            </a:lvl3pPr>
            <a:lvl4pPr marL="1600200" indent="-228600">
              <a:spcBef>
                <a:spcPct val="30000"/>
              </a:spcBef>
              <a:defRPr sz="1200">
                <a:solidFill>
                  <a:schemeClr val="tx1"/>
                </a:solidFill>
                <a:latin typeface="Book Antiqua" panose="02040602050305030304" pitchFamily="18" charset="0"/>
              </a:defRPr>
            </a:lvl4pPr>
            <a:lvl5pPr marL="2057400" indent="-228600">
              <a:spcBef>
                <a:spcPct val="30000"/>
              </a:spcBef>
              <a:defRPr sz="1200">
                <a:solidFill>
                  <a:schemeClr val="tx1"/>
                </a:solidFill>
                <a:latin typeface="Book Antiqua" panose="02040602050305030304" pitchFamily="18" charset="0"/>
              </a:defRPr>
            </a:lvl5pPr>
            <a:lvl6pPr marL="2514600" indent="-228600" eaLnBrk="0" fontAlgn="base" hangingPunct="0">
              <a:spcBef>
                <a:spcPct val="30000"/>
              </a:spcBef>
              <a:spcAft>
                <a:spcPct val="0"/>
              </a:spcAft>
              <a:defRPr sz="1200">
                <a:solidFill>
                  <a:schemeClr val="tx1"/>
                </a:solidFill>
                <a:latin typeface="Book Antiqua" panose="02040602050305030304" pitchFamily="18" charset="0"/>
              </a:defRPr>
            </a:lvl6pPr>
            <a:lvl7pPr marL="2971800" indent="-228600" eaLnBrk="0" fontAlgn="base" hangingPunct="0">
              <a:spcBef>
                <a:spcPct val="30000"/>
              </a:spcBef>
              <a:spcAft>
                <a:spcPct val="0"/>
              </a:spcAft>
              <a:defRPr sz="1200">
                <a:solidFill>
                  <a:schemeClr val="tx1"/>
                </a:solidFill>
                <a:latin typeface="Book Antiqua" panose="02040602050305030304" pitchFamily="18" charset="0"/>
              </a:defRPr>
            </a:lvl7pPr>
            <a:lvl8pPr marL="3429000" indent="-228600" eaLnBrk="0" fontAlgn="base" hangingPunct="0">
              <a:spcBef>
                <a:spcPct val="30000"/>
              </a:spcBef>
              <a:spcAft>
                <a:spcPct val="0"/>
              </a:spcAft>
              <a:defRPr sz="1200">
                <a:solidFill>
                  <a:schemeClr val="tx1"/>
                </a:solidFill>
                <a:latin typeface="Book Antiqua" panose="02040602050305030304" pitchFamily="18" charset="0"/>
              </a:defRPr>
            </a:lvl8pPr>
            <a:lvl9pPr marL="3886200" indent="-228600" eaLnBrk="0" fontAlgn="base" hangingPunct="0">
              <a:spcBef>
                <a:spcPct val="30000"/>
              </a:spcBef>
              <a:spcAft>
                <a:spcPct val="0"/>
              </a:spcAft>
              <a:defRPr sz="1200">
                <a:solidFill>
                  <a:schemeClr val="tx1"/>
                </a:solidFill>
                <a:latin typeface="Book Antiqua" panose="02040602050305030304" pitchFamily="18" charset="0"/>
              </a:defRPr>
            </a:lvl9pPr>
          </a:lstStyle>
          <a:p>
            <a:pPr eaLnBrk="1" hangingPunct="1">
              <a:spcBef>
                <a:spcPct val="0"/>
              </a:spcBef>
            </a:pPr>
            <a:fld id="{8A031DD9-AE41-409F-B8EC-5473E1CB82A6}" type="slidenum">
              <a:rPr lang="en-US" altLang="en-US" sz="1800">
                <a:latin typeface="Arial" panose="020B0604020202020204" pitchFamily="34" charset="0"/>
              </a:rPr>
              <a:pPr eaLnBrk="1" hangingPunct="1">
                <a:spcBef>
                  <a:spcPct val="0"/>
                </a:spcBef>
              </a:pPr>
              <a:t>26</a:t>
            </a:fld>
            <a:endParaRPr lang="en-US" altLang="en-US" sz="1800">
              <a:latin typeface="Arial" panose="020B0604020202020204" pitchFamily="34" charset="0"/>
            </a:endParaRPr>
          </a:p>
        </p:txBody>
      </p:sp>
    </p:spTree>
    <p:extLst>
      <p:ext uri="{BB962C8B-B14F-4D97-AF65-F5344CB8AC3E}">
        <p14:creationId xmlns:p14="http://schemas.microsoft.com/office/powerpoint/2010/main" val="4052709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noFill/>
        </p:spPr>
        <p:txBody>
          <a:bodyPr/>
          <a:lstStyle/>
          <a:p>
            <a:endParaRPr lang="en-US" altLang="en-US" smtClean="0"/>
          </a:p>
        </p:txBody>
      </p:sp>
      <p:sp>
        <p:nvSpPr>
          <p:cNvPr id="13316" name="Slide Number Placeholder 3"/>
          <p:cNvSpPr>
            <a:spLocks noGrp="1"/>
          </p:cNvSpPr>
          <p:nvPr>
            <p:ph type="sldNum" sz="quarter" idx="4294967295"/>
          </p:nvPr>
        </p:nvSpPr>
        <p:spPr bwMode="auto">
          <a:xfrm>
            <a:off x="3855838" y="9440676"/>
            <a:ext cx="2949787" cy="49704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Book Antiqua" panose="02040602050305030304" pitchFamily="18" charset="0"/>
              </a:defRPr>
            </a:lvl1pPr>
            <a:lvl2pPr marL="742950" indent="-285750">
              <a:spcBef>
                <a:spcPct val="30000"/>
              </a:spcBef>
              <a:defRPr sz="1200">
                <a:solidFill>
                  <a:schemeClr val="tx1"/>
                </a:solidFill>
                <a:latin typeface="Book Antiqua" panose="02040602050305030304" pitchFamily="18" charset="0"/>
              </a:defRPr>
            </a:lvl2pPr>
            <a:lvl3pPr marL="1143000" indent="-228600">
              <a:spcBef>
                <a:spcPct val="30000"/>
              </a:spcBef>
              <a:defRPr sz="1200">
                <a:solidFill>
                  <a:schemeClr val="tx1"/>
                </a:solidFill>
                <a:latin typeface="Book Antiqua" panose="02040602050305030304" pitchFamily="18" charset="0"/>
              </a:defRPr>
            </a:lvl3pPr>
            <a:lvl4pPr marL="1600200" indent="-228600">
              <a:spcBef>
                <a:spcPct val="30000"/>
              </a:spcBef>
              <a:defRPr sz="1200">
                <a:solidFill>
                  <a:schemeClr val="tx1"/>
                </a:solidFill>
                <a:latin typeface="Book Antiqua" panose="02040602050305030304" pitchFamily="18" charset="0"/>
              </a:defRPr>
            </a:lvl4pPr>
            <a:lvl5pPr marL="2057400" indent="-228600">
              <a:spcBef>
                <a:spcPct val="30000"/>
              </a:spcBef>
              <a:defRPr sz="1200">
                <a:solidFill>
                  <a:schemeClr val="tx1"/>
                </a:solidFill>
                <a:latin typeface="Book Antiqua" panose="02040602050305030304" pitchFamily="18" charset="0"/>
              </a:defRPr>
            </a:lvl5pPr>
            <a:lvl6pPr marL="2514600" indent="-228600" eaLnBrk="0" fontAlgn="base" hangingPunct="0">
              <a:spcBef>
                <a:spcPct val="30000"/>
              </a:spcBef>
              <a:spcAft>
                <a:spcPct val="0"/>
              </a:spcAft>
              <a:defRPr sz="1200">
                <a:solidFill>
                  <a:schemeClr val="tx1"/>
                </a:solidFill>
                <a:latin typeface="Book Antiqua" panose="02040602050305030304" pitchFamily="18" charset="0"/>
              </a:defRPr>
            </a:lvl6pPr>
            <a:lvl7pPr marL="2971800" indent="-228600" eaLnBrk="0" fontAlgn="base" hangingPunct="0">
              <a:spcBef>
                <a:spcPct val="30000"/>
              </a:spcBef>
              <a:spcAft>
                <a:spcPct val="0"/>
              </a:spcAft>
              <a:defRPr sz="1200">
                <a:solidFill>
                  <a:schemeClr val="tx1"/>
                </a:solidFill>
                <a:latin typeface="Book Antiqua" panose="02040602050305030304" pitchFamily="18" charset="0"/>
              </a:defRPr>
            </a:lvl7pPr>
            <a:lvl8pPr marL="3429000" indent="-228600" eaLnBrk="0" fontAlgn="base" hangingPunct="0">
              <a:spcBef>
                <a:spcPct val="30000"/>
              </a:spcBef>
              <a:spcAft>
                <a:spcPct val="0"/>
              </a:spcAft>
              <a:defRPr sz="1200">
                <a:solidFill>
                  <a:schemeClr val="tx1"/>
                </a:solidFill>
                <a:latin typeface="Book Antiqua" panose="02040602050305030304" pitchFamily="18" charset="0"/>
              </a:defRPr>
            </a:lvl8pPr>
            <a:lvl9pPr marL="3886200" indent="-228600" eaLnBrk="0" fontAlgn="base" hangingPunct="0">
              <a:spcBef>
                <a:spcPct val="30000"/>
              </a:spcBef>
              <a:spcAft>
                <a:spcPct val="0"/>
              </a:spcAft>
              <a:defRPr sz="1200">
                <a:solidFill>
                  <a:schemeClr val="tx1"/>
                </a:solidFill>
                <a:latin typeface="Book Antiqua" panose="02040602050305030304" pitchFamily="18" charset="0"/>
              </a:defRPr>
            </a:lvl9pPr>
          </a:lstStyle>
          <a:p>
            <a:pPr eaLnBrk="1" hangingPunct="1">
              <a:spcBef>
                <a:spcPct val="0"/>
              </a:spcBef>
            </a:pPr>
            <a:fld id="{D246839C-D1CA-4A48-A760-43FAAF29011A}" type="slidenum">
              <a:rPr lang="en-US" altLang="en-US" sz="1800">
                <a:latin typeface="Arial" panose="020B0604020202020204" pitchFamily="34" charset="0"/>
              </a:rPr>
              <a:pPr eaLnBrk="1" hangingPunct="1">
                <a:spcBef>
                  <a:spcPct val="0"/>
                </a:spcBef>
              </a:pPr>
              <a:t>27</a:t>
            </a:fld>
            <a:endParaRPr lang="en-US" altLang="en-US" sz="1800">
              <a:latin typeface="Arial" panose="020B0604020202020204" pitchFamily="34" charset="0"/>
            </a:endParaRPr>
          </a:p>
        </p:txBody>
      </p:sp>
    </p:spTree>
    <p:extLst>
      <p:ext uri="{BB962C8B-B14F-4D97-AF65-F5344CB8AC3E}">
        <p14:creationId xmlns:p14="http://schemas.microsoft.com/office/powerpoint/2010/main" val="2059009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a:ln/>
        </p:spPr>
      </p:sp>
      <p:sp>
        <p:nvSpPr>
          <p:cNvPr id="15363" name="Notes Placeholder 2"/>
          <p:cNvSpPr>
            <a:spLocks noGrp="1"/>
          </p:cNvSpPr>
          <p:nvPr>
            <p:ph type="body" idx="1"/>
          </p:nvPr>
        </p:nvSpPr>
        <p:spPr>
          <a:noFill/>
        </p:spPr>
        <p:txBody>
          <a:bodyPr/>
          <a:lstStyle/>
          <a:p>
            <a:endParaRPr lang="en-US" altLang="en-US" smtClean="0"/>
          </a:p>
        </p:txBody>
      </p:sp>
      <p:sp>
        <p:nvSpPr>
          <p:cNvPr id="15364" name="Slide Number Placeholder 3"/>
          <p:cNvSpPr>
            <a:spLocks noGrp="1"/>
          </p:cNvSpPr>
          <p:nvPr>
            <p:ph type="sldNum" sz="quarter" idx="4294967295"/>
          </p:nvPr>
        </p:nvSpPr>
        <p:spPr bwMode="auto">
          <a:xfrm>
            <a:off x="3855838" y="9440676"/>
            <a:ext cx="2949787" cy="49704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Book Antiqua" panose="02040602050305030304" pitchFamily="18" charset="0"/>
              </a:defRPr>
            </a:lvl1pPr>
            <a:lvl2pPr marL="742950" indent="-285750">
              <a:spcBef>
                <a:spcPct val="30000"/>
              </a:spcBef>
              <a:defRPr sz="1200">
                <a:solidFill>
                  <a:schemeClr val="tx1"/>
                </a:solidFill>
                <a:latin typeface="Book Antiqua" panose="02040602050305030304" pitchFamily="18" charset="0"/>
              </a:defRPr>
            </a:lvl2pPr>
            <a:lvl3pPr marL="1143000" indent="-228600">
              <a:spcBef>
                <a:spcPct val="30000"/>
              </a:spcBef>
              <a:defRPr sz="1200">
                <a:solidFill>
                  <a:schemeClr val="tx1"/>
                </a:solidFill>
                <a:latin typeface="Book Antiqua" panose="02040602050305030304" pitchFamily="18" charset="0"/>
              </a:defRPr>
            </a:lvl3pPr>
            <a:lvl4pPr marL="1600200" indent="-228600">
              <a:spcBef>
                <a:spcPct val="30000"/>
              </a:spcBef>
              <a:defRPr sz="1200">
                <a:solidFill>
                  <a:schemeClr val="tx1"/>
                </a:solidFill>
                <a:latin typeface="Book Antiqua" panose="02040602050305030304" pitchFamily="18" charset="0"/>
              </a:defRPr>
            </a:lvl4pPr>
            <a:lvl5pPr marL="2057400" indent="-228600">
              <a:spcBef>
                <a:spcPct val="30000"/>
              </a:spcBef>
              <a:defRPr sz="1200">
                <a:solidFill>
                  <a:schemeClr val="tx1"/>
                </a:solidFill>
                <a:latin typeface="Book Antiqua" panose="02040602050305030304" pitchFamily="18" charset="0"/>
              </a:defRPr>
            </a:lvl5pPr>
            <a:lvl6pPr marL="2514600" indent="-228600" eaLnBrk="0" fontAlgn="base" hangingPunct="0">
              <a:spcBef>
                <a:spcPct val="30000"/>
              </a:spcBef>
              <a:spcAft>
                <a:spcPct val="0"/>
              </a:spcAft>
              <a:defRPr sz="1200">
                <a:solidFill>
                  <a:schemeClr val="tx1"/>
                </a:solidFill>
                <a:latin typeface="Book Antiqua" panose="02040602050305030304" pitchFamily="18" charset="0"/>
              </a:defRPr>
            </a:lvl6pPr>
            <a:lvl7pPr marL="2971800" indent="-228600" eaLnBrk="0" fontAlgn="base" hangingPunct="0">
              <a:spcBef>
                <a:spcPct val="30000"/>
              </a:spcBef>
              <a:spcAft>
                <a:spcPct val="0"/>
              </a:spcAft>
              <a:defRPr sz="1200">
                <a:solidFill>
                  <a:schemeClr val="tx1"/>
                </a:solidFill>
                <a:latin typeface="Book Antiqua" panose="02040602050305030304" pitchFamily="18" charset="0"/>
              </a:defRPr>
            </a:lvl7pPr>
            <a:lvl8pPr marL="3429000" indent="-228600" eaLnBrk="0" fontAlgn="base" hangingPunct="0">
              <a:spcBef>
                <a:spcPct val="30000"/>
              </a:spcBef>
              <a:spcAft>
                <a:spcPct val="0"/>
              </a:spcAft>
              <a:defRPr sz="1200">
                <a:solidFill>
                  <a:schemeClr val="tx1"/>
                </a:solidFill>
                <a:latin typeface="Book Antiqua" panose="02040602050305030304" pitchFamily="18" charset="0"/>
              </a:defRPr>
            </a:lvl8pPr>
            <a:lvl9pPr marL="3886200" indent="-228600" eaLnBrk="0" fontAlgn="base" hangingPunct="0">
              <a:spcBef>
                <a:spcPct val="30000"/>
              </a:spcBef>
              <a:spcAft>
                <a:spcPct val="0"/>
              </a:spcAft>
              <a:defRPr sz="1200">
                <a:solidFill>
                  <a:schemeClr val="tx1"/>
                </a:solidFill>
                <a:latin typeface="Book Antiqua" panose="02040602050305030304" pitchFamily="18" charset="0"/>
              </a:defRPr>
            </a:lvl9pPr>
          </a:lstStyle>
          <a:p>
            <a:pPr eaLnBrk="1" hangingPunct="1">
              <a:spcBef>
                <a:spcPct val="0"/>
              </a:spcBef>
            </a:pPr>
            <a:fld id="{914F93DD-AFB7-4A83-A689-3D7D2505D978}" type="slidenum">
              <a:rPr lang="en-US" altLang="en-US" sz="1800">
                <a:latin typeface="Arial" panose="020B0604020202020204" pitchFamily="34" charset="0"/>
              </a:rPr>
              <a:pPr eaLnBrk="1" hangingPunct="1">
                <a:spcBef>
                  <a:spcPct val="0"/>
                </a:spcBef>
              </a:pPr>
              <a:t>28</a:t>
            </a:fld>
            <a:endParaRPr lang="en-US" altLang="en-US" sz="1800">
              <a:latin typeface="Arial" panose="020B0604020202020204" pitchFamily="34" charset="0"/>
            </a:endParaRPr>
          </a:p>
        </p:txBody>
      </p:sp>
    </p:spTree>
    <p:extLst>
      <p:ext uri="{BB962C8B-B14F-4D97-AF65-F5344CB8AC3E}">
        <p14:creationId xmlns:p14="http://schemas.microsoft.com/office/powerpoint/2010/main" val="2162798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p:spPr>
        <p:txBody>
          <a:bodyPr/>
          <a:lstStyle/>
          <a:p>
            <a:endParaRPr lang="en-US" altLang="en-US" smtClean="0"/>
          </a:p>
        </p:txBody>
      </p:sp>
      <p:sp>
        <p:nvSpPr>
          <p:cNvPr id="17412" name="Slide Number Placeholder 3"/>
          <p:cNvSpPr>
            <a:spLocks noGrp="1"/>
          </p:cNvSpPr>
          <p:nvPr>
            <p:ph type="sldNum" sz="quarter" idx="4294967295"/>
          </p:nvPr>
        </p:nvSpPr>
        <p:spPr bwMode="auto">
          <a:xfrm>
            <a:off x="3855838" y="9440676"/>
            <a:ext cx="2949787" cy="49704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Book Antiqua" panose="02040602050305030304" pitchFamily="18" charset="0"/>
              </a:defRPr>
            </a:lvl1pPr>
            <a:lvl2pPr marL="742950" indent="-285750">
              <a:spcBef>
                <a:spcPct val="30000"/>
              </a:spcBef>
              <a:defRPr sz="1200">
                <a:solidFill>
                  <a:schemeClr val="tx1"/>
                </a:solidFill>
                <a:latin typeface="Book Antiqua" panose="02040602050305030304" pitchFamily="18" charset="0"/>
              </a:defRPr>
            </a:lvl2pPr>
            <a:lvl3pPr marL="1143000" indent="-228600">
              <a:spcBef>
                <a:spcPct val="30000"/>
              </a:spcBef>
              <a:defRPr sz="1200">
                <a:solidFill>
                  <a:schemeClr val="tx1"/>
                </a:solidFill>
                <a:latin typeface="Book Antiqua" panose="02040602050305030304" pitchFamily="18" charset="0"/>
              </a:defRPr>
            </a:lvl3pPr>
            <a:lvl4pPr marL="1600200" indent="-228600">
              <a:spcBef>
                <a:spcPct val="30000"/>
              </a:spcBef>
              <a:defRPr sz="1200">
                <a:solidFill>
                  <a:schemeClr val="tx1"/>
                </a:solidFill>
                <a:latin typeface="Book Antiqua" panose="02040602050305030304" pitchFamily="18" charset="0"/>
              </a:defRPr>
            </a:lvl4pPr>
            <a:lvl5pPr marL="2057400" indent="-228600">
              <a:spcBef>
                <a:spcPct val="30000"/>
              </a:spcBef>
              <a:defRPr sz="1200">
                <a:solidFill>
                  <a:schemeClr val="tx1"/>
                </a:solidFill>
                <a:latin typeface="Book Antiqua" panose="02040602050305030304" pitchFamily="18" charset="0"/>
              </a:defRPr>
            </a:lvl5pPr>
            <a:lvl6pPr marL="2514600" indent="-228600" eaLnBrk="0" fontAlgn="base" hangingPunct="0">
              <a:spcBef>
                <a:spcPct val="30000"/>
              </a:spcBef>
              <a:spcAft>
                <a:spcPct val="0"/>
              </a:spcAft>
              <a:defRPr sz="1200">
                <a:solidFill>
                  <a:schemeClr val="tx1"/>
                </a:solidFill>
                <a:latin typeface="Book Antiqua" panose="02040602050305030304" pitchFamily="18" charset="0"/>
              </a:defRPr>
            </a:lvl6pPr>
            <a:lvl7pPr marL="2971800" indent="-228600" eaLnBrk="0" fontAlgn="base" hangingPunct="0">
              <a:spcBef>
                <a:spcPct val="30000"/>
              </a:spcBef>
              <a:spcAft>
                <a:spcPct val="0"/>
              </a:spcAft>
              <a:defRPr sz="1200">
                <a:solidFill>
                  <a:schemeClr val="tx1"/>
                </a:solidFill>
                <a:latin typeface="Book Antiqua" panose="02040602050305030304" pitchFamily="18" charset="0"/>
              </a:defRPr>
            </a:lvl7pPr>
            <a:lvl8pPr marL="3429000" indent="-228600" eaLnBrk="0" fontAlgn="base" hangingPunct="0">
              <a:spcBef>
                <a:spcPct val="30000"/>
              </a:spcBef>
              <a:spcAft>
                <a:spcPct val="0"/>
              </a:spcAft>
              <a:defRPr sz="1200">
                <a:solidFill>
                  <a:schemeClr val="tx1"/>
                </a:solidFill>
                <a:latin typeface="Book Antiqua" panose="02040602050305030304" pitchFamily="18" charset="0"/>
              </a:defRPr>
            </a:lvl8pPr>
            <a:lvl9pPr marL="3886200" indent="-228600" eaLnBrk="0" fontAlgn="base" hangingPunct="0">
              <a:spcBef>
                <a:spcPct val="30000"/>
              </a:spcBef>
              <a:spcAft>
                <a:spcPct val="0"/>
              </a:spcAft>
              <a:defRPr sz="1200">
                <a:solidFill>
                  <a:schemeClr val="tx1"/>
                </a:solidFill>
                <a:latin typeface="Book Antiqua" panose="02040602050305030304" pitchFamily="18" charset="0"/>
              </a:defRPr>
            </a:lvl9pPr>
          </a:lstStyle>
          <a:p>
            <a:pPr eaLnBrk="1" hangingPunct="1">
              <a:spcBef>
                <a:spcPct val="0"/>
              </a:spcBef>
            </a:pPr>
            <a:fld id="{668B11FE-63B5-4C29-AE94-331B945D72AB}" type="slidenum">
              <a:rPr lang="en-US" altLang="en-US" sz="1800">
                <a:latin typeface="Arial" panose="020B0604020202020204" pitchFamily="34" charset="0"/>
              </a:rPr>
              <a:pPr eaLnBrk="1" hangingPunct="1">
                <a:spcBef>
                  <a:spcPct val="0"/>
                </a:spcBef>
              </a:pPr>
              <a:t>29</a:t>
            </a:fld>
            <a:endParaRPr lang="en-US" altLang="en-US" sz="1800">
              <a:latin typeface="Arial" panose="020B0604020202020204" pitchFamily="34" charset="0"/>
            </a:endParaRPr>
          </a:p>
        </p:txBody>
      </p:sp>
    </p:spTree>
    <p:extLst>
      <p:ext uri="{BB962C8B-B14F-4D97-AF65-F5344CB8AC3E}">
        <p14:creationId xmlns:p14="http://schemas.microsoft.com/office/powerpoint/2010/main" val="2080767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p:spPr>
        <p:txBody>
          <a:bodyPr/>
          <a:lstStyle/>
          <a:p>
            <a:endParaRPr lang="en-US" altLang="en-US" smtClean="0"/>
          </a:p>
        </p:txBody>
      </p:sp>
      <p:sp>
        <p:nvSpPr>
          <p:cNvPr id="19460" name="Slide Number Placeholder 3"/>
          <p:cNvSpPr>
            <a:spLocks noGrp="1"/>
          </p:cNvSpPr>
          <p:nvPr>
            <p:ph type="sldNum" sz="quarter" idx="4294967295"/>
          </p:nvPr>
        </p:nvSpPr>
        <p:spPr bwMode="auto">
          <a:xfrm>
            <a:off x="3855838" y="9440676"/>
            <a:ext cx="2949787" cy="49704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Book Antiqua" panose="02040602050305030304" pitchFamily="18" charset="0"/>
              </a:defRPr>
            </a:lvl1pPr>
            <a:lvl2pPr marL="742950" indent="-285750">
              <a:spcBef>
                <a:spcPct val="30000"/>
              </a:spcBef>
              <a:defRPr sz="1200">
                <a:solidFill>
                  <a:schemeClr val="tx1"/>
                </a:solidFill>
                <a:latin typeface="Book Antiqua" panose="02040602050305030304" pitchFamily="18" charset="0"/>
              </a:defRPr>
            </a:lvl2pPr>
            <a:lvl3pPr marL="1143000" indent="-228600">
              <a:spcBef>
                <a:spcPct val="30000"/>
              </a:spcBef>
              <a:defRPr sz="1200">
                <a:solidFill>
                  <a:schemeClr val="tx1"/>
                </a:solidFill>
                <a:latin typeface="Book Antiqua" panose="02040602050305030304" pitchFamily="18" charset="0"/>
              </a:defRPr>
            </a:lvl3pPr>
            <a:lvl4pPr marL="1600200" indent="-228600">
              <a:spcBef>
                <a:spcPct val="30000"/>
              </a:spcBef>
              <a:defRPr sz="1200">
                <a:solidFill>
                  <a:schemeClr val="tx1"/>
                </a:solidFill>
                <a:latin typeface="Book Antiqua" panose="02040602050305030304" pitchFamily="18" charset="0"/>
              </a:defRPr>
            </a:lvl4pPr>
            <a:lvl5pPr marL="2057400" indent="-228600">
              <a:spcBef>
                <a:spcPct val="30000"/>
              </a:spcBef>
              <a:defRPr sz="1200">
                <a:solidFill>
                  <a:schemeClr val="tx1"/>
                </a:solidFill>
                <a:latin typeface="Book Antiqua" panose="02040602050305030304" pitchFamily="18" charset="0"/>
              </a:defRPr>
            </a:lvl5pPr>
            <a:lvl6pPr marL="2514600" indent="-228600" eaLnBrk="0" fontAlgn="base" hangingPunct="0">
              <a:spcBef>
                <a:spcPct val="30000"/>
              </a:spcBef>
              <a:spcAft>
                <a:spcPct val="0"/>
              </a:spcAft>
              <a:defRPr sz="1200">
                <a:solidFill>
                  <a:schemeClr val="tx1"/>
                </a:solidFill>
                <a:latin typeface="Book Antiqua" panose="02040602050305030304" pitchFamily="18" charset="0"/>
              </a:defRPr>
            </a:lvl6pPr>
            <a:lvl7pPr marL="2971800" indent="-228600" eaLnBrk="0" fontAlgn="base" hangingPunct="0">
              <a:spcBef>
                <a:spcPct val="30000"/>
              </a:spcBef>
              <a:spcAft>
                <a:spcPct val="0"/>
              </a:spcAft>
              <a:defRPr sz="1200">
                <a:solidFill>
                  <a:schemeClr val="tx1"/>
                </a:solidFill>
                <a:latin typeface="Book Antiqua" panose="02040602050305030304" pitchFamily="18" charset="0"/>
              </a:defRPr>
            </a:lvl7pPr>
            <a:lvl8pPr marL="3429000" indent="-228600" eaLnBrk="0" fontAlgn="base" hangingPunct="0">
              <a:spcBef>
                <a:spcPct val="30000"/>
              </a:spcBef>
              <a:spcAft>
                <a:spcPct val="0"/>
              </a:spcAft>
              <a:defRPr sz="1200">
                <a:solidFill>
                  <a:schemeClr val="tx1"/>
                </a:solidFill>
                <a:latin typeface="Book Antiqua" panose="02040602050305030304" pitchFamily="18" charset="0"/>
              </a:defRPr>
            </a:lvl8pPr>
            <a:lvl9pPr marL="3886200" indent="-228600" eaLnBrk="0" fontAlgn="base" hangingPunct="0">
              <a:spcBef>
                <a:spcPct val="30000"/>
              </a:spcBef>
              <a:spcAft>
                <a:spcPct val="0"/>
              </a:spcAft>
              <a:defRPr sz="1200">
                <a:solidFill>
                  <a:schemeClr val="tx1"/>
                </a:solidFill>
                <a:latin typeface="Book Antiqua" panose="02040602050305030304" pitchFamily="18" charset="0"/>
              </a:defRPr>
            </a:lvl9pPr>
          </a:lstStyle>
          <a:p>
            <a:pPr eaLnBrk="1" hangingPunct="1">
              <a:spcBef>
                <a:spcPct val="0"/>
              </a:spcBef>
            </a:pPr>
            <a:fld id="{9FB148A3-A10A-448E-A34E-0ADF10F2E8F4}" type="slidenum">
              <a:rPr lang="en-US" altLang="en-US" sz="1800">
                <a:latin typeface="Arial" panose="020B0604020202020204" pitchFamily="34" charset="0"/>
              </a:rPr>
              <a:pPr eaLnBrk="1" hangingPunct="1">
                <a:spcBef>
                  <a:spcPct val="0"/>
                </a:spcBef>
              </a:pPr>
              <a:t>30</a:t>
            </a:fld>
            <a:endParaRPr lang="en-US" altLang="en-US" sz="1800">
              <a:latin typeface="Arial" panose="020B0604020202020204" pitchFamily="34" charset="0"/>
            </a:endParaRPr>
          </a:p>
        </p:txBody>
      </p:sp>
    </p:spTree>
    <p:extLst>
      <p:ext uri="{BB962C8B-B14F-4D97-AF65-F5344CB8AC3E}">
        <p14:creationId xmlns:p14="http://schemas.microsoft.com/office/powerpoint/2010/main" val="12727667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p:spPr>
        <p:txBody>
          <a:bodyPr/>
          <a:lstStyle/>
          <a:p>
            <a:endParaRPr lang="en-US" altLang="en-US" smtClean="0"/>
          </a:p>
        </p:txBody>
      </p:sp>
      <p:sp>
        <p:nvSpPr>
          <p:cNvPr id="21508" name="Slide Number Placeholder 3"/>
          <p:cNvSpPr>
            <a:spLocks noGrp="1"/>
          </p:cNvSpPr>
          <p:nvPr>
            <p:ph type="sldNum" sz="quarter" idx="4294967295"/>
          </p:nvPr>
        </p:nvSpPr>
        <p:spPr bwMode="auto">
          <a:xfrm>
            <a:off x="3855838" y="9440676"/>
            <a:ext cx="2949787" cy="49704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Book Antiqua" panose="02040602050305030304" pitchFamily="18" charset="0"/>
              </a:defRPr>
            </a:lvl1pPr>
            <a:lvl2pPr marL="742950" indent="-285750">
              <a:spcBef>
                <a:spcPct val="30000"/>
              </a:spcBef>
              <a:defRPr sz="1200">
                <a:solidFill>
                  <a:schemeClr val="tx1"/>
                </a:solidFill>
                <a:latin typeface="Book Antiqua" panose="02040602050305030304" pitchFamily="18" charset="0"/>
              </a:defRPr>
            </a:lvl2pPr>
            <a:lvl3pPr marL="1143000" indent="-228600">
              <a:spcBef>
                <a:spcPct val="30000"/>
              </a:spcBef>
              <a:defRPr sz="1200">
                <a:solidFill>
                  <a:schemeClr val="tx1"/>
                </a:solidFill>
                <a:latin typeface="Book Antiqua" panose="02040602050305030304" pitchFamily="18" charset="0"/>
              </a:defRPr>
            </a:lvl3pPr>
            <a:lvl4pPr marL="1600200" indent="-228600">
              <a:spcBef>
                <a:spcPct val="30000"/>
              </a:spcBef>
              <a:defRPr sz="1200">
                <a:solidFill>
                  <a:schemeClr val="tx1"/>
                </a:solidFill>
                <a:latin typeface="Book Antiqua" panose="02040602050305030304" pitchFamily="18" charset="0"/>
              </a:defRPr>
            </a:lvl4pPr>
            <a:lvl5pPr marL="2057400" indent="-228600">
              <a:spcBef>
                <a:spcPct val="30000"/>
              </a:spcBef>
              <a:defRPr sz="1200">
                <a:solidFill>
                  <a:schemeClr val="tx1"/>
                </a:solidFill>
                <a:latin typeface="Book Antiqua" panose="02040602050305030304" pitchFamily="18" charset="0"/>
              </a:defRPr>
            </a:lvl5pPr>
            <a:lvl6pPr marL="2514600" indent="-228600" eaLnBrk="0" fontAlgn="base" hangingPunct="0">
              <a:spcBef>
                <a:spcPct val="30000"/>
              </a:spcBef>
              <a:spcAft>
                <a:spcPct val="0"/>
              </a:spcAft>
              <a:defRPr sz="1200">
                <a:solidFill>
                  <a:schemeClr val="tx1"/>
                </a:solidFill>
                <a:latin typeface="Book Antiqua" panose="02040602050305030304" pitchFamily="18" charset="0"/>
              </a:defRPr>
            </a:lvl6pPr>
            <a:lvl7pPr marL="2971800" indent="-228600" eaLnBrk="0" fontAlgn="base" hangingPunct="0">
              <a:spcBef>
                <a:spcPct val="30000"/>
              </a:spcBef>
              <a:spcAft>
                <a:spcPct val="0"/>
              </a:spcAft>
              <a:defRPr sz="1200">
                <a:solidFill>
                  <a:schemeClr val="tx1"/>
                </a:solidFill>
                <a:latin typeface="Book Antiqua" panose="02040602050305030304" pitchFamily="18" charset="0"/>
              </a:defRPr>
            </a:lvl7pPr>
            <a:lvl8pPr marL="3429000" indent="-228600" eaLnBrk="0" fontAlgn="base" hangingPunct="0">
              <a:spcBef>
                <a:spcPct val="30000"/>
              </a:spcBef>
              <a:spcAft>
                <a:spcPct val="0"/>
              </a:spcAft>
              <a:defRPr sz="1200">
                <a:solidFill>
                  <a:schemeClr val="tx1"/>
                </a:solidFill>
                <a:latin typeface="Book Antiqua" panose="02040602050305030304" pitchFamily="18" charset="0"/>
              </a:defRPr>
            </a:lvl8pPr>
            <a:lvl9pPr marL="3886200" indent="-228600" eaLnBrk="0" fontAlgn="base" hangingPunct="0">
              <a:spcBef>
                <a:spcPct val="30000"/>
              </a:spcBef>
              <a:spcAft>
                <a:spcPct val="0"/>
              </a:spcAft>
              <a:defRPr sz="1200">
                <a:solidFill>
                  <a:schemeClr val="tx1"/>
                </a:solidFill>
                <a:latin typeface="Book Antiqua" panose="02040602050305030304" pitchFamily="18" charset="0"/>
              </a:defRPr>
            </a:lvl9pPr>
          </a:lstStyle>
          <a:p>
            <a:pPr eaLnBrk="1" hangingPunct="1">
              <a:spcBef>
                <a:spcPct val="0"/>
              </a:spcBef>
            </a:pPr>
            <a:fld id="{E9AFA1F3-9B5F-4ECF-A302-8DB7FCECADA0}" type="slidenum">
              <a:rPr lang="en-US" altLang="en-US" sz="1800">
                <a:latin typeface="Arial" panose="020B0604020202020204" pitchFamily="34" charset="0"/>
              </a:rPr>
              <a:pPr eaLnBrk="1" hangingPunct="1">
                <a:spcBef>
                  <a:spcPct val="0"/>
                </a:spcBef>
              </a:pPr>
              <a:t>31</a:t>
            </a:fld>
            <a:endParaRPr lang="en-US" altLang="en-US" sz="1800">
              <a:latin typeface="Arial" panose="020B0604020202020204" pitchFamily="34" charset="0"/>
            </a:endParaRPr>
          </a:p>
        </p:txBody>
      </p:sp>
    </p:spTree>
    <p:extLst>
      <p:ext uri="{BB962C8B-B14F-4D97-AF65-F5344CB8AC3E}">
        <p14:creationId xmlns:p14="http://schemas.microsoft.com/office/powerpoint/2010/main" val="1619894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p:spPr>
        <p:txBody>
          <a:bodyPr/>
          <a:lstStyle/>
          <a:p>
            <a:endParaRPr lang="en-US" altLang="en-US" smtClean="0"/>
          </a:p>
        </p:txBody>
      </p:sp>
      <p:sp>
        <p:nvSpPr>
          <p:cNvPr id="23556" name="Slide Number Placeholder 3"/>
          <p:cNvSpPr>
            <a:spLocks noGrp="1"/>
          </p:cNvSpPr>
          <p:nvPr>
            <p:ph type="sldNum" sz="quarter" idx="4294967295"/>
          </p:nvPr>
        </p:nvSpPr>
        <p:spPr bwMode="auto">
          <a:xfrm>
            <a:off x="3855838" y="9440676"/>
            <a:ext cx="2949787" cy="49704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Book Antiqua" panose="02040602050305030304" pitchFamily="18" charset="0"/>
              </a:defRPr>
            </a:lvl1pPr>
            <a:lvl2pPr marL="742950" indent="-285750">
              <a:spcBef>
                <a:spcPct val="30000"/>
              </a:spcBef>
              <a:defRPr sz="1200">
                <a:solidFill>
                  <a:schemeClr val="tx1"/>
                </a:solidFill>
                <a:latin typeface="Book Antiqua" panose="02040602050305030304" pitchFamily="18" charset="0"/>
              </a:defRPr>
            </a:lvl2pPr>
            <a:lvl3pPr marL="1143000" indent="-228600">
              <a:spcBef>
                <a:spcPct val="30000"/>
              </a:spcBef>
              <a:defRPr sz="1200">
                <a:solidFill>
                  <a:schemeClr val="tx1"/>
                </a:solidFill>
                <a:latin typeface="Book Antiqua" panose="02040602050305030304" pitchFamily="18" charset="0"/>
              </a:defRPr>
            </a:lvl3pPr>
            <a:lvl4pPr marL="1600200" indent="-228600">
              <a:spcBef>
                <a:spcPct val="30000"/>
              </a:spcBef>
              <a:defRPr sz="1200">
                <a:solidFill>
                  <a:schemeClr val="tx1"/>
                </a:solidFill>
                <a:latin typeface="Book Antiqua" panose="02040602050305030304" pitchFamily="18" charset="0"/>
              </a:defRPr>
            </a:lvl4pPr>
            <a:lvl5pPr marL="2057400" indent="-228600">
              <a:spcBef>
                <a:spcPct val="30000"/>
              </a:spcBef>
              <a:defRPr sz="1200">
                <a:solidFill>
                  <a:schemeClr val="tx1"/>
                </a:solidFill>
                <a:latin typeface="Book Antiqua" panose="02040602050305030304" pitchFamily="18" charset="0"/>
              </a:defRPr>
            </a:lvl5pPr>
            <a:lvl6pPr marL="2514600" indent="-228600" eaLnBrk="0" fontAlgn="base" hangingPunct="0">
              <a:spcBef>
                <a:spcPct val="30000"/>
              </a:spcBef>
              <a:spcAft>
                <a:spcPct val="0"/>
              </a:spcAft>
              <a:defRPr sz="1200">
                <a:solidFill>
                  <a:schemeClr val="tx1"/>
                </a:solidFill>
                <a:latin typeface="Book Antiqua" panose="02040602050305030304" pitchFamily="18" charset="0"/>
              </a:defRPr>
            </a:lvl6pPr>
            <a:lvl7pPr marL="2971800" indent="-228600" eaLnBrk="0" fontAlgn="base" hangingPunct="0">
              <a:spcBef>
                <a:spcPct val="30000"/>
              </a:spcBef>
              <a:spcAft>
                <a:spcPct val="0"/>
              </a:spcAft>
              <a:defRPr sz="1200">
                <a:solidFill>
                  <a:schemeClr val="tx1"/>
                </a:solidFill>
                <a:latin typeface="Book Antiqua" panose="02040602050305030304" pitchFamily="18" charset="0"/>
              </a:defRPr>
            </a:lvl7pPr>
            <a:lvl8pPr marL="3429000" indent="-228600" eaLnBrk="0" fontAlgn="base" hangingPunct="0">
              <a:spcBef>
                <a:spcPct val="30000"/>
              </a:spcBef>
              <a:spcAft>
                <a:spcPct val="0"/>
              </a:spcAft>
              <a:defRPr sz="1200">
                <a:solidFill>
                  <a:schemeClr val="tx1"/>
                </a:solidFill>
                <a:latin typeface="Book Antiqua" panose="02040602050305030304" pitchFamily="18" charset="0"/>
              </a:defRPr>
            </a:lvl8pPr>
            <a:lvl9pPr marL="3886200" indent="-228600" eaLnBrk="0" fontAlgn="base" hangingPunct="0">
              <a:spcBef>
                <a:spcPct val="30000"/>
              </a:spcBef>
              <a:spcAft>
                <a:spcPct val="0"/>
              </a:spcAft>
              <a:defRPr sz="1200">
                <a:solidFill>
                  <a:schemeClr val="tx1"/>
                </a:solidFill>
                <a:latin typeface="Book Antiqua" panose="02040602050305030304" pitchFamily="18" charset="0"/>
              </a:defRPr>
            </a:lvl9pPr>
          </a:lstStyle>
          <a:p>
            <a:pPr eaLnBrk="1" hangingPunct="1">
              <a:spcBef>
                <a:spcPct val="0"/>
              </a:spcBef>
            </a:pPr>
            <a:fld id="{50ECFBFF-5361-4D51-B2BE-CB084C1ADC4B}" type="slidenum">
              <a:rPr lang="en-US" altLang="en-US" sz="1800">
                <a:latin typeface="Arial" panose="020B0604020202020204" pitchFamily="34" charset="0"/>
              </a:rPr>
              <a:pPr eaLnBrk="1" hangingPunct="1">
                <a:spcBef>
                  <a:spcPct val="0"/>
                </a:spcBef>
              </a:pPr>
              <a:t>32</a:t>
            </a:fld>
            <a:endParaRPr lang="en-US" altLang="en-US" sz="1800">
              <a:latin typeface="Arial" panose="020B0604020202020204" pitchFamily="34" charset="0"/>
            </a:endParaRPr>
          </a:p>
        </p:txBody>
      </p:sp>
    </p:spTree>
    <p:extLst>
      <p:ext uri="{BB962C8B-B14F-4D97-AF65-F5344CB8AC3E}">
        <p14:creationId xmlns:p14="http://schemas.microsoft.com/office/powerpoint/2010/main" val="2109296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p:spPr>
        <p:txBody>
          <a:bodyPr/>
          <a:lstStyle/>
          <a:p>
            <a:endParaRPr lang="en-US" altLang="en-US" smtClean="0"/>
          </a:p>
        </p:txBody>
      </p:sp>
      <p:sp>
        <p:nvSpPr>
          <p:cNvPr id="25604" name="Slide Number Placeholder 3"/>
          <p:cNvSpPr>
            <a:spLocks noGrp="1"/>
          </p:cNvSpPr>
          <p:nvPr>
            <p:ph type="sldNum" sz="quarter" idx="4294967295"/>
          </p:nvPr>
        </p:nvSpPr>
        <p:spPr bwMode="auto">
          <a:xfrm>
            <a:off x="3855838" y="9440676"/>
            <a:ext cx="2949787" cy="49704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Book Antiqua" panose="02040602050305030304" pitchFamily="18" charset="0"/>
              </a:defRPr>
            </a:lvl1pPr>
            <a:lvl2pPr marL="742950" indent="-285750">
              <a:spcBef>
                <a:spcPct val="30000"/>
              </a:spcBef>
              <a:defRPr sz="1200">
                <a:solidFill>
                  <a:schemeClr val="tx1"/>
                </a:solidFill>
                <a:latin typeface="Book Antiqua" panose="02040602050305030304" pitchFamily="18" charset="0"/>
              </a:defRPr>
            </a:lvl2pPr>
            <a:lvl3pPr marL="1143000" indent="-228600">
              <a:spcBef>
                <a:spcPct val="30000"/>
              </a:spcBef>
              <a:defRPr sz="1200">
                <a:solidFill>
                  <a:schemeClr val="tx1"/>
                </a:solidFill>
                <a:latin typeface="Book Antiqua" panose="02040602050305030304" pitchFamily="18" charset="0"/>
              </a:defRPr>
            </a:lvl3pPr>
            <a:lvl4pPr marL="1600200" indent="-228600">
              <a:spcBef>
                <a:spcPct val="30000"/>
              </a:spcBef>
              <a:defRPr sz="1200">
                <a:solidFill>
                  <a:schemeClr val="tx1"/>
                </a:solidFill>
                <a:latin typeface="Book Antiqua" panose="02040602050305030304" pitchFamily="18" charset="0"/>
              </a:defRPr>
            </a:lvl4pPr>
            <a:lvl5pPr marL="2057400" indent="-228600">
              <a:spcBef>
                <a:spcPct val="30000"/>
              </a:spcBef>
              <a:defRPr sz="1200">
                <a:solidFill>
                  <a:schemeClr val="tx1"/>
                </a:solidFill>
                <a:latin typeface="Book Antiqua" panose="02040602050305030304" pitchFamily="18" charset="0"/>
              </a:defRPr>
            </a:lvl5pPr>
            <a:lvl6pPr marL="2514600" indent="-228600" eaLnBrk="0" fontAlgn="base" hangingPunct="0">
              <a:spcBef>
                <a:spcPct val="30000"/>
              </a:spcBef>
              <a:spcAft>
                <a:spcPct val="0"/>
              </a:spcAft>
              <a:defRPr sz="1200">
                <a:solidFill>
                  <a:schemeClr val="tx1"/>
                </a:solidFill>
                <a:latin typeface="Book Antiqua" panose="02040602050305030304" pitchFamily="18" charset="0"/>
              </a:defRPr>
            </a:lvl6pPr>
            <a:lvl7pPr marL="2971800" indent="-228600" eaLnBrk="0" fontAlgn="base" hangingPunct="0">
              <a:spcBef>
                <a:spcPct val="30000"/>
              </a:spcBef>
              <a:spcAft>
                <a:spcPct val="0"/>
              </a:spcAft>
              <a:defRPr sz="1200">
                <a:solidFill>
                  <a:schemeClr val="tx1"/>
                </a:solidFill>
                <a:latin typeface="Book Antiqua" panose="02040602050305030304" pitchFamily="18" charset="0"/>
              </a:defRPr>
            </a:lvl7pPr>
            <a:lvl8pPr marL="3429000" indent="-228600" eaLnBrk="0" fontAlgn="base" hangingPunct="0">
              <a:spcBef>
                <a:spcPct val="30000"/>
              </a:spcBef>
              <a:spcAft>
                <a:spcPct val="0"/>
              </a:spcAft>
              <a:defRPr sz="1200">
                <a:solidFill>
                  <a:schemeClr val="tx1"/>
                </a:solidFill>
                <a:latin typeface="Book Antiqua" panose="02040602050305030304" pitchFamily="18" charset="0"/>
              </a:defRPr>
            </a:lvl8pPr>
            <a:lvl9pPr marL="3886200" indent="-228600" eaLnBrk="0" fontAlgn="base" hangingPunct="0">
              <a:spcBef>
                <a:spcPct val="30000"/>
              </a:spcBef>
              <a:spcAft>
                <a:spcPct val="0"/>
              </a:spcAft>
              <a:defRPr sz="1200">
                <a:solidFill>
                  <a:schemeClr val="tx1"/>
                </a:solidFill>
                <a:latin typeface="Book Antiqua" panose="02040602050305030304" pitchFamily="18" charset="0"/>
              </a:defRPr>
            </a:lvl9pPr>
          </a:lstStyle>
          <a:p>
            <a:pPr eaLnBrk="1" hangingPunct="1">
              <a:spcBef>
                <a:spcPct val="0"/>
              </a:spcBef>
            </a:pPr>
            <a:fld id="{5B9C1A35-E76B-4905-B85B-6543447D057E}" type="slidenum">
              <a:rPr lang="en-US" altLang="en-US" sz="1800">
                <a:latin typeface="Arial" panose="020B0604020202020204" pitchFamily="34" charset="0"/>
              </a:rPr>
              <a:pPr eaLnBrk="1" hangingPunct="1">
                <a:spcBef>
                  <a:spcPct val="0"/>
                </a:spcBef>
              </a:pPr>
              <a:t>33</a:t>
            </a:fld>
            <a:endParaRPr lang="en-US" altLang="en-US" sz="1800">
              <a:latin typeface="Arial" panose="020B0604020202020204" pitchFamily="34" charset="0"/>
            </a:endParaRPr>
          </a:p>
        </p:txBody>
      </p:sp>
    </p:spTree>
    <p:extLst>
      <p:ext uri="{BB962C8B-B14F-4D97-AF65-F5344CB8AC3E}">
        <p14:creationId xmlns:p14="http://schemas.microsoft.com/office/powerpoint/2010/main" val="37536428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FFA3"/>
          </a:solidFill>
          <a:ln w="9525">
            <a:noFill/>
            <a:miter lim="800000"/>
            <a:headEnd/>
            <a:tailEnd/>
          </a:ln>
          <a:effectLst/>
        </p:spPr>
        <p:txBody>
          <a:bodyPr wrap="none" anchor="ctr"/>
          <a:lstStyle/>
          <a:p>
            <a:pPr algn="ctr">
              <a:defRPr/>
            </a:pPr>
            <a:endParaRPr lang="en-US"/>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hasCustomPrompt="1"/>
          </p:nvPr>
        </p:nvSpPr>
        <p:spPr>
          <a:xfrm>
            <a:off x="2389188" y="1952625"/>
            <a:ext cx="6754812" cy="1470025"/>
          </a:xfrm>
        </p:spPr>
        <p:txBody>
          <a:bodyPr/>
          <a:lstStyle>
            <a:lvl1pPr>
              <a:defRPr/>
            </a:lvl1pPr>
          </a:lstStyle>
          <a:p>
            <a:r>
              <a:rPr lang="en-US" dirty="0" smtClean="0"/>
              <a:t>CT026-3-1 Systems Analysis and Design</a:t>
            </a:r>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dirty="0" smtClean="0"/>
              <a:t>Click to edit Master subtitle style</a:t>
            </a:r>
            <a:endParaRPr lang="en-GB" dirty="0"/>
          </a:p>
        </p:txBody>
      </p:sp>
    </p:spTree>
    <p:extLst>
      <p:ext uri="{BB962C8B-B14F-4D97-AF65-F5344CB8AC3E}">
        <p14:creationId xmlns:p14="http://schemas.microsoft.com/office/powerpoint/2010/main" val="3655353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699217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2020444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entury Gothic" panose="020B0502020202020204" pitchFamily="34" charset="0"/>
              </a:defRPr>
            </a:lvl1pPr>
          </a:lstStyle>
          <a:p>
            <a:r>
              <a:rPr lang="en-US" dirty="0" smtClean="0"/>
              <a:t>Click to edit Master title style</a:t>
            </a:r>
            <a:endParaRPr lang="en-GB"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dirty="0" smtClean="0"/>
              <a:t>Slide </a:t>
            </a:r>
            <a:fld id="{D1F85F29-0471-41BC-8991-7579670719AC}" type="slidenum">
              <a:rPr lang="en-GB" smtClean="0"/>
              <a:pPr>
                <a:defRPr/>
              </a:pPr>
              <a:t>‹#›</a:t>
            </a:fld>
            <a:r>
              <a:rPr lang="en-GB" dirty="0" smtClean="0"/>
              <a:t> (of </a:t>
            </a:r>
            <a:endParaRPr lang="en-GB" dirty="0"/>
          </a:p>
        </p:txBody>
      </p:sp>
    </p:spTree>
    <p:extLst>
      <p:ext uri="{BB962C8B-B14F-4D97-AF65-F5344CB8AC3E}">
        <p14:creationId xmlns:p14="http://schemas.microsoft.com/office/powerpoint/2010/main" val="4253790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1438168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2947204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3197953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3019281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642100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1535559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375482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6621463"/>
            <a:ext cx="9144000" cy="236537"/>
          </a:xfrm>
          <a:prstGeom prst="rect">
            <a:avLst/>
          </a:prstGeom>
          <a:solidFill>
            <a:srgbClr val="A2FFA3"/>
          </a:solidFill>
          <a:ln w="9525">
            <a:noFill/>
            <a:miter lim="800000"/>
            <a:headEnd/>
            <a:tailEnd/>
          </a:ln>
          <a:effectLst/>
        </p:spPr>
        <p:txBody>
          <a:bodyPr wrap="none" anchor="ctr"/>
          <a:lstStyle/>
          <a:p>
            <a:pPr>
              <a:defRPr/>
            </a:pPr>
            <a:endParaRPr lang="en-GB"/>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6023" name="Rectangle 7"/>
          <p:cNvSpPr>
            <a:spLocks noChangeArrowheads="1"/>
          </p:cNvSpPr>
          <p:nvPr/>
        </p:nvSpPr>
        <p:spPr bwMode="auto">
          <a:xfrm>
            <a:off x="0" y="6597650"/>
            <a:ext cx="2711450" cy="260350"/>
          </a:xfrm>
          <a:prstGeom prst="rect">
            <a:avLst/>
          </a:prstGeom>
          <a:noFill/>
          <a:ln w="9525">
            <a:noFill/>
            <a:miter lim="800000"/>
            <a:headEnd/>
            <a:tailEnd/>
          </a:ln>
          <a:effectLst/>
        </p:spPr>
        <p:txBody>
          <a:bodyPr/>
          <a:lstStyle/>
          <a:p>
            <a:pPr>
              <a:defRPr/>
            </a:pPr>
            <a:r>
              <a:rPr lang="en-GB" sz="800" dirty="0" smtClean="0">
                <a:latin typeface="Calibri" pitchFamily="34" charset="0"/>
                <a:cs typeface="Calibri" pitchFamily="34" charset="0"/>
              </a:rPr>
              <a:t>CT026-3-1</a:t>
            </a:r>
            <a:r>
              <a:rPr lang="en-GB" sz="800" baseline="0" dirty="0" smtClean="0">
                <a:latin typeface="Calibri" pitchFamily="34" charset="0"/>
                <a:cs typeface="Calibri" pitchFamily="34" charset="0"/>
              </a:rPr>
              <a:t> Systems Analysis and Design</a:t>
            </a:r>
            <a:endParaRPr lang="en-GB" sz="800" dirty="0">
              <a:latin typeface="Calibri" pitchFamily="34" charset="0"/>
              <a:cs typeface="Calibri" pitchFamily="34" charset="0"/>
            </a:endParaRPr>
          </a:p>
        </p:txBody>
      </p:sp>
      <p:sp>
        <p:nvSpPr>
          <p:cNvPr id="86024" name="Rectangle 8"/>
          <p:cNvSpPr>
            <a:spLocks noGrp="1" noChangeArrowheads="1"/>
          </p:cNvSpPr>
          <p:nvPr>
            <p:ph type="ftr" sz="quarter" idx="3"/>
          </p:nvPr>
        </p:nvSpPr>
        <p:spPr bwMode="auto">
          <a:xfrm>
            <a:off x="6080125" y="52006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atin typeface="Calibri" pitchFamily="34" charset="0"/>
                <a:cs typeface="Calibri" pitchFamily="34" charset="0"/>
              </a:defRPr>
            </a:lvl1pPr>
          </a:lstStyle>
          <a:p>
            <a:pPr>
              <a:defRPr/>
            </a:pPr>
            <a:r>
              <a:rPr lang="en-GB" dirty="0" smtClean="0"/>
              <a:t>Slide </a:t>
            </a:r>
            <a:fld id="{D1F85F29-0471-41BC-8991-7579670719AC}" type="slidenum">
              <a:rPr lang="en-GB" smtClean="0"/>
              <a:pPr>
                <a:defRPr/>
              </a:pPr>
              <a:t>‹#›</a:t>
            </a:fld>
            <a:r>
              <a:rPr lang="en-GB" dirty="0" smtClean="0"/>
              <a:t> (of </a:t>
            </a:r>
            <a:endParaRPr lang="en-GB" dirty="0"/>
          </a:p>
        </p:txBody>
      </p:sp>
      <p:sp>
        <p:nvSpPr>
          <p:cNvPr id="86025" name="Rectangle 9"/>
          <p:cNvSpPr>
            <a:spLocks noChangeArrowheads="1"/>
          </p:cNvSpPr>
          <p:nvPr/>
        </p:nvSpPr>
        <p:spPr bwMode="auto">
          <a:xfrm>
            <a:off x="3175000" y="6597650"/>
            <a:ext cx="2711450" cy="260350"/>
          </a:xfrm>
          <a:prstGeom prst="rect">
            <a:avLst/>
          </a:prstGeom>
          <a:noFill/>
          <a:ln w="9525">
            <a:noFill/>
            <a:miter lim="800000"/>
            <a:headEnd/>
            <a:tailEnd/>
          </a:ln>
          <a:effectLst/>
        </p:spPr>
        <p:txBody>
          <a:bodyPr/>
          <a:lstStyle/>
          <a:p>
            <a:r>
              <a:rPr lang="en-US" altLang="en-US" sz="800" dirty="0" smtClean="0"/>
              <a:t>Conceptual Data Modelling</a:t>
            </a:r>
            <a:endParaRPr lang="en-US" altLang="en-US" sz="800" dirty="0"/>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a:spLocks noChangeArrowheads="1"/>
          </p:cNvSpPr>
          <p:nvPr userDrawn="1"/>
        </p:nvSpPr>
        <p:spPr bwMode="auto">
          <a:xfrm>
            <a:off x="7785100" y="6621463"/>
            <a:ext cx="2711450" cy="260350"/>
          </a:xfrm>
          <a:prstGeom prst="rect">
            <a:avLst/>
          </a:prstGeom>
          <a:noFill/>
          <a:ln w="9525">
            <a:noFill/>
            <a:miter lim="800000"/>
            <a:headEnd/>
            <a:tailEnd/>
          </a:ln>
          <a:effectLst/>
        </p:spPr>
        <p:txBody>
          <a:bodyPr/>
          <a:lstStyle/>
          <a:p>
            <a:r>
              <a:rPr lang="en-US" altLang="en-US" sz="800" dirty="0" smtClean="0"/>
              <a:t>Page </a:t>
            </a:r>
            <a:fld id="{01559211-9720-44B0-A885-F07296BC8148}" type="slidenum">
              <a:rPr lang="en-US" altLang="en-US" sz="800" smtClean="0"/>
              <a:t>‹#›</a:t>
            </a:fld>
            <a:r>
              <a:rPr lang="en-US" altLang="en-US" sz="800" dirty="0" smtClean="0"/>
              <a:t> of 38 </a:t>
            </a:r>
            <a:endParaRPr lang="en-US" altLang="en-US" sz="800" dirty="0"/>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iming>
    <p:tnLst>
      <p:par>
        <p:cTn id="1" dur="indefinite" restart="never" nodeType="tmRoot"/>
      </p:par>
    </p:tnLst>
  </p:timing>
  <p:hf hd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Systems </a:t>
            </a:r>
            <a:r>
              <a:rPr lang="en-US" dirty="0"/>
              <a:t>Analysis and </a:t>
            </a:r>
            <a:r>
              <a:rPr lang="en-US" dirty="0"/>
              <a:t>Design CT026-3-1 </a:t>
            </a:r>
            <a:r>
              <a:rPr lang="en-US" dirty="0"/>
              <a:t/>
            </a:r>
            <a:br>
              <a:rPr lang="en-US" dirty="0"/>
            </a:br>
            <a:endParaRPr lang="en-US" dirty="0"/>
          </a:p>
        </p:txBody>
      </p:sp>
      <p:sp>
        <p:nvSpPr>
          <p:cNvPr id="3" name="Subtitle 2"/>
          <p:cNvSpPr>
            <a:spLocks noGrp="1"/>
          </p:cNvSpPr>
          <p:nvPr>
            <p:ph type="subTitle" idx="1"/>
          </p:nvPr>
        </p:nvSpPr>
        <p:spPr/>
        <p:txBody>
          <a:bodyPr/>
          <a:lstStyle/>
          <a:p>
            <a:r>
              <a:rPr lang="en-US" altLang="en-US" dirty="0"/>
              <a:t>Conceptual Data Modelling</a:t>
            </a:r>
          </a:p>
          <a:p>
            <a:r>
              <a:rPr lang="en-US" dirty="0"/>
              <a:t>	</a:t>
            </a:r>
          </a:p>
        </p:txBody>
      </p:sp>
    </p:spTree>
    <p:extLst>
      <p:ext uri="{BB962C8B-B14F-4D97-AF65-F5344CB8AC3E}">
        <p14:creationId xmlns:p14="http://schemas.microsoft.com/office/powerpoint/2010/main" val="313831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defRPr/>
            </a:pPr>
            <a:r>
              <a:rPr lang="en-US" b="1" dirty="0" smtClean="0">
                <a:solidFill>
                  <a:schemeClr val="accent6">
                    <a:lumMod val="75000"/>
                  </a:schemeClr>
                </a:solidFill>
              </a:rPr>
              <a:t>Process</a:t>
            </a:r>
          </a:p>
        </p:txBody>
      </p:sp>
      <p:sp>
        <p:nvSpPr>
          <p:cNvPr id="12292" name="Rectangle 3"/>
          <p:cNvSpPr>
            <a:spLocks noGrp="1" noChangeArrowheads="1"/>
          </p:cNvSpPr>
          <p:nvPr>
            <p:ph type="body" idx="1"/>
          </p:nvPr>
        </p:nvSpPr>
        <p:spPr>
          <a:xfrm>
            <a:off x="487363" y="1697038"/>
            <a:ext cx="8229600" cy="4873625"/>
          </a:xfrm>
        </p:spPr>
        <p:txBody>
          <a:bodyPr/>
          <a:lstStyle/>
          <a:p>
            <a:pPr eaLnBrk="1" hangingPunct="1">
              <a:buFontTx/>
              <a:buNone/>
            </a:pPr>
            <a:r>
              <a:rPr lang="en-US" altLang="en-US" sz="2800" smtClean="0">
                <a:solidFill>
                  <a:srgbClr val="A50021"/>
                </a:solidFill>
              </a:rPr>
              <a:t>Name : </a:t>
            </a:r>
            <a:r>
              <a:rPr lang="en-US" altLang="en-US" sz="2800" i="1" smtClean="0">
                <a:solidFill>
                  <a:schemeClr val="tx2"/>
                </a:solidFill>
              </a:rPr>
              <a:t>Process name and # as it appears on the DFDs </a:t>
            </a:r>
          </a:p>
          <a:p>
            <a:pPr eaLnBrk="1" hangingPunct="1">
              <a:buFontTx/>
              <a:buNone/>
            </a:pPr>
            <a:r>
              <a:rPr lang="en-US" altLang="en-US" sz="2800" smtClean="0">
                <a:solidFill>
                  <a:srgbClr val="A50021"/>
                </a:solidFill>
              </a:rPr>
              <a:t>Description : </a:t>
            </a:r>
            <a:r>
              <a:rPr lang="en-US" altLang="en-US" sz="2800" i="1" smtClean="0">
                <a:solidFill>
                  <a:schemeClr val="tx2"/>
                </a:solidFill>
              </a:rPr>
              <a:t>Brief statement of the process’s general purpose</a:t>
            </a:r>
            <a:endParaRPr lang="en-US" altLang="en-US" sz="2800" smtClean="0">
              <a:solidFill>
                <a:srgbClr val="FF0000"/>
              </a:solidFill>
            </a:endParaRPr>
          </a:p>
          <a:p>
            <a:pPr eaLnBrk="1" hangingPunct="1">
              <a:buFontTx/>
              <a:buNone/>
            </a:pPr>
            <a:r>
              <a:rPr lang="en-US" altLang="en-US" sz="2800" smtClean="0">
                <a:solidFill>
                  <a:srgbClr val="A50021"/>
                </a:solidFill>
              </a:rPr>
              <a:t>Input data flows : </a:t>
            </a:r>
            <a:r>
              <a:rPr lang="en-US" altLang="en-US" sz="2800" i="1" smtClean="0">
                <a:solidFill>
                  <a:schemeClr val="tx2"/>
                </a:solidFill>
              </a:rPr>
              <a:t>The standard DFD names for the data flows entering the process</a:t>
            </a:r>
            <a:endParaRPr lang="en-US" altLang="en-US" sz="2800" smtClean="0">
              <a:solidFill>
                <a:srgbClr val="FF0000"/>
              </a:solidFill>
            </a:endParaRPr>
          </a:p>
          <a:p>
            <a:pPr eaLnBrk="1" hangingPunct="1">
              <a:buFontTx/>
              <a:buNone/>
            </a:pPr>
            <a:r>
              <a:rPr lang="en-US" altLang="en-US" sz="2800" smtClean="0">
                <a:solidFill>
                  <a:srgbClr val="A50021"/>
                </a:solidFill>
              </a:rPr>
              <a:t>Output data flow :</a:t>
            </a:r>
            <a:r>
              <a:rPr lang="en-US" altLang="en-US" sz="2800" smtClean="0">
                <a:solidFill>
                  <a:srgbClr val="FF0000"/>
                </a:solidFill>
              </a:rPr>
              <a:t> </a:t>
            </a:r>
            <a:r>
              <a:rPr lang="en-US" altLang="en-US" sz="2800" i="1" smtClean="0">
                <a:solidFill>
                  <a:schemeClr val="tx2"/>
                </a:solidFill>
              </a:rPr>
              <a:t>The standard DFD names for the data 	flows leaving the process</a:t>
            </a:r>
          </a:p>
          <a:p>
            <a:pPr eaLnBrk="1" hangingPunct="1">
              <a:buFontTx/>
              <a:buNone/>
            </a:pPr>
            <a:r>
              <a:rPr lang="en-US" altLang="en-US" sz="2800" smtClean="0">
                <a:solidFill>
                  <a:srgbClr val="A50021"/>
                </a:solidFill>
              </a:rPr>
              <a:t>Process description : </a:t>
            </a:r>
            <a:r>
              <a:rPr lang="en-US" altLang="en-US" sz="2800" i="1" smtClean="0">
                <a:solidFill>
                  <a:schemeClr val="tx2"/>
                </a:solidFill>
              </a:rPr>
              <a:t>Document the detailed steps for the process – using Structured English</a:t>
            </a:r>
            <a:endParaRPr lang="en-US" altLang="en-US" sz="2800" smtClean="0"/>
          </a:p>
        </p:txBody>
      </p:sp>
    </p:spTree>
    <p:extLst>
      <p:ext uri="{BB962C8B-B14F-4D97-AF65-F5344CB8AC3E}">
        <p14:creationId xmlns:p14="http://schemas.microsoft.com/office/powerpoint/2010/main" val="29747390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defRPr/>
            </a:pPr>
            <a:r>
              <a:rPr lang="en-US" b="1" dirty="0" smtClean="0">
                <a:solidFill>
                  <a:schemeClr val="accent6">
                    <a:lumMod val="75000"/>
                  </a:schemeClr>
                </a:solidFill>
              </a:rPr>
              <a:t>Process</a:t>
            </a:r>
          </a:p>
        </p:txBody>
      </p:sp>
      <p:sp>
        <p:nvSpPr>
          <p:cNvPr id="117783" name="Rectangle 23"/>
          <p:cNvSpPr>
            <a:spLocks noGrp="1" noChangeArrowheads="1"/>
          </p:cNvSpPr>
          <p:nvPr>
            <p:ph type="body" idx="1"/>
          </p:nvPr>
        </p:nvSpPr>
        <p:spPr>
          <a:xfrm>
            <a:off x="228600" y="1371600"/>
            <a:ext cx="8229600" cy="4525963"/>
          </a:xfrm>
          <a:noFill/>
        </p:spPr>
        <p:txBody>
          <a:bodyPr/>
          <a:lstStyle/>
          <a:p>
            <a:pPr eaLnBrk="1" hangingPunct="1"/>
            <a:r>
              <a:rPr lang="en-US" altLang="en-US" sz="2000" smtClean="0">
                <a:solidFill>
                  <a:srgbClr val="CC0000"/>
                </a:solidFill>
              </a:rPr>
              <a:t>Name :</a:t>
            </a:r>
            <a:r>
              <a:rPr lang="en-US" altLang="en-US" sz="2000" smtClean="0"/>
              <a:t> 1.0 Register Customer </a:t>
            </a:r>
          </a:p>
          <a:p>
            <a:pPr eaLnBrk="1" hangingPunct="1"/>
            <a:r>
              <a:rPr lang="en-US" altLang="en-US" sz="2000" smtClean="0">
                <a:solidFill>
                  <a:srgbClr val="CC0000"/>
                </a:solidFill>
              </a:rPr>
              <a:t>Description :</a:t>
            </a:r>
            <a:r>
              <a:rPr lang="en-US" altLang="en-US" sz="2000" smtClean="0"/>
              <a:t> Registers customer details into the customer records and retrieves randomly generated password with login </a:t>
            </a:r>
          </a:p>
          <a:p>
            <a:pPr eaLnBrk="1" hangingPunct="1"/>
            <a:r>
              <a:rPr lang="en-US" altLang="en-US" sz="2000" smtClean="0">
                <a:solidFill>
                  <a:srgbClr val="CC0000"/>
                </a:solidFill>
              </a:rPr>
              <a:t>Input data flows :</a:t>
            </a:r>
            <a:r>
              <a:rPr lang="en-US" altLang="en-US" sz="2000" smtClean="0"/>
              <a:t> Customer details</a:t>
            </a:r>
          </a:p>
          <a:p>
            <a:pPr eaLnBrk="1" hangingPunct="1"/>
            <a:r>
              <a:rPr lang="en-US" altLang="en-US" sz="2000" smtClean="0">
                <a:solidFill>
                  <a:srgbClr val="CC0000"/>
                </a:solidFill>
              </a:rPr>
              <a:t>Output data flows :</a:t>
            </a:r>
            <a:r>
              <a:rPr lang="en-US" altLang="en-US" sz="2000" smtClean="0"/>
              <a:t> Login details</a:t>
            </a:r>
          </a:p>
          <a:p>
            <a:pPr eaLnBrk="1" hangingPunct="1"/>
            <a:r>
              <a:rPr lang="en-US" altLang="en-US" sz="2000" smtClean="0">
                <a:solidFill>
                  <a:srgbClr val="CC0000"/>
                </a:solidFill>
              </a:rPr>
              <a:t>Process : DO</a:t>
            </a:r>
          </a:p>
          <a:p>
            <a:pPr eaLnBrk="1" hangingPunct="1">
              <a:buFontTx/>
              <a:buNone/>
            </a:pPr>
            <a:r>
              <a:rPr lang="en-US" altLang="en-US" sz="2000" smtClean="0"/>
              <a:t>			</a:t>
            </a:r>
          </a:p>
          <a:p>
            <a:pPr eaLnBrk="1" hangingPunct="1">
              <a:buFontTx/>
              <a:buNone/>
            </a:pPr>
            <a:endParaRPr lang="en-US" altLang="en-US" sz="2000" smtClean="0"/>
          </a:p>
          <a:p>
            <a:pPr eaLnBrk="1" hangingPunct="1">
              <a:buFontTx/>
              <a:buNone/>
            </a:pPr>
            <a:endParaRPr lang="en-US" altLang="en-US" sz="2000" smtClean="0"/>
          </a:p>
          <a:p>
            <a:pPr eaLnBrk="1" hangingPunct="1">
              <a:buFontTx/>
              <a:buNone/>
            </a:pPr>
            <a:endParaRPr lang="en-US" altLang="en-US" sz="2000" smtClean="0"/>
          </a:p>
          <a:p>
            <a:pPr eaLnBrk="1" hangingPunct="1">
              <a:buFontTx/>
              <a:buNone/>
            </a:pPr>
            <a:r>
              <a:rPr lang="en-US" altLang="en-US" sz="2000" smtClean="0"/>
              <a:t> </a:t>
            </a:r>
          </a:p>
          <a:p>
            <a:pPr eaLnBrk="1" hangingPunct="1">
              <a:buFontTx/>
              <a:buNone/>
            </a:pPr>
            <a:r>
              <a:rPr lang="en-US" altLang="en-US" sz="2000" smtClean="0"/>
              <a:t>                                   READ customer details ..............</a:t>
            </a:r>
          </a:p>
        </p:txBody>
      </p:sp>
      <p:grpSp>
        <p:nvGrpSpPr>
          <p:cNvPr id="2" name="Group 24"/>
          <p:cNvGrpSpPr>
            <a:grpSpLocks/>
          </p:cNvGrpSpPr>
          <p:nvPr/>
        </p:nvGrpSpPr>
        <p:grpSpPr bwMode="auto">
          <a:xfrm>
            <a:off x="609600" y="2946400"/>
            <a:ext cx="7848600" cy="3365500"/>
            <a:chOff x="816" y="2112"/>
            <a:chExt cx="4944" cy="2120"/>
          </a:xfrm>
        </p:grpSpPr>
        <p:sp>
          <p:nvSpPr>
            <p:cNvPr id="13318" name="Rectangle 25"/>
            <p:cNvSpPr>
              <a:spLocks noChangeArrowheads="1"/>
            </p:cNvSpPr>
            <p:nvPr/>
          </p:nvSpPr>
          <p:spPr bwMode="auto">
            <a:xfrm>
              <a:off x="4848" y="2832"/>
              <a:ext cx="912"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b="1">
                  <a:solidFill>
                    <a:srgbClr val="3366FF"/>
                  </a:solidFill>
                  <a:latin typeface="Times New Roman" panose="02020603050405020304" pitchFamily="18" charset="0"/>
                </a:rPr>
                <a:t>Updated Customer details</a:t>
              </a:r>
            </a:p>
          </p:txBody>
        </p:sp>
        <p:grpSp>
          <p:nvGrpSpPr>
            <p:cNvPr id="13319" name="Group 26"/>
            <p:cNvGrpSpPr>
              <a:grpSpLocks/>
            </p:cNvGrpSpPr>
            <p:nvPr/>
          </p:nvGrpSpPr>
          <p:grpSpPr bwMode="auto">
            <a:xfrm>
              <a:off x="816" y="2112"/>
              <a:ext cx="4752" cy="2120"/>
              <a:chOff x="816" y="2112"/>
              <a:chExt cx="4752" cy="2120"/>
            </a:xfrm>
          </p:grpSpPr>
          <p:grpSp>
            <p:nvGrpSpPr>
              <p:cNvPr id="13320" name="Group 27"/>
              <p:cNvGrpSpPr>
                <a:grpSpLocks/>
              </p:cNvGrpSpPr>
              <p:nvPr/>
            </p:nvGrpSpPr>
            <p:grpSpPr bwMode="auto">
              <a:xfrm>
                <a:off x="816" y="3128"/>
                <a:ext cx="3984" cy="1104"/>
                <a:chOff x="480" y="2552"/>
                <a:chExt cx="3984" cy="1104"/>
              </a:xfrm>
            </p:grpSpPr>
            <p:sp>
              <p:nvSpPr>
                <p:cNvPr id="13328" name="Rectangle 28"/>
                <p:cNvSpPr>
                  <a:spLocks noChangeArrowheads="1"/>
                </p:cNvSpPr>
                <p:nvPr/>
              </p:nvSpPr>
              <p:spPr bwMode="auto">
                <a:xfrm>
                  <a:off x="480" y="2784"/>
                  <a:ext cx="1296" cy="72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b="1">
                      <a:solidFill>
                        <a:srgbClr val="3366FF"/>
                      </a:solidFill>
                      <a:latin typeface="Times New Roman" panose="02020603050405020304" pitchFamily="18" charset="0"/>
                    </a:rPr>
                    <a:t>Customer</a:t>
                  </a:r>
                </a:p>
              </p:txBody>
            </p:sp>
            <p:sp>
              <p:nvSpPr>
                <p:cNvPr id="13329" name="Line 29"/>
                <p:cNvSpPr>
                  <a:spLocks noChangeShapeType="1"/>
                </p:cNvSpPr>
                <p:nvPr/>
              </p:nvSpPr>
              <p:spPr bwMode="auto">
                <a:xfrm flipH="1">
                  <a:off x="1776" y="3264"/>
                  <a:ext cx="1584"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30" name="Line 30"/>
                <p:cNvSpPr>
                  <a:spLocks noChangeShapeType="1"/>
                </p:cNvSpPr>
                <p:nvPr/>
              </p:nvSpPr>
              <p:spPr bwMode="auto">
                <a:xfrm>
                  <a:off x="3408" y="2928"/>
                  <a:ext cx="96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31" name="Text Box 31"/>
                <p:cNvSpPr txBox="1">
                  <a:spLocks noChangeArrowheads="1"/>
                </p:cNvSpPr>
                <p:nvPr/>
              </p:nvSpPr>
              <p:spPr bwMode="auto">
                <a:xfrm>
                  <a:off x="1824" y="2767"/>
                  <a:ext cx="127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b="1">
                      <a:solidFill>
                        <a:srgbClr val="3366FF"/>
                      </a:solidFill>
                      <a:latin typeface="Times New Roman" panose="02020603050405020304" pitchFamily="18" charset="0"/>
                    </a:rPr>
                    <a:t>Customer details</a:t>
                  </a:r>
                </a:p>
              </p:txBody>
            </p:sp>
            <p:sp>
              <p:nvSpPr>
                <p:cNvPr id="13332" name="Line 32"/>
                <p:cNvSpPr>
                  <a:spLocks noChangeShapeType="1"/>
                </p:cNvSpPr>
                <p:nvPr/>
              </p:nvSpPr>
              <p:spPr bwMode="auto">
                <a:xfrm>
                  <a:off x="1792" y="3024"/>
                  <a:ext cx="1584"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33" name="Oval 33"/>
                <p:cNvSpPr>
                  <a:spLocks noChangeArrowheads="1"/>
                </p:cNvSpPr>
                <p:nvPr/>
              </p:nvSpPr>
              <p:spPr bwMode="auto">
                <a:xfrm>
                  <a:off x="3360" y="2552"/>
                  <a:ext cx="1104" cy="1104"/>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Aft>
                      <a:spcPct val="15000"/>
                    </a:spcAft>
                  </a:pPr>
                  <a:r>
                    <a:rPr lang="en-US" altLang="en-US" sz="2000" b="1">
                      <a:solidFill>
                        <a:srgbClr val="3366FF"/>
                      </a:solidFill>
                      <a:latin typeface="Times New Roman" panose="02020603050405020304" pitchFamily="18" charset="0"/>
                    </a:rPr>
                    <a:t>1.0</a:t>
                  </a:r>
                </a:p>
                <a:p>
                  <a:pPr algn="ctr"/>
                  <a:r>
                    <a:rPr lang="en-US" altLang="en-US" sz="2000" b="1">
                      <a:solidFill>
                        <a:srgbClr val="3366FF"/>
                      </a:solidFill>
                      <a:latin typeface="Times New Roman" panose="02020603050405020304" pitchFamily="18" charset="0"/>
                    </a:rPr>
                    <a:t>Register</a:t>
                  </a:r>
                </a:p>
                <a:p>
                  <a:pPr algn="ctr"/>
                  <a:r>
                    <a:rPr lang="en-US" altLang="en-US" sz="2000" b="1">
                      <a:solidFill>
                        <a:srgbClr val="3366FF"/>
                      </a:solidFill>
                      <a:latin typeface="Times New Roman" panose="02020603050405020304" pitchFamily="18" charset="0"/>
                    </a:rPr>
                    <a:t>Customer</a:t>
                  </a:r>
                </a:p>
                <a:p>
                  <a:pPr algn="ctr"/>
                  <a:endParaRPr lang="en-US" altLang="en-US" sz="2000" b="1">
                    <a:solidFill>
                      <a:srgbClr val="3366FF"/>
                    </a:solidFill>
                    <a:latin typeface="Times New Roman" panose="02020603050405020304" pitchFamily="18" charset="0"/>
                  </a:endParaRPr>
                </a:p>
              </p:txBody>
            </p:sp>
            <p:sp>
              <p:nvSpPr>
                <p:cNvPr id="13334" name="Text Box 34"/>
                <p:cNvSpPr txBox="1">
                  <a:spLocks noChangeArrowheads="1"/>
                </p:cNvSpPr>
                <p:nvPr/>
              </p:nvSpPr>
              <p:spPr bwMode="auto">
                <a:xfrm>
                  <a:off x="1872" y="3295"/>
                  <a:ext cx="9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b="1">
                      <a:solidFill>
                        <a:srgbClr val="3366FF"/>
                      </a:solidFill>
                      <a:latin typeface="Times New Roman" panose="02020603050405020304" pitchFamily="18" charset="0"/>
                    </a:rPr>
                    <a:t>Login details</a:t>
                  </a:r>
                </a:p>
              </p:txBody>
            </p:sp>
          </p:grpSp>
          <p:grpSp>
            <p:nvGrpSpPr>
              <p:cNvPr id="13321" name="Group 35"/>
              <p:cNvGrpSpPr>
                <a:grpSpLocks/>
              </p:cNvGrpSpPr>
              <p:nvPr/>
            </p:nvGrpSpPr>
            <p:grpSpPr bwMode="auto">
              <a:xfrm>
                <a:off x="2928" y="2112"/>
                <a:ext cx="2640" cy="1152"/>
                <a:chOff x="2928" y="2112"/>
                <a:chExt cx="2640" cy="1152"/>
              </a:xfrm>
            </p:grpSpPr>
            <p:sp>
              <p:nvSpPr>
                <p:cNvPr id="13322" name="Line 36"/>
                <p:cNvSpPr>
                  <a:spLocks noChangeShapeType="1"/>
                </p:cNvSpPr>
                <p:nvPr/>
              </p:nvSpPr>
              <p:spPr bwMode="auto">
                <a:xfrm flipV="1">
                  <a:off x="4416" y="2544"/>
                  <a:ext cx="192" cy="576"/>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23" name="Line 37"/>
                <p:cNvSpPr>
                  <a:spLocks noChangeShapeType="1"/>
                </p:cNvSpPr>
                <p:nvPr/>
              </p:nvSpPr>
              <p:spPr bwMode="auto">
                <a:xfrm flipH="1">
                  <a:off x="4656" y="2688"/>
                  <a:ext cx="240" cy="576"/>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24" name="Line 38"/>
                <p:cNvSpPr>
                  <a:spLocks noChangeShapeType="1"/>
                </p:cNvSpPr>
                <p:nvPr/>
              </p:nvSpPr>
              <p:spPr bwMode="auto">
                <a:xfrm>
                  <a:off x="4176" y="2112"/>
                  <a:ext cx="1392"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5" name="Line 39"/>
                <p:cNvSpPr>
                  <a:spLocks noChangeShapeType="1"/>
                </p:cNvSpPr>
                <p:nvPr/>
              </p:nvSpPr>
              <p:spPr bwMode="auto">
                <a:xfrm>
                  <a:off x="4224" y="2496"/>
                  <a:ext cx="1344"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6" name="Text Box 40"/>
                <p:cNvSpPr txBox="1">
                  <a:spLocks noChangeArrowheads="1"/>
                </p:cNvSpPr>
                <p:nvPr/>
              </p:nvSpPr>
              <p:spPr bwMode="auto">
                <a:xfrm>
                  <a:off x="4224" y="2191"/>
                  <a:ext cx="12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b="1">
                      <a:solidFill>
                        <a:srgbClr val="3366FF"/>
                      </a:solidFill>
                      <a:latin typeface="Times New Roman" panose="02020603050405020304" pitchFamily="18" charset="0"/>
                    </a:rPr>
                    <a:t>Customer record</a:t>
                  </a:r>
                </a:p>
              </p:txBody>
            </p:sp>
            <p:sp>
              <p:nvSpPr>
                <p:cNvPr id="13327" name="Rectangle 41"/>
                <p:cNvSpPr>
                  <a:spLocks noChangeArrowheads="1"/>
                </p:cNvSpPr>
                <p:nvPr/>
              </p:nvSpPr>
              <p:spPr bwMode="auto">
                <a:xfrm>
                  <a:off x="2928" y="2832"/>
                  <a:ext cx="19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b="1">
                      <a:solidFill>
                        <a:srgbClr val="3366FF"/>
                      </a:solidFill>
                      <a:latin typeface="Times New Roman" panose="02020603050405020304" pitchFamily="18" charset="0"/>
                    </a:rPr>
                    <a:t>Registration details</a:t>
                  </a:r>
                </a:p>
              </p:txBody>
            </p:sp>
          </p:grpSp>
        </p:grpSp>
      </p:grpSp>
    </p:spTree>
    <p:extLst>
      <p:ext uri="{BB962C8B-B14F-4D97-AF65-F5344CB8AC3E}">
        <p14:creationId xmlns:p14="http://schemas.microsoft.com/office/powerpoint/2010/main" val="40105529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9" presetClass="path" presetSubtype="0" accel="50000" decel="50000" fill="hold" nodeType="clickEffect">
                                  <p:stCondLst>
                                    <p:cond delay="0"/>
                                  </p:stCondLst>
                                  <p:childTnLst>
                                    <p:animMotion origin="layout" path="M 0.0 2.51448E-6 L 0.1125 0.31147 " pathEditMode="relative" rAng="0" ptsTypes="AA">
                                      <p:cBhvr>
                                        <p:cTn id="10" dur="2000" fill="hold"/>
                                        <p:tgtEl>
                                          <p:spTgt spid="2"/>
                                        </p:tgtEl>
                                        <p:attrNameLst>
                                          <p:attrName>ppt_x</p:attrName>
                                          <p:attrName>ppt_y</p:attrName>
                                        </p:attrNameLst>
                                      </p:cBhvr>
                                      <p:rCtr x="5625" y="15574"/>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7783">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7783">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778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7783">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778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778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778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778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8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defRPr/>
            </a:pPr>
            <a:r>
              <a:rPr lang="en-US" b="1" dirty="0" smtClean="0">
                <a:solidFill>
                  <a:schemeClr val="accent6">
                    <a:lumMod val="75000"/>
                  </a:schemeClr>
                </a:solidFill>
              </a:rPr>
              <a:t>Data Flow</a:t>
            </a:r>
          </a:p>
        </p:txBody>
      </p:sp>
      <p:sp>
        <p:nvSpPr>
          <p:cNvPr id="14340" name="Rectangle 3"/>
          <p:cNvSpPr>
            <a:spLocks noGrp="1" noChangeArrowheads="1"/>
          </p:cNvSpPr>
          <p:nvPr>
            <p:ph type="body" idx="1"/>
          </p:nvPr>
        </p:nvSpPr>
        <p:spPr>
          <a:xfrm>
            <a:off x="487363" y="1697038"/>
            <a:ext cx="8229600" cy="4976812"/>
          </a:xfrm>
        </p:spPr>
        <p:txBody>
          <a:bodyPr/>
          <a:lstStyle/>
          <a:p>
            <a:pPr eaLnBrk="1" hangingPunct="1">
              <a:lnSpc>
                <a:spcPct val="90000"/>
              </a:lnSpc>
            </a:pPr>
            <a:r>
              <a:rPr lang="en-US" altLang="en-US" sz="2800" b="1" smtClean="0">
                <a:solidFill>
                  <a:srgbClr val="A50021"/>
                </a:solidFill>
              </a:rPr>
              <a:t>Name :</a:t>
            </a:r>
            <a:r>
              <a:rPr lang="en-US" altLang="en-US" sz="2800" b="1" smtClean="0">
                <a:solidFill>
                  <a:srgbClr val="FF0000"/>
                </a:solidFill>
              </a:rPr>
              <a:t> 	</a:t>
            </a:r>
            <a:r>
              <a:rPr lang="en-US" altLang="en-US" sz="2800" b="1" i="1" smtClean="0">
                <a:solidFill>
                  <a:schemeClr val="tx2"/>
                </a:solidFill>
              </a:rPr>
              <a:t>The data flow name as it appears on the DFDs </a:t>
            </a:r>
          </a:p>
          <a:p>
            <a:pPr eaLnBrk="1" hangingPunct="1">
              <a:lnSpc>
                <a:spcPct val="90000"/>
              </a:lnSpc>
            </a:pPr>
            <a:r>
              <a:rPr lang="en-US" altLang="en-US" sz="2800" b="1" smtClean="0">
                <a:solidFill>
                  <a:srgbClr val="A50021"/>
                </a:solidFill>
              </a:rPr>
              <a:t>Description :</a:t>
            </a:r>
            <a:r>
              <a:rPr lang="en-US" altLang="en-US" sz="2800" b="1" smtClean="0">
                <a:solidFill>
                  <a:srgbClr val="FF0000"/>
                </a:solidFill>
              </a:rPr>
              <a:t> 	</a:t>
            </a:r>
            <a:r>
              <a:rPr lang="en-US" altLang="en-US" sz="2800" b="1" i="1" smtClean="0">
                <a:solidFill>
                  <a:schemeClr val="tx2"/>
                </a:solidFill>
              </a:rPr>
              <a:t>Describes the data flow and its purpose</a:t>
            </a:r>
            <a:endParaRPr lang="en-US" altLang="en-US" sz="2800" b="1" smtClean="0">
              <a:solidFill>
                <a:srgbClr val="FF0000"/>
              </a:solidFill>
            </a:endParaRPr>
          </a:p>
          <a:p>
            <a:pPr eaLnBrk="1" hangingPunct="1">
              <a:lnSpc>
                <a:spcPct val="90000"/>
              </a:lnSpc>
            </a:pPr>
            <a:r>
              <a:rPr lang="en-US" altLang="en-US" sz="2800" b="1" smtClean="0">
                <a:solidFill>
                  <a:srgbClr val="A50021"/>
                </a:solidFill>
              </a:rPr>
              <a:t>Origin / Source :</a:t>
            </a:r>
            <a:r>
              <a:rPr lang="en-US" altLang="en-US" sz="2800" b="1" smtClean="0">
                <a:solidFill>
                  <a:srgbClr val="FF0000"/>
                </a:solidFill>
              </a:rPr>
              <a:t> </a:t>
            </a:r>
            <a:r>
              <a:rPr lang="en-US" altLang="en-US" sz="2800" b="1" i="1" smtClean="0">
                <a:solidFill>
                  <a:schemeClr val="tx2"/>
                </a:solidFill>
              </a:rPr>
              <a:t>The DFD beginning or source of the data flow. Can be  a process, a data store or an external entity. </a:t>
            </a:r>
            <a:endParaRPr lang="en-US" altLang="en-US" sz="2800" b="1" smtClean="0">
              <a:solidFill>
                <a:srgbClr val="FF0000"/>
              </a:solidFill>
            </a:endParaRPr>
          </a:p>
          <a:p>
            <a:pPr eaLnBrk="1" hangingPunct="1">
              <a:lnSpc>
                <a:spcPct val="90000"/>
              </a:lnSpc>
            </a:pPr>
            <a:r>
              <a:rPr lang="en-US" altLang="en-US" sz="2800" b="1" smtClean="0">
                <a:solidFill>
                  <a:srgbClr val="A50021"/>
                </a:solidFill>
              </a:rPr>
              <a:t>Destination :</a:t>
            </a:r>
            <a:r>
              <a:rPr lang="en-US" altLang="en-US" sz="2800" b="1" smtClean="0">
                <a:solidFill>
                  <a:srgbClr val="FF0000"/>
                </a:solidFill>
              </a:rPr>
              <a:t> 	</a:t>
            </a:r>
            <a:r>
              <a:rPr lang="en-US" altLang="en-US" sz="2800" b="1" i="1" smtClean="0">
                <a:solidFill>
                  <a:schemeClr val="tx2"/>
                </a:solidFill>
              </a:rPr>
              <a:t>The DFD ending points for the data flow. Can be a process, a data store or an external entity</a:t>
            </a:r>
          </a:p>
          <a:p>
            <a:pPr eaLnBrk="1" hangingPunct="1">
              <a:lnSpc>
                <a:spcPct val="90000"/>
              </a:lnSpc>
            </a:pPr>
            <a:r>
              <a:rPr lang="en-US" altLang="en-US" sz="2800" b="1" smtClean="0">
                <a:solidFill>
                  <a:srgbClr val="A50021"/>
                </a:solidFill>
              </a:rPr>
              <a:t>Data structure :</a:t>
            </a:r>
            <a:r>
              <a:rPr lang="en-US" altLang="en-US" sz="2800" b="1" smtClean="0">
                <a:solidFill>
                  <a:srgbClr val="FF0000"/>
                </a:solidFill>
              </a:rPr>
              <a:t> </a:t>
            </a:r>
            <a:r>
              <a:rPr lang="en-US" altLang="en-US" sz="2800" b="1" i="1" smtClean="0">
                <a:solidFill>
                  <a:schemeClr val="tx2"/>
                </a:solidFill>
              </a:rPr>
              <a:t>Also known as record</a:t>
            </a:r>
            <a:endParaRPr lang="en-US" altLang="en-US" sz="2800" smtClean="0"/>
          </a:p>
        </p:txBody>
      </p:sp>
    </p:spTree>
    <p:extLst>
      <p:ext uri="{BB962C8B-B14F-4D97-AF65-F5344CB8AC3E}">
        <p14:creationId xmlns:p14="http://schemas.microsoft.com/office/powerpoint/2010/main" val="18997781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defRPr/>
            </a:pPr>
            <a:r>
              <a:rPr lang="en-US" b="1" dirty="0" smtClean="0">
                <a:solidFill>
                  <a:schemeClr val="accent6">
                    <a:lumMod val="75000"/>
                  </a:schemeClr>
                </a:solidFill>
              </a:rPr>
              <a:t>Data Flow</a:t>
            </a:r>
          </a:p>
        </p:txBody>
      </p:sp>
      <p:sp>
        <p:nvSpPr>
          <p:cNvPr id="119812" name="Text Box 4"/>
          <p:cNvSpPr txBox="1">
            <a:spLocks noChangeArrowheads="1"/>
          </p:cNvSpPr>
          <p:nvPr/>
        </p:nvSpPr>
        <p:spPr bwMode="auto">
          <a:xfrm>
            <a:off x="152400" y="1104900"/>
            <a:ext cx="7924800"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20000"/>
              </a:lnSpc>
              <a:spcBef>
                <a:spcPct val="20000"/>
              </a:spcBef>
              <a:buFont typeface="Wingdings" panose="05000000000000000000" pitchFamily="2" charset="2"/>
              <a:buNone/>
            </a:pPr>
            <a:r>
              <a:rPr lang="en-US" altLang="en-US" sz="2000" b="1">
                <a:solidFill>
                  <a:srgbClr val="A50021"/>
                </a:solidFill>
              </a:rPr>
              <a:t>Name :</a:t>
            </a:r>
            <a:r>
              <a:rPr lang="en-US" altLang="en-US" sz="2000" b="1"/>
              <a:t> Login details </a:t>
            </a:r>
          </a:p>
          <a:p>
            <a:pPr eaLnBrk="1" hangingPunct="1">
              <a:lnSpc>
                <a:spcPct val="120000"/>
              </a:lnSpc>
              <a:spcBef>
                <a:spcPct val="20000"/>
              </a:spcBef>
              <a:buFont typeface="Wingdings" panose="05000000000000000000" pitchFamily="2" charset="2"/>
              <a:buNone/>
            </a:pPr>
            <a:r>
              <a:rPr lang="en-US" altLang="en-US" sz="2000" b="1">
                <a:solidFill>
                  <a:srgbClr val="A50021"/>
                </a:solidFill>
              </a:rPr>
              <a:t>Description :</a:t>
            </a:r>
            <a:r>
              <a:rPr lang="en-US" altLang="en-US" sz="2000" b="1"/>
              <a:t> to allow the customer to log on into the system</a:t>
            </a:r>
          </a:p>
          <a:p>
            <a:pPr eaLnBrk="1" hangingPunct="1">
              <a:lnSpc>
                <a:spcPct val="120000"/>
              </a:lnSpc>
              <a:spcBef>
                <a:spcPct val="20000"/>
              </a:spcBef>
              <a:buFont typeface="Wingdings" panose="05000000000000000000" pitchFamily="2" charset="2"/>
              <a:buNone/>
            </a:pPr>
            <a:r>
              <a:rPr lang="en-US" altLang="en-US" sz="2000" b="1">
                <a:solidFill>
                  <a:srgbClr val="A50021"/>
                </a:solidFill>
              </a:rPr>
              <a:t>Origin / Source :</a:t>
            </a:r>
            <a:r>
              <a:rPr lang="en-US" altLang="en-US" sz="2000" b="1"/>
              <a:t> Register customer process</a:t>
            </a:r>
          </a:p>
          <a:p>
            <a:pPr eaLnBrk="1" hangingPunct="1">
              <a:lnSpc>
                <a:spcPct val="120000"/>
              </a:lnSpc>
              <a:spcBef>
                <a:spcPct val="20000"/>
              </a:spcBef>
              <a:buFont typeface="Wingdings" panose="05000000000000000000" pitchFamily="2" charset="2"/>
              <a:buNone/>
            </a:pPr>
            <a:r>
              <a:rPr lang="en-US" altLang="en-US" sz="2000" b="1">
                <a:solidFill>
                  <a:srgbClr val="A50021"/>
                </a:solidFill>
              </a:rPr>
              <a:t>Destination / Sink :</a:t>
            </a:r>
            <a:r>
              <a:rPr lang="en-US" altLang="en-US" sz="2000" b="1"/>
              <a:t> Customer external entity</a:t>
            </a:r>
          </a:p>
          <a:p>
            <a:pPr eaLnBrk="1" hangingPunct="1">
              <a:lnSpc>
                <a:spcPct val="120000"/>
              </a:lnSpc>
              <a:spcBef>
                <a:spcPct val="20000"/>
              </a:spcBef>
              <a:buFont typeface="Wingdings" panose="05000000000000000000" pitchFamily="2" charset="2"/>
              <a:buNone/>
            </a:pPr>
            <a:r>
              <a:rPr lang="en-US" altLang="en-US" sz="2000" b="1">
                <a:solidFill>
                  <a:srgbClr val="A50021"/>
                </a:solidFill>
              </a:rPr>
              <a:t>Data structure :</a:t>
            </a:r>
            <a:r>
              <a:rPr lang="en-US" altLang="en-US" sz="2000" b="1"/>
              <a:t> Login ID, Password	</a:t>
            </a:r>
          </a:p>
        </p:txBody>
      </p:sp>
      <p:grpSp>
        <p:nvGrpSpPr>
          <p:cNvPr id="2" name="Group 6"/>
          <p:cNvGrpSpPr>
            <a:grpSpLocks/>
          </p:cNvGrpSpPr>
          <p:nvPr/>
        </p:nvGrpSpPr>
        <p:grpSpPr bwMode="auto">
          <a:xfrm>
            <a:off x="571500" y="3149600"/>
            <a:ext cx="7848600" cy="3302000"/>
            <a:chOff x="816" y="2112"/>
            <a:chExt cx="4944" cy="2112"/>
          </a:xfrm>
        </p:grpSpPr>
        <p:sp>
          <p:nvSpPr>
            <p:cNvPr id="15366" name="Rectangle 7"/>
            <p:cNvSpPr>
              <a:spLocks noChangeArrowheads="1"/>
            </p:cNvSpPr>
            <p:nvPr/>
          </p:nvSpPr>
          <p:spPr bwMode="auto">
            <a:xfrm>
              <a:off x="4848" y="2832"/>
              <a:ext cx="912"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b="1">
                  <a:solidFill>
                    <a:srgbClr val="3366FF"/>
                  </a:solidFill>
                  <a:latin typeface="Times New Roman" panose="02020603050405020304" pitchFamily="18" charset="0"/>
                </a:rPr>
                <a:t>Updated Customer details</a:t>
              </a:r>
            </a:p>
          </p:txBody>
        </p:sp>
        <p:grpSp>
          <p:nvGrpSpPr>
            <p:cNvPr id="15367" name="Group 8"/>
            <p:cNvGrpSpPr>
              <a:grpSpLocks/>
            </p:cNvGrpSpPr>
            <p:nvPr/>
          </p:nvGrpSpPr>
          <p:grpSpPr bwMode="auto">
            <a:xfrm>
              <a:off x="816" y="2112"/>
              <a:ext cx="4752" cy="2112"/>
              <a:chOff x="816" y="2112"/>
              <a:chExt cx="4752" cy="2112"/>
            </a:xfrm>
          </p:grpSpPr>
          <p:grpSp>
            <p:nvGrpSpPr>
              <p:cNvPr id="15368" name="Group 9"/>
              <p:cNvGrpSpPr>
                <a:grpSpLocks/>
              </p:cNvGrpSpPr>
              <p:nvPr/>
            </p:nvGrpSpPr>
            <p:grpSpPr bwMode="auto">
              <a:xfrm>
                <a:off x="816" y="3120"/>
                <a:ext cx="3984" cy="1104"/>
                <a:chOff x="480" y="2544"/>
                <a:chExt cx="3984" cy="1104"/>
              </a:xfrm>
            </p:grpSpPr>
            <p:sp>
              <p:nvSpPr>
                <p:cNvPr id="15376" name="Rectangle 10"/>
                <p:cNvSpPr>
                  <a:spLocks noChangeArrowheads="1"/>
                </p:cNvSpPr>
                <p:nvPr/>
              </p:nvSpPr>
              <p:spPr bwMode="auto">
                <a:xfrm>
                  <a:off x="480" y="2784"/>
                  <a:ext cx="1296" cy="72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b="1">
                      <a:solidFill>
                        <a:srgbClr val="3366FF"/>
                      </a:solidFill>
                      <a:latin typeface="Times New Roman" panose="02020603050405020304" pitchFamily="18" charset="0"/>
                    </a:rPr>
                    <a:t>Customer</a:t>
                  </a:r>
                </a:p>
              </p:txBody>
            </p:sp>
            <p:sp>
              <p:nvSpPr>
                <p:cNvPr id="15377" name="Line 11"/>
                <p:cNvSpPr>
                  <a:spLocks noChangeShapeType="1"/>
                </p:cNvSpPr>
                <p:nvPr/>
              </p:nvSpPr>
              <p:spPr bwMode="auto">
                <a:xfrm flipH="1">
                  <a:off x="1776" y="3264"/>
                  <a:ext cx="1584"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78" name="Line 12"/>
                <p:cNvSpPr>
                  <a:spLocks noChangeShapeType="1"/>
                </p:cNvSpPr>
                <p:nvPr/>
              </p:nvSpPr>
              <p:spPr bwMode="auto">
                <a:xfrm>
                  <a:off x="3408" y="2928"/>
                  <a:ext cx="96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9" name="Text Box 13"/>
                <p:cNvSpPr txBox="1">
                  <a:spLocks noChangeArrowheads="1"/>
                </p:cNvSpPr>
                <p:nvPr/>
              </p:nvSpPr>
              <p:spPr bwMode="auto">
                <a:xfrm>
                  <a:off x="1824" y="2767"/>
                  <a:ext cx="127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b="1">
                      <a:solidFill>
                        <a:srgbClr val="3366FF"/>
                      </a:solidFill>
                      <a:latin typeface="Times New Roman" panose="02020603050405020304" pitchFamily="18" charset="0"/>
                    </a:rPr>
                    <a:t>Customer details</a:t>
                  </a:r>
                </a:p>
              </p:txBody>
            </p:sp>
            <p:sp>
              <p:nvSpPr>
                <p:cNvPr id="15380" name="Line 14"/>
                <p:cNvSpPr>
                  <a:spLocks noChangeShapeType="1"/>
                </p:cNvSpPr>
                <p:nvPr/>
              </p:nvSpPr>
              <p:spPr bwMode="auto">
                <a:xfrm>
                  <a:off x="1776" y="3024"/>
                  <a:ext cx="1584"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81" name="Oval 15"/>
                <p:cNvSpPr>
                  <a:spLocks noChangeArrowheads="1"/>
                </p:cNvSpPr>
                <p:nvPr/>
              </p:nvSpPr>
              <p:spPr bwMode="auto">
                <a:xfrm>
                  <a:off x="3360" y="2544"/>
                  <a:ext cx="1104" cy="1104"/>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Aft>
                      <a:spcPct val="15000"/>
                    </a:spcAft>
                  </a:pPr>
                  <a:r>
                    <a:rPr lang="en-US" altLang="en-US" sz="2000" b="1">
                      <a:solidFill>
                        <a:srgbClr val="3366FF"/>
                      </a:solidFill>
                      <a:latin typeface="Times New Roman" panose="02020603050405020304" pitchFamily="18" charset="0"/>
                    </a:rPr>
                    <a:t>1.0</a:t>
                  </a:r>
                </a:p>
                <a:p>
                  <a:pPr algn="ctr"/>
                  <a:r>
                    <a:rPr lang="en-US" altLang="en-US" sz="2000" b="1">
                      <a:solidFill>
                        <a:srgbClr val="3366FF"/>
                      </a:solidFill>
                      <a:latin typeface="Times New Roman" panose="02020603050405020304" pitchFamily="18" charset="0"/>
                    </a:rPr>
                    <a:t>Register</a:t>
                  </a:r>
                </a:p>
                <a:p>
                  <a:pPr algn="ctr"/>
                  <a:r>
                    <a:rPr lang="en-US" altLang="en-US" sz="2000" b="1">
                      <a:solidFill>
                        <a:srgbClr val="3366FF"/>
                      </a:solidFill>
                      <a:latin typeface="Times New Roman" panose="02020603050405020304" pitchFamily="18" charset="0"/>
                    </a:rPr>
                    <a:t>Customer</a:t>
                  </a:r>
                </a:p>
                <a:p>
                  <a:pPr algn="ctr"/>
                  <a:endParaRPr lang="en-US" altLang="en-US" sz="2000" b="1">
                    <a:solidFill>
                      <a:srgbClr val="3366FF"/>
                    </a:solidFill>
                    <a:latin typeface="Times New Roman" panose="02020603050405020304" pitchFamily="18" charset="0"/>
                  </a:endParaRPr>
                </a:p>
              </p:txBody>
            </p:sp>
            <p:sp>
              <p:nvSpPr>
                <p:cNvPr id="15382" name="Text Box 16"/>
                <p:cNvSpPr txBox="1">
                  <a:spLocks noChangeArrowheads="1"/>
                </p:cNvSpPr>
                <p:nvPr/>
              </p:nvSpPr>
              <p:spPr bwMode="auto">
                <a:xfrm>
                  <a:off x="1872" y="3295"/>
                  <a:ext cx="9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b="1">
                      <a:solidFill>
                        <a:srgbClr val="3366FF"/>
                      </a:solidFill>
                      <a:latin typeface="Times New Roman" panose="02020603050405020304" pitchFamily="18" charset="0"/>
                    </a:rPr>
                    <a:t>Login details</a:t>
                  </a:r>
                </a:p>
              </p:txBody>
            </p:sp>
          </p:grpSp>
          <p:grpSp>
            <p:nvGrpSpPr>
              <p:cNvPr id="15369" name="Group 17"/>
              <p:cNvGrpSpPr>
                <a:grpSpLocks/>
              </p:cNvGrpSpPr>
              <p:nvPr/>
            </p:nvGrpSpPr>
            <p:grpSpPr bwMode="auto">
              <a:xfrm>
                <a:off x="2928" y="2112"/>
                <a:ext cx="2640" cy="1152"/>
                <a:chOff x="2928" y="2112"/>
                <a:chExt cx="2640" cy="1152"/>
              </a:xfrm>
            </p:grpSpPr>
            <p:sp>
              <p:nvSpPr>
                <p:cNvPr id="15370" name="Line 18"/>
                <p:cNvSpPr>
                  <a:spLocks noChangeShapeType="1"/>
                </p:cNvSpPr>
                <p:nvPr/>
              </p:nvSpPr>
              <p:spPr bwMode="auto">
                <a:xfrm flipV="1">
                  <a:off x="4416" y="2544"/>
                  <a:ext cx="192" cy="576"/>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71" name="Line 19"/>
                <p:cNvSpPr>
                  <a:spLocks noChangeShapeType="1"/>
                </p:cNvSpPr>
                <p:nvPr/>
              </p:nvSpPr>
              <p:spPr bwMode="auto">
                <a:xfrm flipH="1">
                  <a:off x="4656" y="2688"/>
                  <a:ext cx="240" cy="576"/>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72" name="Line 20"/>
                <p:cNvSpPr>
                  <a:spLocks noChangeShapeType="1"/>
                </p:cNvSpPr>
                <p:nvPr/>
              </p:nvSpPr>
              <p:spPr bwMode="auto">
                <a:xfrm>
                  <a:off x="4176" y="2112"/>
                  <a:ext cx="1392"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3" name="Line 21"/>
                <p:cNvSpPr>
                  <a:spLocks noChangeShapeType="1"/>
                </p:cNvSpPr>
                <p:nvPr/>
              </p:nvSpPr>
              <p:spPr bwMode="auto">
                <a:xfrm>
                  <a:off x="4224" y="2496"/>
                  <a:ext cx="1344"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4" name="Text Box 22"/>
                <p:cNvSpPr txBox="1">
                  <a:spLocks noChangeArrowheads="1"/>
                </p:cNvSpPr>
                <p:nvPr/>
              </p:nvSpPr>
              <p:spPr bwMode="auto">
                <a:xfrm>
                  <a:off x="4224" y="2191"/>
                  <a:ext cx="12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b="1">
                      <a:solidFill>
                        <a:srgbClr val="3366FF"/>
                      </a:solidFill>
                      <a:latin typeface="Times New Roman" panose="02020603050405020304" pitchFamily="18" charset="0"/>
                    </a:rPr>
                    <a:t>Customer record</a:t>
                  </a:r>
                </a:p>
              </p:txBody>
            </p:sp>
            <p:sp>
              <p:nvSpPr>
                <p:cNvPr id="15375" name="Rectangle 23"/>
                <p:cNvSpPr>
                  <a:spLocks noChangeArrowheads="1"/>
                </p:cNvSpPr>
                <p:nvPr/>
              </p:nvSpPr>
              <p:spPr bwMode="auto">
                <a:xfrm>
                  <a:off x="2928" y="2832"/>
                  <a:ext cx="19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b="1">
                      <a:solidFill>
                        <a:srgbClr val="3366FF"/>
                      </a:solidFill>
                      <a:latin typeface="Times New Roman" panose="02020603050405020304" pitchFamily="18" charset="0"/>
                    </a:rPr>
                    <a:t>Registration details</a:t>
                  </a:r>
                </a:p>
              </p:txBody>
            </p:sp>
          </p:grpSp>
        </p:grpSp>
      </p:grpSp>
    </p:spTree>
    <p:extLst>
      <p:ext uri="{BB962C8B-B14F-4D97-AF65-F5344CB8AC3E}">
        <p14:creationId xmlns:p14="http://schemas.microsoft.com/office/powerpoint/2010/main" val="14477314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9" presetClass="path" presetSubtype="0" accel="50000" decel="50000" fill="hold" nodeType="clickEffect">
                                  <p:stCondLst>
                                    <p:cond delay="0"/>
                                  </p:stCondLst>
                                  <p:childTnLst>
                                    <p:animMotion origin="layout" path="M 0.0 2.51448E-6 L 0.1125 0.31147 " pathEditMode="relative" rAng="0" ptsTypes="AA">
                                      <p:cBhvr>
                                        <p:cTn id="10" dur="2000" fill="hold"/>
                                        <p:tgtEl>
                                          <p:spTgt spid="2"/>
                                        </p:tgtEl>
                                        <p:attrNameLst>
                                          <p:attrName>ppt_x</p:attrName>
                                          <p:attrName>ppt_y</p:attrName>
                                        </p:attrNameLst>
                                      </p:cBhvr>
                                      <p:rCtr x="5625" y="15574"/>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98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defRPr/>
            </a:pPr>
            <a:r>
              <a:rPr lang="en-US" b="1" dirty="0" smtClean="0">
                <a:solidFill>
                  <a:schemeClr val="accent6">
                    <a:lumMod val="75000"/>
                  </a:schemeClr>
                </a:solidFill>
              </a:rPr>
              <a:t>Data Store</a:t>
            </a:r>
          </a:p>
        </p:txBody>
      </p:sp>
      <p:sp>
        <p:nvSpPr>
          <p:cNvPr id="16388" name="Rectangle 3"/>
          <p:cNvSpPr>
            <a:spLocks noGrp="1" noChangeArrowheads="1"/>
          </p:cNvSpPr>
          <p:nvPr>
            <p:ph type="body" idx="1"/>
          </p:nvPr>
        </p:nvSpPr>
        <p:spPr>
          <a:xfrm>
            <a:off x="293688" y="1336675"/>
            <a:ext cx="8229600" cy="5346700"/>
          </a:xfrm>
        </p:spPr>
        <p:txBody>
          <a:bodyPr/>
          <a:lstStyle/>
          <a:p>
            <a:pPr eaLnBrk="1" hangingPunct="1">
              <a:lnSpc>
                <a:spcPct val="130000"/>
              </a:lnSpc>
            </a:pPr>
            <a:r>
              <a:rPr lang="en-US" altLang="en-US" sz="2800" b="1" smtClean="0">
                <a:solidFill>
                  <a:srgbClr val="A50021"/>
                </a:solidFill>
              </a:rPr>
              <a:t>Name :</a:t>
            </a:r>
            <a:r>
              <a:rPr lang="en-US" altLang="en-US" sz="2800" b="1" smtClean="0">
                <a:solidFill>
                  <a:srgbClr val="FF0000"/>
                </a:solidFill>
              </a:rPr>
              <a:t> </a:t>
            </a:r>
            <a:r>
              <a:rPr lang="en-US" altLang="en-US" sz="2800" b="1" i="1" smtClean="0">
                <a:solidFill>
                  <a:schemeClr val="tx2"/>
                </a:solidFill>
              </a:rPr>
              <a:t>The data store name as it appears on the DFDs </a:t>
            </a:r>
          </a:p>
          <a:p>
            <a:pPr eaLnBrk="1" hangingPunct="1">
              <a:lnSpc>
                <a:spcPct val="130000"/>
              </a:lnSpc>
            </a:pPr>
            <a:r>
              <a:rPr lang="en-US" altLang="en-US" sz="2800" b="1" smtClean="0">
                <a:solidFill>
                  <a:srgbClr val="A50021"/>
                </a:solidFill>
              </a:rPr>
              <a:t>Description :</a:t>
            </a:r>
            <a:r>
              <a:rPr lang="en-US" altLang="en-US" sz="2800" b="1" smtClean="0">
                <a:solidFill>
                  <a:srgbClr val="FF0000"/>
                </a:solidFill>
              </a:rPr>
              <a:t> </a:t>
            </a:r>
            <a:r>
              <a:rPr lang="en-US" altLang="en-US" sz="2800" b="1" i="1" smtClean="0">
                <a:solidFill>
                  <a:schemeClr val="tx2"/>
                </a:solidFill>
              </a:rPr>
              <a:t>Describes the data store and its purpose</a:t>
            </a:r>
            <a:endParaRPr lang="en-US" altLang="en-US" sz="2800" b="1" smtClean="0">
              <a:solidFill>
                <a:srgbClr val="FF0000"/>
              </a:solidFill>
            </a:endParaRPr>
          </a:p>
          <a:p>
            <a:pPr eaLnBrk="1" hangingPunct="1">
              <a:lnSpc>
                <a:spcPct val="130000"/>
              </a:lnSpc>
            </a:pPr>
            <a:r>
              <a:rPr lang="en-US" altLang="en-US" sz="2800" b="1" smtClean="0">
                <a:solidFill>
                  <a:srgbClr val="A50021"/>
                </a:solidFill>
              </a:rPr>
              <a:t>Input data flows :</a:t>
            </a:r>
            <a:r>
              <a:rPr lang="en-US" altLang="en-US" sz="2800" b="1" smtClean="0">
                <a:solidFill>
                  <a:srgbClr val="FF0000"/>
                </a:solidFill>
              </a:rPr>
              <a:t> </a:t>
            </a:r>
            <a:r>
              <a:rPr lang="en-US" altLang="en-US" sz="2800" b="1" i="1" smtClean="0">
                <a:solidFill>
                  <a:schemeClr val="tx2"/>
                </a:solidFill>
              </a:rPr>
              <a:t>The standard DFD names for the data flows entering the data store </a:t>
            </a:r>
            <a:endParaRPr lang="en-US" altLang="en-US" sz="2800" b="1" smtClean="0">
              <a:solidFill>
                <a:srgbClr val="FF0000"/>
              </a:solidFill>
            </a:endParaRPr>
          </a:p>
          <a:p>
            <a:pPr eaLnBrk="1" hangingPunct="1">
              <a:lnSpc>
                <a:spcPct val="130000"/>
              </a:lnSpc>
            </a:pPr>
            <a:r>
              <a:rPr lang="en-US" altLang="en-US" sz="2800" b="1" smtClean="0">
                <a:solidFill>
                  <a:srgbClr val="A50021"/>
                </a:solidFill>
              </a:rPr>
              <a:t>Output data flows :</a:t>
            </a:r>
            <a:r>
              <a:rPr lang="en-US" altLang="en-US" sz="2800" b="1" smtClean="0">
                <a:solidFill>
                  <a:srgbClr val="FF0000"/>
                </a:solidFill>
              </a:rPr>
              <a:t> </a:t>
            </a:r>
            <a:r>
              <a:rPr lang="en-US" altLang="en-US" sz="2800" b="1" i="1" smtClean="0">
                <a:solidFill>
                  <a:schemeClr val="tx2"/>
                </a:solidFill>
              </a:rPr>
              <a:t>The standard DFD names for the data flows leaving the data store </a:t>
            </a:r>
          </a:p>
          <a:p>
            <a:pPr eaLnBrk="1" hangingPunct="1">
              <a:lnSpc>
                <a:spcPct val="130000"/>
              </a:lnSpc>
            </a:pPr>
            <a:r>
              <a:rPr lang="en-US" altLang="en-US" sz="2800" b="1" smtClean="0">
                <a:solidFill>
                  <a:srgbClr val="A50021"/>
                </a:solidFill>
              </a:rPr>
              <a:t>Data structure :</a:t>
            </a:r>
            <a:r>
              <a:rPr lang="en-US" altLang="en-US" sz="2800" b="1" smtClean="0">
                <a:solidFill>
                  <a:srgbClr val="FF0000"/>
                </a:solidFill>
              </a:rPr>
              <a:t> </a:t>
            </a:r>
            <a:r>
              <a:rPr lang="en-US" altLang="en-US" sz="2800" b="1" i="1" smtClean="0">
                <a:solidFill>
                  <a:schemeClr val="tx2"/>
                </a:solidFill>
              </a:rPr>
              <a:t>Also known as record</a:t>
            </a:r>
            <a:endParaRPr lang="en-US" altLang="en-US" sz="2800" smtClean="0"/>
          </a:p>
        </p:txBody>
      </p:sp>
    </p:spTree>
    <p:extLst>
      <p:ext uri="{BB962C8B-B14F-4D97-AF65-F5344CB8AC3E}">
        <p14:creationId xmlns:p14="http://schemas.microsoft.com/office/powerpoint/2010/main" val="34853889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defRPr/>
            </a:pPr>
            <a:r>
              <a:rPr lang="en-US" b="1" dirty="0" smtClean="0">
                <a:solidFill>
                  <a:schemeClr val="accent6">
                    <a:lumMod val="75000"/>
                  </a:schemeClr>
                </a:solidFill>
              </a:rPr>
              <a:t>Data Store</a:t>
            </a:r>
          </a:p>
        </p:txBody>
      </p:sp>
      <p:sp>
        <p:nvSpPr>
          <p:cNvPr id="121899" name="Rectangle 43"/>
          <p:cNvSpPr>
            <a:spLocks noGrp="1" noChangeArrowheads="1"/>
          </p:cNvSpPr>
          <p:nvPr>
            <p:ph type="body" idx="1"/>
          </p:nvPr>
        </p:nvSpPr>
        <p:spPr>
          <a:xfrm>
            <a:off x="279400" y="1206500"/>
            <a:ext cx="8229600" cy="2489200"/>
          </a:xfrm>
          <a:noFill/>
        </p:spPr>
        <p:txBody>
          <a:bodyPr/>
          <a:lstStyle/>
          <a:p>
            <a:pPr eaLnBrk="1" hangingPunct="1"/>
            <a:r>
              <a:rPr lang="en-US" altLang="en-US" sz="2400" smtClean="0">
                <a:solidFill>
                  <a:srgbClr val="CC0000"/>
                </a:solidFill>
              </a:rPr>
              <a:t>Name :</a:t>
            </a:r>
            <a:r>
              <a:rPr lang="en-US" altLang="en-US" sz="2400" smtClean="0"/>
              <a:t> Customer Record </a:t>
            </a:r>
          </a:p>
          <a:p>
            <a:pPr eaLnBrk="1" hangingPunct="1"/>
            <a:r>
              <a:rPr lang="en-US" altLang="en-US" sz="2400" smtClean="0">
                <a:solidFill>
                  <a:srgbClr val="CC0000"/>
                </a:solidFill>
              </a:rPr>
              <a:t>Description :</a:t>
            </a:r>
            <a:r>
              <a:rPr lang="en-US" altLang="en-US" sz="2400" smtClean="0"/>
              <a:t> Stores registration details and provided updated customer details for processes</a:t>
            </a:r>
          </a:p>
          <a:p>
            <a:pPr eaLnBrk="1" hangingPunct="1"/>
            <a:r>
              <a:rPr lang="en-US" altLang="en-US" sz="2400" smtClean="0">
                <a:solidFill>
                  <a:srgbClr val="CC0000"/>
                </a:solidFill>
              </a:rPr>
              <a:t>Input data flows :</a:t>
            </a:r>
            <a:r>
              <a:rPr lang="en-US" altLang="en-US" sz="2400" smtClean="0"/>
              <a:t> Registration details</a:t>
            </a:r>
          </a:p>
          <a:p>
            <a:pPr eaLnBrk="1" hangingPunct="1"/>
            <a:r>
              <a:rPr lang="en-US" altLang="en-US" sz="2400" smtClean="0">
                <a:solidFill>
                  <a:srgbClr val="CC0000"/>
                </a:solidFill>
              </a:rPr>
              <a:t>Output data flows :</a:t>
            </a:r>
            <a:r>
              <a:rPr lang="en-US" altLang="en-US" sz="2400" smtClean="0"/>
              <a:t> Updated customer details</a:t>
            </a:r>
          </a:p>
          <a:p>
            <a:pPr eaLnBrk="1" hangingPunct="1"/>
            <a:r>
              <a:rPr lang="en-US" altLang="en-US" sz="2400" smtClean="0">
                <a:solidFill>
                  <a:srgbClr val="CC0000"/>
                </a:solidFill>
              </a:rPr>
              <a:t>Data structure :</a:t>
            </a:r>
            <a:r>
              <a:rPr lang="en-US" altLang="en-US" sz="2400" smtClean="0"/>
              <a:t> Customer ID, Name, Address.......</a:t>
            </a:r>
          </a:p>
          <a:p>
            <a:pPr eaLnBrk="1" hangingPunct="1">
              <a:lnSpc>
                <a:spcPct val="130000"/>
              </a:lnSpc>
              <a:buFontTx/>
              <a:buNone/>
            </a:pPr>
            <a:endParaRPr lang="en-US" altLang="en-US" sz="2400" smtClean="0"/>
          </a:p>
        </p:txBody>
      </p:sp>
      <p:grpSp>
        <p:nvGrpSpPr>
          <p:cNvPr id="2" name="Group 44"/>
          <p:cNvGrpSpPr>
            <a:grpSpLocks/>
          </p:cNvGrpSpPr>
          <p:nvPr/>
        </p:nvGrpSpPr>
        <p:grpSpPr bwMode="auto">
          <a:xfrm>
            <a:off x="609600" y="3962400"/>
            <a:ext cx="7848600" cy="2527300"/>
            <a:chOff x="816" y="2112"/>
            <a:chExt cx="4944" cy="2112"/>
          </a:xfrm>
        </p:grpSpPr>
        <p:sp>
          <p:nvSpPr>
            <p:cNvPr id="17414" name="Rectangle 45"/>
            <p:cNvSpPr>
              <a:spLocks noChangeArrowheads="1"/>
            </p:cNvSpPr>
            <p:nvPr/>
          </p:nvSpPr>
          <p:spPr bwMode="auto">
            <a:xfrm>
              <a:off x="4848" y="2832"/>
              <a:ext cx="912"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b="1">
                  <a:solidFill>
                    <a:srgbClr val="3366FF"/>
                  </a:solidFill>
                  <a:latin typeface="Times New Roman" panose="02020603050405020304" pitchFamily="18" charset="0"/>
                </a:rPr>
                <a:t>Updated Customer details</a:t>
              </a:r>
            </a:p>
          </p:txBody>
        </p:sp>
        <p:grpSp>
          <p:nvGrpSpPr>
            <p:cNvPr id="17415" name="Group 46"/>
            <p:cNvGrpSpPr>
              <a:grpSpLocks/>
            </p:cNvGrpSpPr>
            <p:nvPr/>
          </p:nvGrpSpPr>
          <p:grpSpPr bwMode="auto">
            <a:xfrm>
              <a:off x="816" y="2112"/>
              <a:ext cx="4752" cy="2112"/>
              <a:chOff x="816" y="2112"/>
              <a:chExt cx="4752" cy="2112"/>
            </a:xfrm>
          </p:grpSpPr>
          <p:grpSp>
            <p:nvGrpSpPr>
              <p:cNvPr id="17416" name="Group 47"/>
              <p:cNvGrpSpPr>
                <a:grpSpLocks/>
              </p:cNvGrpSpPr>
              <p:nvPr/>
            </p:nvGrpSpPr>
            <p:grpSpPr bwMode="auto">
              <a:xfrm>
                <a:off x="816" y="3120"/>
                <a:ext cx="3984" cy="1104"/>
                <a:chOff x="480" y="2544"/>
                <a:chExt cx="3984" cy="1104"/>
              </a:xfrm>
            </p:grpSpPr>
            <p:sp>
              <p:nvSpPr>
                <p:cNvPr id="17424" name="Rectangle 48"/>
                <p:cNvSpPr>
                  <a:spLocks noChangeArrowheads="1"/>
                </p:cNvSpPr>
                <p:nvPr/>
              </p:nvSpPr>
              <p:spPr bwMode="auto">
                <a:xfrm>
                  <a:off x="480" y="2784"/>
                  <a:ext cx="1296" cy="72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b="1">
                      <a:solidFill>
                        <a:srgbClr val="3366FF"/>
                      </a:solidFill>
                      <a:latin typeface="Times New Roman" panose="02020603050405020304" pitchFamily="18" charset="0"/>
                    </a:rPr>
                    <a:t>Customer</a:t>
                  </a:r>
                </a:p>
              </p:txBody>
            </p:sp>
            <p:sp>
              <p:nvSpPr>
                <p:cNvPr id="17425" name="Line 49"/>
                <p:cNvSpPr>
                  <a:spLocks noChangeShapeType="1"/>
                </p:cNvSpPr>
                <p:nvPr/>
              </p:nvSpPr>
              <p:spPr bwMode="auto">
                <a:xfrm flipH="1">
                  <a:off x="1776" y="3264"/>
                  <a:ext cx="1584"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26" name="Line 50"/>
                <p:cNvSpPr>
                  <a:spLocks noChangeShapeType="1"/>
                </p:cNvSpPr>
                <p:nvPr/>
              </p:nvSpPr>
              <p:spPr bwMode="auto">
                <a:xfrm>
                  <a:off x="3408" y="2928"/>
                  <a:ext cx="96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7" name="Text Box 51"/>
                <p:cNvSpPr txBox="1">
                  <a:spLocks noChangeArrowheads="1"/>
                </p:cNvSpPr>
                <p:nvPr/>
              </p:nvSpPr>
              <p:spPr bwMode="auto">
                <a:xfrm>
                  <a:off x="1824" y="2767"/>
                  <a:ext cx="127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b="1">
                      <a:solidFill>
                        <a:srgbClr val="3366FF"/>
                      </a:solidFill>
                      <a:latin typeface="Times New Roman" panose="02020603050405020304" pitchFamily="18" charset="0"/>
                    </a:rPr>
                    <a:t>Customer details</a:t>
                  </a:r>
                </a:p>
              </p:txBody>
            </p:sp>
            <p:sp>
              <p:nvSpPr>
                <p:cNvPr id="17428" name="Line 52"/>
                <p:cNvSpPr>
                  <a:spLocks noChangeShapeType="1"/>
                </p:cNvSpPr>
                <p:nvPr/>
              </p:nvSpPr>
              <p:spPr bwMode="auto">
                <a:xfrm>
                  <a:off x="1776" y="3024"/>
                  <a:ext cx="1584"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29" name="Oval 53"/>
                <p:cNvSpPr>
                  <a:spLocks noChangeArrowheads="1"/>
                </p:cNvSpPr>
                <p:nvPr/>
              </p:nvSpPr>
              <p:spPr bwMode="auto">
                <a:xfrm>
                  <a:off x="3360" y="2544"/>
                  <a:ext cx="1104" cy="1104"/>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Aft>
                      <a:spcPct val="15000"/>
                    </a:spcAft>
                  </a:pPr>
                  <a:r>
                    <a:rPr lang="en-US" altLang="en-US" sz="2000" b="1">
                      <a:solidFill>
                        <a:srgbClr val="3366FF"/>
                      </a:solidFill>
                      <a:latin typeface="Times New Roman" panose="02020603050405020304" pitchFamily="18" charset="0"/>
                    </a:rPr>
                    <a:t>1.0</a:t>
                  </a:r>
                </a:p>
                <a:p>
                  <a:pPr algn="ctr"/>
                  <a:r>
                    <a:rPr lang="en-US" altLang="en-US" sz="2000" b="1">
                      <a:solidFill>
                        <a:srgbClr val="3366FF"/>
                      </a:solidFill>
                      <a:latin typeface="Times New Roman" panose="02020603050405020304" pitchFamily="18" charset="0"/>
                    </a:rPr>
                    <a:t>Register</a:t>
                  </a:r>
                </a:p>
                <a:p>
                  <a:pPr algn="ctr"/>
                  <a:r>
                    <a:rPr lang="en-US" altLang="en-US" sz="2000" b="1">
                      <a:solidFill>
                        <a:srgbClr val="3366FF"/>
                      </a:solidFill>
                      <a:latin typeface="Times New Roman" panose="02020603050405020304" pitchFamily="18" charset="0"/>
                    </a:rPr>
                    <a:t>Customer</a:t>
                  </a:r>
                </a:p>
                <a:p>
                  <a:pPr algn="ctr"/>
                  <a:endParaRPr lang="en-US" altLang="en-US" sz="2000" b="1">
                    <a:solidFill>
                      <a:srgbClr val="3366FF"/>
                    </a:solidFill>
                    <a:latin typeface="Times New Roman" panose="02020603050405020304" pitchFamily="18" charset="0"/>
                  </a:endParaRPr>
                </a:p>
              </p:txBody>
            </p:sp>
            <p:sp>
              <p:nvSpPr>
                <p:cNvPr id="17430" name="Text Box 54"/>
                <p:cNvSpPr txBox="1">
                  <a:spLocks noChangeArrowheads="1"/>
                </p:cNvSpPr>
                <p:nvPr/>
              </p:nvSpPr>
              <p:spPr bwMode="auto">
                <a:xfrm>
                  <a:off x="1872" y="3295"/>
                  <a:ext cx="9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b="1">
                      <a:solidFill>
                        <a:srgbClr val="3366FF"/>
                      </a:solidFill>
                      <a:latin typeface="Times New Roman" panose="02020603050405020304" pitchFamily="18" charset="0"/>
                    </a:rPr>
                    <a:t>Login details</a:t>
                  </a:r>
                </a:p>
              </p:txBody>
            </p:sp>
          </p:grpSp>
          <p:grpSp>
            <p:nvGrpSpPr>
              <p:cNvPr id="17417" name="Group 55"/>
              <p:cNvGrpSpPr>
                <a:grpSpLocks/>
              </p:cNvGrpSpPr>
              <p:nvPr/>
            </p:nvGrpSpPr>
            <p:grpSpPr bwMode="auto">
              <a:xfrm>
                <a:off x="2928" y="2112"/>
                <a:ext cx="2640" cy="1008"/>
                <a:chOff x="2928" y="2112"/>
                <a:chExt cx="2640" cy="1008"/>
              </a:xfrm>
            </p:grpSpPr>
            <p:sp>
              <p:nvSpPr>
                <p:cNvPr id="17418" name="Line 56"/>
                <p:cNvSpPr>
                  <a:spLocks noChangeShapeType="1"/>
                </p:cNvSpPr>
                <p:nvPr/>
              </p:nvSpPr>
              <p:spPr bwMode="auto">
                <a:xfrm flipV="1">
                  <a:off x="4416" y="2544"/>
                  <a:ext cx="192" cy="576"/>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19" name="Line 57"/>
                <p:cNvSpPr>
                  <a:spLocks noChangeShapeType="1"/>
                </p:cNvSpPr>
                <p:nvPr/>
              </p:nvSpPr>
              <p:spPr bwMode="auto">
                <a:xfrm flipH="1">
                  <a:off x="4592" y="2392"/>
                  <a:ext cx="240" cy="576"/>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20" name="Line 58"/>
                <p:cNvSpPr>
                  <a:spLocks noChangeShapeType="1"/>
                </p:cNvSpPr>
                <p:nvPr/>
              </p:nvSpPr>
              <p:spPr bwMode="auto">
                <a:xfrm>
                  <a:off x="4176" y="2112"/>
                  <a:ext cx="1392"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1" name="Line 59"/>
                <p:cNvSpPr>
                  <a:spLocks noChangeShapeType="1"/>
                </p:cNvSpPr>
                <p:nvPr/>
              </p:nvSpPr>
              <p:spPr bwMode="auto">
                <a:xfrm>
                  <a:off x="4224" y="2496"/>
                  <a:ext cx="1344"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2" name="Text Box 60"/>
                <p:cNvSpPr txBox="1">
                  <a:spLocks noChangeArrowheads="1"/>
                </p:cNvSpPr>
                <p:nvPr/>
              </p:nvSpPr>
              <p:spPr bwMode="auto">
                <a:xfrm>
                  <a:off x="4224" y="2191"/>
                  <a:ext cx="12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b="1">
                      <a:solidFill>
                        <a:srgbClr val="3366FF"/>
                      </a:solidFill>
                      <a:latin typeface="Times New Roman" panose="02020603050405020304" pitchFamily="18" charset="0"/>
                    </a:rPr>
                    <a:t>Customer record</a:t>
                  </a:r>
                </a:p>
              </p:txBody>
            </p:sp>
            <p:sp>
              <p:nvSpPr>
                <p:cNvPr id="17423" name="Rectangle 61"/>
                <p:cNvSpPr>
                  <a:spLocks noChangeArrowheads="1"/>
                </p:cNvSpPr>
                <p:nvPr/>
              </p:nvSpPr>
              <p:spPr bwMode="auto">
                <a:xfrm>
                  <a:off x="2928" y="2832"/>
                  <a:ext cx="19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b="1">
                      <a:solidFill>
                        <a:srgbClr val="3366FF"/>
                      </a:solidFill>
                      <a:latin typeface="Times New Roman" panose="02020603050405020304" pitchFamily="18" charset="0"/>
                    </a:rPr>
                    <a:t>Registration details</a:t>
                  </a:r>
                </a:p>
              </p:txBody>
            </p:sp>
          </p:grpSp>
        </p:grpSp>
      </p:grpSp>
    </p:spTree>
    <p:extLst>
      <p:ext uri="{BB962C8B-B14F-4D97-AF65-F5344CB8AC3E}">
        <p14:creationId xmlns:p14="http://schemas.microsoft.com/office/powerpoint/2010/main" val="12410040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9" presetClass="path" presetSubtype="0" accel="50000" decel="50000" fill="hold" nodeType="clickEffect">
                                  <p:stCondLst>
                                    <p:cond delay="0"/>
                                  </p:stCondLst>
                                  <p:childTnLst>
                                    <p:animMotion origin="layout" path="M 0 4.16185E-6 L 0.11319 0.2837 " pathEditMode="relative" rAng="0" ptsTypes="AA">
                                      <p:cBhvr>
                                        <p:cTn id="6" dur="2000" fill="hold"/>
                                        <p:tgtEl>
                                          <p:spTgt spid="2"/>
                                        </p:tgtEl>
                                        <p:attrNameLst>
                                          <p:attrName>ppt_x</p:attrName>
                                          <p:attrName>ppt_y</p:attrName>
                                        </p:attrNameLst>
                                      </p:cBhvr>
                                      <p:rCtr x="5660" y="14173"/>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1899">
                                            <p:txEl>
                                              <p:pRg st="0" end="0"/>
                                            </p:txEl>
                                          </p:spTgt>
                                        </p:tgtEl>
                                        <p:attrNameLst>
                                          <p:attrName>style.visibility</p:attrName>
                                        </p:attrNameLst>
                                      </p:cBhvr>
                                      <p:to>
                                        <p:strVal val="visible"/>
                                      </p:to>
                                    </p:set>
                                  </p:childTnLst>
                                </p:cTn>
                              </p:par>
                              <p:par>
                                <p:cTn id="11" presetID="3" presetClass="entr" presetSubtype="10" fill="hold" grpId="0" nodeType="withEffect">
                                  <p:stCondLst>
                                    <p:cond delay="0"/>
                                  </p:stCondLst>
                                  <p:childTnLst>
                                    <p:set>
                                      <p:cBhvr>
                                        <p:cTn id="12" dur="1" fill="hold">
                                          <p:stCondLst>
                                            <p:cond delay="0"/>
                                          </p:stCondLst>
                                        </p:cTn>
                                        <p:tgtEl>
                                          <p:spTgt spid="121899">
                                            <p:txEl>
                                              <p:pRg st="1" end="1"/>
                                            </p:txEl>
                                          </p:spTgt>
                                        </p:tgtEl>
                                        <p:attrNameLst>
                                          <p:attrName>style.visibility</p:attrName>
                                        </p:attrNameLst>
                                      </p:cBhvr>
                                      <p:to>
                                        <p:strVal val="visible"/>
                                      </p:to>
                                    </p:set>
                                    <p:animEffect transition="in" filter="blinds(horizontal)">
                                      <p:cBhvr>
                                        <p:cTn id="13" dur="500"/>
                                        <p:tgtEl>
                                          <p:spTgt spid="121899">
                                            <p:txEl>
                                              <p:pRg st="1" end="1"/>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21899">
                                            <p:txEl>
                                              <p:pRg st="2" end="2"/>
                                            </p:txEl>
                                          </p:spTgt>
                                        </p:tgtEl>
                                        <p:attrNameLst>
                                          <p:attrName>style.visibility</p:attrName>
                                        </p:attrNameLst>
                                      </p:cBhvr>
                                      <p:to>
                                        <p:strVal val="visible"/>
                                      </p:to>
                                    </p:set>
                                    <p:animEffect transition="in" filter="blinds(horizontal)">
                                      <p:cBhvr>
                                        <p:cTn id="16" dur="500"/>
                                        <p:tgtEl>
                                          <p:spTgt spid="121899">
                                            <p:txEl>
                                              <p:pRg st="2" end="2"/>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21899">
                                            <p:txEl>
                                              <p:pRg st="3" end="3"/>
                                            </p:txEl>
                                          </p:spTgt>
                                        </p:tgtEl>
                                        <p:attrNameLst>
                                          <p:attrName>style.visibility</p:attrName>
                                        </p:attrNameLst>
                                      </p:cBhvr>
                                      <p:to>
                                        <p:strVal val="visible"/>
                                      </p:to>
                                    </p:set>
                                    <p:animEffect transition="in" filter="blinds(horizontal)">
                                      <p:cBhvr>
                                        <p:cTn id="19" dur="500"/>
                                        <p:tgtEl>
                                          <p:spTgt spid="121899">
                                            <p:txEl>
                                              <p:pRg st="3" end="3"/>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21899">
                                            <p:txEl>
                                              <p:pRg st="4" end="4"/>
                                            </p:txEl>
                                          </p:spTgt>
                                        </p:tgtEl>
                                        <p:attrNameLst>
                                          <p:attrName>style.visibility</p:attrName>
                                        </p:attrNameLst>
                                      </p:cBhvr>
                                      <p:to>
                                        <p:strVal val="visible"/>
                                      </p:to>
                                    </p:set>
                                    <p:animEffect transition="in" filter="blinds(horizontal)">
                                      <p:cBhvr>
                                        <p:cTn id="22" dur="500"/>
                                        <p:tgtEl>
                                          <p:spTgt spid="1218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9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body" idx="1"/>
          </p:nvPr>
        </p:nvSpPr>
        <p:spPr>
          <a:xfrm>
            <a:off x="422275" y="3140075"/>
            <a:ext cx="8229600" cy="1820863"/>
          </a:xfrm>
        </p:spPr>
        <p:txBody>
          <a:bodyPr/>
          <a:lstStyle/>
          <a:p>
            <a:pPr algn="ctr" eaLnBrk="1" hangingPunct="1">
              <a:buFontTx/>
              <a:buNone/>
            </a:pPr>
            <a:r>
              <a:rPr lang="en-US" altLang="en-US" b="1" smtClean="0">
                <a:solidFill>
                  <a:srgbClr val="A50021"/>
                </a:solidFill>
              </a:rPr>
              <a:t>CONTENTS OF A DATA DICTIONARY</a:t>
            </a:r>
          </a:p>
          <a:p>
            <a:pPr algn="ctr" eaLnBrk="1" hangingPunct="1"/>
            <a:endParaRPr lang="en-US" altLang="en-US" b="1" smtClean="0">
              <a:solidFill>
                <a:srgbClr val="A50021"/>
              </a:solidFill>
            </a:endParaRPr>
          </a:p>
          <a:p>
            <a:pPr algn="ctr" eaLnBrk="1" hangingPunct="1">
              <a:buFontTx/>
              <a:buNone/>
            </a:pPr>
            <a:r>
              <a:rPr lang="en-US" altLang="en-US" b="1" smtClean="0">
                <a:solidFill>
                  <a:srgbClr val="A50021"/>
                </a:solidFill>
              </a:rPr>
              <a:t>Data Structure</a:t>
            </a:r>
          </a:p>
        </p:txBody>
      </p:sp>
    </p:spTree>
    <p:extLst>
      <p:ext uri="{BB962C8B-B14F-4D97-AF65-F5344CB8AC3E}">
        <p14:creationId xmlns:p14="http://schemas.microsoft.com/office/powerpoint/2010/main" val="1218045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defRPr/>
            </a:pPr>
            <a:r>
              <a:rPr lang="en-US" b="1" dirty="0" smtClean="0">
                <a:solidFill>
                  <a:schemeClr val="accent6">
                    <a:lumMod val="75000"/>
                  </a:schemeClr>
                </a:solidFill>
              </a:rPr>
              <a:t>Data Structure</a:t>
            </a:r>
          </a:p>
        </p:txBody>
      </p:sp>
      <p:sp>
        <p:nvSpPr>
          <p:cNvPr id="20484" name="Rectangle 3"/>
          <p:cNvSpPr>
            <a:spLocks noGrp="1" noChangeArrowheads="1"/>
          </p:cNvSpPr>
          <p:nvPr>
            <p:ph type="body" idx="1"/>
          </p:nvPr>
        </p:nvSpPr>
        <p:spPr/>
        <p:txBody>
          <a:bodyPr/>
          <a:lstStyle/>
          <a:p>
            <a:pPr eaLnBrk="1" hangingPunct="1"/>
            <a:r>
              <a:rPr lang="en-US" altLang="en-US" sz="3100" smtClean="0"/>
              <a:t>described using algebraic notation</a:t>
            </a:r>
          </a:p>
          <a:p>
            <a:pPr eaLnBrk="1" hangingPunct="1"/>
            <a:r>
              <a:rPr lang="en-US" altLang="en-US" sz="3100" smtClean="0"/>
              <a:t>The symbols used are :</a:t>
            </a:r>
          </a:p>
          <a:p>
            <a:pPr lvl="1" eaLnBrk="1" hangingPunct="1">
              <a:buFontTx/>
              <a:buNone/>
            </a:pPr>
            <a:r>
              <a:rPr lang="en-US" altLang="en-US" sz="3100" smtClean="0"/>
              <a:t>=			means “is composed of”</a:t>
            </a:r>
          </a:p>
          <a:p>
            <a:pPr lvl="1" eaLnBrk="1" hangingPunct="1">
              <a:buFontTx/>
              <a:buNone/>
            </a:pPr>
            <a:r>
              <a:rPr lang="en-US" altLang="en-US" sz="3100" smtClean="0"/>
              <a:t>+			means “and”</a:t>
            </a:r>
          </a:p>
          <a:p>
            <a:pPr lvl="1" eaLnBrk="1" hangingPunct="1">
              <a:buFontTx/>
              <a:buNone/>
            </a:pPr>
            <a:r>
              <a:rPr lang="en-US" altLang="en-US" sz="3100" smtClean="0"/>
              <a:t>{   } 	indicate repetitive elements, 			repeating groups or tables</a:t>
            </a:r>
          </a:p>
          <a:p>
            <a:pPr lvl="1" eaLnBrk="1" hangingPunct="1">
              <a:buFontTx/>
              <a:buNone/>
            </a:pPr>
            <a:r>
              <a:rPr lang="en-US" altLang="en-US" sz="3100" smtClean="0"/>
              <a:t>[   ]	represent an either / or situation</a:t>
            </a:r>
          </a:p>
          <a:p>
            <a:pPr lvl="1" eaLnBrk="1" hangingPunct="1">
              <a:buFontTx/>
              <a:buNone/>
            </a:pPr>
            <a:r>
              <a:rPr lang="en-US" altLang="en-US" sz="3100" smtClean="0"/>
              <a:t>(   ) 	represent an optional element</a:t>
            </a:r>
            <a:endParaRPr lang="en-US" altLang="en-US" sz="2400" smtClean="0"/>
          </a:p>
        </p:txBody>
      </p:sp>
    </p:spTree>
    <p:extLst>
      <p:ext uri="{BB962C8B-B14F-4D97-AF65-F5344CB8AC3E}">
        <p14:creationId xmlns:p14="http://schemas.microsoft.com/office/powerpoint/2010/main" val="2097185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defRPr/>
            </a:pPr>
            <a:r>
              <a:rPr lang="en-US" b="1" dirty="0" smtClean="0">
                <a:solidFill>
                  <a:schemeClr val="accent6">
                    <a:lumMod val="75000"/>
                  </a:schemeClr>
                </a:solidFill>
              </a:rPr>
              <a:t>Data Structure</a:t>
            </a:r>
          </a:p>
        </p:txBody>
      </p:sp>
      <p:sp>
        <p:nvSpPr>
          <p:cNvPr id="21508" name="Rectangle 3"/>
          <p:cNvSpPr>
            <a:spLocks noGrp="1" noChangeArrowheads="1"/>
          </p:cNvSpPr>
          <p:nvPr>
            <p:ph type="body" idx="1"/>
          </p:nvPr>
        </p:nvSpPr>
        <p:spPr/>
        <p:txBody>
          <a:bodyPr/>
          <a:lstStyle/>
          <a:p>
            <a:pPr eaLnBrk="1" hangingPunct="1">
              <a:lnSpc>
                <a:spcPct val="80000"/>
              </a:lnSpc>
              <a:buFontTx/>
              <a:buNone/>
            </a:pPr>
            <a:r>
              <a:rPr lang="en-US" altLang="en-US" sz="2400" smtClean="0"/>
              <a:t>Customer order =	Customer Number +</a:t>
            </a:r>
          </a:p>
          <a:p>
            <a:pPr eaLnBrk="1" hangingPunct="1">
              <a:lnSpc>
                <a:spcPct val="80000"/>
              </a:lnSpc>
              <a:buFontTx/>
              <a:buNone/>
            </a:pPr>
            <a:r>
              <a:rPr lang="en-US" altLang="en-US" sz="2400" smtClean="0"/>
              <a:t>				Customer Name +</a:t>
            </a:r>
          </a:p>
          <a:p>
            <a:pPr eaLnBrk="1" hangingPunct="1">
              <a:lnSpc>
                <a:spcPct val="80000"/>
              </a:lnSpc>
              <a:buFontTx/>
              <a:buNone/>
            </a:pPr>
            <a:r>
              <a:rPr lang="en-US" altLang="en-US" sz="2400" smtClean="0"/>
              <a:t>				Address +</a:t>
            </a:r>
          </a:p>
          <a:p>
            <a:pPr eaLnBrk="1" hangingPunct="1">
              <a:lnSpc>
                <a:spcPct val="80000"/>
              </a:lnSpc>
              <a:buFontTx/>
              <a:buNone/>
            </a:pPr>
            <a:r>
              <a:rPr lang="en-US" altLang="en-US" sz="2400" smtClean="0"/>
              <a:t>				Telephone +</a:t>
            </a:r>
          </a:p>
          <a:p>
            <a:pPr eaLnBrk="1" hangingPunct="1">
              <a:lnSpc>
                <a:spcPct val="80000"/>
              </a:lnSpc>
              <a:buFontTx/>
              <a:buNone/>
            </a:pPr>
            <a:r>
              <a:rPr lang="en-US" altLang="en-US" sz="2400" smtClean="0"/>
              <a:t>				Order Date +</a:t>
            </a:r>
          </a:p>
          <a:p>
            <a:pPr eaLnBrk="1" hangingPunct="1">
              <a:lnSpc>
                <a:spcPct val="80000"/>
              </a:lnSpc>
              <a:buFontTx/>
              <a:buNone/>
            </a:pPr>
            <a:r>
              <a:rPr lang="en-US" altLang="en-US" sz="2400" smtClean="0"/>
              <a:t>				{Available order items} +</a:t>
            </a:r>
          </a:p>
          <a:p>
            <a:pPr eaLnBrk="1" hangingPunct="1">
              <a:lnSpc>
                <a:spcPct val="80000"/>
              </a:lnSpc>
              <a:buFontTx/>
              <a:buNone/>
            </a:pPr>
            <a:r>
              <a:rPr lang="en-US" altLang="en-US" sz="2400" smtClean="0"/>
              <a:t>				Merchandise Total +</a:t>
            </a:r>
          </a:p>
          <a:p>
            <a:pPr eaLnBrk="1" hangingPunct="1">
              <a:lnSpc>
                <a:spcPct val="80000"/>
              </a:lnSpc>
              <a:buFontTx/>
              <a:buNone/>
            </a:pPr>
            <a:r>
              <a:rPr lang="en-US" altLang="en-US" sz="2400" smtClean="0"/>
              <a:t>				(Tax) +</a:t>
            </a:r>
          </a:p>
          <a:p>
            <a:pPr eaLnBrk="1" hangingPunct="1">
              <a:lnSpc>
                <a:spcPct val="80000"/>
              </a:lnSpc>
              <a:buFontTx/>
              <a:buNone/>
            </a:pPr>
            <a:r>
              <a:rPr lang="en-US" altLang="en-US" sz="2400" smtClean="0"/>
              <a:t>				(Credit Card Type) +</a:t>
            </a:r>
          </a:p>
          <a:p>
            <a:pPr eaLnBrk="1" hangingPunct="1">
              <a:lnSpc>
                <a:spcPct val="80000"/>
              </a:lnSpc>
              <a:buFontTx/>
              <a:buNone/>
            </a:pPr>
            <a:r>
              <a:rPr lang="en-US" altLang="en-US" sz="2400" smtClean="0"/>
              <a:t>				(Credit Card Number)</a:t>
            </a:r>
          </a:p>
          <a:p>
            <a:pPr eaLnBrk="1" hangingPunct="1">
              <a:lnSpc>
                <a:spcPct val="80000"/>
              </a:lnSpc>
              <a:buFontTx/>
              <a:buNone/>
            </a:pPr>
            <a:endParaRPr lang="en-US" altLang="en-US" sz="2400" smtClean="0"/>
          </a:p>
          <a:p>
            <a:pPr>
              <a:lnSpc>
                <a:spcPct val="125000"/>
              </a:lnSpc>
              <a:spcBef>
                <a:spcPct val="0"/>
              </a:spcBef>
              <a:buClr>
                <a:srgbClr val="FF0000"/>
              </a:buClr>
              <a:buFont typeface="Wingdings" panose="05000000000000000000" pitchFamily="2" charset="2"/>
              <a:buNone/>
            </a:pPr>
            <a:r>
              <a:rPr lang="en-US" altLang="en-US" sz="2400" smtClean="0"/>
              <a:t>Method of payment  =        [Check | Charge | Money Order]</a:t>
            </a:r>
          </a:p>
        </p:txBody>
      </p:sp>
    </p:spTree>
    <p:extLst>
      <p:ext uri="{BB962C8B-B14F-4D97-AF65-F5344CB8AC3E}">
        <p14:creationId xmlns:p14="http://schemas.microsoft.com/office/powerpoint/2010/main" val="1060010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4"/>
          <p:cNvSpPr>
            <a:spLocks noChangeArrowheads="1"/>
          </p:cNvSpPr>
          <p:nvPr/>
        </p:nvSpPr>
        <p:spPr bwMode="auto">
          <a:xfrm>
            <a:off x="404813" y="2971800"/>
            <a:ext cx="8256587"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200" b="1">
                <a:solidFill>
                  <a:srgbClr val="A50021"/>
                </a:solidFill>
              </a:rPr>
              <a:t>CONTENTS OF A DATA DICTIONARY</a:t>
            </a:r>
          </a:p>
          <a:p>
            <a:pPr algn="ctr" eaLnBrk="1" hangingPunct="1"/>
            <a:endParaRPr lang="en-US" altLang="en-US" sz="3200" b="1">
              <a:solidFill>
                <a:srgbClr val="A50021"/>
              </a:solidFill>
            </a:endParaRPr>
          </a:p>
          <a:p>
            <a:pPr algn="ctr" eaLnBrk="1" hangingPunct="1"/>
            <a:r>
              <a:rPr lang="en-US" altLang="en-US" sz="3200" b="1">
                <a:solidFill>
                  <a:srgbClr val="A50021"/>
                </a:solidFill>
              </a:rPr>
              <a:t>Data Element</a:t>
            </a:r>
          </a:p>
        </p:txBody>
      </p:sp>
    </p:spTree>
    <p:extLst>
      <p:ext uri="{BB962C8B-B14F-4D97-AF65-F5344CB8AC3E}">
        <p14:creationId xmlns:p14="http://schemas.microsoft.com/office/powerpoint/2010/main" val="1862121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a:defRPr/>
            </a:pPr>
            <a:r>
              <a:rPr lang="en-US" altLang="zh-TW" b="1" u="sng" dirty="0">
                <a:ea typeface="新細明體" pitchFamily="18" charset="-120"/>
              </a:rPr>
              <a:t>Topic &amp; Structure of The Lesson</a:t>
            </a:r>
            <a:endParaRPr lang="en-US" b="1" dirty="0" smtClean="0">
              <a:solidFill>
                <a:schemeClr val="accent6">
                  <a:lumMod val="75000"/>
                </a:schemeClr>
              </a:solidFill>
            </a:endParaRPr>
          </a:p>
        </p:txBody>
      </p:sp>
      <p:sp>
        <p:nvSpPr>
          <p:cNvPr id="4100" name="Rectangle 3"/>
          <p:cNvSpPr>
            <a:spLocks noGrp="1" noChangeArrowheads="1"/>
          </p:cNvSpPr>
          <p:nvPr>
            <p:ph type="body" idx="1"/>
          </p:nvPr>
        </p:nvSpPr>
        <p:spPr/>
        <p:txBody>
          <a:bodyPr/>
          <a:lstStyle/>
          <a:p>
            <a:pPr eaLnBrk="1" hangingPunct="1"/>
            <a:r>
              <a:rPr lang="en-US" altLang="en-US" sz="3600" dirty="0" smtClean="0"/>
              <a:t>Data Dictionary</a:t>
            </a:r>
          </a:p>
          <a:p>
            <a:pPr lvl="1" eaLnBrk="1" hangingPunct="1"/>
            <a:r>
              <a:rPr lang="en-US" altLang="en-US" sz="3200" dirty="0" smtClean="0"/>
              <a:t>What is a Data Dictionary?</a:t>
            </a:r>
          </a:p>
          <a:p>
            <a:pPr lvl="1" eaLnBrk="1" hangingPunct="1"/>
            <a:r>
              <a:rPr lang="en-US" altLang="en-US" sz="3200" dirty="0" smtClean="0"/>
              <a:t>Use of a Data Dictionary</a:t>
            </a:r>
          </a:p>
          <a:p>
            <a:pPr lvl="1" eaLnBrk="1" hangingPunct="1"/>
            <a:r>
              <a:rPr lang="en-US" altLang="en-US" sz="3200" dirty="0" smtClean="0"/>
              <a:t>Contents of a Data Dictionary</a:t>
            </a:r>
          </a:p>
          <a:p>
            <a:pPr lvl="2" eaLnBrk="1" hangingPunct="1"/>
            <a:r>
              <a:rPr lang="en-US" altLang="en-US" sz="2800" dirty="0" smtClean="0"/>
              <a:t> Data Description</a:t>
            </a:r>
          </a:p>
          <a:p>
            <a:pPr lvl="2" eaLnBrk="1" hangingPunct="1"/>
            <a:r>
              <a:rPr lang="en-US" altLang="en-US" sz="2800" dirty="0" smtClean="0"/>
              <a:t> Data Structure</a:t>
            </a:r>
          </a:p>
          <a:p>
            <a:pPr lvl="2" eaLnBrk="1" hangingPunct="1"/>
            <a:r>
              <a:rPr lang="en-US" altLang="en-US" sz="2800" dirty="0" smtClean="0"/>
              <a:t> Data Element</a:t>
            </a:r>
            <a:endParaRPr lang="en-US" altLang="en-US" dirty="0" smtClean="0"/>
          </a:p>
        </p:txBody>
      </p:sp>
    </p:spTree>
    <p:extLst>
      <p:ext uri="{BB962C8B-B14F-4D97-AF65-F5344CB8AC3E}">
        <p14:creationId xmlns:p14="http://schemas.microsoft.com/office/powerpoint/2010/main" val="21084524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defRPr/>
            </a:pPr>
            <a:r>
              <a:rPr lang="en-US" b="1" dirty="0" smtClean="0">
                <a:solidFill>
                  <a:schemeClr val="accent6">
                    <a:lumMod val="75000"/>
                  </a:schemeClr>
                </a:solidFill>
              </a:rPr>
              <a:t>Data Element</a:t>
            </a:r>
          </a:p>
        </p:txBody>
      </p:sp>
      <p:sp>
        <p:nvSpPr>
          <p:cNvPr id="23556" name="Rectangle 3"/>
          <p:cNvSpPr>
            <a:spLocks noGrp="1" noChangeArrowheads="1"/>
          </p:cNvSpPr>
          <p:nvPr>
            <p:ph type="body" idx="1"/>
          </p:nvPr>
        </p:nvSpPr>
        <p:spPr/>
        <p:txBody>
          <a:bodyPr/>
          <a:lstStyle/>
          <a:p>
            <a:pPr eaLnBrk="1" hangingPunct="1"/>
            <a:r>
              <a:rPr lang="en-US" altLang="en-US" smtClean="0"/>
              <a:t>Data Element Name : Login ID</a:t>
            </a:r>
          </a:p>
          <a:p>
            <a:pPr eaLnBrk="1" hangingPunct="1"/>
            <a:r>
              <a:rPr lang="en-US" altLang="en-US" smtClean="0">
                <a:sym typeface="Wingdings 3" panose="05040102010807070707" pitchFamily="18" charset="2"/>
              </a:rPr>
              <a:t>Description : used to uniquely identify the user of the system</a:t>
            </a:r>
          </a:p>
          <a:p>
            <a:pPr eaLnBrk="1" hangingPunct="1"/>
            <a:r>
              <a:rPr lang="en-US" altLang="en-US" smtClean="0">
                <a:sym typeface="Wingdings 3" panose="05040102010807070707" pitchFamily="18" charset="2"/>
              </a:rPr>
              <a:t>Element Characteristics :</a:t>
            </a:r>
          </a:p>
          <a:p>
            <a:pPr lvl="1" eaLnBrk="1" hangingPunct="1"/>
            <a:r>
              <a:rPr lang="en-US" altLang="en-US" smtClean="0">
                <a:sym typeface="Wingdings 3" panose="05040102010807070707" pitchFamily="18" charset="2"/>
              </a:rPr>
              <a:t>Type : Alphanumeric</a:t>
            </a:r>
          </a:p>
          <a:p>
            <a:pPr lvl="1" eaLnBrk="1" hangingPunct="1"/>
            <a:r>
              <a:rPr lang="en-US" altLang="en-US" smtClean="0">
                <a:sym typeface="Wingdings 3" panose="05040102010807070707" pitchFamily="18" charset="2"/>
              </a:rPr>
              <a:t>Length : 7 </a:t>
            </a:r>
          </a:p>
          <a:p>
            <a:pPr lvl="1" eaLnBrk="1" hangingPunct="1"/>
            <a:r>
              <a:rPr lang="en-US" altLang="en-US" smtClean="0">
                <a:sym typeface="Wingdings 3" panose="05040102010807070707" pitchFamily="18" charset="2"/>
              </a:rPr>
              <a:t>Output format : xxxxxxx</a:t>
            </a:r>
          </a:p>
          <a:p>
            <a:pPr lvl="1" eaLnBrk="1" hangingPunct="1"/>
            <a:r>
              <a:rPr lang="en-US" altLang="en-US" smtClean="0">
                <a:sym typeface="Wingdings 3" panose="05040102010807070707" pitchFamily="18" charset="2"/>
              </a:rPr>
              <a:t>* other characteristics – refer to Ms Access</a:t>
            </a:r>
            <a:endParaRPr lang="en-US" altLang="en-US" sz="2400" smtClean="0"/>
          </a:p>
        </p:txBody>
      </p:sp>
    </p:spTree>
    <p:extLst>
      <p:ext uri="{BB962C8B-B14F-4D97-AF65-F5344CB8AC3E}">
        <p14:creationId xmlns:p14="http://schemas.microsoft.com/office/powerpoint/2010/main" val="19354382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US" altLang="en-US" sz="3200" b="1" smtClean="0">
                <a:solidFill>
                  <a:srgbClr val="003366"/>
                </a:solidFill>
              </a:rPr>
              <a:t>Summary of Main Teaching Points</a:t>
            </a:r>
            <a:endParaRPr lang="en-US" altLang="en-US" sz="3200" smtClean="0">
              <a:solidFill>
                <a:srgbClr val="003366"/>
              </a:solidFill>
            </a:endParaRPr>
          </a:p>
        </p:txBody>
      </p:sp>
      <p:sp>
        <p:nvSpPr>
          <p:cNvPr id="25604" name="Rectangle 3"/>
          <p:cNvSpPr>
            <a:spLocks noGrp="1" noChangeArrowheads="1"/>
          </p:cNvSpPr>
          <p:nvPr>
            <p:ph type="body" idx="1"/>
          </p:nvPr>
        </p:nvSpPr>
        <p:spPr/>
        <p:txBody>
          <a:bodyPr/>
          <a:lstStyle/>
          <a:p>
            <a:pPr eaLnBrk="1" hangingPunct="1"/>
            <a:r>
              <a:rPr lang="en-US" altLang="en-US" sz="3600" smtClean="0"/>
              <a:t>Data Dictionary</a:t>
            </a:r>
          </a:p>
          <a:p>
            <a:pPr lvl="1" eaLnBrk="1" hangingPunct="1"/>
            <a:r>
              <a:rPr lang="en-US" altLang="en-US" sz="3200" smtClean="0"/>
              <a:t>What is a Data Dictionary?</a:t>
            </a:r>
          </a:p>
          <a:p>
            <a:pPr lvl="1" eaLnBrk="1" hangingPunct="1"/>
            <a:r>
              <a:rPr lang="en-US" altLang="en-US" sz="3200" smtClean="0"/>
              <a:t>Use of a Data Dictionary</a:t>
            </a:r>
          </a:p>
          <a:p>
            <a:pPr lvl="1" eaLnBrk="1" hangingPunct="1"/>
            <a:r>
              <a:rPr lang="en-US" altLang="en-US" sz="3200" smtClean="0"/>
              <a:t>Contents of a Data Dictionary</a:t>
            </a:r>
          </a:p>
          <a:p>
            <a:pPr lvl="2" eaLnBrk="1" hangingPunct="1"/>
            <a:r>
              <a:rPr lang="en-US" altLang="en-US" sz="2800" smtClean="0"/>
              <a:t> Data Description</a:t>
            </a:r>
          </a:p>
          <a:p>
            <a:pPr lvl="2" eaLnBrk="1" hangingPunct="1"/>
            <a:r>
              <a:rPr lang="en-US" altLang="en-US" sz="2800" smtClean="0"/>
              <a:t> Data Structure</a:t>
            </a:r>
          </a:p>
          <a:p>
            <a:pPr lvl="2" eaLnBrk="1" hangingPunct="1"/>
            <a:r>
              <a:rPr lang="en-US" altLang="en-US" sz="2800" smtClean="0"/>
              <a:t> Data Element</a:t>
            </a:r>
            <a:endParaRPr lang="en-US" altLang="en-US" smtClean="0"/>
          </a:p>
        </p:txBody>
      </p:sp>
    </p:spTree>
    <p:extLst>
      <p:ext uri="{BB962C8B-B14F-4D97-AF65-F5344CB8AC3E}">
        <p14:creationId xmlns:p14="http://schemas.microsoft.com/office/powerpoint/2010/main" val="2574327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en-US" altLang="en-US" sz="3200" b="1" dirty="0" smtClean="0">
                <a:solidFill>
                  <a:srgbClr val="003366"/>
                </a:solidFill>
              </a:rPr>
              <a:t>After the break</a:t>
            </a:r>
            <a:endParaRPr lang="en-US" altLang="en-US" sz="3200" dirty="0" smtClean="0">
              <a:solidFill>
                <a:srgbClr val="003366"/>
              </a:solidFill>
            </a:endParaRPr>
          </a:p>
        </p:txBody>
      </p:sp>
      <p:sp>
        <p:nvSpPr>
          <p:cNvPr id="28676" name="Rectangle 3"/>
          <p:cNvSpPr>
            <a:spLocks noGrp="1" noChangeArrowheads="1"/>
          </p:cNvSpPr>
          <p:nvPr>
            <p:ph type="body" idx="1"/>
          </p:nvPr>
        </p:nvSpPr>
        <p:spPr/>
        <p:txBody>
          <a:bodyPr/>
          <a:lstStyle/>
          <a:p>
            <a:pPr eaLnBrk="1" hangingPunct="1"/>
            <a:r>
              <a:rPr lang="en-US" altLang="en-US" smtClean="0"/>
              <a:t>Entity Relationship Diagram </a:t>
            </a:r>
          </a:p>
          <a:p>
            <a:pPr lvl="1" eaLnBrk="1" hangingPunct="1"/>
            <a:r>
              <a:rPr lang="en-US" altLang="en-US" smtClean="0"/>
              <a:t>Introduction</a:t>
            </a:r>
          </a:p>
          <a:p>
            <a:pPr lvl="1" eaLnBrk="1" hangingPunct="1"/>
            <a:r>
              <a:rPr lang="en-US" altLang="en-US" smtClean="0"/>
              <a:t>Types of Relationship</a:t>
            </a:r>
          </a:p>
        </p:txBody>
      </p:sp>
    </p:spTree>
    <p:extLst>
      <p:ext uri="{BB962C8B-B14F-4D97-AF65-F5344CB8AC3E}">
        <p14:creationId xmlns:p14="http://schemas.microsoft.com/office/powerpoint/2010/main" val="19165537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defRPr/>
            </a:pPr>
            <a:r>
              <a:rPr lang="en-US" b="1" dirty="0" smtClean="0">
                <a:solidFill>
                  <a:schemeClr val="accent6">
                    <a:lumMod val="75000"/>
                  </a:schemeClr>
                </a:solidFill>
              </a:rPr>
              <a:t>Learning Outcomes</a:t>
            </a:r>
          </a:p>
        </p:txBody>
      </p:sp>
      <p:sp>
        <p:nvSpPr>
          <p:cNvPr id="7172" name="Rectangle 3"/>
          <p:cNvSpPr>
            <a:spLocks noGrp="1" noChangeArrowheads="1"/>
          </p:cNvSpPr>
          <p:nvPr>
            <p:ph type="body" idx="1"/>
          </p:nvPr>
        </p:nvSpPr>
        <p:spPr/>
        <p:txBody>
          <a:bodyPr/>
          <a:lstStyle/>
          <a:p>
            <a:pPr eaLnBrk="1" hangingPunct="1"/>
            <a:r>
              <a:rPr lang="en-US" altLang="en-US" sz="4000" smtClean="0"/>
              <a:t>By the end of this lecture, YOU should be able to :</a:t>
            </a:r>
          </a:p>
          <a:p>
            <a:pPr lvl="1" eaLnBrk="1" hangingPunct="1"/>
            <a:r>
              <a:rPr lang="en-US" altLang="en-US" sz="3600" smtClean="0"/>
              <a:t> Draw an Entity Relationship Diagram</a:t>
            </a:r>
          </a:p>
        </p:txBody>
      </p:sp>
    </p:spTree>
    <p:extLst>
      <p:ext uri="{BB962C8B-B14F-4D97-AF65-F5344CB8AC3E}">
        <p14:creationId xmlns:p14="http://schemas.microsoft.com/office/powerpoint/2010/main" val="10663405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hangingPunct="1">
              <a:defRPr/>
            </a:pPr>
            <a:r>
              <a:rPr lang="en-US" sz="3200" b="1" dirty="0" smtClean="0">
                <a:solidFill>
                  <a:schemeClr val="accent6">
                    <a:lumMod val="75000"/>
                  </a:schemeClr>
                </a:solidFill>
              </a:rPr>
              <a:t>Key Terms you must be able to use</a:t>
            </a:r>
          </a:p>
        </p:txBody>
      </p:sp>
      <p:sp>
        <p:nvSpPr>
          <p:cNvPr id="8196" name="Rectangle 3"/>
          <p:cNvSpPr>
            <a:spLocks noGrp="1" noChangeArrowheads="1"/>
          </p:cNvSpPr>
          <p:nvPr>
            <p:ph type="body" idx="1"/>
          </p:nvPr>
        </p:nvSpPr>
        <p:spPr/>
        <p:txBody>
          <a:bodyPr/>
          <a:lstStyle/>
          <a:p>
            <a:pPr eaLnBrk="1" hangingPunct="1"/>
            <a:r>
              <a:rPr lang="en-US" altLang="en-US" smtClean="0"/>
              <a:t>If you have mastered this topic, </a:t>
            </a:r>
            <a:r>
              <a:rPr lang="en-US" altLang="en-US" smtClean="0">
                <a:solidFill>
                  <a:srgbClr val="990000"/>
                </a:solidFill>
              </a:rPr>
              <a:t>you should be able to use the following terms correctly in your assignments and exams</a:t>
            </a:r>
            <a:r>
              <a:rPr lang="en-US" altLang="en-US" smtClean="0"/>
              <a:t>:</a:t>
            </a:r>
          </a:p>
          <a:p>
            <a:pPr lvl="1" eaLnBrk="1" hangingPunct="1"/>
            <a:r>
              <a:rPr lang="en-US" altLang="en-US" smtClean="0"/>
              <a:t>Entity Relationship Diagram</a:t>
            </a:r>
          </a:p>
          <a:p>
            <a:pPr lvl="1" eaLnBrk="1" hangingPunct="1"/>
            <a:r>
              <a:rPr lang="en-US" altLang="en-US" smtClean="0"/>
              <a:t>Cardinality</a:t>
            </a:r>
          </a:p>
        </p:txBody>
      </p:sp>
    </p:spTree>
    <p:extLst>
      <p:ext uri="{BB962C8B-B14F-4D97-AF65-F5344CB8AC3E}">
        <p14:creationId xmlns:p14="http://schemas.microsoft.com/office/powerpoint/2010/main" val="34785633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b="1" dirty="0" smtClean="0">
                <a:solidFill>
                  <a:schemeClr val="accent6">
                    <a:lumMod val="75000"/>
                  </a:schemeClr>
                </a:solidFill>
              </a:rPr>
              <a:t>Entity Relationship Diagram</a:t>
            </a:r>
            <a:endParaRPr lang="en-US" dirty="0" smtClean="0">
              <a:solidFill>
                <a:schemeClr val="accent6">
                  <a:lumMod val="75000"/>
                </a:schemeClr>
              </a:solidFill>
            </a:endParaRPr>
          </a:p>
        </p:txBody>
      </p:sp>
      <p:sp>
        <p:nvSpPr>
          <p:cNvPr id="9219" name="Content Placeholder 2"/>
          <p:cNvSpPr>
            <a:spLocks noGrp="1"/>
          </p:cNvSpPr>
          <p:nvPr>
            <p:ph idx="1"/>
          </p:nvPr>
        </p:nvSpPr>
        <p:spPr/>
        <p:txBody>
          <a:bodyPr/>
          <a:lstStyle/>
          <a:p>
            <a:pPr eaLnBrk="1" hangingPunct="1"/>
            <a:r>
              <a:rPr lang="en-US" altLang="en-US" smtClean="0"/>
              <a:t>A model that shows the logical relationship and interaction among system entities</a:t>
            </a:r>
          </a:p>
          <a:p>
            <a:pPr eaLnBrk="1" hangingPunct="1"/>
            <a:r>
              <a:rPr lang="en-US" altLang="en-US" smtClean="0"/>
              <a:t>Provides an overall view of the system and a blueprint for creating the physical structures</a:t>
            </a:r>
          </a:p>
        </p:txBody>
      </p:sp>
    </p:spTree>
    <p:extLst>
      <p:ext uri="{BB962C8B-B14F-4D97-AF65-F5344CB8AC3E}">
        <p14:creationId xmlns:p14="http://schemas.microsoft.com/office/powerpoint/2010/main" val="29234863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hangingPunct="1">
              <a:defRPr/>
            </a:pPr>
            <a:r>
              <a:rPr lang="en-US" b="1" dirty="0">
                <a:solidFill>
                  <a:schemeClr val="accent6">
                    <a:lumMod val="75000"/>
                  </a:schemeClr>
                </a:solidFill>
              </a:rPr>
              <a:t>Entity-Relationship Diagrams</a:t>
            </a:r>
            <a:endParaRPr lang="en-US" b="1" dirty="0" smtClean="0">
              <a:solidFill>
                <a:schemeClr val="accent6">
                  <a:lumMod val="75000"/>
                </a:schemeClr>
              </a:solidFill>
            </a:endParaRPr>
          </a:p>
        </p:txBody>
      </p:sp>
      <p:sp>
        <p:nvSpPr>
          <p:cNvPr id="7" name="Rectangle 6"/>
          <p:cNvSpPr/>
          <p:nvPr/>
        </p:nvSpPr>
        <p:spPr>
          <a:xfrm>
            <a:off x="247650" y="1563688"/>
            <a:ext cx="5314950" cy="3908425"/>
          </a:xfrm>
          <a:prstGeom prst="rect">
            <a:avLst/>
          </a:prstGeom>
        </p:spPr>
        <p:txBody>
          <a:bodyPr>
            <a:spAutoFit/>
          </a:bodyPr>
          <a:lstStyle/>
          <a:p>
            <a:pPr marL="342900" indent="-342900" eaLnBrk="1" hangingPunct="1">
              <a:buFont typeface="Arial" pitchFamily="34" charset="0"/>
              <a:buChar char="•"/>
              <a:defRPr/>
            </a:pPr>
            <a:r>
              <a:rPr lang="en-US" sz="2400" dirty="0">
                <a:latin typeface="+mn-lt"/>
              </a:rPr>
              <a:t>Drawing an ERD</a:t>
            </a:r>
          </a:p>
          <a:p>
            <a:pPr marL="800100" lvl="1" indent="-342900" eaLnBrk="1" hangingPunct="1">
              <a:buFont typeface="Arial" pitchFamily="34" charset="0"/>
              <a:buChar char="•"/>
              <a:defRPr/>
            </a:pPr>
            <a:r>
              <a:rPr lang="en-US" sz="2000" dirty="0">
                <a:latin typeface="+mn-lt"/>
              </a:rPr>
              <a:t>The first step is to list the entities that you identified during the systems analysis phase and to consider the nature of the relationships that link them</a:t>
            </a:r>
          </a:p>
          <a:p>
            <a:pPr marL="342900" indent="-342900" eaLnBrk="1" hangingPunct="1">
              <a:buFont typeface="Arial" pitchFamily="34" charset="0"/>
              <a:buChar char="•"/>
              <a:defRPr/>
            </a:pPr>
            <a:r>
              <a:rPr lang="en-US" sz="2400" dirty="0">
                <a:latin typeface="+mn-lt"/>
              </a:rPr>
              <a:t>Types of Relationships</a:t>
            </a:r>
          </a:p>
          <a:p>
            <a:pPr marL="800100" lvl="1" indent="-342900" eaLnBrk="1" hangingPunct="1">
              <a:buFont typeface="Arial" pitchFamily="34" charset="0"/>
              <a:buChar char="•"/>
              <a:defRPr/>
            </a:pPr>
            <a:r>
              <a:rPr lang="en-US" sz="2000" dirty="0">
                <a:latin typeface="+mn-lt"/>
              </a:rPr>
              <a:t>Three types of relationships can </a:t>
            </a:r>
            <a:br>
              <a:rPr lang="en-US" sz="2000" dirty="0">
                <a:latin typeface="+mn-lt"/>
              </a:rPr>
            </a:br>
            <a:r>
              <a:rPr lang="en-US" sz="2000" dirty="0">
                <a:latin typeface="+mn-lt"/>
              </a:rPr>
              <a:t>exist between entities: </a:t>
            </a:r>
          </a:p>
          <a:p>
            <a:pPr marL="1257300" lvl="2" indent="-342900" eaLnBrk="1" hangingPunct="1">
              <a:buFont typeface="Arial" pitchFamily="34" charset="0"/>
              <a:buChar char="•"/>
              <a:defRPr/>
            </a:pPr>
            <a:r>
              <a:rPr lang="en-US" sz="2000" dirty="0">
                <a:latin typeface="+mn-lt"/>
              </a:rPr>
              <a:t>One-to-one</a:t>
            </a:r>
          </a:p>
          <a:p>
            <a:pPr marL="1257300" lvl="2" indent="-342900" eaLnBrk="1" hangingPunct="1">
              <a:buFont typeface="Arial" pitchFamily="34" charset="0"/>
              <a:buChar char="•"/>
              <a:defRPr/>
            </a:pPr>
            <a:r>
              <a:rPr lang="en-US" sz="2000" dirty="0">
                <a:latin typeface="+mn-lt"/>
              </a:rPr>
              <a:t>One-to-many</a:t>
            </a:r>
          </a:p>
          <a:p>
            <a:pPr marL="1257300" lvl="2" indent="-342900" eaLnBrk="1" hangingPunct="1">
              <a:buFont typeface="Arial" pitchFamily="34" charset="0"/>
              <a:buChar char="•"/>
              <a:defRPr/>
            </a:pPr>
            <a:r>
              <a:rPr lang="en-US" sz="2000" dirty="0">
                <a:latin typeface="+mn-lt"/>
              </a:rPr>
              <a:t>Many-to-many</a:t>
            </a:r>
          </a:p>
        </p:txBody>
      </p:sp>
      <p:pic>
        <p:nvPicPr>
          <p:cNvPr id="1024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1602582"/>
            <a:ext cx="3032125" cy="3951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6" name="Rectangle 8"/>
          <p:cNvSpPr>
            <a:spLocks noChangeArrowheads="1"/>
          </p:cNvSpPr>
          <p:nvPr/>
        </p:nvSpPr>
        <p:spPr bwMode="auto">
          <a:xfrm>
            <a:off x="3967163" y="5738813"/>
            <a:ext cx="49371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b="1"/>
              <a:t>FIGURE 9-14 </a:t>
            </a:r>
            <a:r>
              <a:rPr lang="en-US" altLang="en-US" sz="1200"/>
              <a:t>In an entity-relationship diagram, entities are labeled with singular nouns and relationships are labeled with verbs. The relationship is interpreted as a simple English sentence.</a:t>
            </a:r>
          </a:p>
        </p:txBody>
      </p:sp>
    </p:spTree>
    <p:extLst>
      <p:ext uri="{BB962C8B-B14F-4D97-AF65-F5344CB8AC3E}">
        <p14:creationId xmlns:p14="http://schemas.microsoft.com/office/powerpoint/2010/main" val="24075241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hangingPunct="1">
              <a:defRPr/>
            </a:pPr>
            <a:r>
              <a:rPr lang="en-US" b="1" dirty="0" smtClean="0">
                <a:solidFill>
                  <a:schemeClr val="accent6">
                    <a:lumMod val="75000"/>
                  </a:schemeClr>
                </a:solidFill>
              </a:rPr>
              <a:t>Entity-Relationship Diagrams</a:t>
            </a:r>
            <a:endParaRPr lang="en-US" sz="1300" dirty="0" smtClean="0"/>
          </a:p>
        </p:txBody>
      </p:sp>
      <p:sp>
        <p:nvSpPr>
          <p:cNvPr id="5" name="Rectangle 4"/>
          <p:cNvSpPr/>
          <p:nvPr/>
        </p:nvSpPr>
        <p:spPr>
          <a:xfrm>
            <a:off x="5002213" y="1563688"/>
            <a:ext cx="3902075" cy="4400550"/>
          </a:xfrm>
          <a:prstGeom prst="rect">
            <a:avLst/>
          </a:prstGeom>
        </p:spPr>
        <p:txBody>
          <a:bodyPr>
            <a:spAutoFit/>
          </a:bodyPr>
          <a:lstStyle/>
          <a:p>
            <a:pPr marL="342900" indent="-342900" eaLnBrk="1" hangingPunct="1">
              <a:buFont typeface="Arial" pitchFamily="34" charset="0"/>
              <a:buChar char="•"/>
              <a:defRPr/>
            </a:pPr>
            <a:r>
              <a:rPr lang="en-US" sz="2000" dirty="0">
                <a:latin typeface="+mn-lt"/>
              </a:rPr>
              <a:t>A one-to-one relationship, abbreviated 1:1, exists when exactly one of the second entity occurs for each instance of the first entity</a:t>
            </a:r>
          </a:p>
          <a:p>
            <a:pPr marL="342900" indent="-342900" eaLnBrk="1" hangingPunct="1">
              <a:buFont typeface="Arial" pitchFamily="34" charset="0"/>
              <a:buChar char="•"/>
              <a:defRPr/>
            </a:pPr>
            <a:r>
              <a:rPr lang="en-US" sz="2000" dirty="0">
                <a:latin typeface="+mn-lt"/>
              </a:rPr>
              <a:t>Figure 9-15 shows examples of several 1:1 relationships</a:t>
            </a:r>
          </a:p>
          <a:p>
            <a:pPr marL="342900" indent="-342900" eaLnBrk="1" hangingPunct="1">
              <a:buFont typeface="Arial" pitchFamily="34" charset="0"/>
              <a:buChar char="•"/>
              <a:defRPr/>
            </a:pPr>
            <a:r>
              <a:rPr lang="en-US" sz="2000" dirty="0">
                <a:latin typeface="+mn-lt"/>
              </a:rPr>
              <a:t>A number 1 is placed alongside each of the two connecting lines to indicate the 1:1 relationship</a:t>
            </a:r>
          </a:p>
        </p:txBody>
      </p:sp>
      <p:sp>
        <p:nvSpPr>
          <p:cNvPr id="12293" name="Rectangle 6"/>
          <p:cNvSpPr>
            <a:spLocks noChangeArrowheads="1"/>
          </p:cNvSpPr>
          <p:nvPr/>
        </p:nvSpPr>
        <p:spPr bwMode="auto">
          <a:xfrm>
            <a:off x="266700" y="4995863"/>
            <a:ext cx="37115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b="1"/>
              <a:t>FIGURE 9-15 </a:t>
            </a:r>
            <a:r>
              <a:rPr lang="en-US" altLang="en-US" sz="1400"/>
              <a:t>Examples of one-to-one (1:1) relationships</a:t>
            </a:r>
          </a:p>
        </p:txBody>
      </p:sp>
      <p:pic>
        <p:nvPicPr>
          <p:cNvPr id="1229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513" y="1528763"/>
            <a:ext cx="4705350" cy="327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41809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hangingPunct="1">
              <a:defRPr/>
            </a:pPr>
            <a:r>
              <a:rPr lang="en-US" b="1" dirty="0" smtClean="0">
                <a:solidFill>
                  <a:schemeClr val="accent6">
                    <a:lumMod val="75000"/>
                  </a:schemeClr>
                </a:solidFill>
              </a:rPr>
              <a:t>Entity-Relationship Diagrams</a:t>
            </a:r>
            <a:endParaRPr lang="en-US" sz="1300" dirty="0" smtClean="0"/>
          </a:p>
        </p:txBody>
      </p:sp>
      <p:sp>
        <p:nvSpPr>
          <p:cNvPr id="5" name="Rectangle 4"/>
          <p:cNvSpPr/>
          <p:nvPr/>
        </p:nvSpPr>
        <p:spPr>
          <a:xfrm>
            <a:off x="5002213" y="1563688"/>
            <a:ext cx="3902075" cy="3170237"/>
          </a:xfrm>
          <a:prstGeom prst="rect">
            <a:avLst/>
          </a:prstGeom>
        </p:spPr>
        <p:txBody>
          <a:bodyPr>
            <a:spAutoFit/>
          </a:bodyPr>
          <a:lstStyle/>
          <a:p>
            <a:pPr marL="342900" indent="-342900" eaLnBrk="1" hangingPunct="1">
              <a:buFont typeface="Arial" pitchFamily="34" charset="0"/>
              <a:buChar char="•"/>
              <a:defRPr/>
            </a:pPr>
            <a:r>
              <a:rPr lang="en-US" sz="2000" dirty="0">
                <a:latin typeface="+mn-lt"/>
              </a:rPr>
              <a:t>A one-to-many relationship, abbreviated 1:M, exists when one occurrence of the first entity can relate to many instances of the second entity, but each instance of the second entity can associate with only one instance of the first entity</a:t>
            </a:r>
          </a:p>
        </p:txBody>
      </p:sp>
      <p:sp>
        <p:nvSpPr>
          <p:cNvPr id="14341" name="Rectangle 6"/>
          <p:cNvSpPr>
            <a:spLocks noChangeArrowheads="1"/>
          </p:cNvSpPr>
          <p:nvPr/>
        </p:nvSpPr>
        <p:spPr bwMode="auto">
          <a:xfrm>
            <a:off x="266700" y="4995863"/>
            <a:ext cx="37115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b="1"/>
              <a:t>FIGURE 9-16 </a:t>
            </a:r>
            <a:r>
              <a:rPr lang="en-US" altLang="en-US" sz="1400"/>
              <a:t>Examples of one-to-many (1:M) relationships</a:t>
            </a:r>
          </a:p>
        </p:txBody>
      </p:sp>
      <p:pic>
        <p:nvPicPr>
          <p:cNvPr id="143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8" y="1563688"/>
            <a:ext cx="4746625" cy="3313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70787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hangingPunct="1">
              <a:defRPr/>
            </a:pPr>
            <a:r>
              <a:rPr lang="en-US" b="1" dirty="0" smtClean="0">
                <a:solidFill>
                  <a:schemeClr val="accent6">
                    <a:lumMod val="75000"/>
                  </a:schemeClr>
                </a:solidFill>
              </a:rPr>
              <a:t>Entity-Relationship Diagrams</a:t>
            </a:r>
            <a:endParaRPr lang="en-US" sz="1300" dirty="0" smtClean="0"/>
          </a:p>
        </p:txBody>
      </p:sp>
      <p:sp>
        <p:nvSpPr>
          <p:cNvPr id="5" name="Rectangle 4"/>
          <p:cNvSpPr/>
          <p:nvPr/>
        </p:nvSpPr>
        <p:spPr>
          <a:xfrm>
            <a:off x="5807075" y="1563688"/>
            <a:ext cx="3097213" cy="4092575"/>
          </a:xfrm>
          <a:prstGeom prst="rect">
            <a:avLst/>
          </a:prstGeom>
        </p:spPr>
        <p:txBody>
          <a:bodyPr>
            <a:spAutoFit/>
          </a:bodyPr>
          <a:lstStyle/>
          <a:p>
            <a:pPr marL="342900" indent="-342900" eaLnBrk="1" hangingPunct="1">
              <a:buFont typeface="Arial" pitchFamily="34" charset="0"/>
              <a:buChar char="•"/>
              <a:defRPr/>
            </a:pPr>
            <a:r>
              <a:rPr lang="en-US" sz="2000" dirty="0">
                <a:latin typeface="+mn-lt"/>
              </a:rPr>
              <a:t>A many-to-many relationship, abbreviated M:N, exists when one instance of the first entity can relate to many instances of the second entity, and one instance of the second entity can relate to many instances of the first entity</a:t>
            </a:r>
          </a:p>
        </p:txBody>
      </p:sp>
      <p:sp>
        <p:nvSpPr>
          <p:cNvPr id="16389" name="Rectangle 6"/>
          <p:cNvSpPr>
            <a:spLocks noChangeArrowheads="1"/>
          </p:cNvSpPr>
          <p:nvPr/>
        </p:nvSpPr>
        <p:spPr bwMode="auto">
          <a:xfrm>
            <a:off x="2819400" y="5675313"/>
            <a:ext cx="52435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b="1"/>
              <a:t>FIGURE 9-17 </a:t>
            </a:r>
            <a:r>
              <a:rPr lang="en-US" altLang="en-US" sz="1200"/>
              <a:t>Examples of many-to-many (M:N) relationships. Notice that the event or transaction that links the two entities is an associative entity with its own set of attributes and characteristics</a:t>
            </a:r>
          </a:p>
        </p:txBody>
      </p:sp>
      <p:pic>
        <p:nvPicPr>
          <p:cNvPr id="163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362075"/>
            <a:ext cx="5575300" cy="429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83625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defRPr/>
            </a:pPr>
            <a:r>
              <a:rPr lang="en-US" b="1" dirty="0" smtClean="0">
                <a:solidFill>
                  <a:schemeClr val="accent6">
                    <a:lumMod val="75000"/>
                  </a:schemeClr>
                </a:solidFill>
              </a:rPr>
              <a:t>Learning Outcomes</a:t>
            </a:r>
          </a:p>
        </p:txBody>
      </p:sp>
      <p:sp>
        <p:nvSpPr>
          <p:cNvPr id="5124" name="Rectangle 3"/>
          <p:cNvSpPr>
            <a:spLocks noGrp="1" noChangeArrowheads="1"/>
          </p:cNvSpPr>
          <p:nvPr>
            <p:ph type="body" idx="1"/>
          </p:nvPr>
        </p:nvSpPr>
        <p:spPr/>
        <p:txBody>
          <a:bodyPr/>
          <a:lstStyle/>
          <a:p>
            <a:pPr eaLnBrk="1" hangingPunct="1"/>
            <a:r>
              <a:rPr lang="en-US" altLang="en-US" sz="4000" dirty="0" smtClean="0"/>
              <a:t>By the end of this lecture, YOU should be able to :</a:t>
            </a:r>
          </a:p>
          <a:p>
            <a:r>
              <a:rPr lang="en-US" altLang="en-US" sz="2400" dirty="0" smtClean="0"/>
              <a:t>Explain Data Dictionary</a:t>
            </a:r>
          </a:p>
          <a:p>
            <a:r>
              <a:rPr lang="en-US" altLang="en-US" sz="2400" dirty="0" smtClean="0"/>
              <a:t>Create </a:t>
            </a:r>
            <a:r>
              <a:rPr lang="en-US" altLang="en-US" sz="2400" dirty="0"/>
              <a:t>a Data Dictionary using an appropriate format / content</a:t>
            </a:r>
          </a:p>
          <a:p>
            <a:pPr lvl="0"/>
            <a:r>
              <a:rPr lang="en-GB" sz="2400" dirty="0" smtClean="0"/>
              <a:t>Create Entity </a:t>
            </a:r>
            <a:r>
              <a:rPr lang="en-GB" sz="2400" dirty="0"/>
              <a:t>Relationship Models </a:t>
            </a:r>
            <a:endParaRPr lang="en-US" sz="2400" dirty="0"/>
          </a:p>
          <a:p>
            <a:pPr lvl="0"/>
            <a:r>
              <a:rPr lang="en-GB" sz="2400" dirty="0"/>
              <a:t>Data Analysis Cardinalities</a:t>
            </a:r>
            <a:endParaRPr lang="en-US" sz="2400" dirty="0"/>
          </a:p>
          <a:p>
            <a:pPr lvl="0"/>
            <a:r>
              <a:rPr lang="en-GB" sz="2400" dirty="0"/>
              <a:t>Types of Relationships</a:t>
            </a:r>
            <a:endParaRPr lang="en-US" sz="2400" dirty="0"/>
          </a:p>
          <a:p>
            <a:pPr lvl="0"/>
            <a:r>
              <a:rPr lang="en-GB" sz="2400" dirty="0" smtClean="0"/>
              <a:t>Create ER </a:t>
            </a:r>
            <a:r>
              <a:rPr lang="en-GB" sz="2400" dirty="0"/>
              <a:t>Diagrams</a:t>
            </a:r>
            <a:endParaRPr lang="en-US" sz="2400" dirty="0"/>
          </a:p>
          <a:p>
            <a:pPr marL="0" indent="0">
              <a:buNone/>
            </a:pPr>
            <a:endParaRPr lang="en-US" sz="3600" dirty="0"/>
          </a:p>
          <a:p>
            <a:pPr lvl="1" eaLnBrk="1" hangingPunct="1"/>
            <a:endParaRPr lang="en-US" altLang="en-US" dirty="0" smtClean="0"/>
          </a:p>
        </p:txBody>
      </p:sp>
    </p:spTree>
    <p:extLst>
      <p:ext uri="{BB962C8B-B14F-4D97-AF65-F5344CB8AC3E}">
        <p14:creationId xmlns:p14="http://schemas.microsoft.com/office/powerpoint/2010/main" val="569167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6613" y="1066800"/>
            <a:ext cx="6580187"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23875" y="209550"/>
            <a:ext cx="7042150" cy="1143000"/>
          </a:xfrm>
        </p:spPr>
        <p:txBody>
          <a:bodyPr rtlCol="0">
            <a:normAutofit/>
          </a:bodyPr>
          <a:lstStyle/>
          <a:p>
            <a:pPr eaLnBrk="1" hangingPunct="1">
              <a:defRPr/>
            </a:pPr>
            <a:r>
              <a:rPr lang="en-US" b="1" dirty="0" smtClean="0">
                <a:solidFill>
                  <a:schemeClr val="accent6">
                    <a:lumMod val="75000"/>
                  </a:schemeClr>
                </a:solidFill>
              </a:rPr>
              <a:t>Entity-Relationship Diagrams</a:t>
            </a:r>
            <a:endParaRPr lang="en-US" sz="1300" dirty="0" smtClean="0"/>
          </a:p>
        </p:txBody>
      </p:sp>
      <p:sp>
        <p:nvSpPr>
          <p:cNvPr id="18437" name="Rectangle 6"/>
          <p:cNvSpPr>
            <a:spLocks noChangeArrowheads="1"/>
          </p:cNvSpPr>
          <p:nvPr/>
        </p:nvSpPr>
        <p:spPr bwMode="auto">
          <a:xfrm>
            <a:off x="169863" y="3543300"/>
            <a:ext cx="1755775" cy="212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b="1"/>
              <a:t>FIGURE 9-18 </a:t>
            </a:r>
            <a:r>
              <a:rPr lang="en-US" altLang="en-US" sz="1200"/>
              <a:t>An entity-relationship diagram for SALES REP, CUSTOMER, ORDER, PRODUCT, and WAREHOUSE. Notice that the ORDER and PRODUCT entities are joined by an associative entity named ORDER LINE</a:t>
            </a:r>
          </a:p>
        </p:txBody>
      </p:sp>
    </p:spTree>
    <p:extLst>
      <p:ext uri="{BB962C8B-B14F-4D97-AF65-F5344CB8AC3E}">
        <p14:creationId xmlns:p14="http://schemas.microsoft.com/office/powerpoint/2010/main" val="27033854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hangingPunct="1">
              <a:defRPr/>
            </a:pPr>
            <a:r>
              <a:rPr lang="en-US" b="1" dirty="0">
                <a:solidFill>
                  <a:schemeClr val="accent6">
                    <a:lumMod val="75000"/>
                  </a:schemeClr>
                </a:solidFill>
              </a:rPr>
              <a:t>Entity-Relationship </a:t>
            </a:r>
            <a:r>
              <a:rPr lang="en-US" b="1" dirty="0" smtClean="0">
                <a:solidFill>
                  <a:schemeClr val="accent6">
                    <a:lumMod val="75000"/>
                  </a:schemeClr>
                </a:solidFill>
              </a:rPr>
              <a:t>Diagram </a:t>
            </a:r>
            <a:r>
              <a:rPr lang="en-US" sz="1300" dirty="0" smtClean="0"/>
              <a:t>(</a:t>
            </a:r>
          </a:p>
        </p:txBody>
      </p:sp>
      <p:sp>
        <p:nvSpPr>
          <p:cNvPr id="20484" name="Rectangle 6"/>
          <p:cNvSpPr>
            <a:spLocks noChangeArrowheads="1"/>
          </p:cNvSpPr>
          <p:nvPr/>
        </p:nvSpPr>
        <p:spPr bwMode="auto">
          <a:xfrm>
            <a:off x="5334000" y="5529263"/>
            <a:ext cx="36576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b="1"/>
              <a:t>FIGURE 9-19 </a:t>
            </a:r>
            <a:r>
              <a:rPr lang="en-US" altLang="en-US" sz="1200"/>
              <a:t>Crow’s foot notation is a common method of indicating cardinality. The four examples show how you can use various symbols to describe the relationships between entities</a:t>
            </a:r>
          </a:p>
        </p:txBody>
      </p:sp>
      <p:sp>
        <p:nvSpPr>
          <p:cNvPr id="9" name="Rectangle 8"/>
          <p:cNvSpPr/>
          <p:nvPr/>
        </p:nvSpPr>
        <p:spPr>
          <a:xfrm>
            <a:off x="247650" y="1563688"/>
            <a:ext cx="7905750" cy="4462462"/>
          </a:xfrm>
          <a:prstGeom prst="rect">
            <a:avLst/>
          </a:prstGeom>
        </p:spPr>
        <p:txBody>
          <a:bodyPr>
            <a:spAutoFit/>
          </a:bodyPr>
          <a:lstStyle/>
          <a:p>
            <a:pPr marL="457200" indent="-457200" eaLnBrk="1" hangingPunct="1">
              <a:buFont typeface="Arial" pitchFamily="34" charset="0"/>
              <a:buChar char="•"/>
              <a:defRPr/>
            </a:pPr>
            <a:r>
              <a:rPr lang="en-US" sz="2400" dirty="0">
                <a:latin typeface="+mn-lt"/>
              </a:rPr>
              <a:t>Cardinality</a:t>
            </a:r>
          </a:p>
          <a:p>
            <a:pPr marL="800100" lvl="1" indent="-342900" eaLnBrk="1" hangingPunct="1">
              <a:buFont typeface="Arial" pitchFamily="34" charset="0"/>
              <a:buChar char="•"/>
              <a:defRPr/>
            </a:pPr>
            <a:r>
              <a:rPr lang="en-US" sz="2000" dirty="0">
                <a:latin typeface="+mn-lt"/>
              </a:rPr>
              <a:t>Describes the numeric </a:t>
            </a:r>
            <a:br>
              <a:rPr lang="en-US" sz="2000" dirty="0">
                <a:latin typeface="+mn-lt"/>
              </a:rPr>
            </a:br>
            <a:r>
              <a:rPr lang="en-US" sz="2000" dirty="0">
                <a:latin typeface="+mn-lt"/>
              </a:rPr>
              <a:t>relationship between </a:t>
            </a:r>
            <a:br>
              <a:rPr lang="en-US" sz="2000" dirty="0">
                <a:latin typeface="+mn-lt"/>
              </a:rPr>
            </a:br>
            <a:r>
              <a:rPr lang="en-US" sz="2000" dirty="0">
                <a:latin typeface="+mn-lt"/>
              </a:rPr>
              <a:t>two entities and shows </a:t>
            </a:r>
            <a:br>
              <a:rPr lang="en-US" sz="2000" dirty="0">
                <a:latin typeface="+mn-lt"/>
              </a:rPr>
            </a:br>
            <a:r>
              <a:rPr lang="en-US" sz="2000" dirty="0">
                <a:latin typeface="+mn-lt"/>
              </a:rPr>
              <a:t>how instances of one </a:t>
            </a:r>
            <a:br>
              <a:rPr lang="en-US" sz="2000" dirty="0">
                <a:latin typeface="+mn-lt"/>
              </a:rPr>
            </a:br>
            <a:r>
              <a:rPr lang="en-US" sz="2000" dirty="0">
                <a:latin typeface="+mn-lt"/>
              </a:rPr>
              <a:t>entity relate to instances </a:t>
            </a:r>
            <a:br>
              <a:rPr lang="en-US" sz="2000" dirty="0">
                <a:latin typeface="+mn-lt"/>
              </a:rPr>
            </a:br>
            <a:r>
              <a:rPr lang="en-US" sz="2000" dirty="0">
                <a:latin typeface="+mn-lt"/>
              </a:rPr>
              <a:t>of another entity </a:t>
            </a:r>
          </a:p>
          <a:p>
            <a:pPr marL="800100" lvl="1" indent="-342900" eaLnBrk="1" hangingPunct="1">
              <a:buFont typeface="Arial" pitchFamily="34" charset="0"/>
              <a:buChar char="•"/>
              <a:defRPr/>
            </a:pPr>
            <a:r>
              <a:rPr lang="en-US" sz="2000" dirty="0">
                <a:latin typeface="+mn-lt"/>
              </a:rPr>
              <a:t>A common method of </a:t>
            </a:r>
            <a:br>
              <a:rPr lang="en-US" sz="2000" dirty="0">
                <a:latin typeface="+mn-lt"/>
              </a:rPr>
            </a:br>
            <a:r>
              <a:rPr lang="en-US" sz="2000" dirty="0">
                <a:latin typeface="+mn-lt"/>
              </a:rPr>
              <a:t>cardinality notation is </a:t>
            </a:r>
            <a:br>
              <a:rPr lang="en-US" sz="2000" dirty="0">
                <a:latin typeface="+mn-lt"/>
              </a:rPr>
            </a:br>
            <a:r>
              <a:rPr lang="en-US" sz="2000" dirty="0">
                <a:latin typeface="+mn-lt"/>
              </a:rPr>
              <a:t>called crow’s foot </a:t>
            </a:r>
            <a:br>
              <a:rPr lang="en-US" sz="2000" dirty="0">
                <a:latin typeface="+mn-lt"/>
              </a:rPr>
            </a:br>
            <a:r>
              <a:rPr lang="en-US" sz="2000" dirty="0">
                <a:latin typeface="+mn-lt"/>
              </a:rPr>
              <a:t>notation because of the </a:t>
            </a:r>
            <a:br>
              <a:rPr lang="en-US" sz="2000" dirty="0">
                <a:latin typeface="+mn-lt"/>
              </a:rPr>
            </a:br>
            <a:r>
              <a:rPr lang="en-US" sz="2000" dirty="0">
                <a:latin typeface="+mn-lt"/>
              </a:rPr>
              <a:t>shapes, which include </a:t>
            </a:r>
            <a:br>
              <a:rPr lang="en-US" sz="2000" dirty="0">
                <a:latin typeface="+mn-lt"/>
              </a:rPr>
            </a:br>
            <a:r>
              <a:rPr lang="en-US" sz="2000" dirty="0">
                <a:latin typeface="+mn-lt"/>
              </a:rPr>
              <a:t>circles, bars, and symbols, </a:t>
            </a:r>
            <a:br>
              <a:rPr lang="en-US" sz="2000" dirty="0">
                <a:latin typeface="+mn-lt"/>
              </a:rPr>
            </a:br>
            <a:r>
              <a:rPr lang="en-US" sz="2000" dirty="0">
                <a:latin typeface="+mn-lt"/>
              </a:rPr>
              <a:t>that indicate various possibilities</a:t>
            </a:r>
          </a:p>
        </p:txBody>
      </p:sp>
      <p:pic>
        <p:nvPicPr>
          <p:cNvPr id="204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1752600"/>
            <a:ext cx="4297363" cy="3776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73277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hangingPunct="1">
              <a:defRPr/>
            </a:pPr>
            <a:r>
              <a:rPr lang="en-US" b="1" dirty="0">
                <a:solidFill>
                  <a:schemeClr val="accent6">
                    <a:lumMod val="75000"/>
                  </a:schemeClr>
                </a:solidFill>
              </a:rPr>
              <a:t>Entity-Relationship </a:t>
            </a:r>
            <a:r>
              <a:rPr lang="en-US" b="1" dirty="0" smtClean="0">
                <a:solidFill>
                  <a:schemeClr val="accent6">
                    <a:lumMod val="75000"/>
                  </a:schemeClr>
                </a:solidFill>
              </a:rPr>
              <a:t>Diagrams</a:t>
            </a:r>
            <a:endParaRPr lang="en-US" sz="1300" dirty="0" smtClean="0"/>
          </a:p>
        </p:txBody>
      </p:sp>
      <p:sp>
        <p:nvSpPr>
          <p:cNvPr id="22531" name="Rectangle 6"/>
          <p:cNvSpPr>
            <a:spLocks noChangeArrowheads="1"/>
          </p:cNvSpPr>
          <p:nvPr/>
        </p:nvSpPr>
        <p:spPr bwMode="auto">
          <a:xfrm>
            <a:off x="6934200" y="2511425"/>
            <a:ext cx="2057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b="1"/>
              <a:t>FIGURE 9-20 </a:t>
            </a:r>
            <a:r>
              <a:rPr lang="en-US" altLang="en-US" sz="1200"/>
              <a:t>In the first example of cardinality notation, one and only one</a:t>
            </a:r>
          </a:p>
          <a:p>
            <a:pPr eaLnBrk="1" hangingPunct="1">
              <a:spcBef>
                <a:spcPct val="0"/>
              </a:spcBef>
              <a:buFontTx/>
              <a:buNone/>
            </a:pPr>
            <a:r>
              <a:rPr lang="en-US" altLang="en-US" sz="1200"/>
              <a:t>CUSTOMER can place anywhere from zero to many of the ORDER entity. </a:t>
            </a:r>
          </a:p>
          <a:p>
            <a:pPr eaLnBrk="1" hangingPunct="1">
              <a:spcBef>
                <a:spcPct val="0"/>
              </a:spcBef>
              <a:buFontTx/>
              <a:buNone/>
            </a:pPr>
            <a:r>
              <a:rPr lang="en-US" altLang="en-US" sz="1200"/>
              <a:t>In the second example, one and only one ORDER can include one ITEM ORDERED or many. </a:t>
            </a:r>
          </a:p>
          <a:p>
            <a:pPr eaLnBrk="1" hangingPunct="1">
              <a:spcBef>
                <a:spcPct val="0"/>
              </a:spcBef>
              <a:buFontTx/>
              <a:buNone/>
            </a:pPr>
            <a:r>
              <a:rPr lang="en-US" altLang="en-US" sz="1200"/>
              <a:t>In the third example, one and only one EMPLOYEE can have one SPOUSE or none. In the fourth example, one EMPLOYEE, or many employees, or none, can be assigned to one PROJECT, or many projects, or none</a:t>
            </a:r>
          </a:p>
        </p:txBody>
      </p:sp>
      <p:pic>
        <p:nvPicPr>
          <p:cNvPr id="2253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8788" y="1236663"/>
            <a:ext cx="5053012" cy="5011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68622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2038" y="1254125"/>
            <a:ext cx="5895975" cy="484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rtlCol="0">
            <a:normAutofit/>
          </a:bodyPr>
          <a:lstStyle/>
          <a:p>
            <a:pPr eaLnBrk="1" hangingPunct="1">
              <a:defRPr/>
            </a:pPr>
            <a:r>
              <a:rPr lang="en-US" b="1" dirty="0">
                <a:solidFill>
                  <a:schemeClr val="accent6">
                    <a:lumMod val="75000"/>
                  </a:schemeClr>
                </a:solidFill>
              </a:rPr>
              <a:t>Entity-Relationship </a:t>
            </a:r>
            <a:r>
              <a:rPr lang="en-US" b="1" dirty="0" smtClean="0">
                <a:solidFill>
                  <a:schemeClr val="accent6">
                    <a:lumMod val="75000"/>
                  </a:schemeClr>
                </a:solidFill>
              </a:rPr>
              <a:t>Diagrams</a:t>
            </a:r>
            <a:endParaRPr lang="en-US" sz="1300" dirty="0" smtClean="0"/>
          </a:p>
        </p:txBody>
      </p:sp>
      <p:sp>
        <p:nvSpPr>
          <p:cNvPr id="24581" name="Rectangle 6"/>
          <p:cNvSpPr>
            <a:spLocks noChangeArrowheads="1"/>
          </p:cNvSpPr>
          <p:nvPr/>
        </p:nvSpPr>
        <p:spPr bwMode="auto">
          <a:xfrm>
            <a:off x="4648200" y="4851400"/>
            <a:ext cx="38100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b="1"/>
              <a:t>FIGURE 9-21 </a:t>
            </a:r>
            <a:r>
              <a:rPr lang="en-US" altLang="en-US" sz="1200"/>
              <a:t>An ERD for a library system drawn with Visible Analyst. Notice</a:t>
            </a:r>
          </a:p>
          <a:p>
            <a:pPr eaLnBrk="1" hangingPunct="1">
              <a:spcBef>
                <a:spcPct val="0"/>
              </a:spcBef>
              <a:buFontTx/>
              <a:buNone/>
            </a:pPr>
            <a:r>
              <a:rPr lang="en-US" altLang="en-US" sz="1200"/>
              <a:t>that crow’s foot notation has been used and relationships are described in both</a:t>
            </a:r>
          </a:p>
          <a:p>
            <a:pPr eaLnBrk="1" hangingPunct="1">
              <a:spcBef>
                <a:spcPct val="0"/>
              </a:spcBef>
              <a:buFontTx/>
              <a:buNone/>
            </a:pPr>
            <a:r>
              <a:rPr lang="en-US" altLang="en-US" sz="1200"/>
              <a:t>directions</a:t>
            </a:r>
          </a:p>
        </p:txBody>
      </p:sp>
    </p:spTree>
    <p:extLst>
      <p:ext uri="{BB962C8B-B14F-4D97-AF65-F5344CB8AC3E}">
        <p14:creationId xmlns:p14="http://schemas.microsoft.com/office/powerpoint/2010/main" val="33609386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en-US" altLang="en-US" b="1" smtClean="0">
                <a:solidFill>
                  <a:srgbClr val="003366"/>
                </a:solidFill>
              </a:rPr>
              <a:t>Question and Answer Session</a:t>
            </a:r>
            <a:endParaRPr lang="en-US" altLang="en-US" smtClean="0">
              <a:solidFill>
                <a:srgbClr val="003366"/>
              </a:solidFill>
            </a:endParaRPr>
          </a:p>
        </p:txBody>
      </p:sp>
      <p:sp>
        <p:nvSpPr>
          <p:cNvPr id="19460" name="Text Box 4"/>
          <p:cNvSpPr txBox="1">
            <a:spLocks noChangeArrowheads="1"/>
          </p:cNvSpPr>
          <p:nvPr/>
        </p:nvSpPr>
        <p:spPr bwMode="auto">
          <a:xfrm>
            <a:off x="2806700" y="2286000"/>
            <a:ext cx="5383213"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9600"/>
              <a:t>Q &amp; A</a:t>
            </a:r>
          </a:p>
        </p:txBody>
      </p:sp>
    </p:spTree>
    <p:extLst>
      <p:ext uri="{BB962C8B-B14F-4D97-AF65-F5344CB8AC3E}">
        <p14:creationId xmlns:p14="http://schemas.microsoft.com/office/powerpoint/2010/main" val="35568790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defRPr/>
            </a:pPr>
            <a:r>
              <a:rPr lang="en-US" b="1" dirty="0">
                <a:solidFill>
                  <a:schemeClr val="accent6">
                    <a:lumMod val="75000"/>
                  </a:schemeClr>
                </a:solidFill>
              </a:rPr>
              <a:t>Quick Review Question</a:t>
            </a:r>
          </a:p>
        </p:txBody>
      </p:sp>
      <p:sp>
        <p:nvSpPr>
          <p:cNvPr id="18436" name="Rectangle 3"/>
          <p:cNvSpPr>
            <a:spLocks noGrp="1" noChangeArrowheads="1"/>
          </p:cNvSpPr>
          <p:nvPr>
            <p:ph idx="1"/>
          </p:nvPr>
        </p:nvSpPr>
        <p:spPr/>
        <p:txBody>
          <a:bodyPr/>
          <a:lstStyle/>
          <a:p>
            <a:pPr eaLnBrk="1" hangingPunct="1"/>
            <a:r>
              <a:rPr lang="en-US" altLang="en-US" sz="3600"/>
              <a:t>What is the data dictionary format for</a:t>
            </a:r>
          </a:p>
          <a:p>
            <a:pPr lvl="1" eaLnBrk="1" hangingPunct="1"/>
            <a:r>
              <a:rPr lang="en-US" altLang="en-US" sz="3200"/>
              <a:t>entity?</a:t>
            </a:r>
          </a:p>
          <a:p>
            <a:pPr lvl="1" eaLnBrk="1" hangingPunct="1"/>
            <a:r>
              <a:rPr lang="en-US" altLang="en-US" sz="3200"/>
              <a:t>process?</a:t>
            </a:r>
          </a:p>
          <a:p>
            <a:pPr lvl="1" eaLnBrk="1" hangingPunct="1"/>
            <a:r>
              <a:rPr lang="en-US" altLang="en-US" sz="3200"/>
              <a:t>data flow?</a:t>
            </a:r>
          </a:p>
          <a:p>
            <a:pPr lvl="1" eaLnBrk="1" hangingPunct="1"/>
            <a:r>
              <a:rPr lang="en-US" altLang="en-US" sz="3200"/>
              <a:t>data store?</a:t>
            </a:r>
            <a:endParaRPr lang="en-US" altLang="en-US"/>
          </a:p>
        </p:txBody>
      </p:sp>
    </p:spTree>
    <p:extLst>
      <p:ext uri="{BB962C8B-B14F-4D97-AF65-F5344CB8AC3E}">
        <p14:creationId xmlns:p14="http://schemas.microsoft.com/office/powerpoint/2010/main" val="23083814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smtClean="0"/>
              <a:t>Data Dictionaries</a:t>
            </a:r>
          </a:p>
          <a:p>
            <a:pPr lvl="1"/>
            <a:r>
              <a:rPr lang="en-US" altLang="en-US" sz="3200" dirty="0" smtClean="0"/>
              <a:t>Contents </a:t>
            </a:r>
            <a:r>
              <a:rPr lang="en-US" altLang="en-US" sz="3200" dirty="0"/>
              <a:t>of a Data Dictionary</a:t>
            </a:r>
          </a:p>
          <a:p>
            <a:pPr lvl="2"/>
            <a:r>
              <a:rPr lang="en-US" altLang="en-US" sz="2800" dirty="0"/>
              <a:t> Data Description</a:t>
            </a:r>
          </a:p>
          <a:p>
            <a:pPr lvl="2"/>
            <a:r>
              <a:rPr lang="en-US" altLang="en-US" sz="2800" dirty="0"/>
              <a:t> Data Structure</a:t>
            </a:r>
          </a:p>
          <a:p>
            <a:pPr lvl="2"/>
            <a:r>
              <a:rPr lang="en-US" altLang="en-US" sz="2800" dirty="0"/>
              <a:t> Data Element</a:t>
            </a:r>
            <a:endParaRPr lang="en-US" altLang="en-US" dirty="0"/>
          </a:p>
          <a:p>
            <a:endParaRPr lang="en-US" dirty="0"/>
          </a:p>
        </p:txBody>
      </p:sp>
      <p:sp>
        <p:nvSpPr>
          <p:cNvPr id="5" name="Text Box 2"/>
          <p:cNvSpPr txBox="1">
            <a:spLocks noChangeArrowheads="1"/>
          </p:cNvSpPr>
          <p:nvPr/>
        </p:nvSpPr>
        <p:spPr bwMode="auto">
          <a:xfrm>
            <a:off x="264465" y="411163"/>
            <a:ext cx="76909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sz="3600" b="1" u="sng" dirty="0">
                <a:latin typeface="Century Gothic" panose="020B0502020202020204" pitchFamily="34" charset="0"/>
                <a:ea typeface="新細明體" pitchFamily="18" charset="-120"/>
              </a:rPr>
              <a:t>Summary of Main Teaching Points</a:t>
            </a:r>
            <a:endParaRPr lang="en-US" altLang="zh-TW" sz="3600" u="sng" dirty="0">
              <a:latin typeface="Century Gothic" panose="020B0502020202020204" pitchFamily="34" charset="0"/>
              <a:ea typeface="新細明體" pitchFamily="18" charset="-120"/>
            </a:endParaRPr>
          </a:p>
        </p:txBody>
      </p:sp>
    </p:spTree>
    <p:extLst>
      <p:ext uri="{BB962C8B-B14F-4D97-AF65-F5344CB8AC3E}">
        <p14:creationId xmlns:p14="http://schemas.microsoft.com/office/powerpoint/2010/main" val="24487704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Grp="1" noChangeArrowheads="1"/>
          </p:cNvSpPr>
          <p:nvPr>
            <p:ph type="title"/>
          </p:nvPr>
        </p:nvSpPr>
        <p:spPr bwMode="auto">
          <a:xfrm>
            <a:off x="593095" y="522972"/>
            <a:ext cx="68275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latin typeface="Century Gothic" panose="020B0502020202020204" pitchFamily="34" charset="0"/>
                <a:ea typeface="新細明體" pitchFamily="18" charset="-120"/>
              </a:rPr>
              <a:t>Question and Answer Session</a:t>
            </a:r>
            <a:endParaRPr lang="en-US" altLang="zh-TW" u="sng" dirty="0">
              <a:latin typeface="Century Gothic" panose="020B0502020202020204" pitchFamily="34" charset="0"/>
              <a:ea typeface="新細明體" pitchFamily="18" charset="-120"/>
            </a:endParaRPr>
          </a:p>
        </p:txBody>
      </p:sp>
      <p:sp>
        <p:nvSpPr>
          <p:cNvPr id="7" name="Text Box 2"/>
          <p:cNvSpPr txBox="1">
            <a:spLocks noChangeArrowheads="1"/>
          </p:cNvSpPr>
          <p:nvPr/>
        </p:nvSpPr>
        <p:spPr bwMode="auto">
          <a:xfrm>
            <a:off x="2590800" y="2286000"/>
            <a:ext cx="496887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9600" dirty="0">
                <a:ea typeface="新細明體" pitchFamily="18" charset="-120"/>
              </a:rPr>
              <a:t>Q &amp; A</a:t>
            </a:r>
          </a:p>
        </p:txBody>
      </p:sp>
    </p:spTree>
    <p:extLst>
      <p:ext uri="{BB962C8B-B14F-4D97-AF65-F5344CB8AC3E}">
        <p14:creationId xmlns:p14="http://schemas.microsoft.com/office/powerpoint/2010/main" val="93440177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en-US" dirty="0"/>
              <a:t>Interface design</a:t>
            </a:r>
          </a:p>
          <a:p>
            <a:pPr lvl="1"/>
            <a:r>
              <a:rPr lang="en-US" altLang="en-US" dirty="0"/>
              <a:t>Input Design</a:t>
            </a:r>
          </a:p>
          <a:p>
            <a:pPr lvl="2"/>
            <a:r>
              <a:rPr lang="en-US" altLang="en-US" dirty="0"/>
              <a:t>Objectives</a:t>
            </a:r>
          </a:p>
          <a:p>
            <a:pPr lvl="2"/>
            <a:r>
              <a:rPr lang="en-US" altLang="en-US" dirty="0"/>
              <a:t>Devices</a:t>
            </a:r>
          </a:p>
          <a:p>
            <a:pPr lvl="1"/>
            <a:r>
              <a:rPr lang="en-US" altLang="en-US" dirty="0"/>
              <a:t>Guidelines for form design</a:t>
            </a:r>
          </a:p>
          <a:p>
            <a:endParaRPr lang="en-US" dirty="0"/>
          </a:p>
        </p:txBody>
      </p:sp>
      <p:sp>
        <p:nvSpPr>
          <p:cNvPr id="5" name="Text Box 3"/>
          <p:cNvSpPr txBox="1">
            <a:spLocks noGrp="1" noChangeArrowheads="1"/>
          </p:cNvSpPr>
          <p:nvPr>
            <p:ph type="title"/>
          </p:nvPr>
        </p:nvSpPr>
        <p:spPr bwMode="auto">
          <a:xfrm>
            <a:off x="1324067" y="522972"/>
            <a:ext cx="53655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u="sng" dirty="0">
                <a:solidFill>
                  <a:srgbClr val="003366"/>
                </a:solidFill>
              </a:rPr>
              <a:t>What we will cover next</a:t>
            </a:r>
            <a:endParaRPr lang="en-US" altLang="en-US" u="sng" dirty="0">
              <a:solidFill>
                <a:srgbClr val="003366"/>
              </a:solidFill>
            </a:endParaRPr>
          </a:p>
        </p:txBody>
      </p:sp>
    </p:spTree>
    <p:extLst>
      <p:ext uri="{BB962C8B-B14F-4D97-AF65-F5344CB8AC3E}">
        <p14:creationId xmlns:p14="http://schemas.microsoft.com/office/powerpoint/2010/main" val="24775244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defRPr/>
            </a:pPr>
            <a:r>
              <a:rPr lang="en-US" sz="3200" b="1" dirty="0" smtClean="0">
                <a:solidFill>
                  <a:schemeClr val="accent6">
                    <a:lumMod val="75000"/>
                  </a:schemeClr>
                </a:solidFill>
              </a:rPr>
              <a:t>Key Terms you must be able to use</a:t>
            </a:r>
          </a:p>
        </p:txBody>
      </p:sp>
      <p:sp>
        <p:nvSpPr>
          <p:cNvPr id="6148" name="Rectangle 3"/>
          <p:cNvSpPr>
            <a:spLocks noGrp="1" noChangeArrowheads="1"/>
          </p:cNvSpPr>
          <p:nvPr>
            <p:ph type="body" idx="1"/>
          </p:nvPr>
        </p:nvSpPr>
        <p:spPr/>
        <p:txBody>
          <a:bodyPr/>
          <a:lstStyle/>
          <a:p>
            <a:pPr eaLnBrk="1" hangingPunct="1"/>
            <a:r>
              <a:rPr lang="en-US" altLang="en-US" smtClean="0"/>
              <a:t>If you have mastered this topic, </a:t>
            </a:r>
            <a:r>
              <a:rPr lang="en-US" altLang="en-US" smtClean="0">
                <a:solidFill>
                  <a:srgbClr val="990000"/>
                </a:solidFill>
              </a:rPr>
              <a:t>you should be able to use the following terms correctly in your assignments and exams</a:t>
            </a:r>
            <a:r>
              <a:rPr lang="en-US" altLang="en-US" smtClean="0"/>
              <a:t>:</a:t>
            </a:r>
          </a:p>
          <a:p>
            <a:pPr lvl="1" eaLnBrk="1" hangingPunct="1"/>
            <a:endParaRPr lang="en-US" altLang="en-US" sz="3200" smtClean="0"/>
          </a:p>
          <a:p>
            <a:pPr lvl="1" eaLnBrk="1" hangingPunct="1"/>
            <a:r>
              <a:rPr lang="en-US" altLang="en-US" sz="3200" smtClean="0"/>
              <a:t>Data Dictionary</a:t>
            </a:r>
            <a:endParaRPr lang="en-US" altLang="en-US" smtClean="0"/>
          </a:p>
        </p:txBody>
      </p:sp>
    </p:spTree>
    <p:extLst>
      <p:ext uri="{BB962C8B-B14F-4D97-AF65-F5344CB8AC3E}">
        <p14:creationId xmlns:p14="http://schemas.microsoft.com/office/powerpoint/2010/main" val="627307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defRPr/>
            </a:pPr>
            <a:r>
              <a:rPr lang="en-US" sz="3200" b="1" dirty="0" smtClean="0">
                <a:solidFill>
                  <a:schemeClr val="accent6">
                    <a:lumMod val="75000"/>
                  </a:schemeClr>
                </a:solidFill>
              </a:rPr>
              <a:t>WHAT IS A DATA DICTIONARY ?</a:t>
            </a:r>
          </a:p>
        </p:txBody>
      </p:sp>
      <p:sp>
        <p:nvSpPr>
          <p:cNvPr id="7172" name="Rectangle 3"/>
          <p:cNvSpPr>
            <a:spLocks noGrp="1" noChangeArrowheads="1"/>
          </p:cNvSpPr>
          <p:nvPr>
            <p:ph type="body" idx="1"/>
          </p:nvPr>
        </p:nvSpPr>
        <p:spPr/>
        <p:txBody>
          <a:bodyPr/>
          <a:lstStyle/>
          <a:p>
            <a:pPr eaLnBrk="1" hangingPunct="1">
              <a:lnSpc>
                <a:spcPct val="90000"/>
              </a:lnSpc>
            </a:pPr>
            <a:r>
              <a:rPr lang="en-US" altLang="en-US" sz="2400" smtClean="0"/>
              <a:t>Also known as </a:t>
            </a:r>
            <a:r>
              <a:rPr lang="en-US" altLang="en-US" sz="2400" smtClean="0">
                <a:solidFill>
                  <a:srgbClr val="A50021"/>
                </a:solidFill>
              </a:rPr>
              <a:t>data repository</a:t>
            </a:r>
          </a:p>
          <a:p>
            <a:pPr eaLnBrk="1" hangingPunct="1">
              <a:lnSpc>
                <a:spcPct val="90000"/>
              </a:lnSpc>
              <a:buFontTx/>
              <a:buNone/>
            </a:pPr>
            <a:endParaRPr lang="en-US" altLang="en-US" sz="2400" smtClean="0"/>
          </a:p>
          <a:p>
            <a:pPr eaLnBrk="1" hangingPunct="1">
              <a:lnSpc>
                <a:spcPct val="90000"/>
              </a:lnSpc>
            </a:pPr>
            <a:r>
              <a:rPr lang="en-US" altLang="en-US" sz="2400" smtClean="0"/>
              <a:t>A reference work of </a:t>
            </a:r>
            <a:r>
              <a:rPr lang="en-US" altLang="en-US" sz="2400" smtClean="0">
                <a:solidFill>
                  <a:srgbClr val="A50021"/>
                </a:solidFill>
              </a:rPr>
              <a:t>data about data (metadata)</a:t>
            </a:r>
            <a:r>
              <a:rPr lang="en-US" altLang="en-US" sz="2400" smtClean="0"/>
              <a:t> which is compiled by systems analysts to guide them through analysis and design</a:t>
            </a:r>
          </a:p>
          <a:p>
            <a:pPr eaLnBrk="1" hangingPunct="1">
              <a:lnSpc>
                <a:spcPct val="90000"/>
              </a:lnSpc>
            </a:pPr>
            <a:endParaRPr lang="en-US" altLang="en-US" sz="2400" smtClean="0"/>
          </a:p>
          <a:p>
            <a:pPr eaLnBrk="1" hangingPunct="1">
              <a:lnSpc>
                <a:spcPct val="90000"/>
              </a:lnSpc>
            </a:pPr>
            <a:r>
              <a:rPr lang="en-US" altLang="en-US" sz="2400" smtClean="0"/>
              <a:t>A central storehouse of </a:t>
            </a:r>
            <a:r>
              <a:rPr lang="en-US" altLang="en-US" sz="2400" smtClean="0">
                <a:solidFill>
                  <a:srgbClr val="A50021"/>
                </a:solidFill>
              </a:rPr>
              <a:t>information about the system’s data</a:t>
            </a:r>
          </a:p>
          <a:p>
            <a:pPr eaLnBrk="1" hangingPunct="1">
              <a:lnSpc>
                <a:spcPct val="90000"/>
              </a:lnSpc>
            </a:pPr>
            <a:endParaRPr lang="en-US" altLang="en-US" sz="2400" smtClean="0"/>
          </a:p>
          <a:p>
            <a:pPr eaLnBrk="1" hangingPunct="1">
              <a:lnSpc>
                <a:spcPct val="90000"/>
              </a:lnSpc>
            </a:pPr>
            <a:r>
              <a:rPr lang="en-US" altLang="en-US" sz="2400" smtClean="0"/>
              <a:t>A document which is used to </a:t>
            </a:r>
            <a:r>
              <a:rPr lang="en-US" altLang="en-US" sz="2400" smtClean="0">
                <a:solidFill>
                  <a:srgbClr val="A50021"/>
                </a:solidFill>
              </a:rPr>
              <a:t>collect and coordinate specific data terms</a:t>
            </a:r>
            <a:r>
              <a:rPr lang="en-US" altLang="en-US" sz="2400" smtClean="0"/>
              <a:t>, as well as confirms what each term mean to different people in the organization</a:t>
            </a:r>
          </a:p>
        </p:txBody>
      </p:sp>
    </p:spTree>
    <p:extLst>
      <p:ext uri="{BB962C8B-B14F-4D97-AF65-F5344CB8AC3E}">
        <p14:creationId xmlns:p14="http://schemas.microsoft.com/office/powerpoint/2010/main" val="1049001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defRPr/>
            </a:pPr>
            <a:r>
              <a:rPr lang="en-US" sz="3200" b="1" dirty="0" smtClean="0">
                <a:solidFill>
                  <a:schemeClr val="accent6">
                    <a:lumMod val="75000"/>
                  </a:schemeClr>
                </a:solidFill>
              </a:rPr>
              <a:t>A DATA DICTIONARY IS USED TO :</a:t>
            </a:r>
          </a:p>
        </p:txBody>
      </p:sp>
      <p:sp>
        <p:nvSpPr>
          <p:cNvPr id="8196" name="Rectangle 3"/>
          <p:cNvSpPr>
            <a:spLocks noGrp="1" noChangeArrowheads="1"/>
          </p:cNvSpPr>
          <p:nvPr>
            <p:ph type="body" idx="1"/>
          </p:nvPr>
        </p:nvSpPr>
        <p:spPr/>
        <p:txBody>
          <a:bodyPr/>
          <a:lstStyle/>
          <a:p>
            <a:pPr eaLnBrk="1" hangingPunct="1"/>
            <a:r>
              <a:rPr lang="en-US" altLang="en-US" sz="2800" smtClean="0"/>
              <a:t>provide documentation</a:t>
            </a:r>
          </a:p>
          <a:p>
            <a:pPr eaLnBrk="1" hangingPunct="1"/>
            <a:r>
              <a:rPr lang="en-US" altLang="en-US" sz="2800" smtClean="0"/>
              <a:t>eliminate redundancy</a:t>
            </a:r>
          </a:p>
          <a:p>
            <a:pPr eaLnBrk="1" hangingPunct="1"/>
            <a:r>
              <a:rPr lang="en-US" altLang="en-US" sz="2800" smtClean="0"/>
              <a:t>validate the data flow diagram for completeness &amp; accuracy</a:t>
            </a:r>
          </a:p>
          <a:p>
            <a:pPr eaLnBrk="1" hangingPunct="1"/>
            <a:r>
              <a:rPr lang="en-US" altLang="en-US" sz="2800" smtClean="0"/>
              <a:t>provide a starting point for developing screens and reports</a:t>
            </a:r>
          </a:p>
          <a:p>
            <a:pPr eaLnBrk="1" hangingPunct="1"/>
            <a:r>
              <a:rPr lang="en-US" altLang="en-US" sz="2800" smtClean="0"/>
              <a:t>determine the contents of data stored in files</a:t>
            </a:r>
          </a:p>
          <a:p>
            <a:pPr eaLnBrk="1" hangingPunct="1"/>
            <a:r>
              <a:rPr lang="en-US" altLang="en-US" sz="2800" smtClean="0"/>
              <a:t>develop the logic for data flow diagram processes</a:t>
            </a:r>
          </a:p>
          <a:p>
            <a:pPr eaLnBrk="1" hangingPunct="1">
              <a:buFontTx/>
              <a:buNone/>
            </a:pPr>
            <a:endParaRPr lang="en-US" altLang="en-US" sz="2800" smtClean="0"/>
          </a:p>
        </p:txBody>
      </p:sp>
    </p:spTree>
    <p:extLst>
      <p:ext uri="{BB962C8B-B14F-4D97-AF65-F5344CB8AC3E}">
        <p14:creationId xmlns:p14="http://schemas.microsoft.com/office/powerpoint/2010/main" val="1094871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defRPr/>
            </a:pPr>
            <a:r>
              <a:rPr lang="en-US" b="1" dirty="0" smtClean="0">
                <a:solidFill>
                  <a:schemeClr val="accent6">
                    <a:lumMod val="75000"/>
                  </a:schemeClr>
                </a:solidFill>
              </a:rPr>
              <a:t>Contents of a data dictionary</a:t>
            </a:r>
          </a:p>
        </p:txBody>
      </p:sp>
      <p:pic>
        <p:nvPicPr>
          <p:cNvPr id="9220" name="Picture 4" descr="Fig4-24"/>
          <p:cNvPicPr>
            <a:picLocks noChangeAspect="1" noChangeArrowheads="1"/>
          </p:cNvPicPr>
          <p:nvPr/>
        </p:nvPicPr>
        <p:blipFill>
          <a:blip r:embed="rId2">
            <a:extLst>
              <a:ext uri="{28A0092B-C50C-407E-A947-70E740481C1C}">
                <a14:useLocalDpi xmlns:a14="http://schemas.microsoft.com/office/drawing/2010/main" val="0"/>
              </a:ext>
            </a:extLst>
          </a:blip>
          <a:srcRect b="8696"/>
          <a:stretch>
            <a:fillRect/>
          </a:stretch>
        </p:blipFill>
        <p:spPr bwMode="auto">
          <a:xfrm>
            <a:off x="0" y="1600200"/>
            <a:ext cx="91440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Rectangle 5"/>
          <p:cNvSpPr>
            <a:spLocks noChangeArrowheads="1"/>
          </p:cNvSpPr>
          <p:nvPr/>
        </p:nvSpPr>
        <p:spPr bwMode="auto">
          <a:xfrm>
            <a:off x="2362200" y="6172200"/>
            <a:ext cx="487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000"/>
              <a:t>Figure 11-1 :Contents of the Data Dictionary</a:t>
            </a:r>
          </a:p>
          <a:p>
            <a:pPr algn="ctr" eaLnBrk="1" hangingPunct="1"/>
            <a:r>
              <a:rPr lang="en-US" altLang="en-US" sz="1000" b="1"/>
              <a:t>Systems Analysis &amp; Design (4th Edition) </a:t>
            </a:r>
            <a:r>
              <a:rPr lang="en-US" altLang="en-US" sz="1000"/>
              <a:t>– Shelly Cashman Series</a:t>
            </a:r>
          </a:p>
        </p:txBody>
      </p:sp>
    </p:spTree>
    <p:extLst>
      <p:ext uri="{BB962C8B-B14F-4D97-AF65-F5344CB8AC3E}">
        <p14:creationId xmlns:p14="http://schemas.microsoft.com/office/powerpoint/2010/main" val="39428791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defRPr/>
            </a:pPr>
            <a:r>
              <a:rPr lang="en-US" b="1" dirty="0" smtClean="0">
                <a:solidFill>
                  <a:schemeClr val="accent6">
                    <a:lumMod val="75000"/>
                  </a:schemeClr>
                </a:solidFill>
              </a:rPr>
              <a:t>External Entity</a:t>
            </a:r>
          </a:p>
        </p:txBody>
      </p:sp>
      <p:sp>
        <p:nvSpPr>
          <p:cNvPr id="10244" name="Rectangle 3"/>
          <p:cNvSpPr>
            <a:spLocks noGrp="1" noChangeArrowheads="1"/>
          </p:cNvSpPr>
          <p:nvPr>
            <p:ph type="body" idx="1"/>
          </p:nvPr>
        </p:nvSpPr>
        <p:spPr>
          <a:xfrm>
            <a:off x="249238" y="1203325"/>
            <a:ext cx="8656637" cy="5362575"/>
          </a:xfrm>
        </p:spPr>
        <p:txBody>
          <a:bodyPr/>
          <a:lstStyle/>
          <a:p>
            <a:pPr marL="1377950" indent="-1377950" eaLnBrk="1" hangingPunct="1">
              <a:lnSpc>
                <a:spcPct val="110000"/>
              </a:lnSpc>
              <a:buFontTx/>
              <a:buNone/>
            </a:pPr>
            <a:r>
              <a:rPr lang="en-US" altLang="en-US" sz="3600" smtClean="0">
                <a:solidFill>
                  <a:srgbClr val="A50021"/>
                </a:solidFill>
                <a:latin typeface="Times New Roman" panose="02020603050405020304" pitchFamily="18" charset="0"/>
              </a:rPr>
              <a:t>Name : </a:t>
            </a:r>
            <a:r>
              <a:rPr lang="en-US" altLang="en-US" i="1" smtClean="0">
                <a:solidFill>
                  <a:schemeClr val="tx2"/>
                </a:solidFill>
              </a:rPr>
              <a:t>The external entity name as it appears on the DFDs</a:t>
            </a:r>
          </a:p>
          <a:p>
            <a:pPr marL="1377950" indent="-1377950">
              <a:lnSpc>
                <a:spcPct val="120000"/>
              </a:lnSpc>
              <a:spcBef>
                <a:spcPct val="0"/>
              </a:spcBef>
              <a:buClr>
                <a:srgbClr val="FF0000"/>
              </a:buClr>
              <a:buFont typeface="Wingdings" panose="05000000000000000000" pitchFamily="2" charset="2"/>
              <a:buNone/>
            </a:pPr>
            <a:r>
              <a:rPr lang="en-US" altLang="en-US" sz="3600" smtClean="0">
                <a:solidFill>
                  <a:srgbClr val="A50021"/>
                </a:solidFill>
                <a:latin typeface="Times New Roman" panose="02020603050405020304" pitchFamily="18" charset="0"/>
              </a:rPr>
              <a:t>Description : </a:t>
            </a:r>
            <a:r>
              <a:rPr lang="en-US" altLang="en-US" i="1" smtClean="0">
                <a:solidFill>
                  <a:schemeClr val="tx2"/>
                </a:solidFill>
              </a:rPr>
              <a:t>Of  the external entity and its purpose</a:t>
            </a:r>
            <a:endParaRPr lang="en-US" altLang="en-US" sz="3600" smtClean="0">
              <a:solidFill>
                <a:srgbClr val="A50021"/>
              </a:solidFill>
              <a:latin typeface="Times New Roman" panose="02020603050405020304" pitchFamily="18" charset="0"/>
            </a:endParaRPr>
          </a:p>
          <a:p>
            <a:pPr marL="1377950" indent="-1377950" eaLnBrk="1" hangingPunct="1">
              <a:buFontTx/>
              <a:buNone/>
            </a:pPr>
            <a:r>
              <a:rPr lang="en-US" altLang="en-US" sz="3600" smtClean="0">
                <a:solidFill>
                  <a:srgbClr val="A50021"/>
                </a:solidFill>
                <a:latin typeface="Times New Roman" panose="02020603050405020304" pitchFamily="18" charset="0"/>
              </a:rPr>
              <a:t>Input data flows : </a:t>
            </a:r>
            <a:r>
              <a:rPr lang="en-US" altLang="en-US" i="1" smtClean="0">
                <a:solidFill>
                  <a:schemeClr val="tx2"/>
                </a:solidFill>
              </a:rPr>
              <a:t>The standard DFD names for the input data flows into the external entity</a:t>
            </a:r>
            <a:endParaRPr lang="en-US" altLang="en-US" sz="3600" smtClean="0">
              <a:solidFill>
                <a:srgbClr val="A50021"/>
              </a:solidFill>
              <a:latin typeface="Times New Roman" panose="02020603050405020304" pitchFamily="18" charset="0"/>
            </a:endParaRPr>
          </a:p>
          <a:p>
            <a:pPr marL="1377950" indent="-1377950" eaLnBrk="1" hangingPunct="1">
              <a:buFontTx/>
              <a:buNone/>
            </a:pPr>
            <a:r>
              <a:rPr lang="en-US" altLang="en-US" sz="3600" smtClean="0">
                <a:solidFill>
                  <a:srgbClr val="A50021"/>
                </a:solidFill>
                <a:latin typeface="Times New Roman" panose="02020603050405020304" pitchFamily="18" charset="0"/>
              </a:rPr>
              <a:t>Output data flows : </a:t>
            </a:r>
            <a:r>
              <a:rPr lang="en-US" altLang="en-US" i="1" smtClean="0">
                <a:solidFill>
                  <a:schemeClr val="tx2"/>
                </a:solidFill>
              </a:rPr>
              <a:t>The standard DFD names for the output data flows</a:t>
            </a:r>
            <a:r>
              <a:rPr lang="en-US" altLang="en-US" smtClean="0"/>
              <a:t> </a:t>
            </a:r>
          </a:p>
        </p:txBody>
      </p:sp>
    </p:spTree>
    <p:extLst>
      <p:ext uri="{BB962C8B-B14F-4D97-AF65-F5344CB8AC3E}">
        <p14:creationId xmlns:p14="http://schemas.microsoft.com/office/powerpoint/2010/main" val="982423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defRPr/>
            </a:pPr>
            <a:r>
              <a:rPr lang="en-US" b="1" dirty="0" smtClean="0">
                <a:solidFill>
                  <a:schemeClr val="accent6">
                    <a:lumMod val="75000"/>
                  </a:schemeClr>
                </a:solidFill>
              </a:rPr>
              <a:t>External Entity</a:t>
            </a:r>
          </a:p>
        </p:txBody>
      </p:sp>
      <p:sp>
        <p:nvSpPr>
          <p:cNvPr id="115716" name="Text Box 4"/>
          <p:cNvSpPr txBox="1">
            <a:spLocks noChangeArrowheads="1"/>
          </p:cNvSpPr>
          <p:nvPr/>
        </p:nvSpPr>
        <p:spPr bwMode="auto">
          <a:xfrm>
            <a:off x="0" y="1335088"/>
            <a:ext cx="7924800" cy="283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150000"/>
              </a:lnSpc>
              <a:buClr>
                <a:srgbClr val="FF0000"/>
              </a:buClr>
              <a:buFont typeface="Wingdings" panose="05000000000000000000" pitchFamily="2" charset="2"/>
              <a:buNone/>
            </a:pPr>
            <a:r>
              <a:rPr lang="en-US" altLang="en-US" sz="2400" b="1">
                <a:solidFill>
                  <a:srgbClr val="A50021"/>
                </a:solidFill>
              </a:rPr>
              <a:t>Name :</a:t>
            </a:r>
            <a:r>
              <a:rPr lang="en-US" altLang="en-US" sz="2400" b="1"/>
              <a:t> Customer</a:t>
            </a:r>
          </a:p>
          <a:p>
            <a:pPr>
              <a:lnSpc>
                <a:spcPct val="150000"/>
              </a:lnSpc>
              <a:buClr>
                <a:srgbClr val="FF0000"/>
              </a:buClr>
              <a:buFont typeface="Wingdings" panose="05000000000000000000" pitchFamily="2" charset="2"/>
              <a:buNone/>
            </a:pPr>
            <a:r>
              <a:rPr lang="en-US" altLang="en-US" sz="2400" b="1">
                <a:solidFill>
                  <a:srgbClr val="A50021"/>
                </a:solidFill>
              </a:rPr>
              <a:t>Description :</a:t>
            </a:r>
            <a:r>
              <a:rPr lang="en-US" altLang="en-US" sz="2400" b="1"/>
              <a:t> Customer register details to obtain login details such as Login # and password</a:t>
            </a:r>
          </a:p>
          <a:p>
            <a:pPr>
              <a:lnSpc>
                <a:spcPct val="150000"/>
              </a:lnSpc>
              <a:buClr>
                <a:srgbClr val="FF0000"/>
              </a:buClr>
              <a:buFont typeface="Wingdings" panose="05000000000000000000" pitchFamily="2" charset="2"/>
              <a:buNone/>
            </a:pPr>
            <a:r>
              <a:rPr lang="en-US" altLang="en-US" sz="2400" b="1">
                <a:solidFill>
                  <a:srgbClr val="A50021"/>
                </a:solidFill>
              </a:rPr>
              <a:t>Input data flows :</a:t>
            </a:r>
            <a:r>
              <a:rPr lang="en-US" altLang="en-US" sz="2400" b="1"/>
              <a:t> Login details</a:t>
            </a:r>
          </a:p>
          <a:p>
            <a:pPr>
              <a:lnSpc>
                <a:spcPct val="150000"/>
              </a:lnSpc>
              <a:buClr>
                <a:srgbClr val="FF0000"/>
              </a:buClr>
              <a:buFont typeface="Wingdings" panose="05000000000000000000" pitchFamily="2" charset="2"/>
              <a:buNone/>
            </a:pPr>
            <a:r>
              <a:rPr lang="en-US" altLang="en-US" sz="2400" b="1">
                <a:solidFill>
                  <a:srgbClr val="A50021"/>
                </a:solidFill>
              </a:rPr>
              <a:t>Output data flow :</a:t>
            </a:r>
            <a:r>
              <a:rPr lang="en-US" altLang="en-US" sz="2400" b="1"/>
              <a:t> Customer details</a:t>
            </a:r>
          </a:p>
        </p:txBody>
      </p:sp>
      <p:grpSp>
        <p:nvGrpSpPr>
          <p:cNvPr id="2" name="Group 5"/>
          <p:cNvGrpSpPr>
            <a:grpSpLocks/>
          </p:cNvGrpSpPr>
          <p:nvPr/>
        </p:nvGrpSpPr>
        <p:grpSpPr bwMode="auto">
          <a:xfrm>
            <a:off x="495300" y="3136900"/>
            <a:ext cx="7848600" cy="3352800"/>
            <a:chOff x="816" y="2112"/>
            <a:chExt cx="4944" cy="2112"/>
          </a:xfrm>
        </p:grpSpPr>
        <p:sp>
          <p:nvSpPr>
            <p:cNvPr id="11270" name="Rectangle 6"/>
            <p:cNvSpPr>
              <a:spLocks noChangeArrowheads="1"/>
            </p:cNvSpPr>
            <p:nvPr/>
          </p:nvSpPr>
          <p:spPr bwMode="auto">
            <a:xfrm>
              <a:off x="4848" y="2832"/>
              <a:ext cx="912"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b="1">
                  <a:solidFill>
                    <a:srgbClr val="3366FF"/>
                  </a:solidFill>
                  <a:latin typeface="Times New Roman" panose="02020603050405020304" pitchFamily="18" charset="0"/>
                </a:rPr>
                <a:t>Updated Customer details</a:t>
              </a:r>
            </a:p>
          </p:txBody>
        </p:sp>
        <p:grpSp>
          <p:nvGrpSpPr>
            <p:cNvPr id="11271" name="Group 7"/>
            <p:cNvGrpSpPr>
              <a:grpSpLocks/>
            </p:cNvGrpSpPr>
            <p:nvPr/>
          </p:nvGrpSpPr>
          <p:grpSpPr bwMode="auto">
            <a:xfrm>
              <a:off x="816" y="2112"/>
              <a:ext cx="4752" cy="2112"/>
              <a:chOff x="816" y="2112"/>
              <a:chExt cx="4752" cy="2112"/>
            </a:xfrm>
          </p:grpSpPr>
          <p:grpSp>
            <p:nvGrpSpPr>
              <p:cNvPr id="11272" name="Group 8"/>
              <p:cNvGrpSpPr>
                <a:grpSpLocks/>
              </p:cNvGrpSpPr>
              <p:nvPr/>
            </p:nvGrpSpPr>
            <p:grpSpPr bwMode="auto">
              <a:xfrm>
                <a:off x="816" y="3120"/>
                <a:ext cx="3984" cy="1104"/>
                <a:chOff x="480" y="2544"/>
                <a:chExt cx="3984" cy="1104"/>
              </a:xfrm>
            </p:grpSpPr>
            <p:sp>
              <p:nvSpPr>
                <p:cNvPr id="11280" name="Rectangle 9"/>
                <p:cNvSpPr>
                  <a:spLocks noChangeArrowheads="1"/>
                </p:cNvSpPr>
                <p:nvPr/>
              </p:nvSpPr>
              <p:spPr bwMode="auto">
                <a:xfrm>
                  <a:off x="480" y="2784"/>
                  <a:ext cx="1296" cy="72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b="1">
                      <a:solidFill>
                        <a:srgbClr val="3366FF"/>
                      </a:solidFill>
                      <a:latin typeface="Times New Roman" panose="02020603050405020304" pitchFamily="18" charset="0"/>
                    </a:rPr>
                    <a:t>Customer</a:t>
                  </a:r>
                </a:p>
              </p:txBody>
            </p:sp>
            <p:sp>
              <p:nvSpPr>
                <p:cNvPr id="11281" name="Line 10"/>
                <p:cNvSpPr>
                  <a:spLocks noChangeShapeType="1"/>
                </p:cNvSpPr>
                <p:nvPr/>
              </p:nvSpPr>
              <p:spPr bwMode="auto">
                <a:xfrm flipH="1">
                  <a:off x="1776" y="3264"/>
                  <a:ext cx="1584"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82" name="Line 11"/>
                <p:cNvSpPr>
                  <a:spLocks noChangeShapeType="1"/>
                </p:cNvSpPr>
                <p:nvPr/>
              </p:nvSpPr>
              <p:spPr bwMode="auto">
                <a:xfrm>
                  <a:off x="3408" y="2928"/>
                  <a:ext cx="96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3" name="Text Box 12"/>
                <p:cNvSpPr txBox="1">
                  <a:spLocks noChangeArrowheads="1"/>
                </p:cNvSpPr>
                <p:nvPr/>
              </p:nvSpPr>
              <p:spPr bwMode="auto">
                <a:xfrm>
                  <a:off x="1824" y="2767"/>
                  <a:ext cx="127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b="1">
                      <a:solidFill>
                        <a:srgbClr val="3366FF"/>
                      </a:solidFill>
                      <a:latin typeface="Times New Roman" panose="02020603050405020304" pitchFamily="18" charset="0"/>
                    </a:rPr>
                    <a:t>Customer details</a:t>
                  </a:r>
                </a:p>
              </p:txBody>
            </p:sp>
            <p:sp>
              <p:nvSpPr>
                <p:cNvPr id="11284" name="Line 13"/>
                <p:cNvSpPr>
                  <a:spLocks noChangeShapeType="1"/>
                </p:cNvSpPr>
                <p:nvPr/>
              </p:nvSpPr>
              <p:spPr bwMode="auto">
                <a:xfrm>
                  <a:off x="1776" y="3024"/>
                  <a:ext cx="1584"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85" name="Oval 14"/>
                <p:cNvSpPr>
                  <a:spLocks noChangeArrowheads="1"/>
                </p:cNvSpPr>
                <p:nvPr/>
              </p:nvSpPr>
              <p:spPr bwMode="auto">
                <a:xfrm>
                  <a:off x="3360" y="2544"/>
                  <a:ext cx="1104" cy="1104"/>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Aft>
                      <a:spcPct val="15000"/>
                    </a:spcAft>
                  </a:pPr>
                  <a:r>
                    <a:rPr lang="en-US" altLang="en-US" sz="2000" b="1">
                      <a:solidFill>
                        <a:srgbClr val="3366FF"/>
                      </a:solidFill>
                      <a:latin typeface="Times New Roman" panose="02020603050405020304" pitchFamily="18" charset="0"/>
                    </a:rPr>
                    <a:t>1.0</a:t>
                  </a:r>
                </a:p>
                <a:p>
                  <a:pPr algn="ctr"/>
                  <a:r>
                    <a:rPr lang="en-US" altLang="en-US" sz="2000" b="1">
                      <a:solidFill>
                        <a:srgbClr val="3366FF"/>
                      </a:solidFill>
                      <a:latin typeface="Times New Roman" panose="02020603050405020304" pitchFamily="18" charset="0"/>
                    </a:rPr>
                    <a:t>Register</a:t>
                  </a:r>
                </a:p>
                <a:p>
                  <a:pPr algn="ctr"/>
                  <a:r>
                    <a:rPr lang="en-US" altLang="en-US" sz="2000" b="1">
                      <a:solidFill>
                        <a:srgbClr val="3366FF"/>
                      </a:solidFill>
                      <a:latin typeface="Times New Roman" panose="02020603050405020304" pitchFamily="18" charset="0"/>
                    </a:rPr>
                    <a:t>Customer</a:t>
                  </a:r>
                </a:p>
                <a:p>
                  <a:pPr algn="ctr"/>
                  <a:endParaRPr lang="en-US" altLang="en-US" sz="2000" b="1">
                    <a:solidFill>
                      <a:srgbClr val="3366FF"/>
                    </a:solidFill>
                    <a:latin typeface="Times New Roman" panose="02020603050405020304" pitchFamily="18" charset="0"/>
                  </a:endParaRPr>
                </a:p>
              </p:txBody>
            </p:sp>
            <p:sp>
              <p:nvSpPr>
                <p:cNvPr id="11286" name="Text Box 15"/>
                <p:cNvSpPr txBox="1">
                  <a:spLocks noChangeArrowheads="1"/>
                </p:cNvSpPr>
                <p:nvPr/>
              </p:nvSpPr>
              <p:spPr bwMode="auto">
                <a:xfrm>
                  <a:off x="1872" y="3295"/>
                  <a:ext cx="9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b="1">
                      <a:solidFill>
                        <a:srgbClr val="3366FF"/>
                      </a:solidFill>
                      <a:latin typeface="Times New Roman" panose="02020603050405020304" pitchFamily="18" charset="0"/>
                    </a:rPr>
                    <a:t>Login details</a:t>
                  </a:r>
                </a:p>
              </p:txBody>
            </p:sp>
          </p:grpSp>
          <p:grpSp>
            <p:nvGrpSpPr>
              <p:cNvPr id="11273" name="Group 16"/>
              <p:cNvGrpSpPr>
                <a:grpSpLocks/>
              </p:cNvGrpSpPr>
              <p:nvPr/>
            </p:nvGrpSpPr>
            <p:grpSpPr bwMode="auto">
              <a:xfrm>
                <a:off x="2928" y="2112"/>
                <a:ext cx="2640" cy="1152"/>
                <a:chOff x="2928" y="2112"/>
                <a:chExt cx="2640" cy="1152"/>
              </a:xfrm>
            </p:grpSpPr>
            <p:sp>
              <p:nvSpPr>
                <p:cNvPr id="11274" name="Line 17"/>
                <p:cNvSpPr>
                  <a:spLocks noChangeShapeType="1"/>
                </p:cNvSpPr>
                <p:nvPr/>
              </p:nvSpPr>
              <p:spPr bwMode="auto">
                <a:xfrm flipV="1">
                  <a:off x="4416" y="2544"/>
                  <a:ext cx="192" cy="576"/>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75" name="Line 18"/>
                <p:cNvSpPr>
                  <a:spLocks noChangeShapeType="1"/>
                </p:cNvSpPr>
                <p:nvPr/>
              </p:nvSpPr>
              <p:spPr bwMode="auto">
                <a:xfrm flipH="1">
                  <a:off x="4656" y="2688"/>
                  <a:ext cx="240" cy="576"/>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76" name="Line 19"/>
                <p:cNvSpPr>
                  <a:spLocks noChangeShapeType="1"/>
                </p:cNvSpPr>
                <p:nvPr/>
              </p:nvSpPr>
              <p:spPr bwMode="auto">
                <a:xfrm>
                  <a:off x="4176" y="2112"/>
                  <a:ext cx="1392"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7" name="Line 20"/>
                <p:cNvSpPr>
                  <a:spLocks noChangeShapeType="1"/>
                </p:cNvSpPr>
                <p:nvPr/>
              </p:nvSpPr>
              <p:spPr bwMode="auto">
                <a:xfrm>
                  <a:off x="4224" y="2496"/>
                  <a:ext cx="1344"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8" name="Text Box 21"/>
                <p:cNvSpPr txBox="1">
                  <a:spLocks noChangeArrowheads="1"/>
                </p:cNvSpPr>
                <p:nvPr/>
              </p:nvSpPr>
              <p:spPr bwMode="auto">
                <a:xfrm>
                  <a:off x="4224" y="2191"/>
                  <a:ext cx="12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b="1">
                      <a:solidFill>
                        <a:srgbClr val="3366FF"/>
                      </a:solidFill>
                      <a:latin typeface="Times New Roman" panose="02020603050405020304" pitchFamily="18" charset="0"/>
                    </a:rPr>
                    <a:t>Customer record</a:t>
                  </a:r>
                </a:p>
              </p:txBody>
            </p:sp>
            <p:sp>
              <p:nvSpPr>
                <p:cNvPr id="11279" name="Rectangle 22"/>
                <p:cNvSpPr>
                  <a:spLocks noChangeArrowheads="1"/>
                </p:cNvSpPr>
                <p:nvPr/>
              </p:nvSpPr>
              <p:spPr bwMode="auto">
                <a:xfrm>
                  <a:off x="2928" y="2832"/>
                  <a:ext cx="19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b="1">
                      <a:solidFill>
                        <a:srgbClr val="3366FF"/>
                      </a:solidFill>
                      <a:latin typeface="Times New Roman" panose="02020603050405020304" pitchFamily="18" charset="0"/>
                    </a:rPr>
                    <a:t>Registration details</a:t>
                  </a:r>
                </a:p>
              </p:txBody>
            </p:sp>
          </p:grpSp>
        </p:grpSp>
      </p:grpSp>
    </p:spTree>
    <p:extLst>
      <p:ext uri="{BB962C8B-B14F-4D97-AF65-F5344CB8AC3E}">
        <p14:creationId xmlns:p14="http://schemas.microsoft.com/office/powerpoint/2010/main" val="34251845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9" presetClass="path" presetSubtype="0" accel="50000" decel="50000" fill="hold" nodeType="clickEffect">
                                  <p:stCondLst>
                                    <p:cond delay="0"/>
                                  </p:stCondLst>
                                  <p:childTnLst>
                                    <p:animMotion origin="layout" path="M 0.0 2.51448E-6 L 0.1125 0.31147 " pathEditMode="relative" rAng="0" ptsTypes="AA">
                                      <p:cBhvr>
                                        <p:cTn id="10" dur="2000" fill="hold"/>
                                        <p:tgtEl>
                                          <p:spTgt spid="2"/>
                                        </p:tgtEl>
                                        <p:attrNameLst>
                                          <p:attrName>ppt_x</p:attrName>
                                          <p:attrName>ppt_y</p:attrName>
                                        </p:attrNameLst>
                                      </p:cBhvr>
                                      <p:rCtr x="5625" y="15574"/>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57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6" grpId="0"/>
    </p:bldLst>
  </p:timing>
</p:sld>
</file>

<file path=ppt/theme/theme1.xml><?xml version="1.0" encoding="utf-8"?>
<a:theme xmlns:a="http://schemas.openxmlformats.org/drawingml/2006/main" name="APUtemplate-Level_1-3">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APUtemplate-Level_1-3</Template>
  <TotalTime>230</TotalTime>
  <Pages>11</Pages>
  <Words>1360</Words>
  <Application>Microsoft Office PowerPoint</Application>
  <PresentationFormat>On-screen Show (4:3)</PresentationFormat>
  <Paragraphs>252</Paragraphs>
  <Slides>38</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Calibri</vt:lpstr>
      <vt:lpstr>Century Gothic</vt:lpstr>
      <vt:lpstr>新細明體</vt:lpstr>
      <vt:lpstr>Times New Roman</vt:lpstr>
      <vt:lpstr>Wingdings</vt:lpstr>
      <vt:lpstr>Wingdings 3</vt:lpstr>
      <vt:lpstr>APUtemplate-Level_1-3</vt:lpstr>
      <vt:lpstr>Systems Analysis and Design CT026-3-1  </vt:lpstr>
      <vt:lpstr>Topic &amp; Structure of The Lesson</vt:lpstr>
      <vt:lpstr>Learning Outcomes</vt:lpstr>
      <vt:lpstr>Key Terms you must be able to use</vt:lpstr>
      <vt:lpstr>WHAT IS A DATA DICTIONARY ?</vt:lpstr>
      <vt:lpstr>A DATA DICTIONARY IS USED TO :</vt:lpstr>
      <vt:lpstr>Contents of a data dictionary</vt:lpstr>
      <vt:lpstr>External Entity</vt:lpstr>
      <vt:lpstr>External Entity</vt:lpstr>
      <vt:lpstr>Process</vt:lpstr>
      <vt:lpstr>Process</vt:lpstr>
      <vt:lpstr>Data Flow</vt:lpstr>
      <vt:lpstr>Data Flow</vt:lpstr>
      <vt:lpstr>Data Store</vt:lpstr>
      <vt:lpstr>Data Store</vt:lpstr>
      <vt:lpstr>PowerPoint Presentation</vt:lpstr>
      <vt:lpstr>Data Structure</vt:lpstr>
      <vt:lpstr>Data Structure</vt:lpstr>
      <vt:lpstr>PowerPoint Presentation</vt:lpstr>
      <vt:lpstr>Data Element</vt:lpstr>
      <vt:lpstr>Summary of Main Teaching Points</vt:lpstr>
      <vt:lpstr>After the break</vt:lpstr>
      <vt:lpstr>Learning Outcomes</vt:lpstr>
      <vt:lpstr>Key Terms you must be able to use</vt:lpstr>
      <vt:lpstr>Entity Relationship Diagram</vt:lpstr>
      <vt:lpstr>Entity-Relationship Diagrams</vt:lpstr>
      <vt:lpstr>Entity-Relationship Diagrams</vt:lpstr>
      <vt:lpstr>Entity-Relationship Diagrams</vt:lpstr>
      <vt:lpstr>Entity-Relationship Diagrams</vt:lpstr>
      <vt:lpstr>Entity-Relationship Diagrams</vt:lpstr>
      <vt:lpstr>Entity-Relationship Diagram (</vt:lpstr>
      <vt:lpstr>Entity-Relationship Diagrams</vt:lpstr>
      <vt:lpstr>Entity-Relationship Diagrams</vt:lpstr>
      <vt:lpstr>Question and Answer Session</vt:lpstr>
      <vt:lpstr>Quick Review Question</vt:lpstr>
      <vt:lpstr>PowerPoint Presentation</vt:lpstr>
      <vt:lpstr>Question and Answer Session</vt:lpstr>
      <vt:lpstr>What we will cover next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MSc</dc:subject>
  <dc:creator>Nursafuraa Bt Abdul Majid</dc:creator>
  <cp:lastModifiedBy>Dr. Fatemeh Meskaran</cp:lastModifiedBy>
  <cp:revision>41</cp:revision>
  <cp:lastPrinted>2019-05-31T05:10:17Z</cp:lastPrinted>
  <dcterms:created xsi:type="dcterms:W3CDTF">2014-01-16T07:22:48Z</dcterms:created>
  <dcterms:modified xsi:type="dcterms:W3CDTF">2019-05-31T05:11:12Z</dcterms:modified>
</cp:coreProperties>
</file>