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9"/>
  </p:notesMasterIdLst>
  <p:handoutMasterIdLst>
    <p:handoutMasterId r:id="rId60"/>
  </p:handoutMasterIdLst>
  <p:sldIdLst>
    <p:sldId id="256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2" r:id="rId15"/>
    <p:sldId id="501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532" r:id="rId46"/>
    <p:sldId id="533" r:id="rId47"/>
    <p:sldId id="534" r:id="rId48"/>
    <p:sldId id="535" r:id="rId49"/>
    <p:sldId id="536" r:id="rId50"/>
    <p:sldId id="537" r:id="rId51"/>
    <p:sldId id="538" r:id="rId52"/>
    <p:sldId id="539" r:id="rId53"/>
    <p:sldId id="540" r:id="rId54"/>
    <p:sldId id="544" r:id="rId55"/>
    <p:sldId id="545" r:id="rId56"/>
    <p:sldId id="546" r:id="rId57"/>
    <p:sldId id="547" r:id="rId5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71" autoAdjust="0"/>
  </p:normalViewPr>
  <p:slideViewPr>
    <p:cSldViewPr snapToGrid="0">
      <p:cViewPr varScale="1">
        <p:scale>
          <a:sx n="84" d="100"/>
          <a:sy n="84" d="100"/>
        </p:scale>
        <p:origin x="37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7F56F92-D627-43E3-929E-559695044F8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1761BBF-F3EF-42BF-86E5-FB73FD6AC6F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58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E2A2BD-5775-4231-9BF6-F8D301B6F222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5222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19F7DF-A7A2-4B62-B363-BA8CFB5D20CB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7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DBA138-0A69-4C41-9740-187A2E0DF7CE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0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5C4FBF-AF7E-44CB-844A-3791540DF9A8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9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EA1B97-DB48-4D52-8E42-BE4D873137F1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2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CT026-3-1 Systems Analysis and Design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992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2044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 (of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381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72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9795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192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42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355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4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CT026-3-1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Systems Analysis and Design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64200" y="5648326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 (of </a:t>
            </a:r>
            <a:endParaRPr lang="en-GB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800" dirty="0" smtClean="0"/>
              <a:t>Prototyping and Interface Design</a:t>
            </a:r>
            <a:endParaRPr lang="en-US" altLang="en-US" sz="800" dirty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629525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800" dirty="0" smtClean="0"/>
              <a:t>Page </a:t>
            </a:r>
            <a:fld id="{3C8442C9-FEB8-4B15-A4D8-589D511F376E}" type="slidenum">
              <a:rPr lang="en-US" altLang="en-US" sz="800" smtClean="0"/>
              <a:t>‹#›</a:t>
            </a:fld>
            <a:r>
              <a:rPr lang="en-US" altLang="en-US" sz="800" dirty="0" smtClean="0"/>
              <a:t> of 57</a:t>
            </a:r>
            <a:endParaRPr lang="en-US" alt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s.stanford.edu/people/eroberts/cs201/projects/2010-11/PsychologyOfTrust/ui3.html#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</a:t>
            </a:r>
            <a:r>
              <a:rPr lang="en-US" dirty="0"/>
              <a:t>Analysis and </a:t>
            </a:r>
            <a:r>
              <a:rPr lang="en-US" dirty="0"/>
              <a:t>Design CT026-3-1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Prototyping and Interface Design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83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Input Device</a:t>
            </a:r>
          </a:p>
        </p:txBody>
      </p:sp>
      <p:pic>
        <p:nvPicPr>
          <p:cNvPr id="15364" name="Picture 4" descr="Fig7-1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1371600"/>
            <a:ext cx="9144000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373313" y="5934075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11-8 : Input Devices – (a)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19657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0421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Input Device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52400" y="1447800"/>
            <a:ext cx="8739188" cy="4413250"/>
            <a:chOff x="0" y="816"/>
            <a:chExt cx="6240" cy="3072"/>
          </a:xfrm>
        </p:grpSpPr>
        <p:pic>
          <p:nvPicPr>
            <p:cNvPr id="16390" name="Picture 5" descr="Fig7-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889" b="6703"/>
            <a:stretch>
              <a:fillRect/>
            </a:stretch>
          </p:blipFill>
          <p:spPr bwMode="auto">
            <a:xfrm>
              <a:off x="0" y="1200"/>
              <a:ext cx="6240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1" name="Picture 6" descr="Fig7-1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033"/>
            <a:stretch>
              <a:fillRect/>
            </a:stretch>
          </p:blipFill>
          <p:spPr bwMode="auto">
            <a:xfrm>
              <a:off x="0" y="816"/>
              <a:ext cx="624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2089150" y="5984875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11-9 : Input Devices – (b)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30326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Technology</a:t>
            </a:r>
            <a:endParaRPr lang="en-US" sz="1300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295400"/>
            <a:ext cx="855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2819400" y="5562600"/>
            <a:ext cx="495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8-22 </a:t>
            </a:r>
            <a:r>
              <a:rPr lang="en-US" altLang="en-US" sz="1400"/>
              <a:t>Input devices can be very traditional, or based on the latest technology</a:t>
            </a:r>
          </a:p>
        </p:txBody>
      </p:sp>
    </p:spTree>
    <p:extLst>
      <p:ext uri="{BB962C8B-B14F-4D97-AF65-F5344CB8AC3E}">
        <p14:creationId xmlns:p14="http://schemas.microsoft.com/office/powerpoint/2010/main" val="21017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Input Design Objectives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 smtClean="0"/>
              <a:t>Ease of use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Effectiveness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Accuracy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Attractiveness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Simplicity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Consistency</a:t>
            </a:r>
          </a:p>
          <a:p>
            <a:pPr>
              <a:lnSpc>
                <a:spcPct val="110000"/>
              </a:lnSpc>
            </a:pPr>
            <a:r>
              <a:rPr lang="en-US" altLang="en-US" sz="2000" dirty="0" smtClean="0">
                <a:hlinkClick r:id="rId2"/>
              </a:rPr>
              <a:t>http://cs.stanford.edu/people/eroberts/cs201/projects/2010-11/PsychologyOfTrust/ui3.html#0</a:t>
            </a:r>
            <a:r>
              <a:rPr lang="en-US" alt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2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Poor Design</a:t>
            </a:r>
          </a:p>
        </p:txBody>
      </p:sp>
      <p:pic>
        <p:nvPicPr>
          <p:cNvPr id="21508" name="Picture 2" descr="https://qph.ec.quoracdn.net/main-qimg-60c316bb368b10769a269ff7b5155711-c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154546"/>
            <a:ext cx="3624263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0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0484" name="Picture 2" descr="https://qph.ec.quoracdn.net/main-qimg-a1ff0ecc3e4df57ac193ed793f704b2c-c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0"/>
            <a:ext cx="9078912" cy="680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0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Forms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preprinted or duplicated papers that require people to fill in responses in a standardized way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serve as source documents for data entry personnel or for input to e-commerce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512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GUIDELINES FOR FORM DESIGN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120000"/>
              </a:lnSpc>
              <a:buFont typeface="Wingdings" panose="05000000000000000000" pitchFamily="2" charset="2"/>
              <a:buAutoNum type="romanUcPeriod"/>
            </a:pPr>
            <a:r>
              <a:rPr lang="en-US" altLang="en-US" smtClean="0"/>
              <a:t>Make forms easy to fill in</a:t>
            </a:r>
          </a:p>
          <a:p>
            <a:pPr marL="812800" indent="-812800" eaLnBrk="1" hangingPunct="1">
              <a:lnSpc>
                <a:spcPct val="120000"/>
              </a:lnSpc>
              <a:buFont typeface="Wingdings" panose="05000000000000000000" pitchFamily="2" charset="2"/>
              <a:buAutoNum type="romanUcPeriod"/>
            </a:pPr>
            <a:r>
              <a:rPr lang="en-US" altLang="en-US" smtClean="0"/>
              <a:t>Ensure that forms meet the purpose for which they are designed</a:t>
            </a:r>
          </a:p>
          <a:p>
            <a:pPr marL="812800" indent="-812800" eaLnBrk="1" hangingPunct="1">
              <a:lnSpc>
                <a:spcPct val="120000"/>
              </a:lnSpc>
              <a:buFont typeface="Wingdings" panose="05000000000000000000" pitchFamily="2" charset="2"/>
              <a:buAutoNum type="romanUcPeriod"/>
            </a:pPr>
            <a:r>
              <a:rPr lang="en-US" altLang="en-US" smtClean="0"/>
              <a:t>Design forms to ensure accurate completion</a:t>
            </a:r>
          </a:p>
          <a:p>
            <a:pPr marL="812800" indent="-812800" eaLnBrk="1" hangingPunct="1">
              <a:lnSpc>
                <a:spcPct val="120000"/>
              </a:lnSpc>
              <a:buFont typeface="Wingdings" panose="05000000000000000000" pitchFamily="2" charset="2"/>
              <a:buAutoNum type="romanUcPeriod"/>
            </a:pPr>
            <a:r>
              <a:rPr lang="en-US" altLang="en-US" smtClean="0"/>
              <a:t>Keep forms attractive</a:t>
            </a: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9011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4580" name="Picture 2" descr="https://www.formassembly.com/blog/wp-content/uploads/2015/03/paper-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2688"/>
            <a:ext cx="77914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3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Make forms easy to fill i</a:t>
            </a:r>
            <a:r>
              <a:rPr lang="en-US" dirty="0" smtClean="0"/>
              <a:t>n</a:t>
            </a:r>
          </a:p>
        </p:txBody>
      </p:sp>
      <p:pic>
        <p:nvPicPr>
          <p:cNvPr id="25604" name="Picture 4" descr="Fig7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>
            <a:fillRect/>
          </a:stretch>
        </p:blipFill>
        <p:spPr bwMode="auto">
          <a:xfrm>
            <a:off x="174625" y="1666875"/>
            <a:ext cx="86106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425700" y="6083300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11-10 : Sample form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13024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en-US" sz="3600" dirty="0" smtClean="0"/>
              <a:t>Interface Design: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Discuss </a:t>
            </a:r>
            <a:r>
              <a:rPr lang="en-US" altLang="en-US" sz="3200" dirty="0"/>
              <a:t>the objectives of input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200" dirty="0"/>
              <a:t>Identify the types of input design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200" dirty="0"/>
              <a:t>List the guidelines of input </a:t>
            </a:r>
            <a:r>
              <a:rPr lang="en-US" altLang="en-US" sz="3200" dirty="0" smtClean="0"/>
              <a:t>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Form </a:t>
            </a:r>
            <a:r>
              <a:rPr lang="en-US" altLang="en-US" dirty="0" smtClean="0"/>
              <a:t>Design 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26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Make forms easy to fill in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69988"/>
            <a:ext cx="4381500" cy="546100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 smtClean="0">
                <a:solidFill>
                  <a:srgbClr val="CC0000"/>
                </a:solidFill>
              </a:rPr>
              <a:t>Form Flow</a:t>
            </a:r>
          </a:p>
        </p:txBody>
      </p:sp>
      <p:pic>
        <p:nvPicPr>
          <p:cNvPr id="26629" name="Picture 6" descr="Fig7-2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13"/>
          <a:stretch>
            <a:fillRect/>
          </a:stretch>
        </p:blipFill>
        <p:spPr bwMode="auto">
          <a:xfrm>
            <a:off x="157163" y="1524000"/>
            <a:ext cx="3887787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7" descr="Fig7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52" b="7309"/>
          <a:stretch>
            <a:fillRect/>
          </a:stretch>
        </p:blipFill>
        <p:spPr bwMode="auto">
          <a:xfrm>
            <a:off x="4343400" y="1563688"/>
            <a:ext cx="4437063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0" y="5751513"/>
            <a:ext cx="426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11-11 : Illogical Information Flow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5029200" y="5767388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11-11 : Information Flow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8158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Make forms easy to fill in</a:t>
            </a:r>
          </a:p>
        </p:txBody>
      </p:sp>
      <p:sp>
        <p:nvSpPr>
          <p:cNvPr id="27652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79513"/>
            <a:ext cx="2971800" cy="420687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 smtClean="0">
                <a:solidFill>
                  <a:srgbClr val="CC0000"/>
                </a:solidFill>
              </a:rPr>
              <a:t>Grouping of Information</a:t>
            </a:r>
          </a:p>
        </p:txBody>
      </p:sp>
      <p:pic>
        <p:nvPicPr>
          <p:cNvPr id="27653" name="Picture 12" descr="FIG13-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1697038"/>
            <a:ext cx="4114800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13"/>
          <p:cNvSpPr txBox="1">
            <a:spLocks noChangeArrowheads="1"/>
          </p:cNvSpPr>
          <p:nvPr/>
        </p:nvSpPr>
        <p:spPr bwMode="auto">
          <a:xfrm>
            <a:off x="0" y="5830888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11-11 : Illogical Grouping of Information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  <p:sp>
        <p:nvSpPr>
          <p:cNvPr id="27655" name="Text Box 14"/>
          <p:cNvSpPr txBox="1">
            <a:spLocks noChangeArrowheads="1"/>
          </p:cNvSpPr>
          <p:nvPr/>
        </p:nvSpPr>
        <p:spPr bwMode="auto">
          <a:xfrm>
            <a:off x="4495800" y="5846763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11-12 : Logical Grouping of Information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  <p:pic>
        <p:nvPicPr>
          <p:cNvPr id="27656" name="Picture 15" descr="FIG13-5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052888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7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Make forms easy to fill in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41313" y="1058863"/>
            <a:ext cx="3132137" cy="474662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 smtClean="0">
                <a:solidFill>
                  <a:srgbClr val="CC0000"/>
                </a:solidFill>
              </a:rPr>
              <a:t>Captions – Line Captions</a:t>
            </a:r>
          </a:p>
        </p:txBody>
      </p:sp>
      <p:pic>
        <p:nvPicPr>
          <p:cNvPr id="28677" name="Picture 5" descr="Fig7-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3" b="44501"/>
          <a:stretch>
            <a:fillRect/>
          </a:stretch>
        </p:blipFill>
        <p:spPr bwMode="auto">
          <a:xfrm>
            <a:off x="228600" y="1524000"/>
            <a:ext cx="8728075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795463" y="5819775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11-13 : Line Captions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 Analysis and Design, 5/e - Kenneth E. Kendall &amp; Julie E. Kendall    </a:t>
            </a:r>
          </a:p>
        </p:txBody>
      </p:sp>
    </p:spTree>
    <p:extLst>
      <p:ext uri="{BB962C8B-B14F-4D97-AF65-F5344CB8AC3E}">
        <p14:creationId xmlns:p14="http://schemas.microsoft.com/office/powerpoint/2010/main" val="20011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Make forms easy to fill in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52563"/>
            <a:ext cx="3262313" cy="685800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 smtClean="0">
                <a:solidFill>
                  <a:srgbClr val="CC0000"/>
                </a:solidFill>
              </a:rPr>
              <a:t>Captions – Boxed Captions</a:t>
            </a:r>
          </a:p>
        </p:txBody>
      </p:sp>
      <p:pic>
        <p:nvPicPr>
          <p:cNvPr id="29701" name="Picture 5" descr="Fig7-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08" b="25143"/>
          <a:stretch>
            <a:fillRect/>
          </a:stretch>
        </p:blipFill>
        <p:spPr bwMode="auto">
          <a:xfrm>
            <a:off x="0" y="1663700"/>
            <a:ext cx="8382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524000" y="6219825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11-14 : BoxedCaptions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 Analysis and Design, 5/e - Kenneth E. Kendall &amp; Julie E. Kendall    </a:t>
            </a:r>
          </a:p>
        </p:txBody>
      </p:sp>
    </p:spTree>
    <p:extLst>
      <p:ext uri="{BB962C8B-B14F-4D97-AF65-F5344CB8AC3E}">
        <p14:creationId xmlns:p14="http://schemas.microsoft.com/office/powerpoint/2010/main" val="6113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Make forms easy to fill in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30238" y="1449388"/>
            <a:ext cx="2763837" cy="439737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 smtClean="0">
                <a:solidFill>
                  <a:srgbClr val="CC0000"/>
                </a:solidFill>
              </a:rPr>
              <a:t>Captions – Check-off</a:t>
            </a:r>
          </a:p>
        </p:txBody>
      </p:sp>
      <p:pic>
        <p:nvPicPr>
          <p:cNvPr id="30725" name="Picture 5" descr="Fig7-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7" b="3830"/>
          <a:stretch>
            <a:fillRect/>
          </a:stretch>
        </p:blipFill>
        <p:spPr bwMode="auto">
          <a:xfrm>
            <a:off x="320675" y="1738313"/>
            <a:ext cx="78851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844675" y="6065838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11-15 : Check-ff Captions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 Analysis and Design, 5/e - Kenneth E. Kendall &amp; Julie E. Kendall    </a:t>
            </a:r>
          </a:p>
        </p:txBody>
      </p:sp>
    </p:spTree>
    <p:extLst>
      <p:ext uri="{BB962C8B-B14F-4D97-AF65-F5344CB8AC3E}">
        <p14:creationId xmlns:p14="http://schemas.microsoft.com/office/powerpoint/2010/main" val="40883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Make forms easy to fill in</a:t>
            </a:r>
            <a:endParaRPr lang="en-US" dirty="0"/>
          </a:p>
        </p:txBody>
      </p:sp>
      <p:pic>
        <p:nvPicPr>
          <p:cNvPr id="3174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0588" y="2201863"/>
            <a:ext cx="4443412" cy="1289050"/>
          </a:xfrm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30238" y="1449388"/>
            <a:ext cx="27638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altLang="en-US" sz="2000" kern="0" dirty="0" smtClean="0">
                <a:solidFill>
                  <a:srgbClr val="CC0000"/>
                </a:solidFill>
              </a:rPr>
              <a:t>Input Validation</a:t>
            </a:r>
          </a:p>
        </p:txBody>
      </p:sp>
      <p:pic>
        <p:nvPicPr>
          <p:cNvPr id="31749" name="Picture 2" descr="placeholder-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5780088"/>
            <a:ext cx="71532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4275138"/>
            <a:ext cx="3451225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30238" y="3959225"/>
            <a:ext cx="27638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altLang="en-US" sz="2000" kern="0" dirty="0" smtClean="0">
                <a:solidFill>
                  <a:srgbClr val="CC0000"/>
                </a:solidFill>
              </a:rPr>
              <a:t>Hints and Labels</a:t>
            </a:r>
          </a:p>
        </p:txBody>
      </p:sp>
    </p:spTree>
    <p:extLst>
      <p:ext uri="{BB962C8B-B14F-4D97-AF65-F5344CB8AC3E}">
        <p14:creationId xmlns:p14="http://schemas.microsoft.com/office/powerpoint/2010/main" val="38698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Ensure that forms meet the purpose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specialty form </a:t>
            </a:r>
          </a:p>
          <a:p>
            <a:pPr lvl="1" eaLnBrk="1" hangingPunct="1"/>
            <a:r>
              <a:rPr lang="en-US" altLang="en-US" smtClean="0"/>
              <a:t>forms which provide different information to different departments or users</a:t>
            </a:r>
          </a:p>
          <a:p>
            <a:pPr lvl="1" eaLnBrk="1" hangingPunct="1"/>
            <a:r>
              <a:rPr lang="en-US" altLang="en-US" smtClean="0"/>
              <a:t>use of it </a:t>
            </a:r>
          </a:p>
          <a:p>
            <a:pPr lvl="2" eaLnBrk="1" hangingPunct="1"/>
            <a:r>
              <a:rPr lang="en-US" altLang="en-US" smtClean="0"/>
              <a:t> could be costly</a:t>
            </a:r>
          </a:p>
          <a:p>
            <a:pPr lvl="2" eaLnBrk="1" hangingPunct="1"/>
            <a:r>
              <a:rPr lang="en-US" altLang="en-US" smtClean="0"/>
              <a:t> could cause users to be strangled with red tape  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	 due to meaningless multiple-part forms</a:t>
            </a:r>
          </a:p>
        </p:txBody>
      </p:sp>
    </p:spTree>
    <p:extLst>
      <p:ext uri="{BB962C8B-B14F-4D97-AF65-F5344CB8AC3E}">
        <p14:creationId xmlns:p14="http://schemas.microsoft.com/office/powerpoint/2010/main" val="24118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Ensure that forms meet the purpose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9850" y="1036638"/>
            <a:ext cx="9372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Clr>
                <a:srgbClr val="FF3300"/>
              </a:buClr>
              <a:buSzPct val="75000"/>
              <a:buFont typeface="Monotype Sorts" charset="2"/>
              <a:buNone/>
            </a:pPr>
            <a:endParaRPr lang="en-US" altLang="en-US" sz="240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3797" name="Picture 5" descr="Fig7-2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8"/>
          <a:stretch>
            <a:fillRect/>
          </a:stretch>
        </p:blipFill>
        <p:spPr bwMode="auto">
          <a:xfrm>
            <a:off x="-158750" y="1493838"/>
            <a:ext cx="9302750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279650" y="6126163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11-16 : Sample of a specialty form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 Analysis and Design, 5/e - Kenneth E. Kendall &amp; Julie E. Kendall    </a:t>
            </a:r>
          </a:p>
        </p:txBody>
      </p:sp>
    </p:spTree>
    <p:extLst>
      <p:ext uri="{BB962C8B-B14F-4D97-AF65-F5344CB8AC3E}">
        <p14:creationId xmlns:p14="http://schemas.microsoft.com/office/powerpoint/2010/main" val="30051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Design form to ensure accurate completion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reduce errors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Design so that people are doing the right thing with the form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94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Keep forms attractive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forms should look uncluttered</a:t>
            </a:r>
          </a:p>
          <a:p>
            <a:pPr lvl="1" eaLnBrk="1" hangingPunct="1"/>
            <a:r>
              <a:rPr lang="en-US" altLang="en-US" sz="2400" smtClean="0"/>
              <a:t>appear organized and logical – provide enough space</a:t>
            </a:r>
          </a:p>
          <a:p>
            <a:pPr lvl="1" eaLnBrk="1" hangingPunct="1"/>
            <a:r>
              <a:rPr lang="en-US" altLang="en-US" sz="2400" smtClean="0"/>
              <a:t> follow a special order – name, street address, city, state, zip or postal code, country</a:t>
            </a:r>
          </a:p>
          <a:p>
            <a:pPr lvl="1" eaLnBrk="1" hangingPunct="1"/>
            <a:r>
              <a:rPr lang="en-US" altLang="en-US" sz="2400" smtClean="0"/>
              <a:t>layout &amp; flow</a:t>
            </a:r>
          </a:p>
          <a:p>
            <a:pPr eaLnBrk="1" hangingPunct="1"/>
            <a:r>
              <a:rPr lang="en-US" altLang="en-US" sz="2800" smtClean="0"/>
              <a:t>suggestions</a:t>
            </a:r>
          </a:p>
          <a:p>
            <a:pPr lvl="1" eaLnBrk="1" hangingPunct="1"/>
            <a:r>
              <a:rPr lang="en-US" altLang="en-US" sz="2400" smtClean="0"/>
              <a:t>use different fonts for type within the same form </a:t>
            </a:r>
          </a:p>
          <a:p>
            <a:pPr lvl="1" eaLnBrk="1" hangingPunct="1"/>
            <a:r>
              <a:rPr lang="en-US" altLang="en-US" sz="2400" smtClean="0"/>
              <a:t>separate categories &amp; subcategories with thick and thin lines</a:t>
            </a:r>
          </a:p>
        </p:txBody>
      </p:sp>
    </p:spTree>
    <p:extLst>
      <p:ext uri="{BB962C8B-B14F-4D97-AF65-F5344CB8AC3E}">
        <p14:creationId xmlns:p14="http://schemas.microsoft.com/office/powerpoint/2010/main" val="20543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Learning Outcomes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By the end of this lecture, YOU should be able to </a:t>
            </a:r>
            <a:r>
              <a:rPr lang="en-US" altLang="en-US" sz="4000" dirty="0" smtClean="0"/>
              <a:t>:</a:t>
            </a:r>
          </a:p>
          <a:p>
            <a:r>
              <a:rPr lang="en-US" altLang="en-US" dirty="0" smtClean="0"/>
              <a:t>Design an interface </a:t>
            </a:r>
            <a:r>
              <a:rPr lang="en-US" altLang="en-US" dirty="0"/>
              <a:t>design</a:t>
            </a:r>
          </a:p>
          <a:p>
            <a:pPr lvl="1"/>
            <a:r>
              <a:rPr lang="en-US" altLang="en-US" dirty="0"/>
              <a:t>Input Design</a:t>
            </a:r>
          </a:p>
          <a:p>
            <a:pPr lvl="2"/>
            <a:r>
              <a:rPr lang="en-US" altLang="en-US" dirty="0"/>
              <a:t>Devices</a:t>
            </a:r>
          </a:p>
          <a:p>
            <a:pPr lvl="1"/>
            <a:r>
              <a:rPr lang="en-US" altLang="en-US" dirty="0"/>
              <a:t>Guidelines for form design</a:t>
            </a:r>
          </a:p>
          <a:p>
            <a:pPr marL="0" indent="0" eaLnBrk="1" hangingPunct="1">
              <a:buNone/>
            </a:pP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623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GUIDELINES FOR SCREEN DESIGN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Keep the screen simple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Keep the screen presentation consistent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Facilitate user movement among screens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Create an attractive screen</a:t>
            </a:r>
          </a:p>
        </p:txBody>
      </p:sp>
    </p:spTree>
    <p:extLst>
      <p:ext uri="{BB962C8B-B14F-4D97-AF65-F5344CB8AC3E}">
        <p14:creationId xmlns:p14="http://schemas.microsoft.com/office/powerpoint/2010/main" val="31284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37892" name="Picture 2" descr="https://qph.ec.quoracdn.net/main-qimg-6c8647af240231cfacf5eae179848088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85838"/>
            <a:ext cx="74993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5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What it should not be</a:t>
            </a:r>
          </a:p>
        </p:txBody>
      </p:sp>
      <p:pic>
        <p:nvPicPr>
          <p:cNvPr id="38916" name="Picture 4" descr="FIG13-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457325"/>
            <a:ext cx="91424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133600" y="6257925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11-17 : Unattractive screen design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25661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What it should be</a:t>
            </a:r>
          </a:p>
        </p:txBody>
      </p:sp>
      <p:pic>
        <p:nvPicPr>
          <p:cNvPr id="39940" name="Picture 4" descr="FIG13-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0"/>
            <a:ext cx="87741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318000" y="6235700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11-18 : Attractive Screen Design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914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003366"/>
                </a:solidFill>
              </a:rPr>
              <a:t>Summary of Main Teaching Points</a:t>
            </a:r>
            <a:endParaRPr lang="en-US" altLang="en-US" sz="3200" smtClean="0">
              <a:solidFill>
                <a:srgbClr val="003366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Design </a:t>
            </a:r>
          </a:p>
          <a:p>
            <a:pPr lvl="1" eaLnBrk="1" hangingPunct="1"/>
            <a:r>
              <a:rPr lang="en-US" altLang="en-US" smtClean="0"/>
              <a:t>Input Design</a:t>
            </a:r>
          </a:p>
          <a:p>
            <a:pPr lvl="2" eaLnBrk="1" hangingPunct="1"/>
            <a:r>
              <a:rPr lang="en-US" altLang="en-US" smtClean="0"/>
              <a:t>Devices</a:t>
            </a:r>
          </a:p>
          <a:p>
            <a:pPr lvl="1" eaLnBrk="1" hangingPunct="1"/>
            <a:r>
              <a:rPr lang="en-US" altLang="en-US" smtClean="0"/>
              <a:t>Guidelines for form design</a:t>
            </a:r>
          </a:p>
        </p:txBody>
      </p:sp>
    </p:spTree>
    <p:extLst>
      <p:ext uri="{BB962C8B-B14F-4D97-AF65-F5344CB8AC3E}">
        <p14:creationId xmlns:p14="http://schemas.microsoft.com/office/powerpoint/2010/main" val="38143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3366"/>
                </a:solidFill>
              </a:rPr>
              <a:t>After the break</a:t>
            </a:r>
            <a:endParaRPr lang="en-US" altLang="en-US" dirty="0" smtClean="0">
              <a:solidFill>
                <a:srgbClr val="003366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Design </a:t>
            </a:r>
          </a:p>
          <a:p>
            <a:pPr lvl="1" eaLnBrk="1" hangingPunct="1"/>
            <a:r>
              <a:rPr lang="en-US" altLang="en-US" smtClean="0"/>
              <a:t>Systems design </a:t>
            </a:r>
          </a:p>
          <a:p>
            <a:pPr lvl="1" eaLnBrk="1" hangingPunct="1"/>
            <a:r>
              <a:rPr lang="en-US" altLang="en-US" smtClean="0"/>
              <a:t>User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16278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Topic &amp; Structure of the lesson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Design </a:t>
            </a:r>
          </a:p>
          <a:p>
            <a:pPr lvl="1" eaLnBrk="1" hangingPunct="1"/>
            <a:r>
              <a:rPr lang="en-US" altLang="en-US" smtClean="0"/>
              <a:t>Systems design </a:t>
            </a:r>
          </a:p>
          <a:p>
            <a:pPr lvl="1" eaLnBrk="1" hangingPunct="1"/>
            <a:r>
              <a:rPr lang="en-US" altLang="en-US" smtClean="0"/>
              <a:t>User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1159338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Learning Outcomes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smtClean="0"/>
              <a:t>By the end of this lecture, YOU should be able to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/>
              <a:t>Identify the objectives of output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/>
              <a:t>List the guidelines in output design</a:t>
            </a: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55409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Key Terms you must be able to use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you have mastered this topic, </a:t>
            </a:r>
            <a:r>
              <a:rPr lang="en-US" altLang="en-US" smtClean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altLang="en-US" smtClean="0"/>
              <a:t>:</a:t>
            </a:r>
          </a:p>
          <a:p>
            <a:pPr lvl="1" eaLnBrk="1" hangingPunct="1"/>
            <a:r>
              <a:rPr lang="en-US" altLang="en-US" smtClean="0"/>
              <a:t>Detail Report</a:t>
            </a:r>
          </a:p>
          <a:p>
            <a:pPr lvl="1" eaLnBrk="1" hangingPunct="1"/>
            <a:r>
              <a:rPr lang="en-US" altLang="en-US" smtClean="0"/>
              <a:t>Exception Report</a:t>
            </a:r>
          </a:p>
          <a:p>
            <a:pPr lvl="1" eaLnBrk="1" hangingPunct="1"/>
            <a:r>
              <a:rPr lang="en-US" altLang="en-US" smtClean="0"/>
              <a:t>Summary Report</a:t>
            </a:r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299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Output Design Objectives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Designing output to serve a specific purpose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Making output meaningful to the user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Delivering the appropriate quantity of output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Providing appropriate output distribution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Providing output on time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Choosing the most effective output method</a:t>
            </a:r>
          </a:p>
        </p:txBody>
      </p:sp>
    </p:spTree>
    <p:extLst>
      <p:ext uri="{BB962C8B-B14F-4D97-AF65-F5344CB8AC3E}">
        <p14:creationId xmlns:p14="http://schemas.microsoft.com/office/powerpoint/2010/main" val="75429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Key Terms you must be able to use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you have mastered this topic, </a:t>
            </a:r>
            <a:r>
              <a:rPr lang="en-US" altLang="en-US" smtClean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altLang="en-US" smtClean="0"/>
              <a:t>:</a:t>
            </a:r>
          </a:p>
          <a:p>
            <a:pPr lvl="1" eaLnBrk="1" hangingPunct="1"/>
            <a:r>
              <a:rPr lang="en-US" altLang="en-US" smtClean="0"/>
              <a:t>speciality forms</a:t>
            </a:r>
          </a:p>
          <a:p>
            <a:pPr lvl="1" eaLnBrk="1" hangingPunct="1"/>
            <a:r>
              <a:rPr lang="en-US" altLang="en-US" smtClean="0">
                <a:solidFill>
                  <a:srgbClr val="000000"/>
                </a:solidFill>
              </a:rPr>
              <a:t>Logical Design</a:t>
            </a:r>
          </a:p>
          <a:p>
            <a:pPr lvl="1" eaLnBrk="1" hangingPunct="1"/>
            <a:r>
              <a:rPr lang="en-US" altLang="en-US" smtClean="0">
                <a:solidFill>
                  <a:srgbClr val="000000"/>
                </a:solidFill>
              </a:rPr>
              <a:t>Physical Design</a:t>
            </a:r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52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  <a:r>
              <a:rPr lang="en-US" dirty="0" smtClean="0"/>
              <a:t>	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Which of these is not one of six objectives for output?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serves a specific purpose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on time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available in unlimited quantity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using the most effective output method</a:t>
            </a:r>
          </a:p>
        </p:txBody>
      </p:sp>
    </p:spTree>
    <p:extLst>
      <p:ext uri="{BB962C8B-B14F-4D97-AF65-F5344CB8AC3E}">
        <p14:creationId xmlns:p14="http://schemas.microsoft.com/office/powerpoint/2010/main" val="1415624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Guidelines in Output Design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Who is using the output?</a:t>
            </a:r>
          </a:p>
          <a:p>
            <a:pPr eaLnBrk="1" hangingPunct="1"/>
            <a:r>
              <a:rPr lang="en-US" altLang="en-US" smtClean="0"/>
              <a:t>What should the output be?</a:t>
            </a:r>
          </a:p>
          <a:p>
            <a:pPr eaLnBrk="1" hangingPunct="1"/>
            <a:r>
              <a:rPr lang="en-US" altLang="en-US" smtClean="0"/>
              <a:t>When should the output be?</a:t>
            </a:r>
          </a:p>
          <a:p>
            <a:pPr eaLnBrk="1" hangingPunct="1"/>
            <a:r>
              <a:rPr lang="en-US" altLang="en-US" smtClean="0"/>
              <a:t>How should the output be presented?</a:t>
            </a:r>
          </a:p>
          <a:p>
            <a:pPr eaLnBrk="1" hangingPunct="1"/>
            <a:r>
              <a:rPr lang="en-US" altLang="en-US" smtClean="0"/>
              <a:t>How much will it cost?</a:t>
            </a:r>
          </a:p>
        </p:txBody>
      </p:sp>
    </p:spTree>
    <p:extLst>
      <p:ext uri="{BB962C8B-B14F-4D97-AF65-F5344CB8AC3E}">
        <p14:creationId xmlns:p14="http://schemas.microsoft.com/office/powerpoint/2010/main" val="3207877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Guidelines in Output Design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0292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sz="3300" dirty="0" smtClean="0"/>
              <a:t>User Involvement</a:t>
            </a:r>
            <a:endParaRPr lang="en-US" sz="3300" dirty="0"/>
          </a:p>
          <a:p>
            <a:pPr lvl="1" eaLnBrk="1" hangingPunct="1">
              <a:defRPr/>
            </a:pPr>
            <a:r>
              <a:rPr lang="en-US" dirty="0" smtClean="0"/>
              <a:t>Report Design Principles</a:t>
            </a:r>
          </a:p>
          <a:p>
            <a:pPr lvl="2" eaLnBrk="1" hangingPunct="1">
              <a:defRPr/>
            </a:pPr>
            <a:r>
              <a:rPr lang="en-US" dirty="0" smtClean="0"/>
              <a:t>Must </a:t>
            </a:r>
            <a:r>
              <a:rPr lang="en-US" dirty="0"/>
              <a:t>be attractive, professional, and easy to read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dirty="0"/>
              <a:t>provide totals and subtotals for numeric fields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/>
              <a:t>A</a:t>
            </a:r>
            <a:r>
              <a:rPr lang="en-US" dirty="0" smtClean="0"/>
              <a:t>nalyst </a:t>
            </a:r>
            <a:r>
              <a:rPr lang="en-US" dirty="0"/>
              <a:t>must consider design features such as report headers </a:t>
            </a:r>
            <a:r>
              <a:rPr lang="en-US" dirty="0" smtClean="0"/>
              <a:t>and footers</a:t>
            </a:r>
            <a:r>
              <a:rPr lang="en-US" dirty="0"/>
              <a:t>, page headers and footers, column headings and alignment, column spacing</a:t>
            </a:r>
            <a:r>
              <a:rPr lang="en-US" dirty="0" smtClean="0"/>
              <a:t>, field </a:t>
            </a:r>
            <a:r>
              <a:rPr lang="en-US" dirty="0"/>
              <a:t>order, and grouping of detail </a:t>
            </a:r>
            <a:r>
              <a:rPr lang="en-US" dirty="0" smtClean="0"/>
              <a:t>lines</a:t>
            </a:r>
          </a:p>
          <a:p>
            <a:pPr lvl="1" eaLnBrk="1" hangingPunct="1">
              <a:defRPr/>
            </a:pPr>
            <a:r>
              <a:rPr lang="en-US" dirty="0"/>
              <a:t>Report Headers and Footers</a:t>
            </a:r>
          </a:p>
          <a:p>
            <a:pPr lvl="2" eaLnBrk="1" hangingPunct="1">
              <a:defRPr/>
            </a:pPr>
            <a:r>
              <a:rPr lang="en-US" dirty="0"/>
              <a:t>Every report should have a report header and a report footer</a:t>
            </a:r>
          </a:p>
          <a:p>
            <a:pPr lvl="3" eaLnBrk="1" hangingPunct="1">
              <a:defRPr/>
            </a:pPr>
            <a:r>
              <a:rPr lang="en-US" sz="2200" dirty="0" smtClean="0"/>
              <a:t>Header </a:t>
            </a:r>
            <a:r>
              <a:rPr lang="en-US" sz="2200" dirty="0"/>
              <a:t>identifies the report, and contains the report title, date, and other </a:t>
            </a:r>
            <a:r>
              <a:rPr lang="en-US" sz="2200" dirty="0" smtClean="0"/>
              <a:t>necessary information</a:t>
            </a:r>
          </a:p>
          <a:p>
            <a:pPr lvl="3" eaLnBrk="1" hangingPunct="1">
              <a:defRPr/>
            </a:pPr>
            <a:r>
              <a:rPr lang="en-US" sz="2200" dirty="0" smtClean="0"/>
              <a:t>Footer </a:t>
            </a:r>
            <a:r>
              <a:rPr lang="en-US" sz="2200" dirty="0"/>
              <a:t>can </a:t>
            </a:r>
            <a:r>
              <a:rPr lang="en-US" sz="2200" dirty="0" smtClean="0"/>
              <a:t>include grand </a:t>
            </a:r>
            <a:r>
              <a:rPr lang="en-US" sz="2200" dirty="0"/>
              <a:t>totals for numeric fields and other end-of-report information</a:t>
            </a:r>
          </a:p>
        </p:txBody>
      </p:sp>
    </p:spTree>
    <p:extLst>
      <p:ext uri="{BB962C8B-B14F-4D97-AF65-F5344CB8AC3E}">
        <p14:creationId xmlns:p14="http://schemas.microsoft.com/office/powerpoint/2010/main" val="32343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81075"/>
            <a:ext cx="6548438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Guidelines in Output Design</a:t>
            </a:r>
            <a:endParaRPr lang="en-US" sz="1300" dirty="0" smtClean="0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1447800" y="5257800"/>
            <a:ext cx="708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8-20 </a:t>
            </a:r>
            <a:r>
              <a:rPr lang="en-US" altLang="en-US" sz="1200"/>
              <a:t>The Employee Hours report is a detail report with control breaks, subtotals, and grand totals. Notice that a report header identifies the report, a page header contains column headings, a group footer contains subtotals for each store, a report footer contains grand totals, and a page footer identifies the page number</a:t>
            </a:r>
          </a:p>
        </p:txBody>
      </p:sp>
    </p:spTree>
    <p:extLst>
      <p:ext uri="{BB962C8B-B14F-4D97-AF65-F5344CB8AC3E}">
        <p14:creationId xmlns:p14="http://schemas.microsoft.com/office/powerpoint/2010/main" val="10554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Guidelines in Output Design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defRPr/>
            </a:pPr>
            <a:r>
              <a:rPr lang="en-US" dirty="0" smtClean="0"/>
              <a:t>Report Design Principles </a:t>
            </a:r>
            <a:endParaRPr lang="en-US" sz="1200" dirty="0" smtClean="0"/>
          </a:p>
          <a:p>
            <a:pPr lvl="2" eaLnBrk="1" hangingPunct="1">
              <a:defRPr/>
            </a:pPr>
            <a:r>
              <a:rPr lang="en-US" sz="2600" dirty="0" smtClean="0"/>
              <a:t>Page Headers and Footers</a:t>
            </a:r>
          </a:p>
          <a:p>
            <a:pPr lvl="3" eaLnBrk="1" hangingPunct="1">
              <a:defRPr/>
            </a:pPr>
            <a:r>
              <a:rPr lang="en-US" sz="2200" dirty="0" smtClean="0"/>
              <a:t>Every page should </a:t>
            </a:r>
            <a:r>
              <a:rPr lang="en-US" sz="2200" dirty="0"/>
              <a:t>have a report header and a report footer</a:t>
            </a:r>
          </a:p>
          <a:p>
            <a:pPr lvl="4" eaLnBrk="1" hangingPunct="1">
              <a:defRPr/>
            </a:pPr>
            <a:r>
              <a:rPr lang="en-US" dirty="0" smtClean="0"/>
              <a:t>Header </a:t>
            </a:r>
            <a:r>
              <a:rPr lang="en-US" dirty="0"/>
              <a:t>includes the column headings that identify </a:t>
            </a:r>
            <a:r>
              <a:rPr lang="en-US" dirty="0" smtClean="0"/>
              <a:t>the data</a:t>
            </a:r>
            <a:r>
              <a:rPr lang="en-US" dirty="0"/>
              <a:t>. The headings should be short but </a:t>
            </a:r>
            <a:r>
              <a:rPr lang="en-US" dirty="0" smtClean="0"/>
              <a:t>descriptive</a:t>
            </a:r>
          </a:p>
          <a:p>
            <a:pPr lvl="4" eaLnBrk="1" hangingPunct="1">
              <a:defRPr/>
            </a:pPr>
            <a:r>
              <a:rPr lang="en-US" dirty="0"/>
              <a:t>Footer used to display the report title and </a:t>
            </a:r>
            <a:r>
              <a:rPr lang="en-US" dirty="0" smtClean="0"/>
              <a:t>the page number</a:t>
            </a:r>
          </a:p>
          <a:p>
            <a:pPr lvl="2" eaLnBrk="1" hangingPunct="1">
              <a:defRPr/>
            </a:pPr>
            <a:r>
              <a:rPr lang="en-US" sz="2200" dirty="0" smtClean="0"/>
              <a:t>Repeating Fields</a:t>
            </a:r>
            <a:endParaRPr lang="en-US" sz="2200" dirty="0"/>
          </a:p>
          <a:p>
            <a:pPr lvl="3" eaLnBrk="1" hangingPunct="1">
              <a:defRPr/>
            </a:pPr>
            <a:r>
              <a:rPr lang="en-US" sz="2200" dirty="0"/>
              <a:t>The best advice is to ask users what they think and be guided </a:t>
            </a:r>
            <a:r>
              <a:rPr lang="en-US" sz="2200" dirty="0" smtClean="0"/>
              <a:t>accordingly</a:t>
            </a:r>
            <a:endParaRPr lang="en-US" sz="2200" dirty="0"/>
          </a:p>
          <a:p>
            <a:pPr lvl="2" eaLnBrk="1" hangingPunct="1">
              <a:defRPr/>
            </a:pPr>
            <a:r>
              <a:rPr lang="en-US" sz="2200" dirty="0" smtClean="0"/>
              <a:t>Consistent Design</a:t>
            </a:r>
            <a:endParaRPr lang="en-US" sz="2200" dirty="0"/>
          </a:p>
          <a:p>
            <a:pPr lvl="3" eaLnBrk="1" hangingPunct="1">
              <a:defRPr/>
            </a:pPr>
            <a:r>
              <a:rPr lang="en-US" sz="2200" dirty="0"/>
              <a:t>Look and feel are important to users, so reports should be uniform and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Considerations in Output Design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Main requirements in output design is that it meets the user requirements</a:t>
            </a:r>
          </a:p>
          <a:p>
            <a:pPr eaLnBrk="1" hangingPunct="1"/>
            <a:r>
              <a:rPr lang="en-US" altLang="en-US" smtClean="0"/>
              <a:t>Major function of output is to convey the information required by the user. </a:t>
            </a:r>
          </a:p>
          <a:p>
            <a:pPr eaLnBrk="1" hangingPunct="1"/>
            <a:r>
              <a:rPr lang="en-US" altLang="en-US" smtClean="0"/>
              <a:t>Therefore, the layout and design of the output is important.</a:t>
            </a:r>
          </a:p>
        </p:txBody>
      </p:sp>
    </p:spTree>
    <p:extLst>
      <p:ext uri="{BB962C8B-B14F-4D97-AF65-F5344CB8AC3E}">
        <p14:creationId xmlns:p14="http://schemas.microsoft.com/office/powerpoint/2010/main" val="3889300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Methods</a:t>
            </a:r>
          </a:p>
        </p:txBody>
      </p:sp>
      <p:pic>
        <p:nvPicPr>
          <p:cNvPr id="20484" name="Picture 4" descr="Fig7-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4"/>
          <a:stretch>
            <a:fillRect/>
          </a:stretch>
        </p:blipFill>
        <p:spPr bwMode="auto">
          <a:xfrm>
            <a:off x="0" y="1200150"/>
            <a:ext cx="9144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209800" y="6137275"/>
            <a:ext cx="5040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11-3 : Common information delivery methods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2888742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Which of these needs is to be considered when choosing an output method?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The cost of producing and providing/distributing the output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The accessibility of the output to the user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The flexibility in content and format of the output to the user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924007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Types of Report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0292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 smtClean="0"/>
              <a:t>Types of Reports</a:t>
            </a:r>
            <a:endParaRPr lang="en-US" sz="2800" dirty="0"/>
          </a:p>
          <a:p>
            <a:pPr lvl="1" eaLnBrk="1" hangingPunct="1">
              <a:defRPr/>
            </a:pPr>
            <a:r>
              <a:rPr lang="en-US" sz="1600" dirty="0"/>
              <a:t>DETAIL REPORTS </a:t>
            </a:r>
            <a:endParaRPr lang="en-US" sz="1600" dirty="0" smtClean="0"/>
          </a:p>
          <a:p>
            <a:pPr lvl="2" eaLnBrk="1" hangingPunct="1">
              <a:defRPr/>
            </a:pPr>
            <a:r>
              <a:rPr lang="en-US" sz="2200" dirty="0" smtClean="0"/>
              <a:t>Produces </a:t>
            </a:r>
            <a:r>
              <a:rPr lang="en-US" sz="2200" dirty="0"/>
              <a:t>one or more lines of output for </a:t>
            </a:r>
            <a:r>
              <a:rPr lang="en-US" sz="2200" dirty="0" smtClean="0"/>
              <a:t>each record processed</a:t>
            </a:r>
          </a:p>
          <a:p>
            <a:pPr lvl="2" eaLnBrk="1" hangingPunct="1">
              <a:defRPr/>
            </a:pPr>
            <a:r>
              <a:rPr lang="en-US" sz="2200" dirty="0" smtClean="0"/>
              <a:t>Can </a:t>
            </a:r>
            <a:r>
              <a:rPr lang="en-US" sz="2200" dirty="0"/>
              <a:t>be quite </a:t>
            </a:r>
            <a:r>
              <a:rPr lang="en-US" sz="2200" dirty="0" smtClean="0"/>
              <a:t>lengthy</a:t>
            </a:r>
          </a:p>
          <a:p>
            <a:pPr lvl="2" eaLnBrk="1" hangingPunct="1">
              <a:defRPr/>
            </a:pPr>
            <a:r>
              <a:rPr lang="en-US" sz="2200" dirty="0" smtClean="0"/>
              <a:t>A </a:t>
            </a:r>
            <a:r>
              <a:rPr lang="en-US" sz="2200" dirty="0"/>
              <a:t>better alternative </a:t>
            </a:r>
            <a:r>
              <a:rPr lang="en-US" sz="2200" dirty="0" smtClean="0"/>
              <a:t>might be </a:t>
            </a:r>
            <a:r>
              <a:rPr lang="en-US" sz="2200" dirty="0"/>
              <a:t>an exception </a:t>
            </a:r>
            <a:r>
              <a:rPr lang="en-US" sz="2200" dirty="0" smtClean="0"/>
              <a:t>report</a:t>
            </a:r>
            <a:endParaRPr lang="en-US" sz="2200" dirty="0"/>
          </a:p>
          <a:p>
            <a:pPr lvl="1" eaLnBrk="1" hangingPunct="1">
              <a:defRPr/>
            </a:pPr>
            <a:r>
              <a:rPr lang="en-US" sz="1600" dirty="0"/>
              <a:t>EXCEPTION REPORTS </a:t>
            </a:r>
            <a:endParaRPr lang="en-US" sz="1600" dirty="0" smtClean="0"/>
          </a:p>
          <a:p>
            <a:pPr lvl="2" eaLnBrk="1" hangingPunct="1">
              <a:defRPr/>
            </a:pPr>
            <a:r>
              <a:rPr lang="en-US" sz="2200" dirty="0" smtClean="0"/>
              <a:t>Displays </a:t>
            </a:r>
            <a:r>
              <a:rPr lang="en-US" sz="2200" dirty="0"/>
              <a:t>only those records </a:t>
            </a:r>
            <a:r>
              <a:rPr lang="en-US" sz="2200" dirty="0" smtClean="0"/>
              <a:t>that meet </a:t>
            </a:r>
            <a:r>
              <a:rPr lang="en-US" sz="2200" dirty="0"/>
              <a:t>a specific condition or </a:t>
            </a:r>
            <a:r>
              <a:rPr lang="en-US" sz="2200" dirty="0" smtClean="0"/>
              <a:t>conditions</a:t>
            </a:r>
          </a:p>
          <a:p>
            <a:pPr lvl="2" eaLnBrk="1" hangingPunct="1">
              <a:defRPr/>
            </a:pPr>
            <a:r>
              <a:rPr lang="en-US" sz="2200" dirty="0" smtClean="0"/>
              <a:t>Useful </a:t>
            </a:r>
            <a:r>
              <a:rPr lang="en-US" sz="2200" dirty="0"/>
              <a:t>when the </a:t>
            </a:r>
            <a:r>
              <a:rPr lang="en-US" sz="2200" dirty="0" smtClean="0"/>
              <a:t>user wants </a:t>
            </a:r>
            <a:r>
              <a:rPr lang="en-US" sz="2200" dirty="0"/>
              <a:t>information only on records that might require action, but does not need </a:t>
            </a:r>
            <a:r>
              <a:rPr lang="en-US" sz="2200" dirty="0" smtClean="0"/>
              <a:t>to know </a:t>
            </a:r>
            <a:r>
              <a:rPr lang="en-US" sz="2200" dirty="0"/>
              <a:t>the </a:t>
            </a:r>
            <a:r>
              <a:rPr lang="en-US" sz="2200" dirty="0" smtClean="0"/>
              <a:t>details</a:t>
            </a:r>
          </a:p>
          <a:p>
            <a:pPr lvl="1" eaLnBrk="1" hangingPunct="1">
              <a:defRPr/>
            </a:pPr>
            <a:r>
              <a:rPr lang="en-US" sz="1600" dirty="0" smtClean="0"/>
              <a:t>SUMMARY </a:t>
            </a:r>
            <a:r>
              <a:rPr lang="en-US" sz="1600" dirty="0"/>
              <a:t>REPORTS </a:t>
            </a:r>
            <a:endParaRPr lang="en-US" sz="1600" dirty="0" smtClean="0"/>
          </a:p>
          <a:p>
            <a:pPr lvl="2" eaLnBrk="1" hangingPunct="1">
              <a:defRPr/>
            </a:pPr>
            <a:r>
              <a:rPr lang="en-US" sz="2200" dirty="0" smtClean="0"/>
              <a:t>Upper-level </a:t>
            </a:r>
            <a:r>
              <a:rPr lang="en-US" sz="2200" dirty="0"/>
              <a:t>managers often want to see total figures and </a:t>
            </a:r>
            <a:r>
              <a:rPr lang="en-US" sz="2200" dirty="0" smtClean="0"/>
              <a:t>do not </a:t>
            </a:r>
            <a:r>
              <a:rPr lang="en-US" sz="2200" dirty="0"/>
              <a:t>need supporting </a:t>
            </a:r>
            <a:r>
              <a:rPr lang="en-US" sz="2200" dirty="0" smtClean="0"/>
              <a:t>details 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7009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Types of Report - Detail Report</a:t>
            </a:r>
          </a:p>
        </p:txBody>
      </p:sp>
      <p:pic>
        <p:nvPicPr>
          <p:cNvPr id="24580" name="Picture 4" descr="Fig7-3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4"/>
          <a:stretch>
            <a:fillRect/>
          </a:stretch>
        </p:blipFill>
        <p:spPr bwMode="auto">
          <a:xfrm>
            <a:off x="0" y="1524000"/>
            <a:ext cx="9144000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601788" y="6024563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11-4 : A detail report with one printed line per employee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78439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Three steps of the systems design phase</a:t>
            </a:r>
          </a:p>
        </p:txBody>
      </p:sp>
      <p:pic>
        <p:nvPicPr>
          <p:cNvPr id="10244" name="Picture 4" descr="Fig6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>
            <a:fillRect/>
          </a:stretch>
        </p:blipFill>
        <p:spPr bwMode="auto">
          <a:xfrm>
            <a:off x="1588" y="1381125"/>
            <a:ext cx="91424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057400" y="6089650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 : Three steps of systems design phase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26864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Detail Report</a:t>
            </a:r>
          </a:p>
        </p:txBody>
      </p:sp>
      <p:pic>
        <p:nvPicPr>
          <p:cNvPr id="25604" name="Picture 4" descr="Fig7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9"/>
          <a:stretch>
            <a:fillRect/>
          </a:stretch>
        </p:blipFill>
        <p:spPr bwMode="auto">
          <a:xfrm>
            <a:off x="0" y="1408113"/>
            <a:ext cx="8991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828800" y="6269038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11-5 : A detail report with more information and using control break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1263199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Exception Report</a:t>
            </a:r>
          </a:p>
        </p:txBody>
      </p:sp>
      <p:pic>
        <p:nvPicPr>
          <p:cNvPr id="26628" name="Picture 4" descr="Fig7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" b="9604"/>
          <a:stretch>
            <a:fillRect/>
          </a:stretch>
        </p:blipFill>
        <p:spPr bwMode="auto">
          <a:xfrm>
            <a:off x="269875" y="1651000"/>
            <a:ext cx="7818438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184275" y="6216650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11-6 : A n exception report that shows information only for the employees who worked overtime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3627145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Summary Report</a:t>
            </a:r>
          </a:p>
        </p:txBody>
      </p:sp>
      <p:pic>
        <p:nvPicPr>
          <p:cNvPr id="27652" name="Picture 4" descr="Fig7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9"/>
          <a:stretch>
            <a:fillRect/>
          </a:stretch>
        </p:blipFill>
        <p:spPr bwMode="auto">
          <a:xfrm>
            <a:off x="293688" y="1587500"/>
            <a:ext cx="7913687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819275" y="6245225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11-7 : A summary report lists subtotals and grand totals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5710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functional attributes of a printed report include: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The heading or title of the report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The page number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The date of preparation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The column headings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The grouping of related data items</a:t>
            </a:r>
          </a:p>
          <a:p>
            <a:pPr lvl="1" eaLnBrk="1" hangingPunct="1">
              <a:buFont typeface="Wingdings" panose="05000000000000000000" pitchFamily="2" charset="2"/>
              <a:buAutoNum type="alphaLcPeriod"/>
            </a:pPr>
            <a:r>
              <a:rPr lang="en-US" altLang="en-US" smtClean="0"/>
              <a:t>All of the above.</a:t>
            </a:r>
          </a:p>
        </p:txBody>
      </p:sp>
    </p:spTree>
    <p:extLst>
      <p:ext uri="{BB962C8B-B14F-4D97-AF65-F5344CB8AC3E}">
        <p14:creationId xmlns:p14="http://schemas.microsoft.com/office/powerpoint/2010/main" val="29565150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functional attributes of a printed report include:</a:t>
            </a:r>
          </a:p>
          <a:p>
            <a:pPr lvl="1">
              <a:buFont typeface="Wingdings" panose="05000000000000000000" pitchFamily="2" charset="2"/>
              <a:buAutoNum type="alphaLcPeriod"/>
            </a:pPr>
            <a:r>
              <a:rPr lang="en-US" altLang="en-US" dirty="0"/>
              <a:t>The heading or title of the report</a:t>
            </a:r>
          </a:p>
          <a:p>
            <a:pPr lvl="1">
              <a:buFont typeface="Wingdings" panose="05000000000000000000" pitchFamily="2" charset="2"/>
              <a:buAutoNum type="alphaLcPeriod"/>
            </a:pPr>
            <a:r>
              <a:rPr lang="en-US" altLang="en-US" dirty="0"/>
              <a:t>The page number</a:t>
            </a:r>
          </a:p>
          <a:p>
            <a:pPr lvl="1">
              <a:buFont typeface="Wingdings" panose="05000000000000000000" pitchFamily="2" charset="2"/>
              <a:buAutoNum type="alphaLcPeriod"/>
            </a:pPr>
            <a:r>
              <a:rPr lang="en-US" altLang="en-US" dirty="0"/>
              <a:t>The date of preparation</a:t>
            </a:r>
          </a:p>
          <a:p>
            <a:pPr lvl="1">
              <a:buFont typeface="Wingdings" panose="05000000000000000000" pitchFamily="2" charset="2"/>
              <a:buAutoNum type="alphaLcPeriod"/>
            </a:pPr>
            <a:r>
              <a:rPr lang="en-US" altLang="en-US" dirty="0"/>
              <a:t>The column headings</a:t>
            </a:r>
          </a:p>
          <a:p>
            <a:pPr lvl="1">
              <a:buFont typeface="Wingdings" panose="05000000000000000000" pitchFamily="2" charset="2"/>
              <a:buAutoNum type="alphaLcPeriod"/>
            </a:pPr>
            <a:r>
              <a:rPr lang="en-US" altLang="en-US" dirty="0"/>
              <a:t>The grouping of related data items</a:t>
            </a:r>
          </a:p>
          <a:p>
            <a:pPr lvl="1">
              <a:buFont typeface="Wingdings" panose="05000000000000000000" pitchFamily="2" charset="2"/>
              <a:buAutoNum type="alphaLcPeriod"/>
            </a:pPr>
            <a:r>
              <a:rPr lang="en-US" altLang="en-US" dirty="0"/>
              <a:t>All of the above.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36234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Output Design</a:t>
            </a:r>
          </a:p>
          <a:p>
            <a:pPr lvl="1"/>
            <a:r>
              <a:rPr lang="en-US" altLang="en-US" dirty="0"/>
              <a:t>Systems design </a:t>
            </a:r>
          </a:p>
          <a:p>
            <a:pPr lvl="1"/>
            <a:r>
              <a:rPr lang="en-US" altLang="en-US" dirty="0"/>
              <a:t>User Interface design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81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752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Implementation</a:t>
            </a:r>
          </a:p>
          <a:p>
            <a:pPr lvl="1"/>
            <a:r>
              <a:rPr lang="en-US" altLang="en-US" dirty="0"/>
              <a:t>Coding Standards</a:t>
            </a:r>
          </a:p>
          <a:p>
            <a:pPr lvl="1"/>
            <a:r>
              <a:rPr lang="en-US" altLang="en-US" dirty="0"/>
              <a:t>Types of testing</a:t>
            </a:r>
          </a:p>
          <a:p>
            <a:pPr lvl="1"/>
            <a:r>
              <a:rPr lang="en-US" altLang="en-US" dirty="0"/>
              <a:t>Test plan</a:t>
            </a:r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61938"/>
            <a:ext cx="704215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Logical Design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logical or conceptual relationships among the components of the IS</a:t>
            </a:r>
          </a:p>
          <a:p>
            <a:r>
              <a:rPr lang="en-US" altLang="en-US" sz="2800" smtClean="0"/>
              <a:t> defines all </a:t>
            </a:r>
          </a:p>
          <a:p>
            <a:pPr lvl="1"/>
            <a:r>
              <a:rPr lang="en-US" altLang="en-US" sz="2400" smtClean="0"/>
              <a:t>the outputs that must be produced by the system</a:t>
            </a:r>
          </a:p>
          <a:p>
            <a:pPr lvl="1"/>
            <a:r>
              <a:rPr lang="en-US" altLang="en-US" sz="2400" smtClean="0"/>
              <a:t>the inputs needed by the system</a:t>
            </a:r>
          </a:p>
          <a:p>
            <a:pPr lvl="1"/>
            <a:r>
              <a:rPr lang="en-US" altLang="en-US" sz="2400" smtClean="0"/>
              <a:t>the processes that must be performed by the  system</a:t>
            </a:r>
          </a:p>
          <a:p>
            <a:r>
              <a:rPr lang="en-US" altLang="en-US" sz="2800" smtClean="0"/>
              <a:t>is concerned with what the system must accomplish</a:t>
            </a:r>
          </a:p>
        </p:txBody>
      </p:sp>
    </p:spTree>
    <p:extLst>
      <p:ext uri="{BB962C8B-B14F-4D97-AF65-F5344CB8AC3E}">
        <p14:creationId xmlns:p14="http://schemas.microsoft.com/office/powerpoint/2010/main" val="38769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Physical Design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 plan for the actual implementations of the logical design of the system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describes the implementation of of all components of 	the Information Systems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e.g. – describes actual processes of entering, verifying, and storing data; the physical layout of data files; the sorting procedures; the exact format of 	the reports</a:t>
            </a:r>
          </a:p>
        </p:txBody>
      </p:sp>
    </p:spTree>
    <p:extLst>
      <p:ext uri="{BB962C8B-B14F-4D97-AF65-F5344CB8AC3E}">
        <p14:creationId xmlns:p14="http://schemas.microsoft.com/office/powerpoint/2010/main" val="6756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Difference between logical and physical design</a:t>
            </a:r>
          </a:p>
        </p:txBody>
      </p:sp>
      <p:graphicFrame>
        <p:nvGraphicFramePr>
          <p:cNvPr id="114720" name="Group 32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4513264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74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LOGICAL DESIGN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PHYSICAL DESIGN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concerned with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what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required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concerned with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how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requirements are satisfied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what data will be input to the system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how the data is input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what processes must be performed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how is the data stored and processed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what information will be output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how the output is processed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what constraints must be met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how the constraints are met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completed during the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systems analysis phase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completed during the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systems design phase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What’s the main difference between logical design and physical design?</a:t>
            </a:r>
          </a:p>
        </p:txBody>
      </p:sp>
    </p:spTree>
    <p:extLst>
      <p:ext uri="{BB962C8B-B14F-4D97-AF65-F5344CB8AC3E}">
        <p14:creationId xmlns:p14="http://schemas.microsoft.com/office/powerpoint/2010/main" val="37836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1-3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APUtemplate-Level_1-3</Template>
  <TotalTime>244</TotalTime>
  <Pages>11</Pages>
  <Words>1771</Words>
  <Application>Microsoft Office PowerPoint</Application>
  <PresentationFormat>On-screen Show (4:3)</PresentationFormat>
  <Paragraphs>280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Century Gothic</vt:lpstr>
      <vt:lpstr>Monotype Sorts</vt:lpstr>
      <vt:lpstr>新細明體</vt:lpstr>
      <vt:lpstr>Wingdings</vt:lpstr>
      <vt:lpstr>APUtemplate-Level_1-3</vt:lpstr>
      <vt:lpstr>Systems Analysis and Design CT026-3-1  </vt:lpstr>
      <vt:lpstr>Topic &amp; Structure of The Lesson</vt:lpstr>
      <vt:lpstr>Learning Outcomes</vt:lpstr>
      <vt:lpstr>Key Terms you must be able to use</vt:lpstr>
      <vt:lpstr>Three steps of the systems design phase</vt:lpstr>
      <vt:lpstr>Logical Design</vt:lpstr>
      <vt:lpstr>Physical Design</vt:lpstr>
      <vt:lpstr>Difference between logical and physical design</vt:lpstr>
      <vt:lpstr>Quick Review Question</vt:lpstr>
      <vt:lpstr>Input Device</vt:lpstr>
      <vt:lpstr>Input Device</vt:lpstr>
      <vt:lpstr>Input Technology</vt:lpstr>
      <vt:lpstr>Input Design Objectives</vt:lpstr>
      <vt:lpstr>PowerPoint Presentation</vt:lpstr>
      <vt:lpstr>PowerPoint Presentation</vt:lpstr>
      <vt:lpstr>Forms</vt:lpstr>
      <vt:lpstr>GUIDELINES FOR FORM DESIGN</vt:lpstr>
      <vt:lpstr>PowerPoint Presentation</vt:lpstr>
      <vt:lpstr>Make forms easy to fill in</vt:lpstr>
      <vt:lpstr>Make forms easy to fill in</vt:lpstr>
      <vt:lpstr>Make forms easy to fill in</vt:lpstr>
      <vt:lpstr>Make forms easy to fill in</vt:lpstr>
      <vt:lpstr>Make forms easy to fill in</vt:lpstr>
      <vt:lpstr>Make forms easy to fill in</vt:lpstr>
      <vt:lpstr>Make forms easy to fill in</vt:lpstr>
      <vt:lpstr>Ensure that forms meet the purpose</vt:lpstr>
      <vt:lpstr>Ensure that forms meet the purpose</vt:lpstr>
      <vt:lpstr>Design form to ensure accurate completion</vt:lpstr>
      <vt:lpstr>Keep forms attractive</vt:lpstr>
      <vt:lpstr>GUIDELINES FOR SCREEN DESIGN</vt:lpstr>
      <vt:lpstr>PowerPoint Presentation</vt:lpstr>
      <vt:lpstr>What it should not be</vt:lpstr>
      <vt:lpstr>What it should be</vt:lpstr>
      <vt:lpstr>Summary of Main Teaching Points</vt:lpstr>
      <vt:lpstr>After the break</vt:lpstr>
      <vt:lpstr>Topic &amp; Structure of the lesson</vt:lpstr>
      <vt:lpstr>Learning Outcomes</vt:lpstr>
      <vt:lpstr>Key Terms you must be able to use</vt:lpstr>
      <vt:lpstr>Output Design Objectives</vt:lpstr>
      <vt:lpstr>Quick Review Question </vt:lpstr>
      <vt:lpstr>Guidelines in Output Design</vt:lpstr>
      <vt:lpstr>Guidelines in Output Design</vt:lpstr>
      <vt:lpstr>Guidelines in Output Design</vt:lpstr>
      <vt:lpstr>Guidelines in Output Design</vt:lpstr>
      <vt:lpstr>Considerations in Output Design</vt:lpstr>
      <vt:lpstr>Output Methods</vt:lpstr>
      <vt:lpstr>Quick Review Question</vt:lpstr>
      <vt:lpstr>Types of Report</vt:lpstr>
      <vt:lpstr>Types of Report - Detail Report</vt:lpstr>
      <vt:lpstr>Detail Report</vt:lpstr>
      <vt:lpstr>Exception Report</vt:lpstr>
      <vt:lpstr>Summary Report</vt:lpstr>
      <vt:lpstr>Quick Review Question</vt:lpstr>
      <vt:lpstr>Quick Review Question</vt:lpstr>
      <vt:lpstr>PowerPoint Presentation</vt:lpstr>
      <vt:lpstr>Question and Answer Session</vt:lpstr>
      <vt:lpstr>What we will cover next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Nursafuraa Bt Abdul Majid</dc:creator>
  <cp:lastModifiedBy>Dr. Fatemeh Meskaran</cp:lastModifiedBy>
  <cp:revision>44</cp:revision>
  <cp:lastPrinted>2019-05-31T05:12:09Z</cp:lastPrinted>
  <dcterms:created xsi:type="dcterms:W3CDTF">2014-01-16T07:22:48Z</dcterms:created>
  <dcterms:modified xsi:type="dcterms:W3CDTF">2019-05-31T05:13:27Z</dcterms:modified>
</cp:coreProperties>
</file>