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489" r:id="rId3"/>
    <p:sldId id="490" r:id="rId4"/>
    <p:sldId id="491" r:id="rId5"/>
    <p:sldId id="544" r:id="rId6"/>
    <p:sldId id="545" r:id="rId7"/>
    <p:sldId id="546" r:id="rId8"/>
    <p:sldId id="547" r:id="rId9"/>
    <p:sldId id="548" r:id="rId10"/>
    <p:sldId id="551" r:id="rId11"/>
    <p:sldId id="552" r:id="rId12"/>
    <p:sldId id="549" r:id="rId13"/>
    <p:sldId id="550" r:id="rId14"/>
    <p:sldId id="553" r:id="rId15"/>
    <p:sldId id="555" r:id="rId16"/>
    <p:sldId id="557" r:id="rId17"/>
    <p:sldId id="558" r:id="rId18"/>
    <p:sldId id="559" r:id="rId19"/>
    <p:sldId id="560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1" autoAdjust="0"/>
  </p:normalViewPr>
  <p:slideViewPr>
    <p:cSldViewPr snapToGrid="0">
      <p:cViewPr varScale="1">
        <p:scale>
          <a:sx n="84" d="100"/>
          <a:sy n="84" d="100"/>
        </p:scale>
        <p:origin x="34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136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97F56F92-D627-43E3-929E-559695044F83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9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1761BBF-F3EF-42BF-86E5-FB73FD6AC6F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58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CT026-3-1 Systems Analysis and Design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3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9921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2044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 (of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3816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472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9795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192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421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3555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54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CT026-3-1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Systems Analysis and Design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800" dirty="0" smtClean="0"/>
              <a:t>Coding Standards and Principles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8020050" y="664051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800" dirty="0" smtClean="0"/>
              <a:t>Page </a:t>
            </a:r>
            <a:fld id="{284DCE3D-2D8D-4E3B-9502-014DE0E4A60B}" type="slidenum">
              <a:rPr lang="en-US" altLang="en-US" sz="800" smtClean="0"/>
              <a:t>‹#›</a:t>
            </a:fld>
            <a:r>
              <a:rPr lang="en-US" altLang="en-US" sz="800" dirty="0" smtClean="0"/>
              <a:t> of 19</a:t>
            </a:r>
            <a:endParaRPr lang="en-US" altLang="en-US" sz="8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</a:t>
            </a:r>
            <a:r>
              <a:rPr lang="en-US" dirty="0"/>
              <a:t>Analysis and </a:t>
            </a:r>
            <a:r>
              <a:rPr lang="en-US" dirty="0"/>
              <a:t>Design CT026-3-1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Coding Standards and Principles</a:t>
            </a:r>
          </a:p>
          <a:p>
            <a:endParaRPr lang="en-US" alt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83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Good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Minimize Coupling - Any section of code (code block, function, class, </a:t>
            </a:r>
            <a:r>
              <a:rPr lang="en-US" sz="2800" dirty="0" err="1"/>
              <a:t>etc</a:t>
            </a:r>
            <a:r>
              <a:rPr lang="en-US" sz="2800" dirty="0"/>
              <a:t>) should minimize the dependencies on other areas of code. </a:t>
            </a:r>
          </a:p>
          <a:p>
            <a:pPr lvl="1"/>
            <a:r>
              <a:rPr lang="en-US" dirty="0"/>
              <a:t>using shared variables as little as possible.</a:t>
            </a:r>
          </a:p>
          <a:p>
            <a:r>
              <a:rPr lang="en-US" sz="2800" dirty="0"/>
              <a:t>Maximize Cohesion - Code that has similar functionality should be found within the same component </a:t>
            </a:r>
          </a:p>
        </p:txBody>
      </p:sp>
      <p:pic>
        <p:nvPicPr>
          <p:cNvPr id="3074" name="Picture 2" descr="Image result for tight coupl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464" y="4504824"/>
            <a:ext cx="2824301" cy="211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abbreviations</a:t>
            </a:r>
          </a:p>
          <a:p>
            <a:pPr lvl="1"/>
            <a:r>
              <a:rPr lang="en-US" dirty="0" err="1" smtClean="0"/>
              <a:t>OnButtonClick</a:t>
            </a:r>
            <a:r>
              <a:rPr lang="en-US" dirty="0" smtClean="0"/>
              <a:t> vs </a:t>
            </a:r>
            <a:r>
              <a:rPr lang="en-US" dirty="0" err="1" smtClean="0"/>
              <a:t>OnBtnClk</a:t>
            </a:r>
            <a:endParaRPr lang="en-US" dirty="0" smtClean="0"/>
          </a:p>
          <a:p>
            <a:r>
              <a:rPr lang="en-US" dirty="0" smtClean="0"/>
              <a:t>Meaningful names</a:t>
            </a:r>
          </a:p>
          <a:p>
            <a:pPr lvl="1"/>
            <a:r>
              <a:rPr lang="en-US" dirty="0" smtClean="0"/>
              <a:t>Intention revealing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t; //Time to complete single lap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singleLapTime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2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/>
              <a:t>Variable Names:</a:t>
            </a:r>
            <a:r>
              <a:rPr lang="en-GB" sz="2000" dirty="0"/>
              <a:t> Variable names should be in all lowercase, with words separated by an underscore, example:</a:t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Incorrect: </a:t>
            </a:r>
            <a:endParaRPr lang="en-US" sz="2000" dirty="0"/>
          </a:p>
          <a:p>
            <a:pPr marL="0" indent="0">
              <a:buNone/>
            </a:pPr>
            <a:r>
              <a:rPr lang="en-GB" sz="2000" dirty="0"/>
              <a:t>$</a:t>
            </a:r>
            <a:r>
              <a:rPr lang="en-GB" sz="2000" dirty="0" err="1"/>
              <a:t>currentuser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2000" dirty="0"/>
              <a:t>$</a:t>
            </a:r>
            <a:r>
              <a:rPr lang="en-GB" sz="2000" dirty="0" err="1"/>
              <a:t>currentUser</a:t>
            </a:r>
            <a:r>
              <a:rPr lang="en-GB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Correct: </a:t>
            </a:r>
            <a:endParaRPr lang="en-US" sz="2000" dirty="0"/>
          </a:p>
          <a:p>
            <a:pPr marL="0" indent="0">
              <a:buNone/>
            </a:pPr>
            <a:r>
              <a:rPr lang="en-GB" sz="2000" dirty="0"/>
              <a:t>$</a:t>
            </a:r>
            <a:r>
              <a:rPr lang="en-GB" sz="2000" dirty="0" err="1"/>
              <a:t>current_user</a:t>
            </a:r>
            <a:r>
              <a:rPr lang="en-GB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Names should be descriptive, but concise. We don't want huge sentences as our variable names, but typing an extra couple of characters is always better than wondering what exactly a certain variable is for.</a:t>
            </a:r>
            <a:br>
              <a:rPr lang="en-GB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221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($</a:t>
            </a:r>
            <a:r>
              <a:rPr lang="en-GB" dirty="0" err="1"/>
              <a:t>i</a:t>
            </a:r>
            <a:r>
              <a:rPr lang="en-GB" dirty="0"/>
              <a:t> = 0; $</a:t>
            </a:r>
            <a:r>
              <a:rPr lang="en-GB" dirty="0" err="1"/>
              <a:t>i</a:t>
            </a:r>
            <a:r>
              <a:rPr lang="en-GB" dirty="0"/>
              <a:t> &lt; $</a:t>
            </a:r>
            <a:r>
              <a:rPr lang="en-GB" dirty="0" err="1"/>
              <a:t>outer_size</a:t>
            </a:r>
            <a:r>
              <a:rPr lang="en-GB" dirty="0"/>
              <a:t>; $</a:t>
            </a:r>
            <a:r>
              <a:rPr lang="en-GB" dirty="0" err="1"/>
              <a:t>i</a:t>
            </a:r>
            <a:r>
              <a:rPr lang="en-GB" dirty="0"/>
              <a:t>++)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     for ($j = 0; $j &lt; $</a:t>
            </a:r>
            <a:r>
              <a:rPr lang="en-GB" dirty="0" err="1"/>
              <a:t>inner_size</a:t>
            </a:r>
            <a:r>
              <a:rPr lang="en-GB" dirty="0"/>
              <a:t>; $</a:t>
            </a:r>
            <a:r>
              <a:rPr lang="en-GB" dirty="0" err="1"/>
              <a:t>j++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     {</a:t>
            </a:r>
            <a:br>
              <a:rPr lang="en-GB" dirty="0"/>
            </a:br>
            <a:r>
              <a:rPr lang="en-GB" dirty="0"/>
              <a:t>          foo($</a:t>
            </a:r>
            <a:r>
              <a:rPr lang="en-GB" dirty="0" err="1"/>
              <a:t>i</a:t>
            </a:r>
            <a:r>
              <a:rPr lang="en-GB" dirty="0"/>
              <a:t>, $j);</a:t>
            </a:r>
            <a:br>
              <a:rPr lang="en-GB" dirty="0"/>
            </a:br>
            <a:r>
              <a:rPr lang="en-GB" dirty="0"/>
              <a:t>     }</a:t>
            </a:r>
            <a:br>
              <a:rPr lang="en-GB" dirty="0"/>
            </a:br>
            <a:r>
              <a:rPr lang="en-GB" dirty="0"/>
              <a:t>}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4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Duplicated code</a:t>
            </a:r>
            <a:endParaRPr lang="en-US" dirty="0"/>
          </a:p>
          <a:p>
            <a:r>
              <a:rPr lang="en-US" dirty="0" smtClean="0"/>
              <a:t>Large classes</a:t>
            </a:r>
          </a:p>
          <a:p>
            <a:r>
              <a:rPr lang="en-US" dirty="0" smtClean="0"/>
              <a:t>Long methods</a:t>
            </a:r>
          </a:p>
          <a:p>
            <a:r>
              <a:rPr lang="en-US" dirty="0" smtClean="0"/>
              <a:t>Long parameter list</a:t>
            </a:r>
          </a:p>
        </p:txBody>
      </p:sp>
    </p:spTree>
    <p:extLst>
      <p:ext uri="{BB962C8B-B14F-4D97-AF65-F5344CB8AC3E}">
        <p14:creationId xmlns:p14="http://schemas.microsoft.com/office/powerpoint/2010/main" val="309778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improve your software internal structure in a safe way while not </a:t>
            </a:r>
            <a:r>
              <a:rPr lang="en-US" sz="2400" b="1" dirty="0"/>
              <a:t>changing / adding / removing</a:t>
            </a:r>
            <a:r>
              <a:rPr lang="en-US" sz="2400" dirty="0"/>
              <a:t> behavior or external interfaces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+</a:t>
            </a:r>
            <a:r>
              <a:rPr lang="en-US" sz="2400" dirty="0"/>
              <a:t>readable code, +simplified code, +easier to change, +easier to add new value, +reduced redundancy, advices how to go on to keep-improve software, and last but not least +automatic tests.</a:t>
            </a:r>
          </a:p>
        </p:txBody>
      </p:sp>
      <p:pic>
        <p:nvPicPr>
          <p:cNvPr id="1026" name="Picture 2" descr="Softwar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1" y="846138"/>
            <a:ext cx="6172469" cy="210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1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1449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Input Design </a:t>
            </a:r>
          </a:p>
          <a:p>
            <a:pPr lvl="1"/>
            <a:r>
              <a:rPr lang="en-US" altLang="en-US" dirty="0"/>
              <a:t>Coding Standards</a:t>
            </a:r>
          </a:p>
          <a:p>
            <a:pPr lvl="1"/>
            <a:r>
              <a:rPr lang="en-US" altLang="en-US" dirty="0"/>
              <a:t>Principles of Good Programming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19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100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Implementation</a:t>
            </a:r>
          </a:p>
          <a:p>
            <a:pPr lvl="1"/>
            <a:r>
              <a:rPr lang="en-US" altLang="en-US" dirty="0"/>
              <a:t>Types of testing</a:t>
            </a:r>
          </a:p>
          <a:p>
            <a:pPr lvl="1"/>
            <a:r>
              <a:rPr lang="en-US" altLang="en-US" dirty="0"/>
              <a:t>Test plan</a:t>
            </a:r>
          </a:p>
          <a:p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7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Implementation</a:t>
            </a:r>
          </a:p>
          <a:p>
            <a:pPr lvl="1"/>
            <a:r>
              <a:rPr lang="en-US" altLang="en-US" dirty="0" smtClean="0"/>
              <a:t>Coding Standards</a:t>
            </a:r>
          </a:p>
          <a:p>
            <a:pPr lvl="1"/>
            <a:r>
              <a:rPr lang="en-US" altLang="en-US" dirty="0" smtClean="0"/>
              <a:t>Principles of Good Programming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26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Learning Outcomes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By the end of this lecture, YOU should be able to </a:t>
            </a:r>
            <a:r>
              <a:rPr lang="en-US" altLang="en-US" sz="4000" dirty="0" smtClean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MY" dirty="0"/>
              <a:t> </a:t>
            </a:r>
            <a:r>
              <a:rPr lang="en-MY" dirty="0" smtClean="0"/>
              <a:t>   Discuss Coding </a:t>
            </a:r>
            <a:r>
              <a:rPr lang="en-MY" dirty="0"/>
              <a:t>Standards and Principles</a:t>
            </a:r>
            <a:endParaRPr 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Discuss </a:t>
            </a:r>
            <a:r>
              <a:rPr lang="en-US" altLang="en-US" sz="3200" dirty="0" smtClean="0"/>
              <a:t>benefits of coding standards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200" dirty="0"/>
              <a:t>Discuss good </a:t>
            </a:r>
            <a:r>
              <a:rPr lang="en-US" altLang="en-US" sz="3200" dirty="0" smtClean="0"/>
              <a:t>programming practices</a:t>
            </a:r>
          </a:p>
        </p:txBody>
      </p:sp>
    </p:spTree>
    <p:extLst>
      <p:ext uri="{BB962C8B-B14F-4D97-AF65-F5344CB8AC3E}">
        <p14:creationId xmlns:p14="http://schemas.microsoft.com/office/powerpoint/2010/main" val="33623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Key Terms you must be able to use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If you have mastered this topic, </a:t>
            </a:r>
            <a:r>
              <a:rPr lang="en-US" altLang="en-US" dirty="0" smtClean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altLang="en-US" dirty="0" smtClean="0"/>
              <a:t>Coding best practices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</a:rPr>
              <a:t>Variable naming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</a:rPr>
              <a:t>Maintainable code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</a:rPr>
              <a:t>Bad smells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4652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Code not </a:t>
            </a:r>
            <a:r>
              <a:rPr lang="en-US" sz="2800" b="1" dirty="0"/>
              <a:t>only </a:t>
            </a:r>
            <a:r>
              <a:rPr lang="en-US" sz="2800" b="1" dirty="0" smtClean="0"/>
              <a:t>needs to do its </a:t>
            </a:r>
            <a:r>
              <a:rPr lang="en-US" sz="2800" b="1" dirty="0"/>
              <a:t>job well, but </a:t>
            </a:r>
            <a:r>
              <a:rPr lang="en-US" sz="2800" b="1" dirty="0" smtClean="0"/>
              <a:t>must also be </a:t>
            </a:r>
            <a:r>
              <a:rPr lang="en-US" sz="2800" b="1" dirty="0"/>
              <a:t>easy to add to, maintain and debug</a:t>
            </a:r>
            <a:r>
              <a:rPr lang="en-US" sz="2800" b="1" dirty="0" smtClean="0"/>
              <a:t>.</a:t>
            </a:r>
          </a:p>
          <a:p>
            <a:r>
              <a:rPr lang="en-US" sz="2800" dirty="0" smtClean="0"/>
              <a:t>Needing </a:t>
            </a:r>
            <a:r>
              <a:rPr lang="en-US" sz="2800" dirty="0"/>
              <a:t>to make changes to code </a:t>
            </a:r>
            <a:r>
              <a:rPr lang="en-US" sz="2800" dirty="0" smtClean="0"/>
              <a:t>could require </a:t>
            </a:r>
            <a:r>
              <a:rPr lang="en-US" sz="2800" dirty="0"/>
              <a:t>a lot of energy to </a:t>
            </a:r>
            <a:r>
              <a:rPr lang="en-US" sz="2800" dirty="0" smtClean="0"/>
              <a:t>decipher </a:t>
            </a:r>
            <a:r>
              <a:rPr lang="en-US" sz="2800" dirty="0"/>
              <a:t>lines of code that doesn’t make its purpose or intentions clear. </a:t>
            </a:r>
            <a:endParaRPr lang="en-US" sz="2800" dirty="0" smtClean="0"/>
          </a:p>
          <a:p>
            <a:r>
              <a:rPr lang="en-US" sz="2800" dirty="0" smtClean="0"/>
              <a:t>Neatly </a:t>
            </a:r>
            <a:r>
              <a:rPr lang="en-US" sz="2800" dirty="0"/>
              <a:t>commented with details that explain any complicated constructs and the reasoning behind them.</a:t>
            </a:r>
          </a:p>
        </p:txBody>
      </p:sp>
    </p:spTree>
    <p:extLst>
      <p:ext uri="{BB962C8B-B14F-4D97-AF65-F5344CB8AC3E}">
        <p14:creationId xmlns:p14="http://schemas.microsoft.com/office/powerpoint/2010/main" val="189315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coding standards document tells developers how they must write their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Avoid </a:t>
            </a:r>
            <a:r>
              <a:rPr lang="en-US" dirty="0"/>
              <a:t>each developer coding in their own preferred 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Large </a:t>
            </a:r>
            <a:r>
              <a:rPr lang="en-US" dirty="0"/>
              <a:t>project is coded in a consistent </a:t>
            </a:r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parts </a:t>
            </a:r>
            <a:r>
              <a:rPr lang="en-US" dirty="0"/>
              <a:t>are not written differently by different programmers.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98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coding standards?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look</a:t>
            </a:r>
          </a:p>
          <a:p>
            <a:r>
              <a:rPr lang="en-US" dirty="0" smtClean="0"/>
              <a:t>Improve readability</a:t>
            </a:r>
          </a:p>
          <a:p>
            <a:r>
              <a:rPr lang="en-US" dirty="0" smtClean="0"/>
              <a:t>Simplifies copying, editing and maintenance</a:t>
            </a:r>
          </a:p>
          <a:p>
            <a:r>
              <a:rPr lang="en-US" dirty="0" smtClean="0"/>
              <a:t>Company wide standardization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0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Good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KISS – Keep It Short and Simple</a:t>
            </a:r>
          </a:p>
          <a:p>
            <a:r>
              <a:rPr lang="en-US" sz="2800" dirty="0" smtClean="0"/>
              <a:t>DRY </a:t>
            </a:r>
            <a:r>
              <a:rPr lang="en-US" sz="2800" dirty="0"/>
              <a:t>- Don’t </a:t>
            </a:r>
            <a:r>
              <a:rPr lang="en-US" sz="2800" dirty="0" smtClean="0"/>
              <a:t>Repeat Yourself</a:t>
            </a:r>
          </a:p>
          <a:p>
            <a:r>
              <a:rPr lang="en-US" sz="2800" dirty="0"/>
              <a:t>Abstraction </a:t>
            </a:r>
            <a:r>
              <a:rPr lang="en-US" sz="2800" dirty="0" smtClean="0"/>
              <a:t>- Each </a:t>
            </a:r>
            <a:r>
              <a:rPr lang="en-US" sz="2800" dirty="0"/>
              <a:t>significant piece of functionality in a program should be implemented in just one place in the source </a:t>
            </a:r>
            <a:r>
              <a:rPr lang="en-US" sz="2800" dirty="0" smtClean="0"/>
              <a:t>code</a:t>
            </a:r>
          </a:p>
          <a:p>
            <a:r>
              <a:rPr lang="en-US" sz="2800" dirty="0"/>
              <a:t>Open/Closed Principle - Software entities (classes, modules, functions, etc.) should be open for extension, but closed for </a:t>
            </a:r>
            <a:r>
              <a:rPr lang="en-US" sz="2800" dirty="0" smtClean="0"/>
              <a:t>modification.</a:t>
            </a:r>
          </a:p>
          <a:p>
            <a:pPr lvl="1"/>
            <a:r>
              <a:rPr lang="en-US" sz="2400" dirty="0" smtClean="0"/>
              <a:t>don't </a:t>
            </a:r>
            <a:r>
              <a:rPr lang="en-US" sz="2400" dirty="0"/>
              <a:t>write classes that people can modify, write classes that people can extend</a:t>
            </a:r>
          </a:p>
        </p:txBody>
      </p:sp>
    </p:spTree>
    <p:extLst>
      <p:ext uri="{BB962C8B-B14F-4D97-AF65-F5344CB8AC3E}">
        <p14:creationId xmlns:p14="http://schemas.microsoft.com/office/powerpoint/2010/main" val="158220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Good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Single Responsibility Principle - A component of code (e.g. class or function) should perform a single well defined task</a:t>
            </a:r>
            <a:r>
              <a:rPr lang="en-US" sz="2800" dirty="0" smtClean="0"/>
              <a:t>.</a:t>
            </a:r>
          </a:p>
        </p:txBody>
      </p:sp>
      <p:pic>
        <p:nvPicPr>
          <p:cNvPr id="2050" name="Picture 2" descr="Image result for swiss army kn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36" y="2886775"/>
            <a:ext cx="4134118" cy="344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445134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1-3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APUtemplate-Level_1-3</Template>
  <TotalTime>285</TotalTime>
  <Pages>11</Pages>
  <Words>411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新細明體</vt:lpstr>
      <vt:lpstr>APUtemplate-Level_1-3</vt:lpstr>
      <vt:lpstr>Systems Analysis and Design CT026-3-1  </vt:lpstr>
      <vt:lpstr>Topic &amp; Structure of The Lesson</vt:lpstr>
      <vt:lpstr>Learning Outcomes</vt:lpstr>
      <vt:lpstr>Key Terms you must be able to use</vt:lpstr>
      <vt:lpstr>Coding Standards</vt:lpstr>
      <vt:lpstr>Coding Standards</vt:lpstr>
      <vt:lpstr>Why do we need coding standards?</vt:lpstr>
      <vt:lpstr>Principles of Good Programming</vt:lpstr>
      <vt:lpstr>Principles of Good Programming</vt:lpstr>
      <vt:lpstr>Principles of Good Programming</vt:lpstr>
      <vt:lpstr>Naming Conventions</vt:lpstr>
      <vt:lpstr>Naming Conventions</vt:lpstr>
      <vt:lpstr>Loop Indices</vt:lpstr>
      <vt:lpstr>Code Smells </vt:lpstr>
      <vt:lpstr>Refactoring</vt:lpstr>
      <vt:lpstr>Quick Review Question</vt:lpstr>
      <vt:lpstr>PowerPoint Presentation</vt:lpstr>
      <vt:lpstr>Question and Answer Session</vt:lpstr>
      <vt:lpstr>What we will cover next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Nursafuraa Bt Abdul Majid</dc:creator>
  <cp:lastModifiedBy>Dr. Fatemeh Meskaran</cp:lastModifiedBy>
  <cp:revision>49</cp:revision>
  <cp:lastPrinted>2019-05-31T05:19:33Z</cp:lastPrinted>
  <dcterms:created xsi:type="dcterms:W3CDTF">2014-01-16T07:22:48Z</dcterms:created>
  <dcterms:modified xsi:type="dcterms:W3CDTF">2019-05-31T05:20:54Z</dcterms:modified>
</cp:coreProperties>
</file>