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557" r:id="rId3"/>
    <p:sldId id="558" r:id="rId4"/>
    <p:sldId id="559" r:id="rId5"/>
    <p:sldId id="560" r:id="rId6"/>
    <p:sldId id="561" r:id="rId7"/>
    <p:sldId id="562" r:id="rId8"/>
    <p:sldId id="563" r:id="rId9"/>
    <p:sldId id="564" r:id="rId10"/>
    <p:sldId id="565" r:id="rId11"/>
    <p:sldId id="566" r:id="rId12"/>
    <p:sldId id="567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1" autoAdjust="0"/>
  </p:normalViewPr>
  <p:slideViewPr>
    <p:cSldViewPr snapToGrid="0">
      <p:cViewPr varScale="1">
        <p:scale>
          <a:sx n="64" d="100"/>
          <a:sy n="64" d="100"/>
        </p:scale>
        <p:origin x="129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136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97F56F92-D627-43E3-929E-559695044F83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9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01761BBF-F3EF-42BF-86E5-FB73FD6AC6F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58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56FF24-B452-4560-BE0D-DBF80FCC845B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8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0786A9B-2EFC-4031-BD2B-12F1F9C91008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65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FA9B33-7296-4168-ACEB-C56148FA5AD0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9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1B68DC-CA1D-4460-B049-238633C0481B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99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652D50-5255-48EE-B042-6D0C2F9ECEAD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19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532A1D-5C70-4B63-9A17-C1EAE15E0D23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89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55838" y="9440676"/>
            <a:ext cx="2949787" cy="4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0E4196-F99B-4BEF-9276-640D0B151881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9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CT026-3-1 Systems Analysis and Design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35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9921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2044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Slide </a:t>
            </a:r>
            <a:fld id="{D1F85F29-0471-41BC-8991-7579670719AC}" type="slidenum">
              <a:rPr lang="en-GB" smtClean="0"/>
              <a:pPr>
                <a:defRPr/>
              </a:pPr>
              <a:t>‹#›</a:t>
            </a:fld>
            <a:r>
              <a:rPr lang="en-GB" dirty="0"/>
              <a:t> (of </a:t>
            </a:r>
          </a:p>
        </p:txBody>
      </p:sp>
    </p:spTree>
    <p:extLst>
      <p:ext uri="{BB962C8B-B14F-4D97-AF65-F5344CB8AC3E}">
        <p14:creationId xmlns:p14="http://schemas.microsoft.com/office/powerpoint/2010/main" val="42537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3816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472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9795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192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421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3555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54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CT026-3-1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Systems Analysis and Design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08600" y="535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dirty="0"/>
              <a:t>Slide </a:t>
            </a:r>
            <a:fld id="{D1F85F29-0471-41BC-8991-7579670719AC}" type="slidenum">
              <a:rPr lang="en-GB" smtClean="0"/>
              <a:pPr>
                <a:defRPr/>
              </a:pPr>
              <a:t>‹#›</a:t>
            </a:fld>
            <a:r>
              <a:rPr lang="en-GB" dirty="0"/>
              <a:t> (of 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800" dirty="0"/>
              <a:t>Types of Testing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8061325" y="65960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800" dirty="0"/>
              <a:t>Page </a:t>
            </a:r>
            <a:fld id="{59248746-3034-417B-9D5E-B588BF884D7F}" type="slidenum">
              <a:rPr lang="en-US" altLang="en-US" sz="800" smtClean="0"/>
              <a:t>‹#›</a:t>
            </a:fld>
            <a:r>
              <a:rPr lang="en-US" altLang="en-US" sz="800" dirty="0"/>
              <a:t> of 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m/news/business-34324772" TargetMode="External"/><Relationship Id="rId2" Type="http://schemas.openxmlformats.org/officeDocument/2006/relationships/hyperlink" Target="http://yosemite.epa.gov/opa/admpress.nsf/6424ac1caa800aab85257359003f5337/dfc8e33b5ab162b985257ec40057813b!OpenDocu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Systems Analysis and Design CT026-3-1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Types of Testing</a:t>
            </a:r>
          </a:p>
          <a:p>
            <a:endParaRPr lang="en-US" alt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83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Types of testing</a:t>
            </a:r>
            <a:endParaRPr lang="en-US" sz="1300" dirty="0"/>
          </a:p>
        </p:txBody>
      </p:sp>
      <p:sp>
        <p:nvSpPr>
          <p:cNvPr id="9" name="Rectangle 8"/>
          <p:cNvSpPr/>
          <p:nvPr/>
        </p:nvSpPr>
        <p:spPr>
          <a:xfrm>
            <a:off x="501650" y="1622425"/>
            <a:ext cx="8534400" cy="26781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dirty="0">
                <a:latin typeface="Arial" charset="0"/>
              </a:rPr>
              <a:t>Integration Testing</a:t>
            </a:r>
          </a:p>
          <a:p>
            <a:pPr eaLnBrk="1" hangingPunct="1">
              <a:defRPr/>
            </a:pPr>
            <a:endParaRPr lang="en-US" sz="3600" dirty="0">
              <a:latin typeface="Arial" charset="0"/>
            </a:endParaRP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Testing two or more programs that depend on each other to make sure that the programs work together properly</a:t>
            </a: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64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Types of testing</a:t>
            </a:r>
            <a:endParaRPr lang="en-US" sz="1300" dirty="0"/>
          </a:p>
        </p:txBody>
      </p:sp>
      <p:sp>
        <p:nvSpPr>
          <p:cNvPr id="9" name="Rectangle 8"/>
          <p:cNvSpPr/>
          <p:nvPr/>
        </p:nvSpPr>
        <p:spPr>
          <a:xfrm>
            <a:off x="228600" y="1765300"/>
            <a:ext cx="8709025" cy="2924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dirty="0">
                <a:latin typeface="+mn-lt"/>
              </a:rPr>
              <a:t>System Testing 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endParaRPr lang="en-US" sz="3200" dirty="0">
              <a:latin typeface="+mn-lt"/>
            </a:endParaRP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Verify that all system components are integrated properly and that actual processing situations will be handled correctly</a:t>
            </a: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Confirm that the information system can handle predicted volumes of data in a timely and efficient manner</a:t>
            </a:r>
          </a:p>
        </p:txBody>
      </p:sp>
    </p:spTree>
    <p:extLst>
      <p:ext uri="{BB962C8B-B14F-4D97-AF65-F5344CB8AC3E}">
        <p14:creationId xmlns:p14="http://schemas.microsoft.com/office/powerpoint/2010/main" val="134943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Types of testing</a:t>
            </a:r>
            <a:endParaRPr lang="en-US" sz="1300" dirty="0"/>
          </a:p>
        </p:txBody>
      </p:sp>
      <p:sp>
        <p:nvSpPr>
          <p:cNvPr id="9" name="Rectangle 8"/>
          <p:cNvSpPr/>
          <p:nvPr/>
        </p:nvSpPr>
        <p:spPr>
          <a:xfrm>
            <a:off x="282575" y="1920875"/>
            <a:ext cx="8710613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Verify that all system components are integrated properly and that actual processing situations will be handled correctly</a:t>
            </a: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Confirm that the information system can handle predicted volumes of data in a timely and efficient manner</a:t>
            </a:r>
          </a:p>
        </p:txBody>
      </p:sp>
    </p:spTree>
    <p:extLst>
      <p:ext uri="{BB962C8B-B14F-4D97-AF65-F5344CB8AC3E}">
        <p14:creationId xmlns:p14="http://schemas.microsoft.com/office/powerpoint/2010/main" val="94118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607585"/>
            <a:ext cx="8229600" cy="4525962"/>
          </a:xfrm>
        </p:spPr>
        <p:txBody>
          <a:bodyPr/>
          <a:lstStyle/>
          <a:p>
            <a:r>
              <a:rPr lang="en-US" dirty="0"/>
              <a:t>Used as a guide to test software.</a:t>
            </a:r>
          </a:p>
          <a:p>
            <a:r>
              <a:rPr lang="en-US" dirty="0"/>
              <a:t>Uses ‘dummy data’ (sample data)</a:t>
            </a:r>
          </a:p>
          <a:p>
            <a:r>
              <a:rPr lang="en-US" dirty="0"/>
              <a:t>Usually prepared before software is built</a:t>
            </a:r>
          </a:p>
          <a:p>
            <a:r>
              <a:rPr lang="en-US" dirty="0"/>
              <a:t>Prepared by ‘software testers’</a:t>
            </a:r>
          </a:p>
          <a:p>
            <a:endParaRPr lang="en-US" dirty="0"/>
          </a:p>
        </p:txBody>
      </p:sp>
      <p:pic>
        <p:nvPicPr>
          <p:cNvPr id="1026" name="Picture 2" descr="Image result for dilbert unit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9" y="4074128"/>
            <a:ext cx="7816448" cy="236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54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-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810" y="3082085"/>
          <a:ext cx="82296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CASE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TYPE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STEPS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EXPECTED RESULT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 RESULT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REMARKS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User Sign-in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Unit Test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="1" dirty="0"/>
                        <a:t>Open application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1" dirty="0"/>
                        <a:t>Enter User Name as “X” and …….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User successfully signed-in</a:t>
                      </a:r>
                      <a:r>
                        <a:rPr lang="en-US" sz="1600" b="1" baseline="0" dirty="0"/>
                        <a:t> into the system, welcome page displayed.</a:t>
                      </a: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Error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 – does not show error when ‘space’ is used in ID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Correction made to code to check ID validity.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2.</a:t>
                      </a:r>
                      <a:r>
                        <a:rPr lang="en-US" sz="1600" b="1" baseline="0" dirty="0"/>
                        <a:t> Update User Profile</a:t>
                      </a: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4437" y="1988671"/>
          <a:ext cx="8229600" cy="94996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63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1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1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TEST DATE / TIME: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PROJECT 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TEST BY: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SYSTEM</a:t>
                      </a:r>
                      <a:r>
                        <a:rPr lang="en-US" sz="1600" b="1" baseline="0" dirty="0"/>
                        <a:t> TITLE: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96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media.licdn.com/mpr/mpr/p/7/005/072/1c3/34f802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2"/>
          <a:stretch/>
        </p:blipFill>
        <p:spPr bwMode="auto">
          <a:xfrm>
            <a:off x="432771" y="1542518"/>
            <a:ext cx="8284192" cy="483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48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In September 2015, </a:t>
            </a:r>
            <a:r>
              <a:rPr lang="en-US" sz="2000" b="1" dirty="0">
                <a:hlinkClick r:id="rId2"/>
              </a:rPr>
              <a:t>the Environmental Protection Agency (EPA) found</a:t>
            </a:r>
            <a:r>
              <a:rPr lang="en-US" sz="2000" dirty="0"/>
              <a:t> that many VW cars being sold in America had a "defeat device" - or software - in diesel engines that could detect when they were being tested, changing the performance accordingly to improve results. The German car giant has since admitted cheating emissions tests in the US. (</a:t>
            </a:r>
            <a:r>
              <a:rPr lang="en-US" sz="2000" dirty="0">
                <a:hlinkClick r:id="rId3"/>
              </a:rPr>
              <a:t>http://www.bbc.com/news/business-34324772</a:t>
            </a:r>
            <a:r>
              <a:rPr lang="en-US" sz="2000" dirty="0"/>
              <a:t> )</a:t>
            </a:r>
          </a:p>
          <a:p>
            <a:r>
              <a:rPr lang="en-US" sz="2000" dirty="0"/>
              <a:t>VW will recall 8.5 million cars in Europe, including 2.4 million in Germany and 1.2 million in the UK, and 500,000 in the US as a result of the emissions scandal.</a:t>
            </a:r>
          </a:p>
        </p:txBody>
      </p:sp>
      <p:pic>
        <p:nvPicPr>
          <p:cNvPr id="2050" name="Picture 2" descr="http://www.cs.vu.nl/~frankh/dilbert/fake-dat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05" y="274638"/>
            <a:ext cx="7329858" cy="227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06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testing is important ?</a:t>
            </a:r>
          </a:p>
          <a:p>
            <a:r>
              <a:rPr lang="en-US" dirty="0"/>
              <a:t>What are the main types </a:t>
            </a:r>
            <a:r>
              <a:rPr lang="en-US"/>
              <a:t>of testing?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/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1624734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Testing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Importance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Types of testing</a:t>
            </a:r>
          </a:p>
          <a:p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12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40667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2 (of  20)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u="sng" dirty="0"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Testing</a:t>
            </a:r>
          </a:p>
          <a:p>
            <a:pPr lvl="1" eaLnBrk="1" hangingPunct="1"/>
            <a:r>
              <a:rPr lang="en-US" altLang="en-US" dirty="0"/>
              <a:t>Importance</a:t>
            </a:r>
          </a:p>
          <a:p>
            <a:pPr lvl="1" eaLnBrk="1" hangingPunct="1"/>
            <a:r>
              <a:rPr lang="en-US" altLang="en-US" dirty="0"/>
              <a:t>Types of testing</a:t>
            </a:r>
          </a:p>
          <a:p>
            <a:pPr lvl="1" eaLnBrk="1" hangingPunct="1"/>
            <a:r>
              <a:rPr lang="en-US" altLang="en-US" dirty="0"/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1101198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Maintenance</a:t>
            </a:r>
          </a:p>
          <a:p>
            <a:pPr lvl="1"/>
            <a:r>
              <a:rPr lang="en-US" altLang="en-US" dirty="0"/>
              <a:t>Maintenance tasks</a:t>
            </a:r>
          </a:p>
          <a:p>
            <a:pPr lvl="1"/>
            <a:r>
              <a:rPr lang="en-US" altLang="en-US" dirty="0"/>
              <a:t>Maintenance Management</a:t>
            </a:r>
          </a:p>
          <a:p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6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3 (of  20)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Learning Outcomes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By the end of this lecture, YOU should be able to :</a:t>
            </a:r>
          </a:p>
          <a:p>
            <a:pPr lvl="1" eaLnBrk="1" hangingPunct="1"/>
            <a:r>
              <a:rPr lang="en-US" altLang="en-US" sz="3600" dirty="0"/>
              <a:t>Discuss the importance of testing</a:t>
            </a:r>
          </a:p>
          <a:p>
            <a:pPr lvl="1" eaLnBrk="1" hangingPunct="1"/>
            <a:r>
              <a:rPr lang="en-US" altLang="en-US" sz="3600" dirty="0"/>
              <a:t>Identify the types of testing</a:t>
            </a:r>
          </a:p>
          <a:p>
            <a:pPr lvl="1" eaLnBrk="1" hangingPunct="1"/>
            <a:r>
              <a:rPr lang="en-US" altLang="en-US" sz="3600" dirty="0"/>
              <a:t>Prepare a test plan</a:t>
            </a:r>
          </a:p>
        </p:txBody>
      </p:sp>
    </p:spTree>
    <p:extLst>
      <p:ext uri="{BB962C8B-B14F-4D97-AF65-F5344CB8AC3E}">
        <p14:creationId xmlns:p14="http://schemas.microsoft.com/office/powerpoint/2010/main" val="46012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Slide  4 (of  20)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Key Terms you must be able to use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you have mastered this topic, </a:t>
            </a:r>
            <a:r>
              <a:rPr lang="en-US" altLang="en-US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 sz="3600">
                <a:solidFill>
                  <a:srgbClr val="000000"/>
                </a:solidFill>
              </a:rPr>
              <a:t>Unit testing</a:t>
            </a:r>
          </a:p>
          <a:p>
            <a:pPr lvl="1" eaLnBrk="1" hangingPunct="1"/>
            <a:r>
              <a:rPr lang="en-US" altLang="en-US" sz="3600">
                <a:solidFill>
                  <a:srgbClr val="000000"/>
                </a:solidFill>
              </a:rPr>
              <a:t>Integration testing</a:t>
            </a:r>
          </a:p>
          <a:p>
            <a:pPr lvl="1" eaLnBrk="1" hangingPunct="1"/>
            <a:r>
              <a:rPr lang="en-US" altLang="en-US" sz="3600">
                <a:solidFill>
                  <a:srgbClr val="000000"/>
                </a:solidFill>
              </a:rPr>
              <a:t>System testing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34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Software Testing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Testing is the process of exercising a program with the specific intent of finding errors prior to delivery to the end user.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31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Software Testing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47650" y="1604963"/>
            <a:ext cx="889635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Each program must tested to make sure it functions correctly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Desk checking : the process of reviewing the program code to spot logic errors, which produce incorrect result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Groups of three to five IT staff members participate in code review </a:t>
            </a:r>
          </a:p>
          <a:p>
            <a:pPr marL="1257300" lvl="2" indent="-3429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Objective is to have a peer group identify errors, apply quality standards, and verify that the program meets the requirements of the system design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94357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4" y="1302026"/>
            <a:ext cx="5761458" cy="528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Types of testing</a:t>
            </a:r>
            <a:endParaRPr lang="en-US" sz="13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5342214" y="4504566"/>
            <a:ext cx="36626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FIGURE 11-22 </a:t>
            </a:r>
            <a:r>
              <a:rPr lang="en-US" altLang="en-US" sz="2000" dirty="0"/>
              <a:t>The first step in testing is unit testing, followed by integration testing, and then system testing</a:t>
            </a:r>
          </a:p>
        </p:txBody>
      </p:sp>
    </p:spTree>
    <p:extLst>
      <p:ext uri="{BB962C8B-B14F-4D97-AF65-F5344CB8AC3E}">
        <p14:creationId xmlns:p14="http://schemas.microsoft.com/office/powerpoint/2010/main" val="170003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Types of testing</a:t>
            </a:r>
            <a:endParaRPr lang="en-US" sz="1300" dirty="0"/>
          </a:p>
        </p:txBody>
      </p:sp>
      <p:sp>
        <p:nvSpPr>
          <p:cNvPr id="9" name="Rectangle 8"/>
          <p:cNvSpPr/>
          <p:nvPr/>
        </p:nvSpPr>
        <p:spPr>
          <a:xfrm>
            <a:off x="228600" y="1571625"/>
            <a:ext cx="85344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dirty="0">
                <a:latin typeface="+mn-lt"/>
              </a:rPr>
              <a:t>Unit Testing 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endParaRPr lang="en-US" sz="3600" dirty="0">
              <a:latin typeface="+mn-lt"/>
            </a:endParaRP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Arial" charset="0"/>
              </a:rPr>
              <a:t>The testing of an individual program or module </a:t>
            </a:r>
          </a:p>
          <a:p>
            <a:pPr marL="800100" lvl="1" indent="-34290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Arial" charset="0"/>
              </a:rPr>
              <a:t>Objective is to identify and eliminate execution errors that could cause the program to terminate abnormally, and logic errors that could have been missed during desk checking</a:t>
            </a:r>
            <a:endParaRPr lang="en-US" sz="2400" dirty="0">
              <a:latin typeface="+mn-lt"/>
            </a:endParaRP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Test data should contain both correct data and erroneous data and should test all possible situations that could occur</a:t>
            </a: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185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Types of testing</a:t>
            </a:r>
            <a:endParaRPr lang="en-US" sz="1300" dirty="0"/>
          </a:p>
        </p:txBody>
      </p:sp>
      <p:sp>
        <p:nvSpPr>
          <p:cNvPr id="9" name="Rectangle 8"/>
          <p:cNvSpPr/>
          <p:nvPr/>
        </p:nvSpPr>
        <p:spPr>
          <a:xfrm>
            <a:off x="138113" y="1931988"/>
            <a:ext cx="8534400" cy="26781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Programs that interact with other programs and files are tested individually, before they are integrated into the system</a:t>
            </a: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Someone other than the programmer who wrote the program usually creates the test data and reviews the results</a:t>
            </a:r>
          </a:p>
          <a:p>
            <a:pPr marL="742950" lvl="1" indent="-285750" eaLnBrk="1" hangingPunct="1">
              <a:buFont typeface="Arial" pitchFamily="34" charset="0"/>
              <a:buChar char="•"/>
              <a:defRPr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9822952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1-3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APUtemplate-Level_1-3</Template>
  <TotalTime>320</TotalTime>
  <Pages>11</Pages>
  <Words>702</Words>
  <Application>Microsoft Office PowerPoint</Application>
  <PresentationFormat>On-screen Show (4:3)</PresentationFormat>
  <Paragraphs>101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APUtemplate-Level_1-3</vt:lpstr>
      <vt:lpstr>Systems Analysis and Design CT026-3-1  </vt:lpstr>
      <vt:lpstr>Topic &amp; Structure of The Lesson</vt:lpstr>
      <vt:lpstr>Learning Outcomes</vt:lpstr>
      <vt:lpstr>Key Terms you must be able to use</vt:lpstr>
      <vt:lpstr>Software Testing</vt:lpstr>
      <vt:lpstr>Software Testing</vt:lpstr>
      <vt:lpstr>Types of testing</vt:lpstr>
      <vt:lpstr>Types of testing</vt:lpstr>
      <vt:lpstr>Types of testing</vt:lpstr>
      <vt:lpstr>Types of testing</vt:lpstr>
      <vt:lpstr>Types of testing</vt:lpstr>
      <vt:lpstr>Types of testing</vt:lpstr>
      <vt:lpstr>Test Plan</vt:lpstr>
      <vt:lpstr>Test Plan - Example</vt:lpstr>
      <vt:lpstr>PowerPoint Presentation</vt:lpstr>
      <vt:lpstr>PowerPoint Presentation</vt:lpstr>
      <vt:lpstr>Quick Review Question</vt:lpstr>
      <vt:lpstr>PowerPoint Presentation</vt:lpstr>
      <vt:lpstr>Question and Answer Session</vt:lpstr>
      <vt:lpstr>What we will cover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Nursafuraa Bt Abdul Majid</dc:creator>
  <cp:lastModifiedBy>DELL</cp:lastModifiedBy>
  <cp:revision>53</cp:revision>
  <cp:lastPrinted>2019-05-31T05:26:15Z</cp:lastPrinted>
  <dcterms:created xsi:type="dcterms:W3CDTF">2014-01-16T07:22:48Z</dcterms:created>
  <dcterms:modified xsi:type="dcterms:W3CDTF">2021-01-31T13:05:23Z</dcterms:modified>
</cp:coreProperties>
</file>