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612" r:id="rId3"/>
    <p:sldId id="610" r:id="rId4"/>
    <p:sldId id="611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581" r:id="rId16"/>
    <p:sldId id="582" r:id="rId17"/>
    <p:sldId id="583" r:id="rId18"/>
    <p:sldId id="584" r:id="rId19"/>
    <p:sldId id="585" r:id="rId20"/>
    <p:sldId id="586" r:id="rId21"/>
    <p:sldId id="618" r:id="rId22"/>
    <p:sldId id="587" r:id="rId23"/>
    <p:sldId id="588" r:id="rId24"/>
    <p:sldId id="589" r:id="rId25"/>
    <p:sldId id="590" r:id="rId26"/>
    <p:sldId id="591" r:id="rId27"/>
    <p:sldId id="617" r:id="rId28"/>
    <p:sldId id="592" r:id="rId29"/>
    <p:sldId id="593" r:id="rId30"/>
    <p:sldId id="613" r:id="rId31"/>
    <p:sldId id="614" r:id="rId32"/>
    <p:sldId id="615" r:id="rId33"/>
    <p:sldId id="616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3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FB8491-4517-436F-876C-7EFBE3C3E053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2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0ABDD5-8B75-4566-9169-3114E0553135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1D0DA9-DAFA-4A62-ABF5-DF3CFD4989B0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2AD3C9-3822-454E-A803-F49773276D75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54B0D6-C60B-4AE7-807B-714E561328AC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3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DC188E-29EE-494D-83E5-64A251DC2D0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2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406156-1CD1-4015-8A5A-686487AD9679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1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406156-1CD1-4015-8A5A-686487AD9679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2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870DB6-19AE-48E1-9187-94D57DAB0E77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852E46-C9C0-4E82-8DF6-32446DF54BD1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DA2444-199E-4166-B3C5-2FD6D30EE524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D38755-B6E0-4701-9222-F2CDE65C010B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19700" y="5480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/>
              <a:t>Deployment</a:t>
            </a:r>
            <a:r>
              <a:rPr lang="en-US" altLang="en-US" sz="800" baseline="0" dirty="0"/>
              <a:t> and Maintenance</a:t>
            </a:r>
            <a:endParaRPr lang="en-US" alt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940675" y="660955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/>
              <a:t>Page </a:t>
            </a:r>
            <a:fld id="{127A6C17-873A-4886-8073-A58EA2AC6791}" type="slidenum">
              <a:rPr lang="en-US" altLang="en-US" sz="800" smtClean="0"/>
              <a:t>‹#›</a:t>
            </a:fld>
            <a:r>
              <a:rPr lang="en-US" altLang="en-US" sz="800" dirty="0"/>
              <a:t> of 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Analysis and Design CT026-3-1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Deployment and Maintenance</a:t>
            </a:r>
          </a:p>
          <a:p>
            <a:endParaRPr lang="en-US" alt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Change-over Strategies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(How the old system will be replaced with new?)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mis.uhcl.edu/rob/Course/SAD/Lectures/System%20Installation_files/image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4" y="1676400"/>
            <a:ext cx="7261225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1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System Components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(Installing equipment / connecting servers, </a:t>
            </a:r>
            <a:r>
              <a:rPr lang="en-US" sz="2400" dirty="0" err="1">
                <a:solidFill>
                  <a:schemeClr val="accent2"/>
                </a:solidFill>
              </a:rPr>
              <a:t>etc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Connecting sub systems to main systems</a:t>
            </a:r>
          </a:p>
          <a:p>
            <a:endParaRPr lang="en-US" sz="2400" dirty="0"/>
          </a:p>
          <a:p>
            <a:r>
              <a:rPr lang="en-US" sz="2400" dirty="0"/>
              <a:t>Connecting database</a:t>
            </a:r>
          </a:p>
          <a:p>
            <a:endParaRPr lang="en-US" sz="2400" dirty="0"/>
          </a:p>
          <a:p>
            <a:r>
              <a:rPr lang="en-US" sz="2400" dirty="0"/>
              <a:t>Connecting new system to other local system (legacy systems)</a:t>
            </a:r>
          </a:p>
          <a:p>
            <a:endParaRPr lang="en-US" sz="2400" dirty="0"/>
          </a:p>
          <a:p>
            <a:r>
              <a:rPr lang="en-US" sz="2400" dirty="0"/>
              <a:t>Installing security components</a:t>
            </a:r>
          </a:p>
          <a:p>
            <a:pPr lvl="1"/>
            <a:r>
              <a:rPr lang="en-US" sz="2000" dirty="0"/>
              <a:t>Firewall</a:t>
            </a:r>
          </a:p>
          <a:p>
            <a:pPr lvl="1"/>
            <a:r>
              <a:rPr lang="en-US" sz="2000" dirty="0"/>
              <a:t>User profiles (administrator access)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66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Deployment (On-Site)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test to spot new problems after deployment</a:t>
            </a:r>
          </a:p>
          <a:p>
            <a:r>
              <a:rPr lang="en-US" dirty="0"/>
              <a:t>Develop Test</a:t>
            </a:r>
          </a:p>
          <a:p>
            <a:pPr lvl="1"/>
            <a:r>
              <a:rPr lang="en-US" dirty="0"/>
              <a:t>Technical Tests</a:t>
            </a:r>
          </a:p>
          <a:p>
            <a:pPr lvl="1"/>
            <a:r>
              <a:rPr lang="en-US" dirty="0"/>
              <a:t>Connections Tests</a:t>
            </a:r>
          </a:p>
          <a:p>
            <a:pPr lvl="1"/>
            <a:r>
              <a:rPr lang="en-US" dirty="0"/>
              <a:t>Security Tests</a:t>
            </a:r>
          </a:p>
          <a:p>
            <a:r>
              <a:rPr lang="en-US" dirty="0"/>
              <a:t>User Test</a:t>
            </a:r>
          </a:p>
          <a:p>
            <a:pPr lvl="1"/>
            <a:r>
              <a:rPr lang="en-US" dirty="0"/>
              <a:t>User 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274699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0748"/>
            <a:ext cx="8229600" cy="4712252"/>
          </a:xfrm>
        </p:spPr>
        <p:txBody>
          <a:bodyPr/>
          <a:lstStyle/>
          <a:p>
            <a:r>
              <a:rPr lang="en-US" dirty="0"/>
              <a:t>Applicable for large / complicated systems.</a:t>
            </a:r>
          </a:p>
          <a:p>
            <a:endParaRPr lang="en-US" dirty="0"/>
          </a:p>
          <a:p>
            <a:r>
              <a:rPr lang="en-US" sz="2800" b="1" dirty="0"/>
              <a:t>Training Administrators</a:t>
            </a:r>
          </a:p>
          <a:p>
            <a:pPr lvl="1"/>
            <a:r>
              <a:rPr lang="en-US" dirty="0"/>
              <a:t>Content Management</a:t>
            </a:r>
          </a:p>
          <a:p>
            <a:pPr lvl="1"/>
            <a:r>
              <a:rPr lang="en-US" dirty="0"/>
              <a:t>Maintenance of the system</a:t>
            </a:r>
          </a:p>
          <a:p>
            <a:r>
              <a:rPr lang="en-US" sz="2800" b="1" dirty="0"/>
              <a:t>Training End-Users</a:t>
            </a:r>
          </a:p>
          <a:p>
            <a:pPr lvl="1"/>
            <a:r>
              <a:rPr lang="en-US" dirty="0"/>
              <a:t>Common User functions</a:t>
            </a:r>
          </a:p>
          <a:p>
            <a:r>
              <a:rPr lang="en-US" sz="2800" b="1" dirty="0"/>
              <a:t>Training Technical Support</a:t>
            </a:r>
          </a:p>
          <a:p>
            <a:pPr lvl="1"/>
            <a:r>
              <a:rPr lang="en-US" dirty="0"/>
              <a:t>Fixing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281865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 of System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 Activation</a:t>
            </a:r>
          </a:p>
          <a:p>
            <a:pPr lvl="1"/>
            <a:r>
              <a:rPr lang="en-US" dirty="0"/>
              <a:t>EULA (End User License Agreement)</a:t>
            </a:r>
          </a:p>
          <a:p>
            <a:pPr lvl="1"/>
            <a:r>
              <a:rPr lang="en-US" dirty="0"/>
              <a:t>Corporate License</a:t>
            </a:r>
          </a:p>
          <a:p>
            <a:endParaRPr lang="en-US" dirty="0"/>
          </a:p>
          <a:p>
            <a:r>
              <a:rPr lang="en-US" dirty="0"/>
              <a:t>Connecting new system to backup machines</a:t>
            </a:r>
          </a:p>
          <a:p>
            <a:pPr lvl="1"/>
            <a:r>
              <a:rPr lang="en-US" dirty="0"/>
              <a:t>Connecting to Disaster Recovery Centre (DR)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4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Software Maintenance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process of modifying a software system or component after delivery to correct faults, improve performance or other attributes, or adapt to a changed environment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17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6563" y="1298575"/>
            <a:ext cx="8229600" cy="4525963"/>
          </a:xfrm>
        </p:spPr>
        <p:txBody>
          <a:bodyPr/>
          <a:lstStyle/>
          <a:p>
            <a:r>
              <a:rPr lang="en-US" altLang="en-US"/>
              <a:t>Maintenance expenses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Vary significantly during the system’s operational life and include spending to support maintenance activities</a:t>
            </a:r>
            <a:endParaRPr lang="en-US" altLang="en-US"/>
          </a:p>
          <a:p>
            <a:r>
              <a:rPr lang="en-US" altLang="en-US"/>
              <a:t>Maintenance activities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Programs, procedures or documentation to ensure correct system performance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Adapt the system to changing requirements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Make the system operate more efficiently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00200"/>
            <a:ext cx="820896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68313" y="5294313"/>
            <a:ext cx="8001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12-4 </a:t>
            </a:r>
            <a:r>
              <a:rPr lang="en-US" altLang="en-US" sz="1400"/>
              <a:t>The total cost of operating an information system includes operational and maintenance costs. Operational costs (green) are relatively constant, while maintenance costs (purple) vary over time</a:t>
            </a:r>
          </a:p>
        </p:txBody>
      </p:sp>
    </p:spTree>
    <p:extLst>
      <p:ext uri="{BB962C8B-B14F-4D97-AF65-F5344CB8AC3E}">
        <p14:creationId xmlns:p14="http://schemas.microsoft.com/office/powerpoint/2010/main" val="385100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 </a:t>
            </a:r>
            <a:endParaRPr lang="en-US" sz="1300" dirty="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68313" y="5434013"/>
            <a:ext cx="8001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12-5 </a:t>
            </a:r>
            <a:r>
              <a:rPr lang="en-US" altLang="en-US" sz="1400"/>
              <a:t>Corrective maintenance fixes errors and problems. Adaptive maintenance provides enhancements to a system. Perfective maintenance improves a system’s efficiency, reliability, or maintainability. Preventive maintenance avoids future problems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1524000"/>
            <a:ext cx="44211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8100"/>
            <a:ext cx="49926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62525"/>
            <a:ext cx="4454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2057400"/>
            <a:ext cx="384651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04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 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50" y="1563688"/>
            <a:ext cx="866775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Corrective Maintenance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Diagnoses and corrects errors in an operational system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Respond to errors in various ways, depending on nature 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Worst-case situation is a system failure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When the system is operational again, the maintenance team determines the cause, analyzes the problem, and designs a permanent solution</a:t>
            </a:r>
          </a:p>
        </p:txBody>
      </p:sp>
    </p:spTree>
    <p:extLst>
      <p:ext uri="{BB962C8B-B14F-4D97-AF65-F5344CB8AC3E}">
        <p14:creationId xmlns:p14="http://schemas.microsoft.com/office/powerpoint/2010/main" val="12752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Deployment</a:t>
            </a:r>
          </a:p>
          <a:p>
            <a:pPr lvl="1"/>
            <a:r>
              <a:rPr lang="en-US" altLang="en-US" dirty="0"/>
              <a:t>System Changeover Strategies</a:t>
            </a:r>
          </a:p>
          <a:p>
            <a:pPr lvl="1"/>
            <a:r>
              <a:rPr lang="en-US" altLang="en-US" dirty="0"/>
              <a:t>Maintenance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604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50" y="1563688"/>
            <a:ext cx="866775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Adaptive Maintenance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Adds enhancements to an operational system and makes the system easier to use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 procedure for minor adaptive maintenance is similar to routine corrective maintenance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Can be more difficult than new systems development because the enhancements must work within the constraints of  an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1978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50" y="1563688"/>
            <a:ext cx="866775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Adaptive Maintenance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" y="2232957"/>
            <a:ext cx="8153883" cy="328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82004" y="5662265"/>
            <a:ext cx="81538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FIGURE 12-7 </a:t>
            </a:r>
            <a:r>
              <a:rPr lang="en-US" altLang="en-US" sz="1600" dirty="0"/>
              <a:t>This three-level ranking framework for IT support considers potential impact and response urgency</a:t>
            </a:r>
          </a:p>
        </p:txBody>
      </p:sp>
    </p:spTree>
    <p:extLst>
      <p:ext uri="{BB962C8B-B14F-4D97-AF65-F5344CB8AC3E}">
        <p14:creationId xmlns:p14="http://schemas.microsoft.com/office/powerpoint/2010/main" val="205895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50" y="1563688"/>
            <a:ext cx="866775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 Perfective Maintenance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Involves changing an operational system to make it        more efficient, reliable and maintainable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Cost-effective during the middle of the system’s operational life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Programs that need a large number of maintenance changes usually are good candidates for reengineering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 more a program changes, the more likely it is to become inefficient and difficult to maintain</a:t>
            </a:r>
          </a:p>
        </p:txBody>
      </p:sp>
    </p:spTree>
    <p:extLst>
      <p:ext uri="{BB962C8B-B14F-4D97-AF65-F5344CB8AC3E}">
        <p14:creationId xmlns:p14="http://schemas.microsoft.com/office/powerpoint/2010/main" val="57904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 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49" y="1563688"/>
            <a:ext cx="86975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Preventive Maintenance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Requires analysis of areas where trouble is likely to occur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IT department normally initiates preventive maintenance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Often results in increased user satisfaction, decreased downtime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Sometimes does not receive the high priority that it deserves</a:t>
            </a:r>
          </a:p>
        </p:txBody>
      </p:sp>
    </p:spTree>
    <p:extLst>
      <p:ext uri="{BB962C8B-B14F-4D97-AF65-F5344CB8AC3E}">
        <p14:creationId xmlns:p14="http://schemas.microsoft.com/office/powerpoint/2010/main" val="36616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Tasks</a:t>
            </a:r>
            <a:endParaRPr lang="en-US" sz="1300" dirty="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68967" y="6059487"/>
            <a:ext cx="77493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FIGURE 12-6 </a:t>
            </a:r>
            <a:r>
              <a:rPr lang="en-US" altLang="en-US" sz="1600" dirty="0"/>
              <a:t>Information systems maintenance depends on the type of maintenance and the age of the system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5" y="1417638"/>
            <a:ext cx="8895521" cy="465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4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667750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The Maintenance Team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System administrator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Manages computer and network systems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Systems analysts 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Investigate and rapidly locate the source of a problem by using analysis and synthesis skills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Programmers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Applications programmers work on new systems development and maintenance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Systems programmers concentrate on operating system software and utilities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Database programmers focus on creating and supporting large-scale database systems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 err="1">
                <a:latin typeface="+mn-lt"/>
              </a:rPr>
              <a:t>Organisational</a:t>
            </a:r>
            <a:r>
              <a:rPr lang="en-US" sz="2400" dirty="0">
                <a:latin typeface="+mn-lt"/>
              </a:rPr>
              <a:t> issues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Maintenance team vs. new systems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386799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Management 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1063487" y="2182813"/>
            <a:ext cx="79138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Maintenance Requests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Involve a series of steps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All work must be covered by a specific request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Initial determination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 systems review committee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Task completion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User notification</a:t>
            </a:r>
          </a:p>
        </p:txBody>
      </p:sp>
    </p:spTree>
    <p:extLst>
      <p:ext uri="{BB962C8B-B14F-4D97-AF65-F5344CB8AC3E}">
        <p14:creationId xmlns:p14="http://schemas.microsoft.com/office/powerpoint/2010/main" val="349423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C3DC-B793-4B2D-A346-04D24CD0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90231B-FE1E-4DC8-A0EF-EAD334A31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" y="0"/>
            <a:ext cx="5983356" cy="673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A26C98CA-C45A-4E5D-9AD0-C3ED4755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22" y="5618922"/>
            <a:ext cx="64637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FIGURE 12-10 </a:t>
            </a:r>
            <a:r>
              <a:rPr lang="en-US" altLang="en-US" sz="1800" dirty="0"/>
              <a:t>Although the procedure varies from company to company, the chart shows a typical process for handling maintenance requests</a:t>
            </a:r>
          </a:p>
        </p:txBody>
      </p:sp>
    </p:spTree>
    <p:extLst>
      <p:ext uri="{BB962C8B-B14F-4D97-AF65-F5344CB8AC3E}">
        <p14:creationId xmlns:p14="http://schemas.microsoft.com/office/powerpoint/2010/main" val="220031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Management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Initial Determination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System administrator makes the initial determination if are justifiable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The System Review Committee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Either approves the request and assigns a priority to it, or rejects it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Task Completion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System administrator usually assigns tasks to individuals or to a maintenance team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User Notification 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Users who initiate maintenance requests expect a prompt response, especially if the situation directly affects their work</a:t>
            </a:r>
          </a:p>
        </p:txBody>
      </p:sp>
    </p:spTree>
    <p:extLst>
      <p:ext uri="{BB962C8B-B14F-4D97-AF65-F5344CB8AC3E}">
        <p14:creationId xmlns:p14="http://schemas.microsoft.com/office/powerpoint/2010/main" val="381969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Maintenance Management 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47650" y="1295400"/>
            <a:ext cx="866775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Establishing Priorities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In many companies, systems review committee separates maintenance requests from new systems development requests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Some IT managers believe that evaluating all projects together leads to the best possible decisions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Object is to have a procedure that balances new development and necessary maintenance work</a:t>
            </a:r>
          </a:p>
        </p:txBody>
      </p:sp>
    </p:spTree>
    <p:extLst>
      <p:ext uri="{BB962C8B-B14F-4D97-AF65-F5344CB8AC3E}">
        <p14:creationId xmlns:p14="http://schemas.microsoft.com/office/powerpoint/2010/main" val="372211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By the end of this lecture, YOU should be able to :</a:t>
            </a:r>
          </a:p>
          <a:p>
            <a:pPr lvl="1" eaLnBrk="1" hangingPunct="1"/>
            <a:r>
              <a:rPr lang="en-US" altLang="en-US" sz="3600" dirty="0"/>
              <a:t>Discuss different types of deployment </a:t>
            </a:r>
          </a:p>
          <a:p>
            <a:pPr lvl="1" eaLnBrk="1" hangingPunct="1"/>
            <a:r>
              <a:rPr lang="en-US" altLang="en-US" sz="3600" dirty="0"/>
              <a:t>Discuss different types of  maintenance</a:t>
            </a:r>
          </a:p>
          <a:p>
            <a:pPr lvl="1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059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four maintenance tasks?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532742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System Deployment Plan</a:t>
            </a:r>
          </a:p>
          <a:p>
            <a:pPr lvl="1"/>
            <a:r>
              <a:rPr lang="en-US" dirty="0"/>
              <a:t>System Change-over Strategy </a:t>
            </a:r>
          </a:p>
          <a:p>
            <a:r>
              <a:rPr lang="en-US" altLang="en-US" dirty="0"/>
              <a:t>Maintenance</a:t>
            </a:r>
          </a:p>
          <a:p>
            <a:pPr lvl="1"/>
            <a:r>
              <a:rPr lang="en-US" altLang="en-US" dirty="0"/>
              <a:t>Maintenance tasks</a:t>
            </a:r>
          </a:p>
          <a:p>
            <a:pPr lvl="1"/>
            <a:r>
              <a:rPr lang="en-US" altLang="en-US" dirty="0"/>
              <a:t>Maintenance Management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0563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361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Revision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If you have mastered this topic, </a:t>
            </a:r>
            <a:r>
              <a:rPr lang="en-US" altLang="en-US" sz="28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z="2800" dirty="0"/>
              <a:t>:</a:t>
            </a:r>
          </a:p>
          <a:p>
            <a:r>
              <a:rPr lang="en-US" sz="2400" dirty="0"/>
              <a:t>Deployment</a:t>
            </a:r>
          </a:p>
          <a:p>
            <a:pPr lvl="1"/>
            <a:r>
              <a:rPr lang="en-US" sz="2000" dirty="0"/>
              <a:t>System Deployment Plan</a:t>
            </a:r>
          </a:p>
          <a:p>
            <a:pPr lvl="1"/>
            <a:r>
              <a:rPr lang="en-US" sz="2000" dirty="0"/>
              <a:t>System Change-over Strategy</a:t>
            </a:r>
          </a:p>
          <a:p>
            <a:r>
              <a:rPr lang="en-US" altLang="en-US" sz="2400" dirty="0"/>
              <a:t>Maintenance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Corrective Maintenance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Adaptive Maintenance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Perfective Maintenance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Preventive Maintenance</a:t>
            </a:r>
          </a:p>
          <a:p>
            <a:pPr lvl="1" eaLnBrk="1" hangingPunct="1"/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86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12478"/>
            <a:ext cx="8229600" cy="4525962"/>
          </a:xfrm>
        </p:spPr>
        <p:txBody>
          <a:bodyPr/>
          <a:lstStyle/>
          <a:p>
            <a:r>
              <a:rPr lang="en-US" sz="2400" dirty="0"/>
              <a:t>Activities that make a software system available for use</a:t>
            </a:r>
          </a:p>
          <a:p>
            <a:endParaRPr lang="en-US" sz="2400" dirty="0"/>
          </a:p>
          <a:p>
            <a:r>
              <a:rPr lang="en-US" sz="2400" dirty="0"/>
              <a:t>System is ready to be delivered to owner / customer</a:t>
            </a:r>
          </a:p>
          <a:p>
            <a:endParaRPr lang="en-US" sz="2400" dirty="0"/>
          </a:p>
          <a:p>
            <a:r>
              <a:rPr lang="en-US" sz="2400" dirty="0"/>
              <a:t>System fully tested and fully functional.</a:t>
            </a:r>
          </a:p>
          <a:p>
            <a:pPr lvl="1"/>
            <a:r>
              <a:rPr lang="en-US" sz="2000" dirty="0"/>
              <a:t>Production site / pre-deployment test</a:t>
            </a:r>
          </a:p>
          <a:p>
            <a:pPr lvl="1"/>
            <a:r>
              <a:rPr lang="en-US" sz="2000" dirty="0"/>
              <a:t>To conduct ‘Post-deployment’ test (on-site testing)</a:t>
            </a:r>
          </a:p>
          <a:p>
            <a:pPr lvl="1"/>
            <a:endParaRPr lang="en-US" sz="2000" dirty="0"/>
          </a:p>
          <a:p>
            <a:r>
              <a:rPr lang="en-US" sz="2400" dirty="0"/>
              <a:t>Owner / customer are informed about the deployment </a:t>
            </a:r>
          </a:p>
          <a:p>
            <a:pPr lvl="1"/>
            <a:r>
              <a:rPr lang="en-US" sz="2000" dirty="0"/>
              <a:t>aka; product release / launching.</a:t>
            </a:r>
          </a:p>
        </p:txBody>
      </p:sp>
    </p:spTree>
    <p:extLst>
      <p:ext uri="{BB962C8B-B14F-4D97-AF65-F5344CB8AC3E}">
        <p14:creationId xmlns:p14="http://schemas.microsoft.com/office/powerpoint/2010/main" val="265648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Determining Deployment Options</a:t>
            </a:r>
          </a:p>
          <a:p>
            <a:pPr lvl="1"/>
            <a:r>
              <a:rPr lang="en-US" sz="2000" dirty="0"/>
              <a:t>Where will the system / software will be delivered?</a:t>
            </a:r>
          </a:p>
          <a:p>
            <a:r>
              <a:rPr lang="en-US" sz="2400" dirty="0"/>
              <a:t>Packaging Software / Systems</a:t>
            </a:r>
          </a:p>
          <a:p>
            <a:pPr lvl="1"/>
            <a:r>
              <a:rPr lang="en-US" sz="2000" dirty="0"/>
              <a:t>What and how the components will be delivered to the users?</a:t>
            </a:r>
          </a:p>
          <a:p>
            <a:r>
              <a:rPr lang="en-US" sz="2400" dirty="0"/>
              <a:t>Deployment Scheduling</a:t>
            </a:r>
          </a:p>
          <a:p>
            <a:pPr lvl="1"/>
            <a:r>
              <a:rPr lang="en-US" sz="2000" dirty="0"/>
              <a:t>Inform stakeholders of deployment event, who and when?</a:t>
            </a:r>
          </a:p>
          <a:p>
            <a:r>
              <a:rPr lang="en-US" sz="2400" dirty="0"/>
              <a:t>System change-over strategies</a:t>
            </a:r>
          </a:p>
          <a:p>
            <a:pPr lvl="1"/>
            <a:r>
              <a:rPr lang="en-US" sz="2000" dirty="0"/>
              <a:t>How the old system will be replaced with new?</a:t>
            </a:r>
          </a:p>
          <a:p>
            <a:r>
              <a:rPr lang="en-US" sz="2400" dirty="0"/>
              <a:t>Integrating System Components</a:t>
            </a:r>
          </a:p>
          <a:p>
            <a:pPr lvl="1"/>
            <a:r>
              <a:rPr lang="en-US" sz="2000" dirty="0"/>
              <a:t>Installing equipment / connecting servers,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Post-Deployment (On-Site) Testing</a:t>
            </a:r>
          </a:p>
          <a:p>
            <a:r>
              <a:rPr lang="en-US" sz="2400" dirty="0"/>
              <a:t>Provide Training to users (if needed)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170" name="Picture 2" descr="http://www.essl.co.uk/userfiles/image/deploy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84" y="4281714"/>
            <a:ext cx="2303608" cy="17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Deployment Options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(Where will the system be delivered?)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Upload to Web Server / Web Host </a:t>
            </a:r>
          </a:p>
          <a:p>
            <a:pPr lvl="1"/>
            <a:r>
              <a:rPr lang="en-US" sz="2000" dirty="0"/>
              <a:t>Website / web applications</a:t>
            </a:r>
          </a:p>
          <a:p>
            <a:pPr lvl="1"/>
            <a:r>
              <a:rPr lang="en-US" sz="2000" dirty="0"/>
              <a:t>Software patches / plug-ins,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Upload to Web Store</a:t>
            </a:r>
          </a:p>
          <a:p>
            <a:pPr lvl="1"/>
            <a:r>
              <a:rPr lang="en-US" sz="2000" dirty="0"/>
              <a:t>Mobile applications, games</a:t>
            </a:r>
          </a:p>
          <a:p>
            <a:r>
              <a:rPr lang="en-US" sz="2400" dirty="0"/>
              <a:t>Burn to DVD</a:t>
            </a:r>
          </a:p>
          <a:p>
            <a:pPr lvl="1"/>
            <a:r>
              <a:rPr lang="en-US" sz="2000" dirty="0"/>
              <a:t>Off-shelf applications</a:t>
            </a:r>
          </a:p>
          <a:p>
            <a:pPr lvl="1"/>
            <a:r>
              <a:rPr lang="en-US" sz="2000" dirty="0"/>
              <a:t>Console games</a:t>
            </a:r>
          </a:p>
          <a:p>
            <a:r>
              <a:rPr lang="en-US" sz="2400" dirty="0"/>
              <a:t>Install in customer’s local servers </a:t>
            </a:r>
          </a:p>
          <a:p>
            <a:pPr lvl="1"/>
            <a:r>
              <a:rPr lang="en-US" sz="2000" dirty="0"/>
              <a:t>Customized Business Systems / applications</a:t>
            </a:r>
          </a:p>
          <a:p>
            <a:pPr lvl="1"/>
            <a:r>
              <a:rPr lang="en-US" sz="2000" dirty="0"/>
              <a:t>Security Systems</a:t>
            </a:r>
          </a:p>
          <a:p>
            <a:pPr lvl="1"/>
            <a:r>
              <a:rPr lang="en-US" sz="2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9365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Software / Systems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(Operations to prepare a system for assembly and transfer to the customer site)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/ securing source codes</a:t>
            </a:r>
          </a:p>
          <a:p>
            <a:r>
              <a:rPr lang="en-US" dirty="0"/>
              <a:t>Preparing SETUP or INSTALL files</a:t>
            </a:r>
          </a:p>
          <a:p>
            <a:r>
              <a:rPr lang="en-US" dirty="0"/>
              <a:t>Compress files</a:t>
            </a:r>
          </a:p>
          <a:p>
            <a:r>
              <a:rPr lang="en-US" dirty="0"/>
              <a:t>Burn to installation disks</a:t>
            </a:r>
          </a:p>
          <a:p>
            <a:pPr lvl="1"/>
            <a:r>
              <a:rPr lang="en-US" dirty="0"/>
              <a:t>OR prepare to upload to server</a:t>
            </a:r>
          </a:p>
          <a:p>
            <a:r>
              <a:rPr lang="en-US" dirty="0"/>
              <a:t>Prepare User Manual</a:t>
            </a:r>
          </a:p>
          <a:p>
            <a:r>
              <a:rPr lang="en-US" dirty="0"/>
              <a:t>Prepare Technical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6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Scheduling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(Inform stakeholders of deployment event)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cloud-based system</a:t>
            </a:r>
          </a:p>
          <a:p>
            <a:pPr lvl="1"/>
            <a:r>
              <a:rPr lang="en-US" sz="2000" dirty="0"/>
              <a:t>Plan to backup old system files in cloud</a:t>
            </a:r>
          </a:p>
          <a:p>
            <a:pPr lvl="1"/>
            <a:r>
              <a:rPr lang="en-US" sz="2000" dirty="0"/>
              <a:t>Plan upload / update new system to cloud (date, duration)</a:t>
            </a:r>
          </a:p>
          <a:p>
            <a:pPr lvl="1"/>
            <a:r>
              <a:rPr lang="en-US" sz="2000" dirty="0"/>
              <a:t>Plan ‘fall-back’ time</a:t>
            </a:r>
          </a:p>
          <a:p>
            <a:endParaRPr lang="en-US" sz="2400" dirty="0"/>
          </a:p>
          <a:p>
            <a:r>
              <a:rPr lang="en-US" sz="2400" dirty="0"/>
              <a:t>For local system installation at user’s place</a:t>
            </a:r>
          </a:p>
          <a:p>
            <a:pPr lvl="1"/>
            <a:r>
              <a:rPr lang="en-US" sz="2000" dirty="0"/>
              <a:t>Identify all stakeholders involved in deployment</a:t>
            </a:r>
          </a:p>
          <a:p>
            <a:pPr lvl="1"/>
            <a:r>
              <a:rPr lang="en-US" sz="2000" dirty="0"/>
              <a:t>Inform relevant users of installation date and time</a:t>
            </a:r>
          </a:p>
          <a:p>
            <a:pPr lvl="1"/>
            <a:r>
              <a:rPr lang="en-US" sz="2000" dirty="0"/>
              <a:t>Ask to backup all ‘old’ files</a:t>
            </a:r>
          </a:p>
          <a:p>
            <a:pPr lvl="1"/>
            <a:r>
              <a:rPr lang="en-US" sz="2000" dirty="0"/>
              <a:t>Standby system support personnel</a:t>
            </a:r>
          </a:p>
          <a:p>
            <a:pPr lvl="1"/>
            <a:r>
              <a:rPr lang="en-US" sz="2000" dirty="0"/>
              <a:t>Instruct local servers to be ‘off-line for maintenance’</a:t>
            </a:r>
          </a:p>
          <a:p>
            <a:pPr lvl="1"/>
            <a:r>
              <a:rPr lang="en-US" sz="2000" dirty="0"/>
              <a:t>Plan ‘Fall-Back’ time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854359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537</TotalTime>
  <Pages>11</Pages>
  <Words>1228</Words>
  <Application>Microsoft Office PowerPoint</Application>
  <PresentationFormat>On-screen Show (4:3)</PresentationFormat>
  <Paragraphs>217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Century Gothic</vt:lpstr>
      <vt:lpstr>APUtemplate-Level_1-3</vt:lpstr>
      <vt:lpstr>Systems Analysis and Design CT026-3-1  </vt:lpstr>
      <vt:lpstr>Topic &amp; Structure of The Lesson</vt:lpstr>
      <vt:lpstr>Learning Outcomes</vt:lpstr>
      <vt:lpstr>Key Terms you must be able to use</vt:lpstr>
      <vt:lpstr>System Deployment</vt:lpstr>
      <vt:lpstr>System Deployment Plan</vt:lpstr>
      <vt:lpstr>Determining Deployment Options (Where will the system be delivered?)</vt:lpstr>
      <vt:lpstr>Packaging Software / Systems (Operations to prepare a system for assembly and transfer to the customer site)</vt:lpstr>
      <vt:lpstr>Deployment Scheduling (Inform stakeholders of deployment event)</vt:lpstr>
      <vt:lpstr>System Change-over Strategies (How the old system will be replaced with new?)</vt:lpstr>
      <vt:lpstr>Integrating System Components (Installing equipment / connecting servers, etc)</vt:lpstr>
      <vt:lpstr>Post Deployment (On-Site) Test</vt:lpstr>
      <vt:lpstr>User Training</vt:lpstr>
      <vt:lpstr>Other Activities of System Deployment</vt:lpstr>
      <vt:lpstr>Software Maintenance</vt:lpstr>
      <vt:lpstr>Maintenance Tasks</vt:lpstr>
      <vt:lpstr>Maintenance Tasks</vt:lpstr>
      <vt:lpstr>Maintenance Tasks </vt:lpstr>
      <vt:lpstr>Maintenance Tasks </vt:lpstr>
      <vt:lpstr>Maintenance Tasks</vt:lpstr>
      <vt:lpstr>Maintenance Tasks</vt:lpstr>
      <vt:lpstr>Maintenance Tasks</vt:lpstr>
      <vt:lpstr>Maintenance Tasks </vt:lpstr>
      <vt:lpstr>Maintenance Tasks</vt:lpstr>
      <vt:lpstr>Maintenance Management</vt:lpstr>
      <vt:lpstr>Maintenance Management </vt:lpstr>
      <vt:lpstr>PowerPoint Presentation</vt:lpstr>
      <vt:lpstr>Maintenance Management</vt:lpstr>
      <vt:lpstr>Maintenance Management 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DELL</cp:lastModifiedBy>
  <cp:revision>58</cp:revision>
  <cp:lastPrinted>2019-05-31T05:33:24Z</cp:lastPrinted>
  <dcterms:created xsi:type="dcterms:W3CDTF">2014-01-16T07:22:48Z</dcterms:created>
  <dcterms:modified xsi:type="dcterms:W3CDTF">2021-02-02T09:00:54Z</dcterms:modified>
</cp:coreProperties>
</file>