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576672"/>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605575"/>
              <a:satOff val="15655"/>
              <a:lumOff val="22628"/>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3"/>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7AAA9"/>
              </a:solidFill>
              <a:prstDash val="solid"/>
              <a:miter lim="400000"/>
            </a:ln>
          </a:left>
          <a:right>
            <a:ln w="12700" cap="flat">
              <a:solidFill>
                <a:srgbClr val="A7AAA9"/>
              </a:solidFill>
              <a:prstDash val="solid"/>
              <a:miter lim="400000"/>
            </a:ln>
          </a:right>
          <a:top>
            <a:ln w="254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7AAA9"/>
              </a:solidFill>
              <a:prstDash val="solid"/>
              <a:miter lim="400000"/>
            </a:ln>
          </a:insideH>
          <a:insideV>
            <a:ln w="12700" cap="flat">
              <a:solidFill>
                <a:srgbClr val="A7AAA9"/>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711200" y="2197100"/>
            <a:ext cx="11582400" cy="3302000"/>
          </a:xfrm>
          <a:prstGeom prst="rect">
            <a:avLst/>
          </a:prstGeom>
        </p:spPr>
        <p:txBody>
          <a:bodyPr anchor="b"/>
          <a:lstStyle>
            <a:lvl1pPr>
              <a:lnSpc>
                <a:spcPct val="80000"/>
              </a:lnSpc>
              <a:defRPr spc="-82" sz="8200"/>
            </a:lvl1pPr>
          </a:lstStyle>
          <a:p>
            <a:pPr/>
            <a:r>
              <a:t>Presentation Title</a:t>
            </a:r>
          </a:p>
        </p:txBody>
      </p:sp>
      <p:sp>
        <p:nvSpPr>
          <p:cNvPr id="12" name="Body Level One…"/>
          <p:cNvSpPr txBox="1"/>
          <p:nvPr>
            <p:ph type="body" sz="quarter" idx="1" hasCustomPrompt="1"/>
          </p:nvPr>
        </p:nvSpPr>
        <p:spPr>
          <a:xfrm>
            <a:off x="711200" y="5334000"/>
            <a:ext cx="11582400" cy="1455526"/>
          </a:xfrm>
          <a:prstGeom prst="rect">
            <a:avLst/>
          </a:prstGeom>
        </p:spPr>
        <p:txBody>
          <a:bodyPr/>
          <a:lstStyle>
            <a:lvl1pPr marL="0" indent="0" algn="ctr" defTabSz="584200">
              <a:lnSpc>
                <a:spcPct val="100000"/>
              </a:lnSpc>
              <a:spcBef>
                <a:spcPts val="0"/>
              </a:spcBef>
              <a:buSzTx/>
              <a:buNone/>
              <a:defRPr spc="-38" sz="3800">
                <a:latin typeface="Graphik Semibold"/>
                <a:ea typeface="Graphik Semibold"/>
                <a:cs typeface="Graphik Semibold"/>
                <a:sym typeface="Graphik Semibold"/>
              </a:defRPr>
            </a:lvl1pPr>
            <a:lvl2pPr marL="0" indent="457200" algn="ctr" defTabSz="584200">
              <a:lnSpc>
                <a:spcPct val="100000"/>
              </a:lnSpc>
              <a:spcBef>
                <a:spcPts val="0"/>
              </a:spcBef>
              <a:buSzTx/>
              <a:buNone/>
              <a:defRPr spc="-38" sz="3800">
                <a:latin typeface="Graphik Semibold"/>
                <a:ea typeface="Graphik Semibold"/>
                <a:cs typeface="Graphik Semibold"/>
                <a:sym typeface="Graphik Semibold"/>
              </a:defRPr>
            </a:lvl2pPr>
            <a:lvl3pPr marL="0" indent="914400" algn="ctr" defTabSz="584200">
              <a:lnSpc>
                <a:spcPct val="100000"/>
              </a:lnSpc>
              <a:spcBef>
                <a:spcPts val="0"/>
              </a:spcBef>
              <a:buSzTx/>
              <a:buNone/>
              <a:defRPr spc="-38" sz="3800">
                <a:latin typeface="Graphik Semibold"/>
                <a:ea typeface="Graphik Semibold"/>
                <a:cs typeface="Graphik Semibold"/>
                <a:sym typeface="Graphik Semibold"/>
              </a:defRPr>
            </a:lvl3pPr>
            <a:lvl4pPr marL="0" indent="1371600" algn="ctr" defTabSz="584200">
              <a:lnSpc>
                <a:spcPct val="100000"/>
              </a:lnSpc>
              <a:spcBef>
                <a:spcPts val="0"/>
              </a:spcBef>
              <a:buSzTx/>
              <a:buNone/>
              <a:defRPr spc="-38" sz="3800">
                <a:latin typeface="Graphik Semibold"/>
                <a:ea typeface="Graphik Semibold"/>
                <a:cs typeface="Graphik Semibold"/>
                <a:sym typeface="Graphik Semibold"/>
              </a:defRPr>
            </a:lvl4pPr>
            <a:lvl5pPr marL="0" indent="1828800" algn="ctr" defTabSz="584200">
              <a:lnSpc>
                <a:spcPct val="100000"/>
              </a:lnSpc>
              <a:spcBef>
                <a:spcPts val="0"/>
              </a:spcBef>
              <a:buSzTx/>
              <a:buNone/>
              <a:defRPr spc="-38" sz="38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3" name="Author and Date"/>
          <p:cNvSpPr txBox="1"/>
          <p:nvPr>
            <p:ph type="body" sz="quarter" idx="21" hasCustomPrompt="1"/>
          </p:nvPr>
        </p:nvSpPr>
        <p:spPr>
          <a:xfrm>
            <a:off x="711200" y="8410816"/>
            <a:ext cx="11582400" cy="429261"/>
          </a:xfrm>
          <a:prstGeom prst="rect">
            <a:avLst/>
          </a:prstGeom>
        </p:spPr>
        <p:txBody>
          <a:bodyPr/>
          <a:lstStyle>
            <a:lvl1pPr marL="0" indent="0" algn="ctr" defTabSz="587022">
              <a:lnSpc>
                <a:spcPct val="100000"/>
              </a:lnSpc>
              <a:spcBef>
                <a:spcPts val="0"/>
              </a:spcBef>
              <a:buSzTx/>
              <a:buNone/>
              <a:defRPr spc="-19" sz="2000">
                <a:latin typeface="Graphik Medium"/>
                <a:ea typeface="Graphik Medium"/>
                <a:cs typeface="Graphik Medium"/>
                <a:sym typeface="Graphik Medium"/>
              </a:defRPr>
            </a:lvl1pPr>
          </a:lstStyle>
          <a:p>
            <a:pPr/>
            <a:r>
              <a:t>Author and Date</a:t>
            </a:r>
          </a:p>
        </p:txBody>
      </p:sp>
      <p:sp>
        <p:nvSpPr>
          <p:cNvPr id="14" name="Slide Number"/>
          <p:cNvSpPr txBox="1"/>
          <p:nvPr>
            <p:ph type="sldNum" sz="quarter" idx="2"/>
          </p:nvPr>
        </p:nvSpPr>
        <p:spPr>
          <a:xfrm>
            <a:off x="6349999" y="91185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711200" y="2451100"/>
            <a:ext cx="11582400" cy="4445000"/>
          </a:xfrm>
          <a:prstGeom prst="rect">
            <a:avLst/>
          </a:prstGeom>
        </p:spPr>
        <p:txBody>
          <a:bodyPr anchor="ctr"/>
          <a:lstStyle>
            <a:lvl1pPr marL="0" indent="0" algn="ctr">
              <a:lnSpc>
                <a:spcPct val="80000"/>
              </a:lnSpc>
              <a:spcBef>
                <a:spcPts val="0"/>
              </a:spcBef>
              <a:buSzTx/>
              <a:buNone/>
              <a:defRPr sz="8200">
                <a:latin typeface="Canela Regular"/>
                <a:ea typeface="Canela Regular"/>
                <a:cs typeface="Canela Regular"/>
                <a:sym typeface="Canela Regular"/>
              </a:defRPr>
            </a:lvl1pPr>
            <a:lvl2pPr marL="0" indent="457200" algn="ctr">
              <a:lnSpc>
                <a:spcPct val="80000"/>
              </a:lnSpc>
              <a:spcBef>
                <a:spcPts val="0"/>
              </a:spcBef>
              <a:buSzTx/>
              <a:buNone/>
              <a:defRPr sz="8200">
                <a:latin typeface="Canela Regular"/>
                <a:ea typeface="Canela Regular"/>
                <a:cs typeface="Canela Regular"/>
                <a:sym typeface="Canela Regular"/>
              </a:defRPr>
            </a:lvl2pPr>
            <a:lvl3pPr marL="0" indent="914400" algn="ctr">
              <a:lnSpc>
                <a:spcPct val="80000"/>
              </a:lnSpc>
              <a:spcBef>
                <a:spcPts val="0"/>
              </a:spcBef>
              <a:buSzTx/>
              <a:buNone/>
              <a:defRPr sz="8200">
                <a:latin typeface="Canela Regular"/>
                <a:ea typeface="Canela Regular"/>
                <a:cs typeface="Canela Regular"/>
                <a:sym typeface="Canela Regular"/>
              </a:defRPr>
            </a:lvl3pPr>
            <a:lvl4pPr marL="0" indent="1371600" algn="ctr">
              <a:lnSpc>
                <a:spcPct val="80000"/>
              </a:lnSpc>
              <a:spcBef>
                <a:spcPts val="0"/>
              </a:spcBef>
              <a:buSzTx/>
              <a:buNone/>
              <a:defRPr sz="8200">
                <a:latin typeface="Canela Regular"/>
                <a:ea typeface="Canela Regular"/>
                <a:cs typeface="Canela Regular"/>
                <a:sym typeface="Canela Regular"/>
              </a:defRPr>
            </a:lvl4pPr>
            <a:lvl5pPr marL="0" indent="1828800" algn="ctr">
              <a:lnSpc>
                <a:spcPct val="80000"/>
              </a:lnSpc>
              <a:spcBef>
                <a:spcPts val="0"/>
              </a:spcBef>
              <a:buSzTx/>
              <a:buNone/>
              <a:defRPr sz="82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711200" y="1926083"/>
            <a:ext cx="11582400" cy="4157038"/>
          </a:xfrm>
          <a:prstGeom prst="rect">
            <a:avLst/>
          </a:prstGeom>
        </p:spPr>
        <p:txBody>
          <a:bodyPr anchor="b"/>
          <a:lstStyle>
            <a:lvl1pPr marL="0" indent="0" algn="ctr">
              <a:lnSpc>
                <a:spcPct val="80000"/>
              </a:lnSpc>
              <a:spcBef>
                <a:spcPts val="0"/>
              </a:spcBef>
              <a:buSzTx/>
              <a:buNone/>
              <a:defRPr sz="15800">
                <a:latin typeface="+mn-lt"/>
                <a:ea typeface="+mn-ea"/>
                <a:cs typeface="+mn-cs"/>
                <a:sym typeface="Canela Bold"/>
              </a:defRPr>
            </a:lvl1pPr>
            <a:lvl2pPr marL="0" indent="457200" algn="ctr">
              <a:lnSpc>
                <a:spcPct val="80000"/>
              </a:lnSpc>
              <a:spcBef>
                <a:spcPts val="0"/>
              </a:spcBef>
              <a:buSzTx/>
              <a:buNone/>
              <a:defRPr sz="15800">
                <a:latin typeface="+mn-lt"/>
                <a:ea typeface="+mn-ea"/>
                <a:cs typeface="+mn-cs"/>
                <a:sym typeface="Canela Bold"/>
              </a:defRPr>
            </a:lvl2pPr>
            <a:lvl3pPr marL="0" indent="914400" algn="ctr">
              <a:lnSpc>
                <a:spcPct val="80000"/>
              </a:lnSpc>
              <a:spcBef>
                <a:spcPts val="0"/>
              </a:spcBef>
              <a:buSzTx/>
              <a:buNone/>
              <a:defRPr sz="15800">
                <a:latin typeface="+mn-lt"/>
                <a:ea typeface="+mn-ea"/>
                <a:cs typeface="+mn-cs"/>
                <a:sym typeface="Canela Bold"/>
              </a:defRPr>
            </a:lvl3pPr>
            <a:lvl4pPr marL="0" indent="1371600" algn="ctr">
              <a:lnSpc>
                <a:spcPct val="80000"/>
              </a:lnSpc>
              <a:spcBef>
                <a:spcPts val="0"/>
              </a:spcBef>
              <a:buSzTx/>
              <a:buNone/>
              <a:defRPr sz="15800">
                <a:latin typeface="+mn-lt"/>
                <a:ea typeface="+mn-ea"/>
                <a:cs typeface="+mn-cs"/>
                <a:sym typeface="Canela Bold"/>
              </a:defRPr>
            </a:lvl4pPr>
            <a:lvl5pPr marL="0" indent="1828800" algn="ctr">
              <a:lnSpc>
                <a:spcPct val="80000"/>
              </a:lnSpc>
              <a:spcBef>
                <a:spcPts val="0"/>
              </a:spcBef>
              <a:buSzTx/>
              <a:buNone/>
              <a:defRPr sz="15800">
                <a:latin typeface="+mn-lt"/>
                <a:ea typeface="+mn-ea"/>
                <a:cs typeface="+mn-cs"/>
                <a:sym typeface="Canela 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711200" y="5625409"/>
            <a:ext cx="11582400" cy="630937"/>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711200" y="7191692"/>
            <a:ext cx="11582400" cy="630937"/>
          </a:xfrm>
          <a:prstGeom prst="rect">
            <a:avLst/>
          </a:prstGeom>
        </p:spPr>
        <p:txBody>
          <a:bodyPr anchor="ct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711200" y="2743200"/>
            <a:ext cx="11582400" cy="3619500"/>
          </a:xfrm>
          <a:prstGeom prst="rect">
            <a:avLst/>
          </a:prstGeom>
        </p:spPr>
        <p:txBody>
          <a:bodyPr anchor="ctr"/>
          <a:lstStyle>
            <a:lvl1pPr marL="0" indent="0" algn="ctr" defTabSz="584200">
              <a:lnSpc>
                <a:spcPct val="80000"/>
              </a:lnSpc>
              <a:spcBef>
                <a:spcPts val="0"/>
              </a:spcBef>
              <a:buSzTx/>
              <a:buNone/>
              <a:defRPr sz="5800">
                <a:latin typeface="+mn-lt"/>
                <a:ea typeface="+mn-ea"/>
                <a:cs typeface="+mn-cs"/>
                <a:sym typeface="Canela Bold"/>
              </a:defRPr>
            </a:lvl1pPr>
            <a:lvl2pPr marL="0" indent="457200" algn="ctr" defTabSz="584200">
              <a:lnSpc>
                <a:spcPct val="80000"/>
              </a:lnSpc>
              <a:spcBef>
                <a:spcPts val="0"/>
              </a:spcBef>
              <a:buSzTx/>
              <a:buNone/>
              <a:defRPr sz="5800">
                <a:latin typeface="+mn-lt"/>
                <a:ea typeface="+mn-ea"/>
                <a:cs typeface="+mn-cs"/>
                <a:sym typeface="Canela Bold"/>
              </a:defRPr>
            </a:lvl2pPr>
            <a:lvl3pPr marL="0" indent="914400" algn="ctr" defTabSz="584200">
              <a:lnSpc>
                <a:spcPct val="80000"/>
              </a:lnSpc>
              <a:spcBef>
                <a:spcPts val="0"/>
              </a:spcBef>
              <a:buSzTx/>
              <a:buNone/>
              <a:defRPr sz="5800">
                <a:latin typeface="+mn-lt"/>
                <a:ea typeface="+mn-ea"/>
                <a:cs typeface="+mn-cs"/>
                <a:sym typeface="Canela Bold"/>
              </a:defRPr>
            </a:lvl3pPr>
            <a:lvl4pPr marL="0" indent="1371600" algn="ctr" defTabSz="584200">
              <a:lnSpc>
                <a:spcPct val="80000"/>
              </a:lnSpc>
              <a:spcBef>
                <a:spcPts val="0"/>
              </a:spcBef>
              <a:buSzTx/>
              <a:buNone/>
              <a:defRPr sz="5800">
                <a:latin typeface="+mn-lt"/>
                <a:ea typeface="+mn-ea"/>
                <a:cs typeface="+mn-cs"/>
                <a:sym typeface="Canela Bold"/>
              </a:defRPr>
            </a:lvl4pPr>
            <a:lvl5pPr marL="0" indent="1828800" algn="ctr" defTabSz="584200">
              <a:lnSpc>
                <a:spcPct val="80000"/>
              </a:lnSpc>
              <a:spcBef>
                <a:spcPts val="0"/>
              </a:spcBef>
              <a:buSzTx/>
              <a:buNone/>
              <a:defRPr sz="58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1"/>
          <p:cNvSpPr/>
          <p:nvPr>
            <p:ph type="pic" sz="quarter" idx="21"/>
          </p:nvPr>
        </p:nvSpPr>
        <p:spPr>
          <a:xfrm>
            <a:off x="6598373" y="762000"/>
            <a:ext cx="5715001" cy="3809159"/>
          </a:xfrm>
          <a:prstGeom prst="rect">
            <a:avLst/>
          </a:prstGeom>
        </p:spPr>
        <p:txBody>
          <a:bodyPr lIns="91439" tIns="45719" rIns="91439" bIns="45719">
            <a:noAutofit/>
          </a:bodyPr>
          <a:lstStyle/>
          <a:p>
            <a:pPr/>
          </a:p>
        </p:txBody>
      </p:sp>
      <p:sp>
        <p:nvSpPr>
          <p:cNvPr id="125" name="Beach and sea at sunset"/>
          <p:cNvSpPr/>
          <p:nvPr>
            <p:ph type="pic" idx="22"/>
          </p:nvPr>
        </p:nvSpPr>
        <p:spPr>
          <a:xfrm>
            <a:off x="-2387600" y="762000"/>
            <a:ext cx="11887200" cy="7924800"/>
          </a:xfrm>
          <a:prstGeom prst="rect">
            <a:avLst/>
          </a:prstGeom>
        </p:spPr>
        <p:txBody>
          <a:bodyPr lIns="91439" tIns="45719" rIns="91439" bIns="45719">
            <a:noAutofit/>
          </a:bodyPr>
          <a:lstStyle/>
          <a:p>
            <a:pPr/>
          </a:p>
        </p:txBody>
      </p:sp>
      <p:sp>
        <p:nvSpPr>
          <p:cNvPr id="126" name="Sea against sky at sunset 2"/>
          <p:cNvSpPr/>
          <p:nvPr>
            <p:ph type="pic" sz="half" idx="23"/>
          </p:nvPr>
        </p:nvSpPr>
        <p:spPr>
          <a:xfrm>
            <a:off x="6661873" y="3637404"/>
            <a:ext cx="5588001" cy="6282189"/>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6349238" y="91185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558800" y="762000"/>
            <a:ext cx="11887200" cy="7924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1320800" y="-596900"/>
            <a:ext cx="15633700" cy="10422467"/>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711200" y="2197100"/>
            <a:ext cx="11582400" cy="3302000"/>
          </a:xfrm>
          <a:prstGeom prst="rect">
            <a:avLst/>
          </a:prstGeom>
        </p:spPr>
        <p:txBody>
          <a:bodyPr anchor="b"/>
          <a:lstStyle>
            <a:lvl1pPr>
              <a:lnSpc>
                <a:spcPct val="80000"/>
              </a:lnSpc>
              <a:defRPr spc="-82" sz="8200">
                <a:solidFill>
                  <a:srgbClr val="FFFFFF"/>
                </a:solidFill>
              </a:defRPr>
            </a:lvl1pPr>
          </a:lstStyle>
          <a:p>
            <a:pPr/>
            <a:r>
              <a:t>Presentation Title</a:t>
            </a:r>
          </a:p>
        </p:txBody>
      </p:sp>
      <p:sp>
        <p:nvSpPr>
          <p:cNvPr id="23" name="Body Level One…"/>
          <p:cNvSpPr txBox="1"/>
          <p:nvPr>
            <p:ph type="body" sz="quarter" idx="1" hasCustomPrompt="1"/>
          </p:nvPr>
        </p:nvSpPr>
        <p:spPr>
          <a:xfrm>
            <a:off x="711200" y="5334000"/>
            <a:ext cx="11582400" cy="1457152"/>
          </a:xfrm>
          <a:prstGeom prst="rect">
            <a:avLst/>
          </a:prstGeom>
        </p:spPr>
        <p:txBody>
          <a:bodyPr/>
          <a:lstStyle>
            <a:lvl1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1pPr>
            <a:lvl2pPr marL="0" indent="45720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2pPr>
            <a:lvl3pPr marL="0" indent="91440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3pPr>
            <a:lvl4pPr marL="0" indent="137160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4pPr>
            <a:lvl5pPr marL="0" indent="182880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711200" y="8407400"/>
            <a:ext cx="11582400" cy="429260"/>
          </a:xfrm>
          <a:prstGeom prst="rect">
            <a:avLst/>
          </a:prstGeom>
        </p:spPr>
        <p:txBody>
          <a:bodyPr/>
          <a:lstStyle>
            <a:lvl1pPr marL="0" indent="0" algn="ctr" defTabSz="587022">
              <a:lnSpc>
                <a:spcPct val="100000"/>
              </a:lnSpc>
              <a:spcBef>
                <a:spcPts val="0"/>
              </a:spcBef>
              <a:buSzTx/>
              <a:buNone/>
              <a:defRPr spc="-19" sz="2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xfrm>
            <a:off x="6349999" y="9118599"/>
            <a:ext cx="306325" cy="328423"/>
          </a:xfrm>
          <a:prstGeom prst="rect">
            <a:avLst/>
          </a:prstGeom>
        </p:spPr>
        <p:txBody>
          <a:bodyPr/>
          <a:lstStyle>
            <a:lvl1pPr defTabSz="584200">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ea against sky at sunset"/>
          <p:cNvSpPr/>
          <p:nvPr>
            <p:ph type="pic" idx="21"/>
          </p:nvPr>
        </p:nvSpPr>
        <p:spPr>
          <a:xfrm>
            <a:off x="3427686" y="762000"/>
            <a:ext cx="11889828" cy="7924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711406" y="2851794"/>
            <a:ext cx="5058553" cy="2088506"/>
          </a:xfrm>
          <a:prstGeom prst="rect">
            <a:avLst/>
          </a:prstGeom>
        </p:spPr>
        <p:txBody>
          <a:bodyPr anchor="b"/>
          <a:lstStyle/>
          <a:p>
            <a:pPr/>
            <a:r>
              <a:t>Slide Title</a:t>
            </a:r>
          </a:p>
        </p:txBody>
      </p:sp>
      <p:sp>
        <p:nvSpPr>
          <p:cNvPr id="34" name="Body Level One…"/>
          <p:cNvSpPr txBox="1"/>
          <p:nvPr>
            <p:ph type="body" sz="quarter" idx="1" hasCustomPrompt="1"/>
          </p:nvPr>
        </p:nvSpPr>
        <p:spPr>
          <a:xfrm>
            <a:off x="711406" y="4775200"/>
            <a:ext cx="5058553" cy="3911600"/>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vl2pPr marL="0" indent="457200" algn="ctr" defTabSz="584200">
              <a:lnSpc>
                <a:spcPct val="100000"/>
              </a:lnSpc>
              <a:spcBef>
                <a:spcPts val="0"/>
              </a:spcBef>
              <a:buSzTx/>
              <a:buNone/>
              <a:defRPr spc="-32" sz="3200">
                <a:latin typeface="Graphik Semibold"/>
                <a:ea typeface="Graphik Semibold"/>
                <a:cs typeface="Graphik Semibold"/>
                <a:sym typeface="Graphik Semibold"/>
              </a:defRPr>
            </a:lvl2pPr>
            <a:lvl3pPr marL="0" indent="914400" algn="ctr" defTabSz="584200">
              <a:lnSpc>
                <a:spcPct val="100000"/>
              </a:lnSpc>
              <a:spcBef>
                <a:spcPts val="0"/>
              </a:spcBef>
              <a:buSzTx/>
              <a:buNone/>
              <a:defRPr spc="-32" sz="3200">
                <a:latin typeface="Graphik Semibold"/>
                <a:ea typeface="Graphik Semibold"/>
                <a:cs typeface="Graphik Semibold"/>
                <a:sym typeface="Graphik Semibold"/>
              </a:defRPr>
            </a:lvl3pPr>
            <a:lvl4pPr marL="0" indent="1371600" algn="ctr" defTabSz="584200">
              <a:lnSpc>
                <a:spcPct val="100000"/>
              </a:lnSpc>
              <a:spcBef>
                <a:spcPts val="0"/>
              </a:spcBef>
              <a:buSzTx/>
              <a:buNone/>
              <a:defRPr spc="-32" sz="3200">
                <a:latin typeface="Graphik Semibold"/>
                <a:ea typeface="Graphik Semibold"/>
                <a:cs typeface="Graphik Semibold"/>
                <a:sym typeface="Graphik Semibold"/>
              </a:defRPr>
            </a:lvl4pPr>
            <a:lvl5pPr marL="0" indent="1828800" algn="ctr" defTabSz="584200">
              <a:lnSpc>
                <a:spcPct val="100000"/>
              </a:lnSpc>
              <a:spcBef>
                <a:spcPts val="0"/>
              </a:spcBef>
              <a:buSzTx/>
              <a:buNone/>
              <a:defRPr spc="-32" sz="3200">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Title"/>
          <p:cNvSpPr txBox="1"/>
          <p:nvPr>
            <p:ph type="title" hasCustomPrompt="1"/>
          </p:nvPr>
        </p:nvSpPr>
        <p:spPr>
          <a:prstGeom prst="rect">
            <a:avLst/>
          </a:prstGeom>
        </p:spPr>
        <p:txBody>
          <a:bodyPr/>
          <a:lstStyle/>
          <a:p>
            <a:pPr/>
            <a:r>
              <a:t>Slide Title</a:t>
            </a:r>
          </a:p>
        </p:txBody>
      </p:sp>
      <p:sp>
        <p:nvSpPr>
          <p:cNvPr id="44" name="Slide Subtitle"/>
          <p:cNvSpPr txBox="1"/>
          <p:nvPr>
            <p:ph type="body" sz="quarter" idx="21" hasCustomPrompt="1"/>
          </p:nvPr>
        </p:nvSpPr>
        <p:spPr>
          <a:xfrm>
            <a:off x="711200" y="1504879"/>
            <a:ext cx="11582400" cy="630937"/>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7912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707744" y="369937"/>
            <a:ext cx="5054071" cy="2030363"/>
          </a:xfrm>
          <a:prstGeom prst="rect">
            <a:avLst/>
          </a:prstGeom>
        </p:spPr>
        <p:txBody>
          <a:bodyPr anchor="b"/>
          <a:lstStyle/>
          <a:p>
            <a:pPr/>
            <a:r>
              <a:t>Slide Title</a:t>
            </a:r>
          </a:p>
        </p:txBody>
      </p:sp>
      <p:sp>
        <p:nvSpPr>
          <p:cNvPr id="61" name="Body Level One…"/>
          <p:cNvSpPr txBox="1"/>
          <p:nvPr>
            <p:ph type="body" sz="half" idx="1" hasCustomPrompt="1"/>
          </p:nvPr>
        </p:nvSpPr>
        <p:spPr>
          <a:xfrm>
            <a:off x="711200" y="3412066"/>
            <a:ext cx="5054600" cy="5267095"/>
          </a:xfrm>
          <a:prstGeom prst="rect">
            <a:avLst/>
          </a:prstGeom>
        </p:spPr>
        <p:txBody>
          <a:bodyPr/>
          <a:lstStyle/>
          <a:p>
            <a:pPr/>
            <a:r>
              <a:t>Slide bullet text</a:t>
            </a:r>
          </a:p>
          <a:p>
            <a:pPr lvl="1"/>
            <a:r>
              <a:t/>
            </a:r>
          </a:p>
          <a:p>
            <a:pPr lvl="2"/>
            <a:r>
              <a:t/>
            </a:r>
          </a:p>
          <a:p>
            <a:pPr lvl="3"/>
            <a:r>
              <a:t/>
            </a:r>
          </a:p>
          <a:p>
            <a:pPr lvl="4"/>
            <a:r>
              <a:t/>
            </a:r>
          </a:p>
        </p:txBody>
      </p:sp>
      <p:sp>
        <p:nvSpPr>
          <p:cNvPr id="62" name="Slide Subtitle"/>
          <p:cNvSpPr txBox="1"/>
          <p:nvPr>
            <p:ph type="body" sz="quarter" idx="21" hasCustomPrompt="1"/>
          </p:nvPr>
        </p:nvSpPr>
        <p:spPr>
          <a:xfrm>
            <a:off x="711200" y="2268982"/>
            <a:ext cx="5054600" cy="630937"/>
          </a:xfrm>
          <a:prstGeom prst="rect">
            <a:avLst/>
          </a:prstGeom>
        </p:spPr>
        <p:txBody>
          <a:bodyPr anchor="ct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Slide Subtitle</a:t>
            </a:r>
          </a:p>
        </p:txBody>
      </p:sp>
      <p:sp>
        <p:nvSpPr>
          <p:cNvPr id="63" name="Sea against sky at sunset"/>
          <p:cNvSpPr/>
          <p:nvPr>
            <p:ph type="pic" idx="22"/>
          </p:nvPr>
        </p:nvSpPr>
        <p:spPr>
          <a:xfrm>
            <a:off x="5848049" y="762000"/>
            <a:ext cx="7049102" cy="7924800"/>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711200" y="2451100"/>
            <a:ext cx="11582400" cy="4445000"/>
          </a:xfrm>
          <a:prstGeom prst="rect">
            <a:avLst/>
          </a:prstGeom>
        </p:spPr>
        <p:txBody>
          <a:bodyPr anchor="ctr"/>
          <a:lstStyle>
            <a:lvl1pPr defTabSz="825500">
              <a:lnSpc>
                <a:spcPct val="80000"/>
              </a:lnSpc>
              <a:defRPr spc="-82" sz="8200"/>
            </a:lvl1pPr>
          </a:lstStyle>
          <a:p>
            <a:pPr/>
            <a:r>
              <a:t>Section Title</a:t>
            </a:r>
          </a:p>
        </p:txBody>
      </p:sp>
      <p:sp>
        <p:nvSpPr>
          <p:cNvPr id="72" name="Slide Number"/>
          <p:cNvSpPr txBox="1"/>
          <p:nvPr>
            <p:ph type="sldNum" sz="quarter" idx="2"/>
          </p:nvPr>
        </p:nvSpPr>
        <p:spPr>
          <a:xfrm>
            <a:off x="6349999" y="91185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711200" y="393700"/>
            <a:ext cx="11582400" cy="1168400"/>
          </a:xfrm>
          <a:prstGeom prst="rect">
            <a:avLst/>
          </a:prstGeom>
        </p:spPr>
        <p:txBody>
          <a:bodyPr anchor="ctr"/>
          <a:lstStyle/>
          <a:p>
            <a:pPr/>
            <a:r>
              <a:t>Slide Title</a:t>
            </a:r>
          </a:p>
        </p:txBody>
      </p:sp>
      <p:sp>
        <p:nvSpPr>
          <p:cNvPr id="80" name="Slide Subtitle"/>
          <p:cNvSpPr txBox="1"/>
          <p:nvPr>
            <p:ph type="body" sz="quarter" idx="21" hasCustomPrompt="1"/>
          </p:nvPr>
        </p:nvSpPr>
        <p:spPr>
          <a:xfrm>
            <a:off x="711200" y="1504879"/>
            <a:ext cx="11582400" cy="630937"/>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Body Level One…"/>
          <p:cNvSpPr txBox="1"/>
          <p:nvPr>
            <p:ph type="body" idx="1" hasCustomPrompt="1"/>
          </p:nvPr>
        </p:nvSpPr>
        <p:spPr>
          <a:xfrm>
            <a:off x="711200" y="2997518"/>
            <a:ext cx="11582400" cy="6045201"/>
          </a:xfrm>
          <a:prstGeom prst="rect">
            <a:avLst/>
          </a:prstGeom>
        </p:spPr>
        <p:txBody>
          <a:bodyPr/>
          <a:lstStyle>
            <a:lvl1pPr marL="0" indent="0" defTabSz="587022">
              <a:lnSpc>
                <a:spcPct val="100000"/>
              </a:lnSpc>
              <a:spcBef>
                <a:spcPts val="1700"/>
              </a:spcBef>
              <a:buSzTx/>
              <a:buNone/>
              <a:defRPr spc="-88" sz="4400">
                <a:latin typeface="Canela Deck Regular"/>
                <a:ea typeface="Canela Deck Regular"/>
                <a:cs typeface="Canela Deck Regular"/>
                <a:sym typeface="Canela Deck Regular"/>
              </a:defRPr>
            </a:lvl1pPr>
            <a:lvl2pPr marL="0" indent="457200" defTabSz="587022">
              <a:lnSpc>
                <a:spcPct val="100000"/>
              </a:lnSpc>
              <a:spcBef>
                <a:spcPts val="1700"/>
              </a:spcBef>
              <a:buSzTx/>
              <a:buNone/>
              <a:defRPr spc="-88" sz="4400">
                <a:latin typeface="Canela Deck Regular"/>
                <a:ea typeface="Canela Deck Regular"/>
                <a:cs typeface="Canela Deck Regular"/>
                <a:sym typeface="Canela Deck Regular"/>
              </a:defRPr>
            </a:lvl2pPr>
            <a:lvl3pPr marL="0" indent="914400" defTabSz="587022">
              <a:lnSpc>
                <a:spcPct val="100000"/>
              </a:lnSpc>
              <a:spcBef>
                <a:spcPts val="1700"/>
              </a:spcBef>
              <a:buSzTx/>
              <a:buNone/>
              <a:defRPr spc="-88" sz="4400">
                <a:latin typeface="Canela Deck Regular"/>
                <a:ea typeface="Canela Deck Regular"/>
                <a:cs typeface="Canela Deck Regular"/>
                <a:sym typeface="Canela Deck Regular"/>
              </a:defRPr>
            </a:lvl3pPr>
            <a:lvl4pPr marL="0" indent="1371600" defTabSz="587022">
              <a:lnSpc>
                <a:spcPct val="100000"/>
              </a:lnSpc>
              <a:spcBef>
                <a:spcPts val="1700"/>
              </a:spcBef>
              <a:buSzTx/>
              <a:buNone/>
              <a:defRPr spc="-88" sz="4400">
                <a:latin typeface="Canela Deck Regular"/>
                <a:ea typeface="Canela Deck Regular"/>
                <a:cs typeface="Canela Deck Regular"/>
                <a:sym typeface="Canela Deck Regular"/>
              </a:defRPr>
            </a:lvl4pPr>
            <a:lvl5pPr marL="0" indent="1828800" defTabSz="587022">
              <a:lnSpc>
                <a:spcPct val="100000"/>
              </a:lnSpc>
              <a:spcBef>
                <a:spcPts val="1700"/>
              </a:spcBef>
              <a:buSzTx/>
              <a:buNone/>
              <a:defRPr spc="-88" sz="44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89" name="Agenda Title"/>
          <p:cNvSpPr txBox="1"/>
          <p:nvPr>
            <p:ph type="title" hasCustomPrompt="1"/>
          </p:nvPr>
        </p:nvSpPr>
        <p:spPr>
          <a:xfrm>
            <a:off x="711200" y="393700"/>
            <a:ext cx="11582400" cy="1168400"/>
          </a:xfrm>
          <a:prstGeom prst="rect">
            <a:avLst/>
          </a:prstGeom>
        </p:spPr>
        <p:txBody>
          <a:bodyPr/>
          <a:lstStyle/>
          <a:p>
            <a:pPr/>
            <a:r>
              <a:t>Agenda Title</a:t>
            </a:r>
          </a:p>
        </p:txBody>
      </p:sp>
      <p:sp>
        <p:nvSpPr>
          <p:cNvPr id="90" name="Agenda Subtitle"/>
          <p:cNvSpPr txBox="1"/>
          <p:nvPr>
            <p:ph type="body" sz="quarter" idx="21" hasCustomPrompt="1"/>
          </p:nvPr>
        </p:nvSpPr>
        <p:spPr>
          <a:xfrm>
            <a:off x="711200" y="1504879"/>
            <a:ext cx="11582400" cy="630937"/>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711200" y="2997200"/>
            <a:ext cx="11582400" cy="604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711200" y="397933"/>
            <a:ext cx="1158240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45851" y="9118599"/>
            <a:ext cx="306325" cy="328423"/>
          </a:xfrm>
          <a:prstGeom prst="rect">
            <a:avLst/>
          </a:prstGeom>
          <a:ln w="12700">
            <a:miter lim="400000"/>
          </a:ln>
        </p:spPr>
        <p:txBody>
          <a:bodyPr wrap="none" lIns="50800" tIns="50800" rIns="50800" bIns="50800" anchor="b">
            <a:spAutoFit/>
          </a:bodyPr>
          <a:lstStyle>
            <a:lvl1pPr defTabSz="1739900">
              <a:lnSpc>
                <a:spcPct val="100000"/>
              </a:lnSpc>
              <a:defRPr sz="14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1pPr>
      <a:lvl2pPr marL="0" marR="0" indent="4572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2pPr>
      <a:lvl3pPr marL="0" marR="0" indent="9144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3pPr>
      <a:lvl4pPr marL="0" marR="0" indent="13716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4pPr>
      <a:lvl5pPr marL="0" marR="0" indent="18288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5pPr>
      <a:lvl6pPr marL="0" marR="0" indent="22860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6pPr>
      <a:lvl7pPr marL="0" marR="0" indent="27432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7pPr>
      <a:lvl8pPr marL="0" marR="0" indent="32004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8pPr>
      <a:lvl9pPr marL="0" marR="0" indent="365760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mn-lt"/>
          <a:ea typeface="+mn-ea"/>
          <a:cs typeface="+mn-cs"/>
          <a:sym typeface="Canela Bold"/>
        </a:defRPr>
      </a:lvl9pPr>
    </p:titleStyle>
    <p:bodyStyle>
      <a:lvl1pPr marL="3937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1pPr>
      <a:lvl2pPr marL="7874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2pPr>
      <a:lvl3pPr marL="11811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3pPr>
      <a:lvl4pPr marL="15748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4pPr>
      <a:lvl5pPr marL="19685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5pPr>
      <a:lvl6pPr marL="23622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6pPr>
      <a:lvl7pPr marL="27559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7pPr>
      <a:lvl8pPr marL="31496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8pPr>
      <a:lvl9pPr marL="35433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9pPr>
    </p:bodyStyle>
    <p:otherStyle>
      <a:lvl1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1pPr>
      <a:lvl2pPr marL="0" marR="0" indent="4572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2pPr>
      <a:lvl3pPr marL="0" marR="0" indent="9144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3pPr>
      <a:lvl4pPr marL="0" marR="0" indent="13716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4pPr>
      <a:lvl5pPr marL="0" marR="0" indent="18288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5pPr>
      <a:lvl6pPr marL="0" marR="0" indent="22860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6pPr>
      <a:lvl7pPr marL="0" marR="0" indent="27432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7pPr>
      <a:lvl8pPr marL="0" marR="0" indent="32004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8pPr>
      <a:lvl9pPr marL="0" marR="0" indent="365760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2.png"/><Relationship Id="rId3"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2.png"/><Relationship Id="rId3" Type="http://schemas.openxmlformats.org/officeDocument/2006/relationships/image" Target="../media/image2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4.png"/><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5.png"/><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6.png"/><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13.png"/><Relationship Id="rId4" Type="http://schemas.openxmlformats.org/officeDocument/2006/relationships/image" Target="../media/image3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png"/><Relationship Id="rId3" Type="http://schemas.openxmlformats.org/officeDocument/2006/relationships/image" Target="../media/image38.png"/><Relationship Id="rId4" Type="http://schemas.openxmlformats.org/officeDocument/2006/relationships/image" Target="../media/image3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png"/><Relationship Id="rId3" Type="http://schemas.openxmlformats.org/officeDocument/2006/relationships/image" Target="../media/image39.png"/><Relationship Id="rId4" Type="http://schemas.openxmlformats.org/officeDocument/2006/relationships/image" Target="../media/image3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jpeg"/><Relationship Id="rId4"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2.jpeg"/><Relationship Id="rId4" Type="http://schemas.openxmlformats.org/officeDocument/2006/relationships/image" Target="../media/image16.png"/><Relationship Id="rId5" Type="http://schemas.openxmlformats.org/officeDocument/2006/relationships/image" Target="../media/image3.jpe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ctangle"/>
          <p:cNvSpPr/>
          <p:nvPr/>
        </p:nvSpPr>
        <p:spPr>
          <a:xfrm>
            <a:off x="0" y="0"/>
            <a:ext cx="13004800" cy="9753600"/>
          </a:xfrm>
          <a:prstGeom prst="rect">
            <a:avLst/>
          </a:prstGeom>
          <a:solidFill>
            <a:srgbClr val="0A2E5C">
              <a:alpha val="80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52" name="RESEARCH  METHODS"/>
          <p:cNvSpPr txBox="1"/>
          <p:nvPr/>
        </p:nvSpPr>
        <p:spPr>
          <a:xfrm>
            <a:off x="2778124" y="2615294"/>
            <a:ext cx="7702551" cy="10604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rgbClr val="FFC000"/>
                </a:solidFill>
                <a:latin typeface="Canela Text Bold"/>
                <a:ea typeface="Canela Text Bold"/>
                <a:cs typeface="Canela Text Bold"/>
                <a:sym typeface="Canela Text Bold"/>
              </a:defRPr>
            </a:lvl1pPr>
          </a:lstStyle>
          <a:p>
            <a:pPr/>
            <a:r>
              <a:t>RESEARCH  METHODS </a:t>
            </a:r>
          </a:p>
        </p:txBody>
      </p:sp>
      <p:sp>
        <p:nvSpPr>
          <p:cNvPr id="153" name="for"/>
          <p:cNvSpPr txBox="1"/>
          <p:nvPr/>
        </p:nvSpPr>
        <p:spPr>
          <a:xfrm>
            <a:off x="6272434" y="4491672"/>
            <a:ext cx="713932" cy="770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FFC000"/>
                </a:solidFill>
              </a:defRPr>
            </a:lvl1pPr>
          </a:lstStyle>
          <a:p>
            <a:pPr/>
            <a:r>
              <a:t>for</a:t>
            </a:r>
          </a:p>
        </p:txBody>
      </p:sp>
      <p:sp>
        <p:nvSpPr>
          <p:cNvPr id="154" name="COMPUTING  &amp;  TECHNOLOGY"/>
          <p:cNvSpPr txBox="1"/>
          <p:nvPr/>
        </p:nvSpPr>
        <p:spPr>
          <a:xfrm>
            <a:off x="1441767" y="5850780"/>
            <a:ext cx="10375266" cy="10604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rgbClr val="FFC000"/>
                </a:solidFill>
                <a:latin typeface="Canela Text Bold"/>
                <a:ea typeface="Canela Text Bold"/>
                <a:cs typeface="Canela Text Bold"/>
                <a:sym typeface="Canela Text Bold"/>
              </a:defRPr>
            </a:lvl1pPr>
          </a:lstStyle>
          <a:p>
            <a:pPr/>
            <a:r>
              <a:t>COMPUTING  &amp;  TECHNOLOGY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6" name="Rectangle"/>
          <p:cNvGrpSpPr/>
          <p:nvPr/>
        </p:nvGrpSpPr>
        <p:grpSpPr>
          <a:xfrm>
            <a:off x="3561233" y="502506"/>
            <a:ext cx="5882334" cy="927101"/>
            <a:chOff x="0" y="0"/>
            <a:chExt cx="5882332" cy="927100"/>
          </a:xfrm>
        </p:grpSpPr>
        <p:sp>
          <p:nvSpPr>
            <p:cNvPr id="315" name="Rectangle"/>
            <p:cNvSpPr/>
            <p:nvPr/>
          </p:nvSpPr>
          <p:spPr>
            <a:xfrm>
              <a:off x="19050" y="19050"/>
              <a:ext cx="584423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14" name="Rectangle Rectangle" descr="Rectangle Rectangle"/>
            <p:cNvPicPr>
              <a:picLocks noChangeAspect="0"/>
            </p:cNvPicPr>
            <p:nvPr/>
          </p:nvPicPr>
          <p:blipFill>
            <a:blip r:embed="rId2">
              <a:extLst/>
            </a:blip>
            <a:stretch>
              <a:fillRect/>
            </a:stretch>
          </p:blipFill>
          <p:spPr>
            <a:xfrm>
              <a:off x="0" y="0"/>
              <a:ext cx="5882333" cy="927100"/>
            </a:xfrm>
            <a:prstGeom prst="rect">
              <a:avLst/>
            </a:prstGeom>
            <a:effectLst/>
          </p:spPr>
        </p:pic>
      </p:grpSp>
      <p:sp>
        <p:nvSpPr>
          <p:cNvPr id="317" name="RESEARCH AIMS"/>
          <p:cNvSpPr txBox="1"/>
          <p:nvPr/>
        </p:nvSpPr>
        <p:spPr>
          <a:xfrm>
            <a:off x="4794567" y="631411"/>
            <a:ext cx="3415666"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RESEARCH AIMS</a:t>
            </a:r>
          </a:p>
        </p:txBody>
      </p:sp>
      <p:grpSp>
        <p:nvGrpSpPr>
          <p:cNvPr id="320" name="Rectangle"/>
          <p:cNvGrpSpPr/>
          <p:nvPr/>
        </p:nvGrpSpPr>
        <p:grpSpPr>
          <a:xfrm>
            <a:off x="3561233" y="3951602"/>
            <a:ext cx="5882334" cy="927101"/>
            <a:chOff x="0" y="0"/>
            <a:chExt cx="5882332" cy="927100"/>
          </a:xfrm>
        </p:grpSpPr>
        <p:sp>
          <p:nvSpPr>
            <p:cNvPr id="319" name="Rectangle"/>
            <p:cNvSpPr/>
            <p:nvPr/>
          </p:nvSpPr>
          <p:spPr>
            <a:xfrm>
              <a:off x="19050" y="19050"/>
              <a:ext cx="584423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18" name="Rectangle Rectangle" descr="Rectangle Rectangle"/>
            <p:cNvPicPr>
              <a:picLocks noChangeAspect="0"/>
            </p:cNvPicPr>
            <p:nvPr/>
          </p:nvPicPr>
          <p:blipFill>
            <a:blip r:embed="rId2">
              <a:extLst/>
            </a:blip>
            <a:stretch>
              <a:fillRect/>
            </a:stretch>
          </p:blipFill>
          <p:spPr>
            <a:xfrm>
              <a:off x="0" y="0"/>
              <a:ext cx="5882333" cy="927100"/>
            </a:xfrm>
            <a:prstGeom prst="rect">
              <a:avLst/>
            </a:prstGeom>
            <a:effectLst/>
          </p:spPr>
        </p:pic>
      </p:grpSp>
      <p:sp>
        <p:nvSpPr>
          <p:cNvPr id="321" name="RESEARCH OBJECTIVES"/>
          <p:cNvSpPr txBox="1"/>
          <p:nvPr/>
        </p:nvSpPr>
        <p:spPr>
          <a:xfrm>
            <a:off x="4023804" y="4080507"/>
            <a:ext cx="4957192"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RESEARCH OBJECTIVES</a:t>
            </a:r>
          </a:p>
        </p:txBody>
      </p:sp>
      <p:sp>
        <p:nvSpPr>
          <p:cNvPr id="322" name="To establish an IoT based car parking system that will facilitate users with convenient parking service and reduce traffic congestion in manifold locations."/>
          <p:cNvSpPr txBox="1"/>
          <p:nvPr/>
        </p:nvSpPr>
        <p:spPr>
          <a:xfrm>
            <a:off x="1356419" y="1766030"/>
            <a:ext cx="10291962" cy="16088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To establish an IoT based car parking system that will facilitate users with convenient parking service and reduce traffic congestion in manifold locations.</a:t>
            </a:r>
          </a:p>
        </p:txBody>
      </p:sp>
      <p:pic>
        <p:nvPicPr>
          <p:cNvPr id="323" name="sensor (1).png" descr="sensor (1).png"/>
          <p:cNvPicPr>
            <a:picLocks noChangeAspect="1"/>
          </p:cNvPicPr>
          <p:nvPr/>
        </p:nvPicPr>
        <p:blipFill>
          <a:blip r:embed="rId3">
            <a:extLst/>
          </a:blip>
          <a:stretch>
            <a:fillRect/>
          </a:stretch>
        </p:blipFill>
        <p:spPr>
          <a:xfrm>
            <a:off x="710605" y="2433117"/>
            <a:ext cx="274639" cy="274638"/>
          </a:xfrm>
          <a:prstGeom prst="rect">
            <a:avLst/>
          </a:prstGeom>
          <a:ln w="12700">
            <a:miter lim="400000"/>
          </a:ln>
        </p:spPr>
      </p:pic>
      <p:sp>
        <p:nvSpPr>
          <p:cNvPr id="324" name="Provide facile parking service to diminish time wastage and fuel consumption."/>
          <p:cNvSpPr txBox="1"/>
          <p:nvPr/>
        </p:nvSpPr>
        <p:spPr>
          <a:xfrm>
            <a:off x="1356419" y="5280357"/>
            <a:ext cx="10291962" cy="10759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Provide facile parking service to diminish time wastage and fuel consumption. </a:t>
            </a:r>
          </a:p>
        </p:txBody>
      </p:sp>
      <p:sp>
        <p:nvSpPr>
          <p:cNvPr id="325" name="Differentiate and contrast similar systems to find out problem gap"/>
          <p:cNvSpPr txBox="1"/>
          <p:nvPr/>
        </p:nvSpPr>
        <p:spPr>
          <a:xfrm>
            <a:off x="1356419" y="6758006"/>
            <a:ext cx="10291962"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Differentiate and contrast similar systems to find out problem gap </a:t>
            </a:r>
          </a:p>
        </p:txBody>
      </p:sp>
      <p:sp>
        <p:nvSpPr>
          <p:cNvPr id="326" name="To implement the parking system by April 2023, reducing traffic congestion by 60% and making environment carbon free."/>
          <p:cNvSpPr txBox="1"/>
          <p:nvPr/>
        </p:nvSpPr>
        <p:spPr>
          <a:xfrm>
            <a:off x="1356419" y="7702839"/>
            <a:ext cx="10291962" cy="10759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To implement the parking system by April 2023, reducing traffic congestion by 60% and making environment carbon free. </a:t>
            </a:r>
          </a:p>
        </p:txBody>
      </p:sp>
      <p:pic>
        <p:nvPicPr>
          <p:cNvPr id="327" name="sensor (1).png" descr="sensor (1).png"/>
          <p:cNvPicPr>
            <a:picLocks noChangeAspect="1"/>
          </p:cNvPicPr>
          <p:nvPr/>
        </p:nvPicPr>
        <p:blipFill>
          <a:blip r:embed="rId3">
            <a:extLst/>
          </a:blip>
          <a:stretch>
            <a:fillRect/>
          </a:stretch>
        </p:blipFill>
        <p:spPr>
          <a:xfrm>
            <a:off x="710605" y="5681036"/>
            <a:ext cx="274639" cy="274638"/>
          </a:xfrm>
          <a:prstGeom prst="rect">
            <a:avLst/>
          </a:prstGeom>
          <a:ln w="12700">
            <a:miter lim="400000"/>
          </a:ln>
        </p:spPr>
      </p:pic>
      <p:pic>
        <p:nvPicPr>
          <p:cNvPr id="328" name="sensor (1).png" descr="sensor (1).png"/>
          <p:cNvPicPr>
            <a:picLocks noChangeAspect="1"/>
          </p:cNvPicPr>
          <p:nvPr/>
        </p:nvPicPr>
        <p:blipFill>
          <a:blip r:embed="rId3">
            <a:extLst/>
          </a:blip>
          <a:stretch>
            <a:fillRect/>
          </a:stretch>
        </p:blipFill>
        <p:spPr>
          <a:xfrm>
            <a:off x="710605" y="6892276"/>
            <a:ext cx="274639" cy="274639"/>
          </a:xfrm>
          <a:prstGeom prst="rect">
            <a:avLst/>
          </a:prstGeom>
          <a:ln w="12700">
            <a:miter lim="400000"/>
          </a:ln>
        </p:spPr>
      </p:pic>
      <p:pic>
        <p:nvPicPr>
          <p:cNvPr id="329" name="sensor (1).png" descr="sensor (1).png"/>
          <p:cNvPicPr>
            <a:picLocks noChangeAspect="1"/>
          </p:cNvPicPr>
          <p:nvPr/>
        </p:nvPicPr>
        <p:blipFill>
          <a:blip r:embed="rId3">
            <a:extLst/>
          </a:blip>
          <a:stretch>
            <a:fillRect/>
          </a:stretch>
        </p:blipFill>
        <p:spPr>
          <a:xfrm>
            <a:off x="710605" y="8103518"/>
            <a:ext cx="274639" cy="27463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3" name="Rectangle"/>
          <p:cNvGrpSpPr/>
          <p:nvPr/>
        </p:nvGrpSpPr>
        <p:grpSpPr>
          <a:xfrm>
            <a:off x="3561233" y="502506"/>
            <a:ext cx="5882334" cy="927101"/>
            <a:chOff x="0" y="0"/>
            <a:chExt cx="5882332" cy="927100"/>
          </a:xfrm>
        </p:grpSpPr>
        <p:sp>
          <p:nvSpPr>
            <p:cNvPr id="332" name="Rectangle"/>
            <p:cNvSpPr/>
            <p:nvPr/>
          </p:nvSpPr>
          <p:spPr>
            <a:xfrm>
              <a:off x="19050" y="19050"/>
              <a:ext cx="584423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31" name="Rectangle Rectangle" descr="Rectangle Rectangle"/>
            <p:cNvPicPr>
              <a:picLocks noChangeAspect="0"/>
            </p:cNvPicPr>
            <p:nvPr/>
          </p:nvPicPr>
          <p:blipFill>
            <a:blip r:embed="rId2">
              <a:extLst/>
            </a:blip>
            <a:stretch>
              <a:fillRect/>
            </a:stretch>
          </p:blipFill>
          <p:spPr>
            <a:xfrm>
              <a:off x="0" y="0"/>
              <a:ext cx="5882333" cy="927100"/>
            </a:xfrm>
            <a:prstGeom prst="rect">
              <a:avLst/>
            </a:prstGeom>
            <a:effectLst/>
          </p:spPr>
        </p:pic>
      </p:grpSp>
      <p:sp>
        <p:nvSpPr>
          <p:cNvPr id="334" name="RESEARCH QUESTIONS"/>
          <p:cNvSpPr txBox="1"/>
          <p:nvPr/>
        </p:nvSpPr>
        <p:spPr>
          <a:xfrm>
            <a:off x="4129531" y="631411"/>
            <a:ext cx="4745737"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RESEARCH QUESTIONS</a:t>
            </a:r>
          </a:p>
        </p:txBody>
      </p:sp>
      <p:sp>
        <p:nvSpPr>
          <p:cNvPr id="335" name="What would be the impact of advanced parking system to automobile owners?…"/>
          <p:cNvSpPr txBox="1"/>
          <p:nvPr/>
        </p:nvSpPr>
        <p:spPr>
          <a:xfrm>
            <a:off x="1356419" y="2078778"/>
            <a:ext cx="10291962" cy="6936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r>
              <a:t>What would be the impact of advanced parking system to automobile owners? </a:t>
            </a: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r>
              <a:t>How does the use of LED matrix indicator benefits car owners? </a:t>
            </a: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r>
              <a:t>What role will IoT play in controlling the traffic congestion with advanced parking system?</a:t>
            </a: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r>
              <a:t>Determine both hardware and software components that will be essential for the development of advanced parking system </a:t>
            </a: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p>
          <a:p>
            <a:pPr marL="301836" indent="-301836" algn="l">
              <a:lnSpc>
                <a:spcPct val="120000"/>
              </a:lnSpc>
              <a:buSzPct val="30000"/>
              <a:buBlip>
                <a:blip r:embed="rId3"/>
              </a:buBlip>
              <a:defRPr sz="2300">
                <a:solidFill>
                  <a:schemeClr val="accent1">
                    <a:lumOff val="-24499"/>
                  </a:schemeClr>
                </a:solidFill>
                <a:latin typeface="Canela Text Bold"/>
                <a:ea typeface="Canela Text Bold"/>
                <a:cs typeface="Canela Text Bold"/>
                <a:sym typeface="Canela Text Bold"/>
              </a:defRPr>
            </a:pPr>
            <a:r>
              <a:t>Specify the procedures in pre-booking a parking slot through a mobile application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9" name="Rectangle"/>
          <p:cNvGrpSpPr/>
          <p:nvPr/>
        </p:nvGrpSpPr>
        <p:grpSpPr>
          <a:xfrm>
            <a:off x="3197633" y="502506"/>
            <a:ext cx="6609534" cy="927101"/>
            <a:chOff x="0" y="0"/>
            <a:chExt cx="6609532" cy="927100"/>
          </a:xfrm>
        </p:grpSpPr>
        <p:sp>
          <p:nvSpPr>
            <p:cNvPr id="338" name="Rectangle"/>
            <p:cNvSpPr/>
            <p:nvPr/>
          </p:nvSpPr>
          <p:spPr>
            <a:xfrm>
              <a:off x="19050" y="19050"/>
              <a:ext cx="657143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37" name="Rectangle Rectangle" descr="Rectangle Rectangle"/>
            <p:cNvPicPr>
              <a:picLocks noChangeAspect="0"/>
            </p:cNvPicPr>
            <p:nvPr/>
          </p:nvPicPr>
          <p:blipFill>
            <a:blip r:embed="rId2">
              <a:extLst/>
            </a:blip>
            <a:stretch>
              <a:fillRect/>
            </a:stretch>
          </p:blipFill>
          <p:spPr>
            <a:xfrm>
              <a:off x="0" y="0"/>
              <a:ext cx="6609533" cy="927100"/>
            </a:xfrm>
            <a:prstGeom prst="rect">
              <a:avLst/>
            </a:prstGeom>
            <a:effectLst/>
          </p:spPr>
        </p:pic>
      </p:grpSp>
      <p:sp>
        <p:nvSpPr>
          <p:cNvPr id="340" name="RESEARCH SIGNIFICANCE"/>
          <p:cNvSpPr txBox="1"/>
          <p:nvPr/>
        </p:nvSpPr>
        <p:spPr>
          <a:xfrm>
            <a:off x="3850258" y="631411"/>
            <a:ext cx="5304283"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RESEARCH SIGNIFICANCE</a:t>
            </a:r>
          </a:p>
        </p:txBody>
      </p:sp>
      <p:sp>
        <p:nvSpPr>
          <p:cNvPr id="341" name="New intuition into the concept of traditional parking system."/>
          <p:cNvSpPr txBox="1"/>
          <p:nvPr/>
        </p:nvSpPr>
        <p:spPr>
          <a:xfrm>
            <a:off x="1714645" y="2743230"/>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New intuition into the concept of traditional parking system. </a:t>
            </a:r>
          </a:p>
        </p:txBody>
      </p:sp>
      <p:sp>
        <p:nvSpPr>
          <p:cNvPr id="342" name="Save time as well as the amount of fuel consumed."/>
          <p:cNvSpPr txBox="1"/>
          <p:nvPr/>
        </p:nvSpPr>
        <p:spPr>
          <a:xfrm>
            <a:off x="1714645" y="3984550"/>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Save time as well as the amount of fuel consumed. </a:t>
            </a:r>
          </a:p>
        </p:txBody>
      </p:sp>
      <p:sp>
        <p:nvSpPr>
          <p:cNvPr id="343" name="Ensures vehicle safety and outstandingly reduce road congestion."/>
          <p:cNvSpPr txBox="1"/>
          <p:nvPr/>
        </p:nvSpPr>
        <p:spPr>
          <a:xfrm>
            <a:off x="1714645" y="5225870"/>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Ensures vehicle safety and outstandingly reduce road congestion. </a:t>
            </a:r>
          </a:p>
        </p:txBody>
      </p:sp>
      <p:sp>
        <p:nvSpPr>
          <p:cNvPr id="344" name="Convenient parking experience without any blockages or obstructions."/>
          <p:cNvSpPr txBox="1"/>
          <p:nvPr/>
        </p:nvSpPr>
        <p:spPr>
          <a:xfrm>
            <a:off x="1714645" y="6467190"/>
            <a:ext cx="10324527"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Convenient parking experience without any blockages or obstructions. </a:t>
            </a:r>
          </a:p>
        </p:txBody>
      </p:sp>
      <p:pic>
        <p:nvPicPr>
          <p:cNvPr id="345" name="sensor (1).png" descr="sensor (1).png"/>
          <p:cNvPicPr>
            <a:picLocks noChangeAspect="1"/>
          </p:cNvPicPr>
          <p:nvPr/>
        </p:nvPicPr>
        <p:blipFill>
          <a:blip r:embed="rId3">
            <a:extLst/>
          </a:blip>
          <a:stretch>
            <a:fillRect/>
          </a:stretch>
        </p:blipFill>
        <p:spPr>
          <a:xfrm>
            <a:off x="965628" y="2910872"/>
            <a:ext cx="274638" cy="274638"/>
          </a:xfrm>
          <a:prstGeom prst="rect">
            <a:avLst/>
          </a:prstGeom>
          <a:ln w="12700">
            <a:miter lim="400000"/>
          </a:ln>
        </p:spPr>
      </p:pic>
      <p:pic>
        <p:nvPicPr>
          <p:cNvPr id="346" name="sensor (1).png" descr="sensor (1).png"/>
          <p:cNvPicPr>
            <a:picLocks noChangeAspect="1"/>
          </p:cNvPicPr>
          <p:nvPr/>
        </p:nvPicPr>
        <p:blipFill>
          <a:blip r:embed="rId3">
            <a:extLst/>
          </a:blip>
          <a:stretch>
            <a:fillRect/>
          </a:stretch>
        </p:blipFill>
        <p:spPr>
          <a:xfrm>
            <a:off x="965628" y="4152192"/>
            <a:ext cx="274638" cy="274638"/>
          </a:xfrm>
          <a:prstGeom prst="rect">
            <a:avLst/>
          </a:prstGeom>
          <a:ln w="12700">
            <a:miter lim="400000"/>
          </a:ln>
        </p:spPr>
      </p:pic>
      <p:pic>
        <p:nvPicPr>
          <p:cNvPr id="347" name="sensor (1).png" descr="sensor (1).png"/>
          <p:cNvPicPr>
            <a:picLocks noChangeAspect="1"/>
          </p:cNvPicPr>
          <p:nvPr/>
        </p:nvPicPr>
        <p:blipFill>
          <a:blip r:embed="rId3">
            <a:extLst/>
          </a:blip>
          <a:stretch>
            <a:fillRect/>
          </a:stretch>
        </p:blipFill>
        <p:spPr>
          <a:xfrm>
            <a:off x="965628" y="5393512"/>
            <a:ext cx="274638" cy="274638"/>
          </a:xfrm>
          <a:prstGeom prst="rect">
            <a:avLst/>
          </a:prstGeom>
          <a:ln w="12700">
            <a:miter lim="400000"/>
          </a:ln>
        </p:spPr>
      </p:pic>
      <p:pic>
        <p:nvPicPr>
          <p:cNvPr id="348" name="sensor (1).png" descr="sensor (1).png"/>
          <p:cNvPicPr>
            <a:picLocks noChangeAspect="1"/>
          </p:cNvPicPr>
          <p:nvPr/>
        </p:nvPicPr>
        <p:blipFill>
          <a:blip r:embed="rId3">
            <a:extLst/>
          </a:blip>
          <a:stretch>
            <a:fillRect/>
          </a:stretch>
        </p:blipFill>
        <p:spPr>
          <a:xfrm>
            <a:off x="965628" y="6634832"/>
            <a:ext cx="274638" cy="27463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2" name="Rectangle"/>
          <p:cNvGrpSpPr/>
          <p:nvPr/>
        </p:nvGrpSpPr>
        <p:grpSpPr>
          <a:xfrm>
            <a:off x="4139775" y="4190372"/>
            <a:ext cx="4725250" cy="598171"/>
            <a:chOff x="0" y="0"/>
            <a:chExt cx="4725249" cy="598170"/>
          </a:xfrm>
        </p:grpSpPr>
        <p:sp>
          <p:nvSpPr>
            <p:cNvPr id="351" name="Rectangle"/>
            <p:cNvSpPr/>
            <p:nvPr/>
          </p:nvSpPr>
          <p:spPr>
            <a:xfrm>
              <a:off x="6350" y="6350"/>
              <a:ext cx="4712550" cy="585471"/>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50" name="Rectangle Rectangle" descr="Rectangle Rectangle"/>
            <p:cNvPicPr>
              <a:picLocks noChangeAspect="0"/>
            </p:cNvPicPr>
            <p:nvPr/>
          </p:nvPicPr>
          <p:blipFill>
            <a:blip r:embed="rId2">
              <a:extLst/>
            </a:blip>
            <a:stretch>
              <a:fillRect/>
            </a:stretch>
          </p:blipFill>
          <p:spPr>
            <a:xfrm>
              <a:off x="0" y="0"/>
              <a:ext cx="4725250" cy="598171"/>
            </a:xfrm>
            <a:prstGeom prst="rect">
              <a:avLst/>
            </a:prstGeom>
            <a:effectLst/>
          </p:spPr>
        </p:pic>
      </p:grpSp>
      <p:grpSp>
        <p:nvGrpSpPr>
          <p:cNvPr id="355" name="Rectangle"/>
          <p:cNvGrpSpPr/>
          <p:nvPr/>
        </p:nvGrpSpPr>
        <p:grpSpPr>
          <a:xfrm>
            <a:off x="3197633" y="502506"/>
            <a:ext cx="6609534" cy="927101"/>
            <a:chOff x="0" y="0"/>
            <a:chExt cx="6609532" cy="927100"/>
          </a:xfrm>
        </p:grpSpPr>
        <p:sp>
          <p:nvSpPr>
            <p:cNvPr id="354" name="Rectangle"/>
            <p:cNvSpPr/>
            <p:nvPr/>
          </p:nvSpPr>
          <p:spPr>
            <a:xfrm>
              <a:off x="19050" y="19050"/>
              <a:ext cx="657143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53" name="Rectangle Rectangle" descr="Rectangle Rectangle"/>
            <p:cNvPicPr>
              <a:picLocks noChangeAspect="0"/>
            </p:cNvPicPr>
            <p:nvPr/>
          </p:nvPicPr>
          <p:blipFill>
            <a:blip r:embed="rId3">
              <a:extLst/>
            </a:blip>
            <a:stretch>
              <a:fillRect/>
            </a:stretch>
          </p:blipFill>
          <p:spPr>
            <a:xfrm>
              <a:off x="0" y="0"/>
              <a:ext cx="6609533" cy="927100"/>
            </a:xfrm>
            <a:prstGeom prst="rect">
              <a:avLst/>
            </a:prstGeom>
            <a:effectLst/>
          </p:spPr>
        </p:pic>
      </p:grpSp>
      <p:sp>
        <p:nvSpPr>
          <p:cNvPr id="356" name="METHODOLOGY"/>
          <p:cNvSpPr txBox="1"/>
          <p:nvPr/>
        </p:nvSpPr>
        <p:spPr>
          <a:xfrm>
            <a:off x="4792281" y="631411"/>
            <a:ext cx="3420238"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METHODOLOGY</a:t>
            </a:r>
          </a:p>
        </p:txBody>
      </p:sp>
      <p:grpSp>
        <p:nvGrpSpPr>
          <p:cNvPr id="359" name="Rectangle"/>
          <p:cNvGrpSpPr/>
          <p:nvPr/>
        </p:nvGrpSpPr>
        <p:grpSpPr>
          <a:xfrm>
            <a:off x="4565050" y="2240804"/>
            <a:ext cx="3874700" cy="927101"/>
            <a:chOff x="0" y="0"/>
            <a:chExt cx="3874698" cy="927100"/>
          </a:xfrm>
        </p:grpSpPr>
        <p:sp>
          <p:nvSpPr>
            <p:cNvPr id="358" name="Rectangle"/>
            <p:cNvSpPr/>
            <p:nvPr/>
          </p:nvSpPr>
          <p:spPr>
            <a:xfrm>
              <a:off x="19050" y="19050"/>
              <a:ext cx="3836599" cy="889000"/>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57" name="Rectangle Rectangle" descr="Rectangle Rectangle"/>
            <p:cNvPicPr>
              <a:picLocks noChangeAspect="0"/>
            </p:cNvPicPr>
            <p:nvPr/>
          </p:nvPicPr>
          <p:blipFill>
            <a:blip r:embed="rId4">
              <a:extLst/>
            </a:blip>
            <a:stretch>
              <a:fillRect/>
            </a:stretch>
          </p:blipFill>
          <p:spPr>
            <a:xfrm>
              <a:off x="0" y="0"/>
              <a:ext cx="3874699" cy="927100"/>
            </a:xfrm>
            <a:prstGeom prst="rect">
              <a:avLst/>
            </a:prstGeom>
            <a:effectLst/>
          </p:spPr>
        </p:pic>
      </p:grpSp>
      <p:sp>
        <p:nvSpPr>
          <p:cNvPr id="360" name="SURVEY"/>
          <p:cNvSpPr txBox="1"/>
          <p:nvPr/>
        </p:nvSpPr>
        <p:spPr>
          <a:xfrm>
            <a:off x="5640387" y="2405268"/>
            <a:ext cx="1724026" cy="5981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FFF"/>
                </a:solidFill>
                <a:latin typeface="Futura Bold"/>
                <a:ea typeface="Futura Bold"/>
                <a:cs typeface="Futura Bold"/>
                <a:sym typeface="Futura Bold"/>
              </a:defRPr>
            </a:lvl1pPr>
          </a:lstStyle>
          <a:p>
            <a:pPr/>
            <a:r>
              <a:t>SURVEY</a:t>
            </a:r>
          </a:p>
        </p:txBody>
      </p:sp>
      <p:pic>
        <p:nvPicPr>
          <p:cNvPr id="361" name="Line Line" descr="Line Line"/>
          <p:cNvPicPr>
            <a:picLocks noChangeAspect="0"/>
          </p:cNvPicPr>
          <p:nvPr/>
        </p:nvPicPr>
        <p:blipFill>
          <a:blip r:embed="rId5">
            <a:extLst/>
          </a:blip>
          <a:stretch>
            <a:fillRect/>
          </a:stretch>
        </p:blipFill>
        <p:spPr>
          <a:xfrm rot="5400000">
            <a:off x="6125907" y="3558687"/>
            <a:ext cx="759094" cy="217688"/>
          </a:xfrm>
          <a:prstGeom prst="rect">
            <a:avLst/>
          </a:prstGeom>
        </p:spPr>
      </p:pic>
      <p:sp>
        <p:nvSpPr>
          <p:cNvPr id="363" name="Chosen Method : Questionnaire"/>
          <p:cNvSpPr txBox="1"/>
          <p:nvPr/>
        </p:nvSpPr>
        <p:spPr>
          <a:xfrm>
            <a:off x="4127075" y="4217867"/>
            <a:ext cx="4750650"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Chosen Method : Questionnaire</a:t>
            </a:r>
          </a:p>
        </p:txBody>
      </p:sp>
      <p:sp>
        <p:nvSpPr>
          <p:cNvPr id="364" name="Questionnaire to be conducted in two ways : virtually and physically"/>
          <p:cNvSpPr txBox="1"/>
          <p:nvPr/>
        </p:nvSpPr>
        <p:spPr>
          <a:xfrm>
            <a:off x="1552672" y="5526463"/>
            <a:ext cx="10023003"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Questionnaire to be conducted in two ways : virtually and physically</a:t>
            </a:r>
          </a:p>
        </p:txBody>
      </p:sp>
      <p:pic>
        <p:nvPicPr>
          <p:cNvPr id="365" name="sensor (1).png" descr="sensor (1).png"/>
          <p:cNvPicPr>
            <a:picLocks noChangeAspect="1"/>
          </p:cNvPicPr>
          <p:nvPr/>
        </p:nvPicPr>
        <p:blipFill>
          <a:blip r:embed="rId6">
            <a:extLst/>
          </a:blip>
          <a:stretch>
            <a:fillRect/>
          </a:stretch>
        </p:blipFill>
        <p:spPr>
          <a:xfrm>
            <a:off x="663672" y="5710718"/>
            <a:ext cx="274638" cy="274638"/>
          </a:xfrm>
          <a:prstGeom prst="rect">
            <a:avLst/>
          </a:prstGeom>
          <a:ln w="12700">
            <a:miter lim="400000"/>
          </a:ln>
        </p:spPr>
      </p:pic>
      <p:sp>
        <p:nvSpPr>
          <p:cNvPr id="366" name="To be conducted among 120 - 150 vehicle owners and drivers within 5 days"/>
          <p:cNvSpPr txBox="1"/>
          <p:nvPr/>
        </p:nvSpPr>
        <p:spPr>
          <a:xfrm>
            <a:off x="1552672" y="6670266"/>
            <a:ext cx="10788456"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300">
                <a:solidFill>
                  <a:schemeClr val="accent1">
                    <a:lumOff val="-24499"/>
                  </a:schemeClr>
                </a:solidFill>
                <a:latin typeface="Canela Text Bold"/>
                <a:ea typeface="Canela Text Bold"/>
                <a:cs typeface="Canela Text Bold"/>
                <a:sym typeface="Canela Text Bold"/>
              </a:defRPr>
            </a:pPr>
            <a:r>
              <a:t>To be conducted among </a:t>
            </a:r>
            <a:r>
              <a:rPr sz="2000">
                <a:latin typeface="Futura Bold"/>
                <a:ea typeface="Futura Bold"/>
                <a:cs typeface="Futura Bold"/>
                <a:sym typeface="Futura Bold"/>
              </a:rPr>
              <a:t>120 - 150 </a:t>
            </a:r>
            <a:r>
              <a:t>vehicle owners and drivers within </a:t>
            </a:r>
            <a:r>
              <a:rPr sz="2000">
                <a:latin typeface="Futura Bold"/>
                <a:ea typeface="Futura Bold"/>
                <a:cs typeface="Futura Bold"/>
                <a:sym typeface="Futura Bold"/>
              </a:rPr>
              <a:t>5</a:t>
            </a:r>
            <a:r>
              <a:t> days</a:t>
            </a:r>
          </a:p>
        </p:txBody>
      </p:sp>
      <p:pic>
        <p:nvPicPr>
          <p:cNvPr id="367" name="sensor (1).png" descr="sensor (1).png"/>
          <p:cNvPicPr>
            <a:picLocks noChangeAspect="1"/>
          </p:cNvPicPr>
          <p:nvPr/>
        </p:nvPicPr>
        <p:blipFill>
          <a:blip r:embed="rId6">
            <a:extLst/>
          </a:blip>
          <a:stretch>
            <a:fillRect/>
          </a:stretch>
        </p:blipFill>
        <p:spPr>
          <a:xfrm>
            <a:off x="663672" y="6854521"/>
            <a:ext cx="274638" cy="274639"/>
          </a:xfrm>
          <a:prstGeom prst="rect">
            <a:avLst/>
          </a:prstGeom>
          <a:ln w="12700">
            <a:miter lim="400000"/>
          </a:ln>
        </p:spPr>
      </p:pic>
      <p:sp>
        <p:nvSpPr>
          <p:cNvPr id="368" name="Set of questions to be posted online for online survey"/>
          <p:cNvSpPr txBox="1"/>
          <p:nvPr/>
        </p:nvSpPr>
        <p:spPr>
          <a:xfrm>
            <a:off x="1552672" y="7714100"/>
            <a:ext cx="10023003"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Set of questions to be posted online for online survey</a:t>
            </a:r>
          </a:p>
        </p:txBody>
      </p:sp>
      <p:pic>
        <p:nvPicPr>
          <p:cNvPr id="369" name="sensor (1).png" descr="sensor (1).png"/>
          <p:cNvPicPr>
            <a:picLocks noChangeAspect="1"/>
          </p:cNvPicPr>
          <p:nvPr/>
        </p:nvPicPr>
        <p:blipFill>
          <a:blip r:embed="rId6">
            <a:extLst/>
          </a:blip>
          <a:stretch>
            <a:fillRect/>
          </a:stretch>
        </p:blipFill>
        <p:spPr>
          <a:xfrm>
            <a:off x="663672" y="7898355"/>
            <a:ext cx="274638" cy="27463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3" name="Rectangle"/>
          <p:cNvGrpSpPr/>
          <p:nvPr/>
        </p:nvGrpSpPr>
        <p:grpSpPr>
          <a:xfrm>
            <a:off x="4565050" y="684436"/>
            <a:ext cx="3874700" cy="927101"/>
            <a:chOff x="0" y="0"/>
            <a:chExt cx="3874698" cy="927100"/>
          </a:xfrm>
        </p:grpSpPr>
        <p:sp>
          <p:nvSpPr>
            <p:cNvPr id="372" name="Rectangle"/>
            <p:cNvSpPr/>
            <p:nvPr/>
          </p:nvSpPr>
          <p:spPr>
            <a:xfrm>
              <a:off x="19050" y="19050"/>
              <a:ext cx="3836599" cy="889000"/>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71" name="Rectangle Rectangle" descr="Rectangle Rectangle"/>
            <p:cNvPicPr>
              <a:picLocks noChangeAspect="0"/>
            </p:cNvPicPr>
            <p:nvPr/>
          </p:nvPicPr>
          <p:blipFill>
            <a:blip r:embed="rId2">
              <a:extLst/>
            </a:blip>
            <a:stretch>
              <a:fillRect/>
            </a:stretch>
          </p:blipFill>
          <p:spPr>
            <a:xfrm>
              <a:off x="0" y="0"/>
              <a:ext cx="3874699" cy="927100"/>
            </a:xfrm>
            <a:prstGeom prst="rect">
              <a:avLst/>
            </a:prstGeom>
            <a:effectLst/>
          </p:spPr>
        </p:pic>
      </p:grpSp>
      <p:sp>
        <p:nvSpPr>
          <p:cNvPr id="374" name="SAMPLING"/>
          <p:cNvSpPr txBox="1"/>
          <p:nvPr/>
        </p:nvSpPr>
        <p:spPr>
          <a:xfrm>
            <a:off x="5333110" y="848901"/>
            <a:ext cx="2338579" cy="5981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FFF"/>
                </a:solidFill>
                <a:latin typeface="Futura Bold"/>
                <a:ea typeface="Futura Bold"/>
                <a:cs typeface="Futura Bold"/>
                <a:sym typeface="Futura Bold"/>
              </a:defRPr>
            </a:lvl1pPr>
          </a:lstStyle>
          <a:p>
            <a:pPr/>
            <a:r>
              <a:t>SAMPLING</a:t>
            </a:r>
          </a:p>
        </p:txBody>
      </p:sp>
      <p:grpSp>
        <p:nvGrpSpPr>
          <p:cNvPr id="377" name="Rectangle"/>
          <p:cNvGrpSpPr/>
          <p:nvPr/>
        </p:nvGrpSpPr>
        <p:grpSpPr>
          <a:xfrm>
            <a:off x="3564524" y="2973101"/>
            <a:ext cx="5875752" cy="927101"/>
            <a:chOff x="0" y="0"/>
            <a:chExt cx="5875751" cy="927100"/>
          </a:xfrm>
        </p:grpSpPr>
        <p:sp>
          <p:nvSpPr>
            <p:cNvPr id="376" name="Rectangle"/>
            <p:cNvSpPr/>
            <p:nvPr/>
          </p:nvSpPr>
          <p:spPr>
            <a:xfrm>
              <a:off x="6350" y="6350"/>
              <a:ext cx="5863052" cy="914400"/>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75" name="Rectangle Rectangle" descr="Rectangle Rectangle"/>
            <p:cNvPicPr>
              <a:picLocks noChangeAspect="0"/>
            </p:cNvPicPr>
            <p:nvPr/>
          </p:nvPicPr>
          <p:blipFill>
            <a:blip r:embed="rId3">
              <a:extLst/>
            </a:blip>
            <a:stretch>
              <a:fillRect/>
            </a:stretch>
          </p:blipFill>
          <p:spPr>
            <a:xfrm>
              <a:off x="0" y="0"/>
              <a:ext cx="5875752" cy="927100"/>
            </a:xfrm>
            <a:prstGeom prst="rect">
              <a:avLst/>
            </a:prstGeom>
            <a:effectLst/>
          </p:spPr>
        </p:pic>
      </p:grpSp>
      <p:sp>
        <p:nvSpPr>
          <p:cNvPr id="378" name="Chosen Type : Purposive Sampling"/>
          <p:cNvSpPr txBox="1"/>
          <p:nvPr/>
        </p:nvSpPr>
        <p:spPr>
          <a:xfrm>
            <a:off x="3927513" y="3165061"/>
            <a:ext cx="5149775"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Chosen Type : Purposive Sampling</a:t>
            </a:r>
          </a:p>
        </p:txBody>
      </p:sp>
      <p:pic>
        <p:nvPicPr>
          <p:cNvPr id="379" name="Line Line" descr="Line Line"/>
          <p:cNvPicPr>
            <a:picLocks noChangeAspect="0"/>
          </p:cNvPicPr>
          <p:nvPr/>
        </p:nvPicPr>
        <p:blipFill>
          <a:blip r:embed="rId4">
            <a:extLst/>
          </a:blip>
          <a:stretch>
            <a:fillRect/>
          </a:stretch>
        </p:blipFill>
        <p:spPr>
          <a:xfrm rot="5400000">
            <a:off x="6122853" y="2207073"/>
            <a:ext cx="759094" cy="217688"/>
          </a:xfrm>
          <a:prstGeom prst="rect">
            <a:avLst/>
          </a:prstGeom>
        </p:spPr>
      </p:pic>
      <p:sp>
        <p:nvSpPr>
          <p:cNvPr id="381" name="Choosing impactful population (eg. Drivers, car sellers and owners)"/>
          <p:cNvSpPr txBox="1"/>
          <p:nvPr/>
        </p:nvSpPr>
        <p:spPr>
          <a:xfrm>
            <a:off x="1589293" y="5261765"/>
            <a:ext cx="10023003"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Choosing impactful population (eg. Drivers, car sellers and owners)</a:t>
            </a:r>
          </a:p>
        </p:txBody>
      </p:sp>
      <p:pic>
        <p:nvPicPr>
          <p:cNvPr id="382" name="sensor (1).png" descr="sensor (1).png"/>
          <p:cNvPicPr>
            <a:picLocks noChangeAspect="1"/>
          </p:cNvPicPr>
          <p:nvPr/>
        </p:nvPicPr>
        <p:blipFill>
          <a:blip r:embed="rId5">
            <a:extLst/>
          </a:blip>
          <a:stretch>
            <a:fillRect/>
          </a:stretch>
        </p:blipFill>
        <p:spPr>
          <a:xfrm>
            <a:off x="700292" y="5446020"/>
            <a:ext cx="274639" cy="274638"/>
          </a:xfrm>
          <a:prstGeom prst="rect">
            <a:avLst/>
          </a:prstGeom>
          <a:ln w="12700">
            <a:miter lim="400000"/>
          </a:ln>
        </p:spPr>
      </p:pic>
      <p:sp>
        <p:nvSpPr>
          <p:cNvPr id="383" name="Including traffic officers as the research aims in traffic fluency and road safety as well"/>
          <p:cNvSpPr txBox="1"/>
          <p:nvPr/>
        </p:nvSpPr>
        <p:spPr>
          <a:xfrm>
            <a:off x="1589293" y="6367450"/>
            <a:ext cx="10023003" cy="10759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Including traffic officers as the research aims in traffic fluency and road safety as well</a:t>
            </a:r>
          </a:p>
        </p:txBody>
      </p:sp>
      <p:pic>
        <p:nvPicPr>
          <p:cNvPr id="384" name="sensor (1).png" descr="sensor (1).png"/>
          <p:cNvPicPr>
            <a:picLocks noChangeAspect="1"/>
          </p:cNvPicPr>
          <p:nvPr/>
        </p:nvPicPr>
        <p:blipFill>
          <a:blip r:embed="rId5">
            <a:extLst/>
          </a:blip>
          <a:stretch>
            <a:fillRect/>
          </a:stretch>
        </p:blipFill>
        <p:spPr>
          <a:xfrm>
            <a:off x="700292" y="6768130"/>
            <a:ext cx="274639" cy="274638"/>
          </a:xfrm>
          <a:prstGeom prst="rect">
            <a:avLst/>
          </a:prstGeom>
          <a:ln w="12700">
            <a:miter lim="400000"/>
          </a:ln>
        </p:spPr>
      </p:pic>
      <p:sp>
        <p:nvSpPr>
          <p:cNvPr id="385" name="Additional information will be gathered regarding parking ideologies"/>
          <p:cNvSpPr txBox="1"/>
          <p:nvPr/>
        </p:nvSpPr>
        <p:spPr>
          <a:xfrm>
            <a:off x="1588121" y="8005952"/>
            <a:ext cx="10023003"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Additional information will be gathered regarding parking ideologies</a:t>
            </a:r>
          </a:p>
        </p:txBody>
      </p:sp>
      <p:pic>
        <p:nvPicPr>
          <p:cNvPr id="386" name="sensor (1).png" descr="sensor (1).png"/>
          <p:cNvPicPr>
            <a:picLocks noChangeAspect="1"/>
          </p:cNvPicPr>
          <p:nvPr/>
        </p:nvPicPr>
        <p:blipFill>
          <a:blip r:embed="rId5">
            <a:extLst/>
          </a:blip>
          <a:stretch>
            <a:fillRect/>
          </a:stretch>
        </p:blipFill>
        <p:spPr>
          <a:xfrm>
            <a:off x="699121" y="8190207"/>
            <a:ext cx="274638" cy="27463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0" name="Rectangle"/>
          <p:cNvGrpSpPr/>
          <p:nvPr/>
        </p:nvGrpSpPr>
        <p:grpSpPr>
          <a:xfrm>
            <a:off x="2419437" y="502506"/>
            <a:ext cx="8165926" cy="927101"/>
            <a:chOff x="0" y="0"/>
            <a:chExt cx="8165924" cy="927100"/>
          </a:xfrm>
        </p:grpSpPr>
        <p:sp>
          <p:nvSpPr>
            <p:cNvPr id="389" name="Rectangle"/>
            <p:cNvSpPr/>
            <p:nvPr/>
          </p:nvSpPr>
          <p:spPr>
            <a:xfrm>
              <a:off x="19050" y="19050"/>
              <a:ext cx="8127825"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88" name="Rectangle Rectangle" descr="Rectangle Rectangle"/>
            <p:cNvPicPr>
              <a:picLocks noChangeAspect="0"/>
            </p:cNvPicPr>
            <p:nvPr/>
          </p:nvPicPr>
          <p:blipFill>
            <a:blip r:embed="rId2">
              <a:extLst/>
            </a:blip>
            <a:stretch>
              <a:fillRect/>
            </a:stretch>
          </p:blipFill>
          <p:spPr>
            <a:xfrm>
              <a:off x="0" y="0"/>
              <a:ext cx="8165925" cy="927100"/>
            </a:xfrm>
            <a:prstGeom prst="rect">
              <a:avLst/>
            </a:prstGeom>
            <a:effectLst/>
          </p:spPr>
        </p:pic>
      </p:grpSp>
      <p:sp>
        <p:nvSpPr>
          <p:cNvPr id="391" name="OVERVIEW OF PROPOSED SYSTEM"/>
          <p:cNvSpPr txBox="1"/>
          <p:nvPr/>
        </p:nvSpPr>
        <p:spPr>
          <a:xfrm>
            <a:off x="3019869" y="631411"/>
            <a:ext cx="6965062"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OVERVIEW OF PROPOSED SYSTEM</a:t>
            </a:r>
          </a:p>
        </p:txBody>
      </p:sp>
      <p:sp>
        <p:nvSpPr>
          <p:cNvPr id="392" name="A modern notion of parking system"/>
          <p:cNvSpPr txBox="1"/>
          <p:nvPr/>
        </p:nvSpPr>
        <p:spPr>
          <a:xfrm>
            <a:off x="1723800" y="3539434"/>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A modern notion of parking system</a:t>
            </a:r>
          </a:p>
        </p:txBody>
      </p:sp>
      <p:sp>
        <p:nvSpPr>
          <p:cNvPr id="393" name="Easy parking slots reservation via mobile application"/>
          <p:cNvSpPr txBox="1"/>
          <p:nvPr/>
        </p:nvSpPr>
        <p:spPr>
          <a:xfrm>
            <a:off x="1705490" y="5018787"/>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Easy parking slots reservation via mobile application</a:t>
            </a:r>
          </a:p>
        </p:txBody>
      </p:sp>
      <p:sp>
        <p:nvSpPr>
          <p:cNvPr id="394" name="Can simply log in, check details and pay from the system"/>
          <p:cNvSpPr txBox="1"/>
          <p:nvPr/>
        </p:nvSpPr>
        <p:spPr>
          <a:xfrm>
            <a:off x="1723800" y="6498140"/>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Can simply log in, check details and pay from the system</a:t>
            </a:r>
          </a:p>
        </p:txBody>
      </p:sp>
      <p:sp>
        <p:nvSpPr>
          <p:cNvPr id="395" name="Use of IoT and hardware components"/>
          <p:cNvSpPr txBox="1"/>
          <p:nvPr/>
        </p:nvSpPr>
        <p:spPr>
          <a:xfrm>
            <a:off x="1723800" y="7977493"/>
            <a:ext cx="10324527"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Use of IoT and hardware components</a:t>
            </a:r>
          </a:p>
        </p:txBody>
      </p:sp>
      <p:pic>
        <p:nvPicPr>
          <p:cNvPr id="396" name="sensor (1).png" descr="sensor (1).png"/>
          <p:cNvPicPr>
            <a:picLocks noChangeAspect="1"/>
          </p:cNvPicPr>
          <p:nvPr/>
        </p:nvPicPr>
        <p:blipFill>
          <a:blip r:embed="rId3">
            <a:extLst/>
          </a:blip>
          <a:stretch>
            <a:fillRect/>
          </a:stretch>
        </p:blipFill>
        <p:spPr>
          <a:xfrm>
            <a:off x="974783" y="3707076"/>
            <a:ext cx="274638" cy="274639"/>
          </a:xfrm>
          <a:prstGeom prst="rect">
            <a:avLst/>
          </a:prstGeom>
          <a:ln w="12700">
            <a:miter lim="400000"/>
          </a:ln>
        </p:spPr>
      </p:pic>
      <p:pic>
        <p:nvPicPr>
          <p:cNvPr id="397" name="sensor (1).png" descr="sensor (1).png"/>
          <p:cNvPicPr>
            <a:picLocks noChangeAspect="1"/>
          </p:cNvPicPr>
          <p:nvPr/>
        </p:nvPicPr>
        <p:blipFill>
          <a:blip r:embed="rId3">
            <a:extLst/>
          </a:blip>
          <a:stretch>
            <a:fillRect/>
          </a:stretch>
        </p:blipFill>
        <p:spPr>
          <a:xfrm>
            <a:off x="956473" y="5186429"/>
            <a:ext cx="274638" cy="274638"/>
          </a:xfrm>
          <a:prstGeom prst="rect">
            <a:avLst/>
          </a:prstGeom>
          <a:ln w="12700">
            <a:miter lim="400000"/>
          </a:ln>
        </p:spPr>
      </p:pic>
      <p:pic>
        <p:nvPicPr>
          <p:cNvPr id="398" name="sensor (1).png" descr="sensor (1).png"/>
          <p:cNvPicPr>
            <a:picLocks noChangeAspect="1"/>
          </p:cNvPicPr>
          <p:nvPr/>
        </p:nvPicPr>
        <p:blipFill>
          <a:blip r:embed="rId3">
            <a:extLst/>
          </a:blip>
          <a:stretch>
            <a:fillRect/>
          </a:stretch>
        </p:blipFill>
        <p:spPr>
          <a:xfrm>
            <a:off x="974783" y="6665782"/>
            <a:ext cx="274638" cy="274638"/>
          </a:xfrm>
          <a:prstGeom prst="rect">
            <a:avLst/>
          </a:prstGeom>
          <a:ln w="12700">
            <a:miter lim="400000"/>
          </a:ln>
        </p:spPr>
      </p:pic>
      <p:pic>
        <p:nvPicPr>
          <p:cNvPr id="399" name="sensor (1).png" descr="sensor (1).png"/>
          <p:cNvPicPr>
            <a:picLocks noChangeAspect="1"/>
          </p:cNvPicPr>
          <p:nvPr/>
        </p:nvPicPr>
        <p:blipFill>
          <a:blip r:embed="rId3">
            <a:extLst/>
          </a:blip>
          <a:stretch>
            <a:fillRect/>
          </a:stretch>
        </p:blipFill>
        <p:spPr>
          <a:xfrm>
            <a:off x="974783" y="8145134"/>
            <a:ext cx="274638" cy="274638"/>
          </a:xfrm>
          <a:prstGeom prst="rect">
            <a:avLst/>
          </a:prstGeom>
          <a:ln w="12700">
            <a:miter lim="400000"/>
          </a:ln>
        </p:spPr>
      </p:pic>
      <p:grpSp>
        <p:nvGrpSpPr>
          <p:cNvPr id="402" name="Rectangle"/>
          <p:cNvGrpSpPr/>
          <p:nvPr/>
        </p:nvGrpSpPr>
        <p:grpSpPr>
          <a:xfrm>
            <a:off x="2419437" y="1974828"/>
            <a:ext cx="8165926" cy="735140"/>
            <a:chOff x="0" y="0"/>
            <a:chExt cx="8165924" cy="735139"/>
          </a:xfrm>
        </p:grpSpPr>
        <p:sp>
          <p:nvSpPr>
            <p:cNvPr id="401" name="Rectangle"/>
            <p:cNvSpPr/>
            <p:nvPr/>
          </p:nvSpPr>
          <p:spPr>
            <a:xfrm>
              <a:off x="6350" y="6350"/>
              <a:ext cx="8153225" cy="722440"/>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00" name="Rectangle Rectangle" descr="Rectangle Rectangle"/>
            <p:cNvPicPr>
              <a:picLocks noChangeAspect="0"/>
            </p:cNvPicPr>
            <p:nvPr/>
          </p:nvPicPr>
          <p:blipFill>
            <a:blip r:embed="rId4">
              <a:extLst/>
            </a:blip>
            <a:stretch>
              <a:fillRect/>
            </a:stretch>
          </p:blipFill>
          <p:spPr>
            <a:xfrm>
              <a:off x="0" y="0"/>
              <a:ext cx="8165925" cy="735140"/>
            </a:xfrm>
            <a:prstGeom prst="rect">
              <a:avLst/>
            </a:prstGeom>
            <a:effectLst/>
          </p:spPr>
        </p:pic>
      </p:grpSp>
      <p:sp>
        <p:nvSpPr>
          <p:cNvPr id="403" name="Advanced Car Parking System"/>
          <p:cNvSpPr txBox="1"/>
          <p:nvPr/>
        </p:nvSpPr>
        <p:spPr>
          <a:xfrm>
            <a:off x="3862658" y="2039312"/>
            <a:ext cx="5279483" cy="6061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700">
                <a:solidFill>
                  <a:schemeClr val="accent1">
                    <a:lumOff val="-24499"/>
                  </a:schemeClr>
                </a:solidFill>
                <a:latin typeface="Canela Text Bold"/>
                <a:ea typeface="Canela Text Bold"/>
                <a:cs typeface="Canela Text Bold"/>
                <a:sym typeface="Canela Text Bold"/>
              </a:defRPr>
            </a:lvl1pPr>
          </a:lstStyle>
          <a:p>
            <a:pPr/>
            <a:r>
              <a:t>Advanced Car Parking System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7" name="Rectangle"/>
          <p:cNvGrpSpPr/>
          <p:nvPr/>
        </p:nvGrpSpPr>
        <p:grpSpPr>
          <a:xfrm>
            <a:off x="3370539" y="613840"/>
            <a:ext cx="6263722" cy="927101"/>
            <a:chOff x="0" y="0"/>
            <a:chExt cx="6263721" cy="927100"/>
          </a:xfrm>
        </p:grpSpPr>
        <p:sp>
          <p:nvSpPr>
            <p:cNvPr id="406" name="Rectangle"/>
            <p:cNvSpPr/>
            <p:nvPr/>
          </p:nvSpPr>
          <p:spPr>
            <a:xfrm>
              <a:off x="19050" y="19050"/>
              <a:ext cx="6225622" cy="889000"/>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05" name="Rectangle Rectangle" descr="Rectangle Rectangle"/>
            <p:cNvPicPr>
              <a:picLocks noChangeAspect="0"/>
            </p:cNvPicPr>
            <p:nvPr/>
          </p:nvPicPr>
          <p:blipFill>
            <a:blip r:embed="rId2">
              <a:extLst/>
            </a:blip>
            <a:stretch>
              <a:fillRect/>
            </a:stretch>
          </p:blipFill>
          <p:spPr>
            <a:xfrm>
              <a:off x="0" y="0"/>
              <a:ext cx="6263722" cy="927100"/>
            </a:xfrm>
            <a:prstGeom prst="rect">
              <a:avLst/>
            </a:prstGeom>
            <a:effectLst/>
          </p:spPr>
        </p:pic>
      </p:grpSp>
      <p:sp>
        <p:nvSpPr>
          <p:cNvPr id="408" name="ARCHITECTURE OVERVIEW"/>
          <p:cNvSpPr txBox="1"/>
          <p:nvPr/>
        </p:nvSpPr>
        <p:spPr>
          <a:xfrm>
            <a:off x="3794632" y="778305"/>
            <a:ext cx="5415535" cy="5981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FFF"/>
                </a:solidFill>
                <a:latin typeface="Futura Bold"/>
                <a:ea typeface="Futura Bold"/>
                <a:cs typeface="Futura Bold"/>
                <a:sym typeface="Futura Bold"/>
              </a:defRPr>
            </a:lvl1pPr>
          </a:lstStyle>
          <a:p>
            <a:pPr/>
            <a:r>
              <a:t>ARCHITECTURE OVERVIEW</a:t>
            </a:r>
          </a:p>
        </p:txBody>
      </p:sp>
      <p:pic>
        <p:nvPicPr>
          <p:cNvPr id="409" name="Screen Shot 2022-02-15 at 5.46.00 PM.png" descr="Screen Shot 2022-02-15 at 5.46.00 PM.png"/>
          <p:cNvPicPr>
            <a:picLocks noChangeAspect="1"/>
          </p:cNvPicPr>
          <p:nvPr/>
        </p:nvPicPr>
        <p:blipFill>
          <a:blip r:embed="rId3">
            <a:extLst/>
          </a:blip>
          <a:stretch>
            <a:fillRect/>
          </a:stretch>
        </p:blipFill>
        <p:spPr>
          <a:xfrm>
            <a:off x="646589" y="1974318"/>
            <a:ext cx="5577204" cy="7432204"/>
          </a:xfrm>
          <a:prstGeom prst="rect">
            <a:avLst/>
          </a:prstGeom>
          <a:ln w="25400">
            <a:miter lim="400000"/>
          </a:ln>
          <a:effectLst>
            <a:outerShdw sx="100000" sy="100000" kx="0" ky="0" algn="b" rotWithShape="0" blurRad="254000" dist="127000" dir="5400000">
              <a:srgbClr val="000000">
                <a:alpha val="70000"/>
              </a:srgbClr>
            </a:outerShdw>
          </a:effectLst>
        </p:spPr>
      </p:pic>
      <p:grpSp>
        <p:nvGrpSpPr>
          <p:cNvPr id="412" name="Rectangle"/>
          <p:cNvGrpSpPr/>
          <p:nvPr/>
        </p:nvGrpSpPr>
        <p:grpSpPr>
          <a:xfrm>
            <a:off x="7686440" y="1974318"/>
            <a:ext cx="4670868" cy="7432204"/>
            <a:chOff x="0" y="0"/>
            <a:chExt cx="4670866" cy="7432203"/>
          </a:xfrm>
        </p:grpSpPr>
        <p:sp>
          <p:nvSpPr>
            <p:cNvPr id="411" name="Rectangle"/>
            <p:cNvSpPr/>
            <p:nvPr/>
          </p:nvSpPr>
          <p:spPr>
            <a:xfrm>
              <a:off x="6350" y="6350"/>
              <a:ext cx="4658167" cy="7419504"/>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1900">
                  <a:solidFill>
                    <a:srgbClr val="FFFFFF"/>
                  </a:solidFill>
                  <a:latin typeface="Graphik"/>
                  <a:ea typeface="Graphik"/>
                  <a:cs typeface="Graphik"/>
                  <a:sym typeface="Graphik"/>
                </a:defRPr>
              </a:pPr>
            </a:p>
          </p:txBody>
        </p:sp>
        <p:pic>
          <p:nvPicPr>
            <p:cNvPr id="410" name="Rectangle Rectangle" descr="Rectangle Rectangle"/>
            <p:cNvPicPr>
              <a:picLocks noChangeAspect="0"/>
            </p:cNvPicPr>
            <p:nvPr/>
          </p:nvPicPr>
          <p:blipFill>
            <a:blip r:embed="rId4">
              <a:extLst/>
            </a:blip>
            <a:stretch>
              <a:fillRect/>
            </a:stretch>
          </p:blipFill>
          <p:spPr>
            <a:xfrm>
              <a:off x="0" y="0"/>
              <a:ext cx="4670867" cy="7432204"/>
            </a:xfrm>
            <a:prstGeom prst="rect">
              <a:avLst/>
            </a:prstGeom>
            <a:effectLst/>
          </p:spPr>
        </p:pic>
      </p:grpSp>
      <p:sp>
        <p:nvSpPr>
          <p:cNvPr id="413" name="Application Layer"/>
          <p:cNvSpPr txBox="1"/>
          <p:nvPr/>
        </p:nvSpPr>
        <p:spPr>
          <a:xfrm>
            <a:off x="8092755" y="3593353"/>
            <a:ext cx="3858239" cy="58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2500">
                <a:solidFill>
                  <a:schemeClr val="accent1">
                    <a:lumOff val="-24499"/>
                  </a:schemeClr>
                </a:solidFill>
                <a:latin typeface="Canela Text Bold"/>
                <a:ea typeface="Canela Text Bold"/>
                <a:cs typeface="Canela Text Bold"/>
                <a:sym typeface="Canela Text Bold"/>
              </a:defRPr>
            </a:lvl1pPr>
          </a:lstStyle>
          <a:p>
            <a:pPr/>
            <a:r>
              <a:t>Application Layer</a:t>
            </a:r>
          </a:p>
        </p:txBody>
      </p:sp>
      <p:sp>
        <p:nvSpPr>
          <p:cNvPr id="414" name="Network Layer"/>
          <p:cNvSpPr txBox="1"/>
          <p:nvPr/>
        </p:nvSpPr>
        <p:spPr>
          <a:xfrm>
            <a:off x="8092755" y="4912123"/>
            <a:ext cx="3858239" cy="58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2500">
                <a:solidFill>
                  <a:schemeClr val="accent1">
                    <a:lumOff val="-24499"/>
                  </a:schemeClr>
                </a:solidFill>
                <a:latin typeface="Canela Text Bold"/>
                <a:ea typeface="Canela Text Bold"/>
                <a:cs typeface="Canela Text Bold"/>
                <a:sym typeface="Canela Text Bold"/>
              </a:defRPr>
            </a:lvl1pPr>
          </a:lstStyle>
          <a:p>
            <a:pPr/>
            <a:r>
              <a:t>Network Layer</a:t>
            </a:r>
          </a:p>
        </p:txBody>
      </p:sp>
      <p:sp>
        <p:nvSpPr>
          <p:cNvPr id="415" name="Transaction Layer"/>
          <p:cNvSpPr txBox="1"/>
          <p:nvPr/>
        </p:nvSpPr>
        <p:spPr>
          <a:xfrm>
            <a:off x="8092755" y="6667125"/>
            <a:ext cx="3858239" cy="58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2500">
                <a:solidFill>
                  <a:schemeClr val="accent1">
                    <a:lumOff val="-24499"/>
                  </a:schemeClr>
                </a:solidFill>
                <a:latin typeface="Canela Text Bold"/>
                <a:ea typeface="Canela Text Bold"/>
                <a:cs typeface="Canela Text Bold"/>
                <a:sym typeface="Canela Text Bold"/>
              </a:defRPr>
            </a:lvl1pPr>
          </a:lstStyle>
          <a:p>
            <a:pPr/>
            <a:r>
              <a:t>Transaction Layer</a:t>
            </a:r>
          </a:p>
        </p:txBody>
      </p:sp>
      <p:sp>
        <p:nvSpPr>
          <p:cNvPr id="416" name="Physical Layer"/>
          <p:cNvSpPr txBox="1"/>
          <p:nvPr/>
        </p:nvSpPr>
        <p:spPr>
          <a:xfrm>
            <a:off x="8092755" y="8057529"/>
            <a:ext cx="3858239" cy="58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2500">
                <a:solidFill>
                  <a:schemeClr val="accent1">
                    <a:lumOff val="-24499"/>
                  </a:schemeClr>
                </a:solidFill>
                <a:latin typeface="Canela Text Bold"/>
                <a:ea typeface="Canela Text Bold"/>
                <a:cs typeface="Canela Text Bold"/>
                <a:sym typeface="Canela Text Bold"/>
              </a:defRPr>
            </a:lvl1pPr>
          </a:lstStyle>
          <a:p>
            <a:pPr/>
            <a:r>
              <a:t>Physical Layer</a:t>
            </a:r>
          </a:p>
        </p:txBody>
      </p:sp>
      <p:grpSp>
        <p:nvGrpSpPr>
          <p:cNvPr id="419" name="Rectangle"/>
          <p:cNvGrpSpPr/>
          <p:nvPr/>
        </p:nvGrpSpPr>
        <p:grpSpPr>
          <a:xfrm>
            <a:off x="7685537" y="2333456"/>
            <a:ext cx="4672674" cy="927101"/>
            <a:chOff x="0" y="0"/>
            <a:chExt cx="4672673" cy="927100"/>
          </a:xfrm>
        </p:grpSpPr>
        <p:sp>
          <p:nvSpPr>
            <p:cNvPr id="418" name="Rectangle"/>
            <p:cNvSpPr/>
            <p:nvPr/>
          </p:nvSpPr>
          <p:spPr>
            <a:xfrm>
              <a:off x="19050" y="19050"/>
              <a:ext cx="4634574" cy="889000"/>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17" name="Rectangle Rectangle" descr="Rectangle Rectangle"/>
            <p:cNvPicPr>
              <a:picLocks noChangeAspect="0"/>
            </p:cNvPicPr>
            <p:nvPr/>
          </p:nvPicPr>
          <p:blipFill>
            <a:blip r:embed="rId5">
              <a:extLst/>
            </a:blip>
            <a:stretch>
              <a:fillRect/>
            </a:stretch>
          </p:blipFill>
          <p:spPr>
            <a:xfrm>
              <a:off x="0" y="0"/>
              <a:ext cx="4672674" cy="927100"/>
            </a:xfrm>
            <a:prstGeom prst="rect">
              <a:avLst/>
            </a:prstGeom>
            <a:effectLst/>
          </p:spPr>
        </p:pic>
      </p:grpSp>
      <p:sp>
        <p:nvSpPr>
          <p:cNvPr id="420" name="Architecture Components"/>
          <p:cNvSpPr txBox="1"/>
          <p:nvPr/>
        </p:nvSpPr>
        <p:spPr>
          <a:xfrm>
            <a:off x="7857047" y="2506493"/>
            <a:ext cx="4329655" cy="58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2500">
                <a:solidFill>
                  <a:srgbClr val="FFFFFF"/>
                </a:solidFill>
                <a:latin typeface="Canela Text Bold"/>
                <a:ea typeface="Canela Text Bold"/>
                <a:cs typeface="Canela Text Bold"/>
                <a:sym typeface="Canela Text Bold"/>
              </a:defRPr>
            </a:lvl1pPr>
          </a:lstStyle>
          <a:p>
            <a:pPr/>
            <a:r>
              <a:t>Architecture Components</a:t>
            </a:r>
          </a:p>
        </p:txBody>
      </p:sp>
      <p:sp>
        <p:nvSpPr>
          <p:cNvPr id="421" name="User-system Interaction"/>
          <p:cNvSpPr txBox="1"/>
          <p:nvPr/>
        </p:nvSpPr>
        <p:spPr>
          <a:xfrm>
            <a:off x="8600236" y="4147625"/>
            <a:ext cx="2843277" cy="480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User-system Interaction</a:t>
            </a:r>
          </a:p>
        </p:txBody>
      </p:sp>
      <p:sp>
        <p:nvSpPr>
          <p:cNvPr id="422" name="Communication among stations…"/>
          <p:cNvSpPr txBox="1"/>
          <p:nvPr/>
        </p:nvSpPr>
        <p:spPr>
          <a:xfrm>
            <a:off x="8106460" y="5514753"/>
            <a:ext cx="3830829" cy="8232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Communication among stations</a:t>
            </a:r>
          </a:p>
          <a:p>
            <a:pPr>
              <a:defRPr sz="2000"/>
            </a:pPr>
            <a:r>
              <a:t>&amp; integrated systems</a:t>
            </a:r>
          </a:p>
        </p:txBody>
      </p:sp>
      <p:sp>
        <p:nvSpPr>
          <p:cNvPr id="423" name="Nodes transaction in network"/>
          <p:cNvSpPr txBox="1"/>
          <p:nvPr/>
        </p:nvSpPr>
        <p:spPr>
          <a:xfrm>
            <a:off x="8253907" y="7234368"/>
            <a:ext cx="3535935" cy="480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Nodes transaction in network</a:t>
            </a:r>
          </a:p>
        </p:txBody>
      </p:sp>
      <p:sp>
        <p:nvSpPr>
          <p:cNvPr id="424" name="Mechanisms and IoT devices"/>
          <p:cNvSpPr txBox="1"/>
          <p:nvPr/>
        </p:nvSpPr>
        <p:spPr>
          <a:xfrm>
            <a:off x="8301278" y="8592165"/>
            <a:ext cx="3441193" cy="480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Mechanisms and IoT devices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8" name="Rectangle"/>
          <p:cNvGrpSpPr/>
          <p:nvPr/>
        </p:nvGrpSpPr>
        <p:grpSpPr>
          <a:xfrm>
            <a:off x="129633" y="574575"/>
            <a:ext cx="4548373" cy="927101"/>
            <a:chOff x="0" y="0"/>
            <a:chExt cx="4548372" cy="927100"/>
          </a:xfrm>
        </p:grpSpPr>
        <p:sp>
          <p:nvSpPr>
            <p:cNvPr id="427" name="Rectangle"/>
            <p:cNvSpPr/>
            <p:nvPr/>
          </p:nvSpPr>
          <p:spPr>
            <a:xfrm>
              <a:off x="19050" y="19049"/>
              <a:ext cx="4510273" cy="889001"/>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26" name="Rectangle Rectangle" descr="Rectangle Rectangle"/>
            <p:cNvPicPr>
              <a:picLocks noChangeAspect="0"/>
            </p:cNvPicPr>
            <p:nvPr/>
          </p:nvPicPr>
          <p:blipFill>
            <a:blip r:embed="rId2">
              <a:extLst/>
            </a:blip>
            <a:stretch>
              <a:fillRect/>
            </a:stretch>
          </p:blipFill>
          <p:spPr>
            <a:xfrm>
              <a:off x="0" y="-1"/>
              <a:ext cx="4548373" cy="927101"/>
            </a:xfrm>
            <a:prstGeom prst="rect">
              <a:avLst/>
            </a:prstGeom>
            <a:effectLst/>
          </p:spPr>
        </p:pic>
      </p:grpSp>
      <p:sp>
        <p:nvSpPr>
          <p:cNvPr id="429" name="SYSTEM FLOWCHART"/>
          <p:cNvSpPr txBox="1"/>
          <p:nvPr/>
        </p:nvSpPr>
        <p:spPr>
          <a:xfrm>
            <a:off x="647104" y="788697"/>
            <a:ext cx="3513431" cy="4988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latin typeface="Futura Bold"/>
                <a:ea typeface="Futura Bold"/>
                <a:cs typeface="Futura Bold"/>
                <a:sym typeface="Futura Bold"/>
              </a:defRPr>
            </a:lvl1pPr>
          </a:lstStyle>
          <a:p>
            <a:pPr/>
            <a:r>
              <a:t>SYSTEM FLOWCHART</a:t>
            </a:r>
          </a:p>
        </p:txBody>
      </p:sp>
      <p:grpSp>
        <p:nvGrpSpPr>
          <p:cNvPr id="432" name="Rectangle"/>
          <p:cNvGrpSpPr/>
          <p:nvPr/>
        </p:nvGrpSpPr>
        <p:grpSpPr>
          <a:xfrm>
            <a:off x="222213" y="2066379"/>
            <a:ext cx="4363213" cy="6802240"/>
            <a:chOff x="0" y="0"/>
            <a:chExt cx="4363211" cy="6802239"/>
          </a:xfrm>
        </p:grpSpPr>
        <p:sp>
          <p:nvSpPr>
            <p:cNvPr id="431" name="Rectangle"/>
            <p:cNvSpPr/>
            <p:nvPr/>
          </p:nvSpPr>
          <p:spPr>
            <a:xfrm>
              <a:off x="6350" y="6350"/>
              <a:ext cx="4350512" cy="6789540"/>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30" name="Rectangle Rectangle" descr="Rectangle Rectangle"/>
            <p:cNvPicPr>
              <a:picLocks noChangeAspect="0"/>
            </p:cNvPicPr>
            <p:nvPr/>
          </p:nvPicPr>
          <p:blipFill>
            <a:blip r:embed="rId3">
              <a:extLst/>
            </a:blip>
            <a:stretch>
              <a:fillRect/>
            </a:stretch>
          </p:blipFill>
          <p:spPr>
            <a:xfrm>
              <a:off x="0" y="0"/>
              <a:ext cx="4363212" cy="6802240"/>
            </a:xfrm>
            <a:prstGeom prst="rect">
              <a:avLst/>
            </a:prstGeom>
            <a:effectLst/>
          </p:spPr>
        </p:pic>
      </p:grpSp>
      <p:sp>
        <p:nvSpPr>
          <p:cNvPr id="433" name="Booking…"/>
          <p:cNvSpPr txBox="1"/>
          <p:nvPr/>
        </p:nvSpPr>
        <p:spPr>
          <a:xfrm>
            <a:off x="606540" y="4790334"/>
            <a:ext cx="3594560" cy="13543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20000"/>
              </a:lnSpc>
              <a:defRPr sz="3000">
                <a:solidFill>
                  <a:schemeClr val="accent1">
                    <a:lumOff val="-24499"/>
                  </a:schemeClr>
                </a:solidFill>
                <a:latin typeface="Canela Text Bold"/>
                <a:ea typeface="Canela Text Bold"/>
                <a:cs typeface="Canela Text Bold"/>
                <a:sym typeface="Canela Text Bold"/>
              </a:defRPr>
            </a:pPr>
            <a:r>
              <a:t>Booking </a:t>
            </a:r>
          </a:p>
          <a:p>
            <a:pPr>
              <a:lnSpc>
                <a:spcPct val="120000"/>
              </a:lnSpc>
              <a:defRPr sz="3000">
                <a:solidFill>
                  <a:schemeClr val="accent1">
                    <a:lumOff val="-24499"/>
                  </a:schemeClr>
                </a:solidFill>
                <a:latin typeface="Canela Text Bold"/>
                <a:ea typeface="Canela Text Bold"/>
                <a:cs typeface="Canela Text Bold"/>
                <a:sym typeface="Canela Text Bold"/>
              </a:defRPr>
            </a:pPr>
            <a:r>
              <a:t>a parking slot</a:t>
            </a:r>
          </a:p>
        </p:txBody>
      </p:sp>
      <p:pic>
        <p:nvPicPr>
          <p:cNvPr id="434" name="Algorithm flowchart example.png" descr="Algorithm flowchart example.png"/>
          <p:cNvPicPr>
            <a:picLocks noChangeAspect="1"/>
          </p:cNvPicPr>
          <p:nvPr/>
        </p:nvPicPr>
        <p:blipFill>
          <a:blip r:embed="rId4">
            <a:extLst/>
          </a:blip>
          <a:stretch>
            <a:fillRect/>
          </a:stretch>
        </p:blipFill>
        <p:spPr>
          <a:xfrm>
            <a:off x="5632148" y="350346"/>
            <a:ext cx="6985826" cy="9052908"/>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8" name="Rectangle"/>
          <p:cNvGrpSpPr/>
          <p:nvPr/>
        </p:nvGrpSpPr>
        <p:grpSpPr>
          <a:xfrm>
            <a:off x="222213" y="2066379"/>
            <a:ext cx="4363213" cy="6802240"/>
            <a:chOff x="0" y="0"/>
            <a:chExt cx="4363211" cy="6802239"/>
          </a:xfrm>
        </p:grpSpPr>
        <p:sp>
          <p:nvSpPr>
            <p:cNvPr id="437" name="Rectangle"/>
            <p:cNvSpPr/>
            <p:nvPr/>
          </p:nvSpPr>
          <p:spPr>
            <a:xfrm>
              <a:off x="6350" y="6350"/>
              <a:ext cx="4350512" cy="6789540"/>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36" name="Rectangle Rectangle" descr="Rectangle Rectangle"/>
            <p:cNvPicPr>
              <a:picLocks noChangeAspect="0"/>
            </p:cNvPicPr>
            <p:nvPr/>
          </p:nvPicPr>
          <p:blipFill>
            <a:blip r:embed="rId2">
              <a:extLst/>
            </a:blip>
            <a:stretch>
              <a:fillRect/>
            </a:stretch>
          </p:blipFill>
          <p:spPr>
            <a:xfrm>
              <a:off x="0" y="0"/>
              <a:ext cx="4363212" cy="6802240"/>
            </a:xfrm>
            <a:prstGeom prst="rect">
              <a:avLst/>
            </a:prstGeom>
            <a:effectLst/>
          </p:spPr>
        </p:pic>
      </p:grpSp>
      <p:sp>
        <p:nvSpPr>
          <p:cNvPr id="439" name="Parking a car"/>
          <p:cNvSpPr txBox="1"/>
          <p:nvPr/>
        </p:nvSpPr>
        <p:spPr>
          <a:xfrm>
            <a:off x="606540" y="5132853"/>
            <a:ext cx="3594560" cy="6692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3000">
                <a:solidFill>
                  <a:schemeClr val="accent1">
                    <a:lumOff val="-24499"/>
                  </a:schemeClr>
                </a:solidFill>
                <a:latin typeface="Canela Text Bold"/>
                <a:ea typeface="Canela Text Bold"/>
                <a:cs typeface="Canela Text Bold"/>
                <a:sym typeface="Canela Text Bold"/>
              </a:defRPr>
            </a:lvl1pPr>
          </a:lstStyle>
          <a:p>
            <a:pPr/>
            <a:r>
              <a:t>Parking a car</a:t>
            </a:r>
          </a:p>
        </p:txBody>
      </p:sp>
      <p:pic>
        <p:nvPicPr>
          <p:cNvPr id="440" name="Algorithm flowchart example (1).png" descr="Algorithm flowchart example (1).png"/>
          <p:cNvPicPr>
            <a:picLocks noChangeAspect="1"/>
          </p:cNvPicPr>
          <p:nvPr/>
        </p:nvPicPr>
        <p:blipFill>
          <a:blip r:embed="rId3">
            <a:extLst/>
          </a:blip>
          <a:srcRect l="0" t="4820" r="0" b="4820"/>
          <a:stretch>
            <a:fillRect/>
          </a:stretch>
        </p:blipFill>
        <p:spPr>
          <a:xfrm>
            <a:off x="6079451" y="227012"/>
            <a:ext cx="6023122" cy="9299664"/>
          </a:xfrm>
          <a:prstGeom prst="rect">
            <a:avLst/>
          </a:prstGeom>
          <a:ln w="25400">
            <a:miter lim="400000"/>
          </a:ln>
          <a:effectLst>
            <a:outerShdw sx="100000" sy="100000" kx="0" ky="0" algn="b" rotWithShape="0" blurRad="254000" dist="127000" dir="5400000">
              <a:srgbClr val="000000">
                <a:alpha val="70000"/>
              </a:srgbClr>
            </a:outerShdw>
          </a:effectLst>
        </p:spPr>
      </p:pic>
      <p:grpSp>
        <p:nvGrpSpPr>
          <p:cNvPr id="443" name="Rectangle"/>
          <p:cNvGrpSpPr/>
          <p:nvPr/>
        </p:nvGrpSpPr>
        <p:grpSpPr>
          <a:xfrm>
            <a:off x="129633" y="574575"/>
            <a:ext cx="4548373" cy="927101"/>
            <a:chOff x="0" y="0"/>
            <a:chExt cx="4548372" cy="927100"/>
          </a:xfrm>
        </p:grpSpPr>
        <p:sp>
          <p:nvSpPr>
            <p:cNvPr id="442" name="Rectangle"/>
            <p:cNvSpPr/>
            <p:nvPr/>
          </p:nvSpPr>
          <p:spPr>
            <a:xfrm>
              <a:off x="19050" y="19049"/>
              <a:ext cx="4510273" cy="889001"/>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41" name="Rectangle Rectangle" descr="Rectangle Rectangle"/>
            <p:cNvPicPr>
              <a:picLocks noChangeAspect="0"/>
            </p:cNvPicPr>
            <p:nvPr/>
          </p:nvPicPr>
          <p:blipFill>
            <a:blip r:embed="rId4">
              <a:extLst/>
            </a:blip>
            <a:stretch>
              <a:fillRect/>
            </a:stretch>
          </p:blipFill>
          <p:spPr>
            <a:xfrm>
              <a:off x="0" y="-1"/>
              <a:ext cx="4548373" cy="927101"/>
            </a:xfrm>
            <a:prstGeom prst="rect">
              <a:avLst/>
            </a:prstGeom>
            <a:effectLst/>
          </p:spPr>
        </p:pic>
      </p:grpSp>
      <p:sp>
        <p:nvSpPr>
          <p:cNvPr id="444" name="SYSTEM FLOWCHART"/>
          <p:cNvSpPr txBox="1"/>
          <p:nvPr/>
        </p:nvSpPr>
        <p:spPr>
          <a:xfrm>
            <a:off x="647104" y="788697"/>
            <a:ext cx="3513431" cy="4988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latin typeface="Futura Bold"/>
                <a:ea typeface="Futura Bold"/>
                <a:cs typeface="Futura Bold"/>
                <a:sym typeface="Futura Bold"/>
              </a:defRPr>
            </a:lvl1pPr>
          </a:lstStyle>
          <a:p>
            <a:pPr/>
            <a:r>
              <a:t>SYSTEM FLOWCHART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8" name="Rectangle"/>
          <p:cNvGrpSpPr/>
          <p:nvPr/>
        </p:nvGrpSpPr>
        <p:grpSpPr>
          <a:xfrm>
            <a:off x="222213" y="2066379"/>
            <a:ext cx="4363213" cy="6802240"/>
            <a:chOff x="0" y="0"/>
            <a:chExt cx="4363211" cy="6802239"/>
          </a:xfrm>
        </p:grpSpPr>
        <p:sp>
          <p:nvSpPr>
            <p:cNvPr id="447" name="Rectangle"/>
            <p:cNvSpPr/>
            <p:nvPr/>
          </p:nvSpPr>
          <p:spPr>
            <a:xfrm>
              <a:off x="6350" y="6350"/>
              <a:ext cx="4350512" cy="6789540"/>
            </a:xfrm>
            <a:prstGeom prst="rect">
              <a:avLst/>
            </a:prstGeom>
            <a:solidFill>
              <a:schemeClr val="accent3">
                <a:hueOff val="605575"/>
                <a:satOff val="15655"/>
                <a:lumOff val="22628"/>
              </a:schemeClr>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46" name="Rectangle Rectangle" descr="Rectangle Rectangle"/>
            <p:cNvPicPr>
              <a:picLocks noChangeAspect="0"/>
            </p:cNvPicPr>
            <p:nvPr/>
          </p:nvPicPr>
          <p:blipFill>
            <a:blip r:embed="rId2">
              <a:extLst/>
            </a:blip>
            <a:stretch>
              <a:fillRect/>
            </a:stretch>
          </p:blipFill>
          <p:spPr>
            <a:xfrm>
              <a:off x="0" y="0"/>
              <a:ext cx="4363212" cy="6802240"/>
            </a:xfrm>
            <a:prstGeom prst="rect">
              <a:avLst/>
            </a:prstGeom>
            <a:effectLst/>
          </p:spPr>
        </p:pic>
      </p:grpSp>
      <p:sp>
        <p:nvSpPr>
          <p:cNvPr id="449" name="Retrieving a car"/>
          <p:cNvSpPr txBox="1"/>
          <p:nvPr/>
        </p:nvSpPr>
        <p:spPr>
          <a:xfrm>
            <a:off x="606540" y="5132853"/>
            <a:ext cx="3594560" cy="6692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3000">
                <a:solidFill>
                  <a:schemeClr val="accent1">
                    <a:lumOff val="-24499"/>
                  </a:schemeClr>
                </a:solidFill>
                <a:latin typeface="Canela Text Bold"/>
                <a:ea typeface="Canela Text Bold"/>
                <a:cs typeface="Canela Text Bold"/>
                <a:sym typeface="Canela Text Bold"/>
              </a:defRPr>
            </a:lvl1pPr>
          </a:lstStyle>
          <a:p>
            <a:pPr/>
            <a:r>
              <a:t>Retrieving a car</a:t>
            </a:r>
          </a:p>
        </p:txBody>
      </p:sp>
      <p:pic>
        <p:nvPicPr>
          <p:cNvPr id="450" name="Algorithm flowchart example (2).png" descr="Algorithm flowchart example (2).png"/>
          <p:cNvPicPr>
            <a:picLocks noChangeAspect="1"/>
          </p:cNvPicPr>
          <p:nvPr/>
        </p:nvPicPr>
        <p:blipFill>
          <a:blip r:embed="rId3">
            <a:extLst/>
          </a:blip>
          <a:srcRect l="0" t="8197" r="0" b="8197"/>
          <a:stretch>
            <a:fillRect/>
          </a:stretch>
        </p:blipFill>
        <p:spPr>
          <a:xfrm>
            <a:off x="4999032" y="799504"/>
            <a:ext cx="7779425" cy="8154507"/>
          </a:xfrm>
          <a:prstGeom prst="rect">
            <a:avLst/>
          </a:prstGeom>
          <a:ln w="25400">
            <a:miter lim="400000"/>
          </a:ln>
          <a:effectLst>
            <a:outerShdw sx="100000" sy="100000" kx="0" ky="0" algn="b" rotWithShape="0" blurRad="254000" dist="127000" dir="5400000">
              <a:srgbClr val="000000">
                <a:alpha val="70000"/>
              </a:srgbClr>
            </a:outerShdw>
          </a:effectLst>
        </p:spPr>
      </p:pic>
      <p:grpSp>
        <p:nvGrpSpPr>
          <p:cNvPr id="453" name="Rectangle"/>
          <p:cNvGrpSpPr/>
          <p:nvPr/>
        </p:nvGrpSpPr>
        <p:grpSpPr>
          <a:xfrm>
            <a:off x="129633" y="574575"/>
            <a:ext cx="4548373" cy="927101"/>
            <a:chOff x="0" y="0"/>
            <a:chExt cx="4548372" cy="927100"/>
          </a:xfrm>
        </p:grpSpPr>
        <p:sp>
          <p:nvSpPr>
            <p:cNvPr id="452" name="Rectangle"/>
            <p:cNvSpPr/>
            <p:nvPr/>
          </p:nvSpPr>
          <p:spPr>
            <a:xfrm>
              <a:off x="19050" y="19049"/>
              <a:ext cx="4510273" cy="889001"/>
            </a:xfrm>
            <a:prstGeom prst="rect">
              <a:avLst/>
            </a:prstGeom>
            <a:solidFill>
              <a:srgbClr val="0A2E5C"/>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51" name="Rectangle Rectangle" descr="Rectangle Rectangle"/>
            <p:cNvPicPr>
              <a:picLocks noChangeAspect="0"/>
            </p:cNvPicPr>
            <p:nvPr/>
          </p:nvPicPr>
          <p:blipFill>
            <a:blip r:embed="rId4">
              <a:extLst/>
            </a:blip>
            <a:stretch>
              <a:fillRect/>
            </a:stretch>
          </p:blipFill>
          <p:spPr>
            <a:xfrm>
              <a:off x="0" y="-1"/>
              <a:ext cx="4548373" cy="927101"/>
            </a:xfrm>
            <a:prstGeom prst="rect">
              <a:avLst/>
            </a:prstGeom>
            <a:effectLst/>
          </p:spPr>
        </p:pic>
      </p:grpSp>
      <p:sp>
        <p:nvSpPr>
          <p:cNvPr id="454" name="SYSTEM FLOWCHART"/>
          <p:cNvSpPr txBox="1"/>
          <p:nvPr/>
        </p:nvSpPr>
        <p:spPr>
          <a:xfrm>
            <a:off x="647104" y="788697"/>
            <a:ext cx="3513431" cy="4988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latin typeface="Futura Bold"/>
                <a:ea typeface="Futura Bold"/>
                <a:cs typeface="Futura Bold"/>
                <a:sym typeface="Futura Bold"/>
              </a:defRPr>
            </a:lvl1pPr>
          </a:lstStyle>
          <a:p>
            <a:pPr/>
            <a:r>
              <a:t>SYSTEM FLOWCHART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ctangle"/>
          <p:cNvSpPr/>
          <p:nvPr/>
        </p:nvSpPr>
        <p:spPr>
          <a:xfrm>
            <a:off x="-5404" y="-74860"/>
            <a:ext cx="8674101" cy="9903320"/>
          </a:xfrm>
          <a:prstGeom prst="rect">
            <a:avLst/>
          </a:prstGeom>
          <a:solidFill>
            <a:srgbClr val="F4B41A"/>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57" name="Rectangle"/>
          <p:cNvSpPr/>
          <p:nvPr/>
        </p:nvSpPr>
        <p:spPr>
          <a:xfrm>
            <a:off x="8670008" y="-16842"/>
            <a:ext cx="4367236" cy="9787284"/>
          </a:xfrm>
          <a:prstGeom prst="rect">
            <a:avLst/>
          </a:prstGeom>
          <a:solidFill>
            <a:srgbClr val="143D59"/>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grpSp>
        <p:nvGrpSpPr>
          <p:cNvPr id="160" name="Circle"/>
          <p:cNvGrpSpPr/>
          <p:nvPr/>
        </p:nvGrpSpPr>
        <p:grpSpPr>
          <a:xfrm>
            <a:off x="6401738" y="1670050"/>
            <a:ext cx="6413501" cy="6413501"/>
            <a:chOff x="0" y="0"/>
            <a:chExt cx="6413500" cy="6413500"/>
          </a:xfrm>
        </p:grpSpPr>
        <p:sp>
          <p:nvSpPr>
            <p:cNvPr id="159" name="Circle"/>
            <p:cNvSpPr/>
            <p:nvPr/>
          </p:nvSpPr>
          <p:spPr>
            <a:xfrm>
              <a:off x="31750" y="31750"/>
              <a:ext cx="6350000" cy="6350000"/>
            </a:xfrm>
            <a:prstGeom prst="ellipse">
              <a:avLst/>
            </a:prstGeom>
            <a:solidFill>
              <a:srgbClr val="FFFFFF"/>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158" name="Circle Circle" descr="Circle Circle"/>
            <p:cNvPicPr>
              <a:picLocks noChangeAspect="0"/>
            </p:cNvPicPr>
            <p:nvPr/>
          </p:nvPicPr>
          <p:blipFill>
            <a:blip r:embed="rId2">
              <a:extLst/>
            </a:blip>
            <a:stretch>
              <a:fillRect/>
            </a:stretch>
          </p:blipFill>
          <p:spPr>
            <a:xfrm>
              <a:off x="0" y="0"/>
              <a:ext cx="6413501" cy="6413501"/>
            </a:xfrm>
            <a:prstGeom prst="rect">
              <a:avLst/>
            </a:prstGeom>
            <a:effectLst/>
          </p:spPr>
        </p:pic>
      </p:grpSp>
      <p:sp>
        <p:nvSpPr>
          <p:cNvPr id="161" name="11th March, 2022"/>
          <p:cNvSpPr txBox="1"/>
          <p:nvPr/>
        </p:nvSpPr>
        <p:spPr>
          <a:xfrm>
            <a:off x="970893" y="7757230"/>
            <a:ext cx="2143545" cy="3872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143D59"/>
                </a:solidFill>
                <a:latin typeface="Futura Bold"/>
                <a:ea typeface="Futura Bold"/>
                <a:cs typeface="Futura Bold"/>
                <a:sym typeface="Futura Bold"/>
              </a:defRPr>
            </a:lvl1pPr>
          </a:lstStyle>
          <a:p>
            <a:pPr/>
            <a:r>
              <a:t>11th March, 2022</a:t>
            </a:r>
          </a:p>
        </p:txBody>
      </p:sp>
      <p:pic>
        <p:nvPicPr>
          <p:cNvPr id="162" name="Why-a-Parking-App-Is-the-New-Black.png" descr="Why-a-Parking-App-Is-the-New-Black.png"/>
          <p:cNvPicPr>
            <a:picLocks noChangeAspect="1"/>
          </p:cNvPicPr>
          <p:nvPr/>
        </p:nvPicPr>
        <p:blipFill>
          <a:blip r:embed="rId3">
            <a:extLst/>
          </a:blip>
          <a:stretch>
            <a:fillRect/>
          </a:stretch>
        </p:blipFill>
        <p:spPr>
          <a:xfrm>
            <a:off x="5769807" y="2729959"/>
            <a:ext cx="7245408" cy="4075543"/>
          </a:xfrm>
          <a:prstGeom prst="rect">
            <a:avLst/>
          </a:prstGeom>
          <a:ln w="25400">
            <a:miter lim="400000"/>
          </a:ln>
          <a:effectLst>
            <a:outerShdw sx="100000" sy="100000" kx="0" ky="0" algn="b" rotWithShape="0" blurRad="127000" dist="127000" dir="5400000">
              <a:srgbClr val="000000">
                <a:alpha val="70000"/>
              </a:srgbClr>
            </a:outerShdw>
          </a:effectLst>
        </p:spPr>
      </p:pic>
      <p:pic>
        <p:nvPicPr>
          <p:cNvPr id="163" name="insurance.png" descr="insurance.png"/>
          <p:cNvPicPr>
            <a:picLocks noChangeAspect="1"/>
          </p:cNvPicPr>
          <p:nvPr/>
        </p:nvPicPr>
        <p:blipFill>
          <a:blip r:embed="rId4">
            <a:extLst/>
          </a:blip>
          <a:stretch>
            <a:fillRect/>
          </a:stretch>
        </p:blipFill>
        <p:spPr>
          <a:xfrm>
            <a:off x="12123225" y="8879822"/>
            <a:ext cx="783331" cy="783331"/>
          </a:xfrm>
          <a:prstGeom prst="rect">
            <a:avLst/>
          </a:prstGeom>
          <a:ln w="12700">
            <a:miter lim="400000"/>
          </a:ln>
        </p:spPr>
      </p:pic>
      <p:sp>
        <p:nvSpPr>
          <p:cNvPr id="164" name="1"/>
          <p:cNvSpPr txBox="1"/>
          <p:nvPr/>
        </p:nvSpPr>
        <p:spPr>
          <a:xfrm>
            <a:off x="12609428" y="8744326"/>
            <a:ext cx="217488" cy="58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1</a:t>
            </a:r>
          </a:p>
        </p:txBody>
      </p:sp>
      <p:sp>
        <p:nvSpPr>
          <p:cNvPr id="165" name="CLASS PRESENTATION"/>
          <p:cNvSpPr txBox="1"/>
          <p:nvPr/>
        </p:nvSpPr>
        <p:spPr>
          <a:xfrm>
            <a:off x="1300279" y="767344"/>
            <a:ext cx="573305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143D59"/>
                </a:solidFill>
                <a:latin typeface="Arial Black"/>
                <a:ea typeface="Arial Black"/>
                <a:cs typeface="Arial Black"/>
                <a:sym typeface="Arial Black"/>
              </a:defRPr>
            </a:lvl1pPr>
          </a:lstStyle>
          <a:p>
            <a:pPr/>
            <a:r>
              <a:t>CLASS PRESENTATION</a:t>
            </a:r>
          </a:p>
        </p:txBody>
      </p:sp>
      <p:pic>
        <p:nvPicPr>
          <p:cNvPr id="166" name="Rectangle Rectangle" descr="Rectangle Rectangle"/>
          <p:cNvPicPr>
            <a:picLocks noChangeAspect="0"/>
          </p:cNvPicPr>
          <p:nvPr/>
        </p:nvPicPr>
        <p:blipFill>
          <a:blip r:embed="rId5">
            <a:extLst/>
          </a:blip>
          <a:stretch>
            <a:fillRect/>
          </a:stretch>
        </p:blipFill>
        <p:spPr>
          <a:xfrm flipH="1">
            <a:off x="953921" y="487502"/>
            <a:ext cx="6425775" cy="1296285"/>
          </a:xfrm>
          <a:prstGeom prst="rect">
            <a:avLst/>
          </a:prstGeom>
        </p:spPr>
      </p:pic>
      <p:pic>
        <p:nvPicPr>
          <p:cNvPr id="168" name="Line Line" descr="Line Line"/>
          <p:cNvPicPr>
            <a:picLocks noChangeAspect="0"/>
          </p:cNvPicPr>
          <p:nvPr/>
        </p:nvPicPr>
        <p:blipFill>
          <a:blip r:embed="rId6">
            <a:extLst/>
          </a:blip>
          <a:stretch>
            <a:fillRect/>
          </a:stretch>
        </p:blipFill>
        <p:spPr>
          <a:xfrm>
            <a:off x="1828799" y="3317027"/>
            <a:ext cx="2689294" cy="25401"/>
          </a:xfrm>
          <a:prstGeom prst="rect">
            <a:avLst/>
          </a:prstGeom>
        </p:spPr>
      </p:pic>
      <p:pic>
        <p:nvPicPr>
          <p:cNvPr id="170" name="Line Line" descr="Line Line"/>
          <p:cNvPicPr>
            <a:picLocks noChangeAspect="0"/>
          </p:cNvPicPr>
          <p:nvPr/>
        </p:nvPicPr>
        <p:blipFill>
          <a:blip r:embed="rId6">
            <a:extLst/>
          </a:blip>
          <a:stretch>
            <a:fillRect/>
          </a:stretch>
        </p:blipFill>
        <p:spPr>
          <a:xfrm>
            <a:off x="1828799" y="6193032"/>
            <a:ext cx="2689294" cy="25401"/>
          </a:xfrm>
          <a:prstGeom prst="rect">
            <a:avLst/>
          </a:prstGeom>
        </p:spPr>
      </p:pic>
      <p:sp>
        <p:nvSpPr>
          <p:cNvPr id="172" name="IoT Based,"/>
          <p:cNvSpPr txBox="1"/>
          <p:nvPr/>
        </p:nvSpPr>
        <p:spPr>
          <a:xfrm>
            <a:off x="2474057" y="3607131"/>
            <a:ext cx="1398779" cy="480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rgbClr val="143D59"/>
                </a:solidFill>
                <a:latin typeface="Canela Deck Bold"/>
                <a:ea typeface="Canela Deck Bold"/>
                <a:cs typeface="Canela Deck Bold"/>
                <a:sym typeface="Canela Deck Bold"/>
              </a:defRPr>
            </a:lvl1pPr>
          </a:lstStyle>
          <a:p>
            <a:pPr/>
            <a:r>
              <a:t>IoT Based,</a:t>
            </a:r>
          </a:p>
        </p:txBody>
      </p:sp>
      <p:sp>
        <p:nvSpPr>
          <p:cNvPr id="173" name="ADVANCED…"/>
          <p:cNvSpPr txBox="1"/>
          <p:nvPr/>
        </p:nvSpPr>
        <p:spPr>
          <a:xfrm>
            <a:off x="415006" y="4351894"/>
            <a:ext cx="5516881" cy="14706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sz="4000">
                <a:solidFill>
                  <a:srgbClr val="143D59"/>
                </a:solidFill>
                <a:latin typeface="Gilam Demo Black"/>
                <a:ea typeface="Gilam Demo Black"/>
                <a:cs typeface="Gilam Demo Black"/>
                <a:sym typeface="Gilam Demo Black"/>
              </a:defRPr>
            </a:pPr>
            <a:r>
              <a:t>ADVANCED </a:t>
            </a:r>
          </a:p>
          <a:p>
            <a:pPr>
              <a:lnSpc>
                <a:spcPct val="120000"/>
              </a:lnSpc>
              <a:defRPr sz="4000">
                <a:solidFill>
                  <a:srgbClr val="143D59"/>
                </a:solidFill>
                <a:latin typeface="Gilam Demo Black"/>
                <a:ea typeface="Gilam Demo Black"/>
                <a:cs typeface="Gilam Demo Black"/>
                <a:sym typeface="Gilam Demo Black"/>
              </a:defRPr>
            </a:pPr>
            <a:r>
              <a:t>CAR PARKING SYSTEM</a:t>
            </a:r>
          </a:p>
        </p:txBody>
      </p:sp>
      <p:sp>
        <p:nvSpPr>
          <p:cNvPr id="174" name="Rectangle"/>
          <p:cNvSpPr/>
          <p:nvPr/>
        </p:nvSpPr>
        <p:spPr>
          <a:xfrm>
            <a:off x="139109" y="8321619"/>
            <a:ext cx="3807113" cy="1296285"/>
          </a:xfrm>
          <a:prstGeom prst="rect">
            <a:avLst/>
          </a:prstGeom>
          <a:solidFill>
            <a:srgbClr val="143D59"/>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5" name="Presenting to,"/>
          <p:cNvSpPr txBox="1"/>
          <p:nvPr/>
        </p:nvSpPr>
        <p:spPr>
          <a:xfrm>
            <a:off x="1331446" y="8486766"/>
            <a:ext cx="1422439" cy="4169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latin typeface="Canela Deck Regular"/>
                <a:ea typeface="Canela Deck Regular"/>
                <a:cs typeface="Canela Deck Regular"/>
                <a:sym typeface="Canela Deck Regular"/>
              </a:defRPr>
            </a:lvl1pPr>
          </a:lstStyle>
          <a:p>
            <a:pPr/>
            <a:r>
              <a:t>Presenting to,</a:t>
            </a:r>
          </a:p>
        </p:txBody>
      </p:sp>
      <p:sp>
        <p:nvSpPr>
          <p:cNvPr id="176" name="Mr. Anup Adhikari Sir"/>
          <p:cNvSpPr txBox="1"/>
          <p:nvPr/>
        </p:nvSpPr>
        <p:spPr>
          <a:xfrm>
            <a:off x="586878" y="8991113"/>
            <a:ext cx="2911575" cy="4742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Futura"/>
                <a:ea typeface="Futura"/>
                <a:cs typeface="Futura"/>
                <a:sym typeface="Futura"/>
              </a:defRPr>
            </a:lvl1pPr>
          </a:lstStyle>
          <a:p>
            <a:pPr/>
            <a:r>
              <a:t>Mr. Anup Adhikari Sir</a:t>
            </a:r>
          </a:p>
        </p:txBody>
      </p:sp>
      <p:sp>
        <p:nvSpPr>
          <p:cNvPr id="177" name="Sandesh Subedi ‘A’"/>
          <p:cNvSpPr txBox="1"/>
          <p:nvPr/>
        </p:nvSpPr>
        <p:spPr>
          <a:xfrm>
            <a:off x="5593436" y="8481705"/>
            <a:ext cx="2472018" cy="4492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solidFill>
                  <a:srgbClr val="143D59"/>
                </a:solidFill>
                <a:latin typeface="Futura"/>
                <a:ea typeface="Futura"/>
                <a:cs typeface="Futura"/>
                <a:sym typeface="Futura"/>
              </a:defRPr>
            </a:lvl1pPr>
          </a:lstStyle>
          <a:p>
            <a:pPr/>
            <a:r>
              <a:t>Sandesh Subedi ‘A’</a:t>
            </a:r>
          </a:p>
        </p:txBody>
      </p:sp>
      <p:sp>
        <p:nvSpPr>
          <p:cNvPr id="178" name="NPI000040"/>
          <p:cNvSpPr txBox="1"/>
          <p:nvPr/>
        </p:nvSpPr>
        <p:spPr>
          <a:xfrm>
            <a:off x="6428903" y="9020882"/>
            <a:ext cx="1476823"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rgbClr val="143D59"/>
                </a:solidFill>
                <a:latin typeface="Futura"/>
                <a:ea typeface="Futura"/>
                <a:cs typeface="Futura"/>
                <a:sym typeface="Futura"/>
              </a:defRPr>
            </a:lvl1pPr>
          </a:lstStyle>
          <a:p>
            <a:pPr/>
            <a:r>
              <a:t>NPI000040</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58" name="Rectangle"/>
          <p:cNvGrpSpPr/>
          <p:nvPr/>
        </p:nvGrpSpPr>
        <p:grpSpPr>
          <a:xfrm>
            <a:off x="2419437" y="949945"/>
            <a:ext cx="8165926" cy="927101"/>
            <a:chOff x="0" y="0"/>
            <a:chExt cx="8165924" cy="927100"/>
          </a:xfrm>
        </p:grpSpPr>
        <p:sp>
          <p:nvSpPr>
            <p:cNvPr id="457" name="Rectangle"/>
            <p:cNvSpPr/>
            <p:nvPr/>
          </p:nvSpPr>
          <p:spPr>
            <a:xfrm>
              <a:off x="19050" y="19050"/>
              <a:ext cx="8127825"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56" name="Rectangle Rectangle" descr="Rectangle Rectangle"/>
            <p:cNvPicPr>
              <a:picLocks noChangeAspect="0"/>
            </p:cNvPicPr>
            <p:nvPr/>
          </p:nvPicPr>
          <p:blipFill>
            <a:blip r:embed="rId2">
              <a:extLst/>
            </a:blip>
            <a:stretch>
              <a:fillRect/>
            </a:stretch>
          </p:blipFill>
          <p:spPr>
            <a:xfrm>
              <a:off x="0" y="0"/>
              <a:ext cx="8165925" cy="927100"/>
            </a:xfrm>
            <a:prstGeom prst="rect">
              <a:avLst/>
            </a:prstGeom>
            <a:effectLst/>
          </p:spPr>
        </p:pic>
      </p:grpSp>
      <p:sp>
        <p:nvSpPr>
          <p:cNvPr id="459" name="CONCLUSION"/>
          <p:cNvSpPr txBox="1"/>
          <p:nvPr/>
        </p:nvSpPr>
        <p:spPr>
          <a:xfrm>
            <a:off x="5096509" y="1078850"/>
            <a:ext cx="2811781"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CONCLUSION</a:t>
            </a:r>
          </a:p>
        </p:txBody>
      </p:sp>
      <p:sp>
        <p:nvSpPr>
          <p:cNvPr id="460" name="Implementation of IoT concept, software and network data"/>
          <p:cNvSpPr txBox="1"/>
          <p:nvPr/>
        </p:nvSpPr>
        <p:spPr>
          <a:xfrm>
            <a:off x="1723800" y="3539434"/>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Implementation of IoT concept, software and network data </a:t>
            </a:r>
          </a:p>
        </p:txBody>
      </p:sp>
      <p:sp>
        <p:nvSpPr>
          <p:cNvPr id="461" name="Can be consequential in overcoming currently existing parking issues"/>
          <p:cNvSpPr txBox="1"/>
          <p:nvPr/>
        </p:nvSpPr>
        <p:spPr>
          <a:xfrm>
            <a:off x="1705490" y="5018787"/>
            <a:ext cx="10088401"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300">
                <a:solidFill>
                  <a:schemeClr val="accent1">
                    <a:lumOff val="-24499"/>
                  </a:schemeClr>
                </a:solidFill>
                <a:latin typeface="Canela Text Bold"/>
                <a:ea typeface="Canela Text Bold"/>
                <a:cs typeface="Canela Text Bold"/>
                <a:sym typeface="Canela Text Bold"/>
              </a:defRPr>
            </a:lvl1pPr>
          </a:lstStyle>
          <a:p>
            <a:pPr/>
            <a:r>
              <a:t>Can be consequential in overcoming currently existing parking issues </a:t>
            </a:r>
          </a:p>
        </p:txBody>
      </p:sp>
      <p:sp>
        <p:nvSpPr>
          <p:cNvPr id="462" name="Expected to reduce traffic congestion by almost 50%"/>
          <p:cNvSpPr txBox="1"/>
          <p:nvPr/>
        </p:nvSpPr>
        <p:spPr>
          <a:xfrm>
            <a:off x="1723800" y="6498140"/>
            <a:ext cx="9408189" cy="543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300">
                <a:solidFill>
                  <a:schemeClr val="accent1">
                    <a:lumOff val="-24499"/>
                  </a:schemeClr>
                </a:solidFill>
                <a:latin typeface="Canela Text Bold"/>
                <a:ea typeface="Canela Text Bold"/>
                <a:cs typeface="Canela Text Bold"/>
                <a:sym typeface="Canela Text Bold"/>
              </a:defRPr>
            </a:pPr>
            <a:r>
              <a:t>Expected to reduce traffic congestion by almost </a:t>
            </a:r>
            <a:r>
              <a:rPr sz="2000">
                <a:latin typeface="Futura Bold"/>
                <a:ea typeface="Futura Bold"/>
                <a:cs typeface="Futura Bold"/>
                <a:sym typeface="Futura Bold"/>
              </a:rPr>
              <a:t>50%</a:t>
            </a:r>
          </a:p>
        </p:txBody>
      </p:sp>
      <p:pic>
        <p:nvPicPr>
          <p:cNvPr id="463" name="sensor (1).png" descr="sensor (1).png"/>
          <p:cNvPicPr>
            <a:picLocks noChangeAspect="1"/>
          </p:cNvPicPr>
          <p:nvPr/>
        </p:nvPicPr>
        <p:blipFill>
          <a:blip r:embed="rId3">
            <a:extLst/>
          </a:blip>
          <a:stretch>
            <a:fillRect/>
          </a:stretch>
        </p:blipFill>
        <p:spPr>
          <a:xfrm>
            <a:off x="974783" y="3707076"/>
            <a:ext cx="274638" cy="274639"/>
          </a:xfrm>
          <a:prstGeom prst="rect">
            <a:avLst/>
          </a:prstGeom>
          <a:ln w="12700">
            <a:miter lim="400000"/>
          </a:ln>
        </p:spPr>
      </p:pic>
      <p:pic>
        <p:nvPicPr>
          <p:cNvPr id="464" name="sensor (1).png" descr="sensor (1).png"/>
          <p:cNvPicPr>
            <a:picLocks noChangeAspect="1"/>
          </p:cNvPicPr>
          <p:nvPr/>
        </p:nvPicPr>
        <p:blipFill>
          <a:blip r:embed="rId3">
            <a:extLst/>
          </a:blip>
          <a:stretch>
            <a:fillRect/>
          </a:stretch>
        </p:blipFill>
        <p:spPr>
          <a:xfrm>
            <a:off x="956473" y="5186429"/>
            <a:ext cx="274638" cy="274638"/>
          </a:xfrm>
          <a:prstGeom prst="rect">
            <a:avLst/>
          </a:prstGeom>
          <a:ln w="12700">
            <a:miter lim="400000"/>
          </a:ln>
        </p:spPr>
      </p:pic>
      <p:pic>
        <p:nvPicPr>
          <p:cNvPr id="465" name="sensor (1).png" descr="sensor (1).png"/>
          <p:cNvPicPr>
            <a:picLocks noChangeAspect="1"/>
          </p:cNvPicPr>
          <p:nvPr/>
        </p:nvPicPr>
        <p:blipFill>
          <a:blip r:embed="rId3">
            <a:extLst/>
          </a:blip>
          <a:stretch>
            <a:fillRect/>
          </a:stretch>
        </p:blipFill>
        <p:spPr>
          <a:xfrm>
            <a:off x="974783" y="6665782"/>
            <a:ext cx="274638" cy="27463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9" name="Rectangle"/>
          <p:cNvGrpSpPr/>
          <p:nvPr/>
        </p:nvGrpSpPr>
        <p:grpSpPr>
          <a:xfrm>
            <a:off x="2419437" y="528889"/>
            <a:ext cx="8165926" cy="927101"/>
            <a:chOff x="0" y="0"/>
            <a:chExt cx="8165924" cy="927100"/>
          </a:xfrm>
        </p:grpSpPr>
        <p:sp>
          <p:nvSpPr>
            <p:cNvPr id="468" name="Rectangle"/>
            <p:cNvSpPr/>
            <p:nvPr/>
          </p:nvSpPr>
          <p:spPr>
            <a:xfrm>
              <a:off x="19050" y="19050"/>
              <a:ext cx="8127825"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467" name="Rectangle Rectangle" descr="Rectangle Rectangle"/>
            <p:cNvPicPr>
              <a:picLocks noChangeAspect="0"/>
            </p:cNvPicPr>
            <p:nvPr/>
          </p:nvPicPr>
          <p:blipFill>
            <a:blip r:embed="rId2">
              <a:extLst/>
            </a:blip>
            <a:stretch>
              <a:fillRect/>
            </a:stretch>
          </p:blipFill>
          <p:spPr>
            <a:xfrm>
              <a:off x="0" y="0"/>
              <a:ext cx="8165925" cy="927100"/>
            </a:xfrm>
            <a:prstGeom prst="rect">
              <a:avLst/>
            </a:prstGeom>
            <a:effectLst/>
          </p:spPr>
        </p:pic>
      </p:grpSp>
      <p:sp>
        <p:nvSpPr>
          <p:cNvPr id="470" name="REFERENCES"/>
          <p:cNvSpPr txBox="1"/>
          <p:nvPr/>
        </p:nvSpPr>
        <p:spPr>
          <a:xfrm>
            <a:off x="5104129" y="657794"/>
            <a:ext cx="2796541"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REFERENCES</a:t>
            </a:r>
          </a:p>
        </p:txBody>
      </p:sp>
      <p:sp>
        <p:nvSpPr>
          <p:cNvPr id="471" name="Chand, S. J. B. (2021, March 19). Traffic jams cost Kathmandu Rs 116 billion a year: Study. Retrieved from https://english.onlinekhabar.com/traffic-jams-cost-kathmandu-rs-116-billion-a-year-study.html"/>
          <p:cNvSpPr txBox="1"/>
          <p:nvPr/>
        </p:nvSpPr>
        <p:spPr>
          <a:xfrm>
            <a:off x="1693971" y="3908788"/>
            <a:ext cx="9408188" cy="6862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1400">
                <a:solidFill>
                  <a:schemeClr val="accent1">
                    <a:lumOff val="-24499"/>
                  </a:schemeClr>
                </a:solidFill>
                <a:latin typeface="Canela Text Bold"/>
                <a:ea typeface="Canela Text Bold"/>
                <a:cs typeface="Canela Text Bold"/>
                <a:sym typeface="Canela Text Bold"/>
              </a:defRPr>
            </a:lvl1pPr>
          </a:lstStyle>
          <a:p>
            <a:pPr/>
            <a:r>
              <a:t>Chand, S. J. B. (2021, March 19). Traffic jams cost Kathmandu Rs 116 billion a year: Study. Retrieved from https://english.onlinekhabar.com/traffic-jams-cost-kathmandu-rs-116-billion-a-year-study.html</a:t>
            </a:r>
          </a:p>
        </p:txBody>
      </p:sp>
      <p:sp>
        <p:nvSpPr>
          <p:cNvPr id="472" name="Adler, L. (2016, February 18). How Smart City Barcelona Brought the Internet of Things to Life. Data-Smart City Solutions. Retrieved January 4, 2022, from https:// datasmart.ash.harvard.edu/news/article/how- smart-city-barcelona-brought-the-internet-of- "/>
          <p:cNvSpPr txBox="1"/>
          <p:nvPr/>
        </p:nvSpPr>
        <p:spPr>
          <a:xfrm>
            <a:off x="1693971" y="2339285"/>
            <a:ext cx="9408188" cy="10058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1400">
                <a:solidFill>
                  <a:schemeClr val="accent1">
                    <a:lumOff val="-24499"/>
                  </a:schemeClr>
                </a:solidFill>
                <a:latin typeface="Canela Text Bold"/>
                <a:ea typeface="Canela Text Bold"/>
                <a:cs typeface="Canela Text Bold"/>
                <a:sym typeface="Canela Text Bold"/>
              </a:defRPr>
            </a:pPr>
            <a:r>
              <a:t>Adler, L. (2016, February 18). </a:t>
            </a:r>
            <a:r>
              <a:rPr b="1" i="1">
                <a:latin typeface="Times Roman"/>
                <a:ea typeface="Times Roman"/>
                <a:cs typeface="Times Roman"/>
                <a:sym typeface="Times Roman"/>
              </a:rPr>
              <a:t>How Smart City Barcelona Brought the Internet of Things to Life</a:t>
            </a:r>
            <a:r>
              <a:t>. Data-Smart City Solutions. Retrieved January 4, 2022, from https:// datasmart.ash.harvard.edu/news/article/how- smart-city-barcelona-brought-the-internet-of- things-to-life-789 </a:t>
            </a:r>
          </a:p>
        </p:txBody>
      </p:sp>
      <p:sp>
        <p:nvSpPr>
          <p:cNvPr id="473" name="Niculescu, A. I., Lim, M. Q., Wibowo, S. A., Yeo, K. H., Lim, B. P., Popow, M., Chia, D., &amp; Banchs, R. E. (2015, September). Designing IDA - an Intelligent Driver Assistant for Smart City Parking in Singapore. Andreea Ioana Niculescu. https:// doi.org/10"/>
          <p:cNvSpPr txBox="1"/>
          <p:nvPr/>
        </p:nvSpPr>
        <p:spPr>
          <a:xfrm>
            <a:off x="1693971" y="5158605"/>
            <a:ext cx="9408188" cy="10058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1400">
                <a:solidFill>
                  <a:schemeClr val="accent1">
                    <a:lumOff val="-24499"/>
                  </a:schemeClr>
                </a:solidFill>
                <a:latin typeface="Canela Text Bold"/>
                <a:ea typeface="Canela Text Bold"/>
                <a:cs typeface="Canela Text Bold"/>
                <a:sym typeface="Canela Text Bold"/>
              </a:defRPr>
            </a:pPr>
            <a:r>
              <a:t>Niculescu, A. I., Lim, M. Q., Wibowo, S. A., Yeo, K. H., Lim, B. P., Popow, M., Chia, D., &amp; Banchs, R. E. (2015, September). </a:t>
            </a:r>
            <a:r>
              <a:rPr b="1" i="1">
                <a:latin typeface="Times Roman"/>
                <a:ea typeface="Times Roman"/>
                <a:cs typeface="Times Roman"/>
                <a:sym typeface="Times Roman"/>
              </a:rPr>
              <a:t>Designing IDA - an Intelligent Driver Assistant for Smart City Parking in Singapore</a:t>
            </a:r>
            <a:r>
              <a:t>. Andreea Ioana Niculescu. https:// doi.org/10.1007/978-3-319-22723-8_50 </a:t>
            </a:r>
          </a:p>
        </p:txBody>
      </p:sp>
      <p:sp>
        <p:nvSpPr>
          <p:cNvPr id="474" name="Weishuber, C. (2015, May 5). Allianz | A sudden bang when parking. Allianz.Com. https://www.allianz.com/en/press/news/ commitment/community/150505-a-sudden- bang-when-parking.html"/>
          <p:cNvSpPr txBox="1"/>
          <p:nvPr/>
        </p:nvSpPr>
        <p:spPr>
          <a:xfrm>
            <a:off x="1693971" y="6728107"/>
            <a:ext cx="9408188" cy="686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1400">
                <a:solidFill>
                  <a:schemeClr val="accent1">
                    <a:lumOff val="-24499"/>
                  </a:schemeClr>
                </a:solidFill>
                <a:latin typeface="Canela Text Bold"/>
                <a:ea typeface="Canela Text Bold"/>
                <a:cs typeface="Canela Text Bold"/>
                <a:sym typeface="Canela Text Bold"/>
              </a:defRPr>
            </a:pPr>
            <a:r>
              <a:t>Weishuber, C. (2015, May 5). </a:t>
            </a:r>
            <a:r>
              <a:rPr b="1" i="1">
                <a:latin typeface="Times Roman"/>
                <a:ea typeface="Times Roman"/>
                <a:cs typeface="Times Roman"/>
                <a:sym typeface="Times Roman"/>
              </a:rPr>
              <a:t>Allianz | A sudden bang when parking</a:t>
            </a:r>
            <a:r>
              <a:t>. Allianz.Com. https://www.allianz.com/en/press/news/ commitment/community/150505-a-sudden- bang-when-parking.html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2" name="Rectangle"/>
          <p:cNvGrpSpPr/>
          <p:nvPr/>
        </p:nvGrpSpPr>
        <p:grpSpPr>
          <a:xfrm>
            <a:off x="6034529" y="231885"/>
            <a:ext cx="5752113" cy="927101"/>
            <a:chOff x="0" y="0"/>
            <a:chExt cx="5752112" cy="927100"/>
          </a:xfrm>
        </p:grpSpPr>
        <p:sp>
          <p:nvSpPr>
            <p:cNvPr id="181" name="Rectangle"/>
            <p:cNvSpPr/>
            <p:nvPr/>
          </p:nvSpPr>
          <p:spPr>
            <a:xfrm>
              <a:off x="19050" y="19050"/>
              <a:ext cx="571401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180" name="Rectangle Rectangle" descr="Rectangle Rectangle"/>
            <p:cNvPicPr>
              <a:picLocks noChangeAspect="0"/>
            </p:cNvPicPr>
            <p:nvPr/>
          </p:nvPicPr>
          <p:blipFill>
            <a:blip r:embed="rId2">
              <a:extLst/>
            </a:blip>
            <a:stretch>
              <a:fillRect/>
            </a:stretch>
          </p:blipFill>
          <p:spPr>
            <a:xfrm>
              <a:off x="0" y="0"/>
              <a:ext cx="5752113" cy="927100"/>
            </a:xfrm>
            <a:prstGeom prst="rect">
              <a:avLst/>
            </a:prstGeom>
            <a:effectLst/>
          </p:spPr>
        </p:pic>
      </p:grpSp>
      <p:sp>
        <p:nvSpPr>
          <p:cNvPr id="183" name="ABSTRACT"/>
          <p:cNvSpPr txBox="1"/>
          <p:nvPr/>
        </p:nvSpPr>
        <p:spPr>
          <a:xfrm>
            <a:off x="7755584" y="360790"/>
            <a:ext cx="2310004"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ABSTRACT</a:t>
            </a:r>
          </a:p>
        </p:txBody>
      </p:sp>
      <p:sp>
        <p:nvSpPr>
          <p:cNvPr id="184" name="Rectangle"/>
          <p:cNvSpPr/>
          <p:nvPr/>
        </p:nvSpPr>
        <p:spPr>
          <a:xfrm>
            <a:off x="-1969" y="-16842"/>
            <a:ext cx="3810001" cy="9787284"/>
          </a:xfrm>
          <a:prstGeom prst="rect">
            <a:avLst/>
          </a:prstGeom>
          <a:solidFill>
            <a:srgbClr val="143D59">
              <a:alpha val="70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pic>
        <p:nvPicPr>
          <p:cNvPr id="185" name="Line Line" descr="Line Line"/>
          <p:cNvPicPr>
            <a:picLocks noChangeAspect="0"/>
          </p:cNvPicPr>
          <p:nvPr/>
        </p:nvPicPr>
        <p:blipFill>
          <a:blip r:embed="rId3">
            <a:extLst/>
          </a:blip>
          <a:stretch>
            <a:fillRect/>
          </a:stretch>
        </p:blipFill>
        <p:spPr>
          <a:xfrm>
            <a:off x="1248981" y="2429490"/>
            <a:ext cx="2310004" cy="38101"/>
          </a:xfrm>
          <a:prstGeom prst="rect">
            <a:avLst/>
          </a:prstGeom>
        </p:spPr>
      </p:pic>
      <p:pic>
        <p:nvPicPr>
          <p:cNvPr id="187" name="Line Line" descr="Line Line"/>
          <p:cNvPicPr>
            <a:picLocks noChangeAspect="0"/>
          </p:cNvPicPr>
          <p:nvPr/>
        </p:nvPicPr>
        <p:blipFill>
          <a:blip r:embed="rId3">
            <a:extLst/>
          </a:blip>
          <a:stretch>
            <a:fillRect/>
          </a:stretch>
        </p:blipFill>
        <p:spPr>
          <a:xfrm>
            <a:off x="1248981" y="4252833"/>
            <a:ext cx="2310004" cy="38101"/>
          </a:xfrm>
          <a:prstGeom prst="rect">
            <a:avLst/>
          </a:prstGeom>
        </p:spPr>
      </p:pic>
      <p:pic>
        <p:nvPicPr>
          <p:cNvPr id="189" name="Line Line" descr="Line Line"/>
          <p:cNvPicPr>
            <a:picLocks noChangeAspect="0"/>
          </p:cNvPicPr>
          <p:nvPr/>
        </p:nvPicPr>
        <p:blipFill>
          <a:blip r:embed="rId3">
            <a:extLst/>
          </a:blip>
          <a:stretch>
            <a:fillRect/>
          </a:stretch>
        </p:blipFill>
        <p:spPr>
          <a:xfrm>
            <a:off x="1248981" y="6349226"/>
            <a:ext cx="2310004" cy="38101"/>
          </a:xfrm>
          <a:prstGeom prst="rect">
            <a:avLst/>
          </a:prstGeom>
        </p:spPr>
      </p:pic>
      <p:pic>
        <p:nvPicPr>
          <p:cNvPr id="191" name="Line Line" descr="Line Line"/>
          <p:cNvPicPr>
            <a:picLocks noChangeAspect="0"/>
          </p:cNvPicPr>
          <p:nvPr/>
        </p:nvPicPr>
        <p:blipFill>
          <a:blip r:embed="rId3">
            <a:extLst/>
          </a:blip>
          <a:stretch>
            <a:fillRect/>
          </a:stretch>
        </p:blipFill>
        <p:spPr>
          <a:xfrm>
            <a:off x="1248981" y="8445620"/>
            <a:ext cx="2310004" cy="38101"/>
          </a:xfrm>
          <a:prstGeom prst="rect">
            <a:avLst/>
          </a:prstGeom>
        </p:spPr>
      </p:pic>
      <p:grpSp>
        <p:nvGrpSpPr>
          <p:cNvPr id="195" name="Circle"/>
          <p:cNvGrpSpPr/>
          <p:nvPr/>
        </p:nvGrpSpPr>
        <p:grpSpPr>
          <a:xfrm>
            <a:off x="3147800" y="1794490"/>
            <a:ext cx="1308101" cy="1308101"/>
            <a:chOff x="0" y="0"/>
            <a:chExt cx="1308100" cy="1308100"/>
          </a:xfrm>
        </p:grpSpPr>
        <p:sp>
          <p:nvSpPr>
            <p:cNvPr id="194" name="Circle"/>
            <p:cNvSpPr/>
            <p:nvPr/>
          </p:nvSpPr>
          <p:spPr>
            <a:xfrm>
              <a:off x="19050" y="19050"/>
              <a:ext cx="1270000" cy="127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193" name="Circle Circle" descr="Circle Circle"/>
            <p:cNvPicPr>
              <a:picLocks noChangeAspect="0"/>
            </p:cNvPicPr>
            <p:nvPr/>
          </p:nvPicPr>
          <p:blipFill>
            <a:blip r:embed="rId4">
              <a:extLst/>
            </a:blip>
            <a:stretch>
              <a:fillRect/>
            </a:stretch>
          </p:blipFill>
          <p:spPr>
            <a:xfrm>
              <a:off x="0" y="0"/>
              <a:ext cx="1308100" cy="1308100"/>
            </a:xfrm>
            <a:prstGeom prst="rect">
              <a:avLst/>
            </a:prstGeom>
            <a:effectLst/>
          </p:spPr>
        </p:pic>
      </p:grpSp>
      <p:pic>
        <p:nvPicPr>
          <p:cNvPr id="196" name="signage.png" descr="signage.png"/>
          <p:cNvPicPr>
            <a:picLocks noChangeAspect="1"/>
          </p:cNvPicPr>
          <p:nvPr/>
        </p:nvPicPr>
        <p:blipFill>
          <a:blip r:embed="rId5">
            <a:extLst/>
          </a:blip>
          <a:stretch>
            <a:fillRect/>
          </a:stretch>
        </p:blipFill>
        <p:spPr>
          <a:xfrm>
            <a:off x="3420850" y="2067540"/>
            <a:ext cx="762001" cy="762001"/>
          </a:xfrm>
          <a:prstGeom prst="rect">
            <a:avLst/>
          </a:prstGeom>
          <a:ln w="25400">
            <a:miter lim="400000"/>
          </a:ln>
          <a:effectLst>
            <a:outerShdw sx="100000" sy="100000" kx="0" ky="0" algn="b" rotWithShape="0" blurRad="50800" dist="63500" dir="2700000">
              <a:srgbClr val="000000">
                <a:alpha val="50000"/>
              </a:srgbClr>
            </a:outerShdw>
          </a:effectLst>
        </p:spPr>
      </p:pic>
      <p:grpSp>
        <p:nvGrpSpPr>
          <p:cNvPr id="199" name="Circle"/>
          <p:cNvGrpSpPr/>
          <p:nvPr/>
        </p:nvGrpSpPr>
        <p:grpSpPr>
          <a:xfrm>
            <a:off x="3147800" y="3617833"/>
            <a:ext cx="1308101" cy="1308101"/>
            <a:chOff x="0" y="0"/>
            <a:chExt cx="1308100" cy="1308100"/>
          </a:xfrm>
        </p:grpSpPr>
        <p:sp>
          <p:nvSpPr>
            <p:cNvPr id="198" name="Circle"/>
            <p:cNvSpPr/>
            <p:nvPr/>
          </p:nvSpPr>
          <p:spPr>
            <a:xfrm>
              <a:off x="19050" y="19050"/>
              <a:ext cx="1270000" cy="127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197" name="Circle Circle" descr="Circle Circle"/>
            <p:cNvPicPr>
              <a:picLocks noChangeAspect="0"/>
            </p:cNvPicPr>
            <p:nvPr/>
          </p:nvPicPr>
          <p:blipFill>
            <a:blip r:embed="rId4">
              <a:extLst/>
            </a:blip>
            <a:stretch>
              <a:fillRect/>
            </a:stretch>
          </p:blipFill>
          <p:spPr>
            <a:xfrm>
              <a:off x="0" y="0"/>
              <a:ext cx="1308100" cy="1308100"/>
            </a:xfrm>
            <a:prstGeom prst="rect">
              <a:avLst/>
            </a:prstGeom>
            <a:effectLst/>
          </p:spPr>
        </p:pic>
      </p:grpSp>
      <p:pic>
        <p:nvPicPr>
          <p:cNvPr id="200" name="smartphone (1).png" descr="smartphone (1).png"/>
          <p:cNvPicPr>
            <a:picLocks noChangeAspect="1"/>
          </p:cNvPicPr>
          <p:nvPr/>
        </p:nvPicPr>
        <p:blipFill>
          <a:blip r:embed="rId6">
            <a:extLst/>
          </a:blip>
          <a:stretch>
            <a:fillRect/>
          </a:stretch>
        </p:blipFill>
        <p:spPr>
          <a:xfrm>
            <a:off x="3420850" y="3890883"/>
            <a:ext cx="762001" cy="762001"/>
          </a:xfrm>
          <a:prstGeom prst="rect">
            <a:avLst/>
          </a:prstGeom>
          <a:ln w="25400">
            <a:miter lim="400000"/>
          </a:ln>
          <a:effectLst>
            <a:outerShdw sx="100000" sy="100000" kx="0" ky="0" algn="b" rotWithShape="0" blurRad="50800" dist="63500" dir="2700000">
              <a:srgbClr val="000000">
                <a:alpha val="50000"/>
              </a:srgbClr>
            </a:outerShdw>
          </a:effectLst>
        </p:spPr>
      </p:pic>
      <p:grpSp>
        <p:nvGrpSpPr>
          <p:cNvPr id="203" name="Circle"/>
          <p:cNvGrpSpPr/>
          <p:nvPr/>
        </p:nvGrpSpPr>
        <p:grpSpPr>
          <a:xfrm>
            <a:off x="3147800" y="5714226"/>
            <a:ext cx="1308101" cy="1308101"/>
            <a:chOff x="0" y="0"/>
            <a:chExt cx="1308100" cy="1308100"/>
          </a:xfrm>
        </p:grpSpPr>
        <p:sp>
          <p:nvSpPr>
            <p:cNvPr id="202" name="Circle"/>
            <p:cNvSpPr/>
            <p:nvPr/>
          </p:nvSpPr>
          <p:spPr>
            <a:xfrm>
              <a:off x="19050" y="19050"/>
              <a:ext cx="1270000" cy="127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01" name="Circle Circle" descr="Circle Circle"/>
            <p:cNvPicPr>
              <a:picLocks noChangeAspect="0"/>
            </p:cNvPicPr>
            <p:nvPr/>
          </p:nvPicPr>
          <p:blipFill>
            <a:blip r:embed="rId4">
              <a:extLst/>
            </a:blip>
            <a:stretch>
              <a:fillRect/>
            </a:stretch>
          </p:blipFill>
          <p:spPr>
            <a:xfrm>
              <a:off x="0" y="0"/>
              <a:ext cx="1308100" cy="1308100"/>
            </a:xfrm>
            <a:prstGeom prst="rect">
              <a:avLst/>
            </a:prstGeom>
            <a:effectLst/>
          </p:spPr>
        </p:pic>
      </p:grpSp>
      <p:pic>
        <p:nvPicPr>
          <p:cNvPr id="204" name="traffic-jam.png" descr="traffic-jam.png"/>
          <p:cNvPicPr>
            <a:picLocks noChangeAspect="1"/>
          </p:cNvPicPr>
          <p:nvPr/>
        </p:nvPicPr>
        <p:blipFill>
          <a:blip r:embed="rId7">
            <a:extLst/>
          </a:blip>
          <a:stretch>
            <a:fillRect/>
          </a:stretch>
        </p:blipFill>
        <p:spPr>
          <a:xfrm>
            <a:off x="3420850" y="5987276"/>
            <a:ext cx="762001" cy="762001"/>
          </a:xfrm>
          <a:prstGeom prst="rect">
            <a:avLst/>
          </a:prstGeom>
          <a:ln w="25400">
            <a:miter lim="400000"/>
          </a:ln>
          <a:effectLst>
            <a:outerShdw sx="100000" sy="100000" kx="0" ky="0" algn="b" rotWithShape="0" blurRad="50800" dist="63500" dir="2700000">
              <a:srgbClr val="000000">
                <a:alpha val="50000"/>
              </a:srgbClr>
            </a:outerShdw>
          </a:effectLst>
        </p:spPr>
      </p:pic>
      <p:grpSp>
        <p:nvGrpSpPr>
          <p:cNvPr id="207" name="Circle"/>
          <p:cNvGrpSpPr/>
          <p:nvPr/>
        </p:nvGrpSpPr>
        <p:grpSpPr>
          <a:xfrm>
            <a:off x="3147800" y="7810620"/>
            <a:ext cx="1308101" cy="1308101"/>
            <a:chOff x="0" y="0"/>
            <a:chExt cx="1308100" cy="1308100"/>
          </a:xfrm>
        </p:grpSpPr>
        <p:sp>
          <p:nvSpPr>
            <p:cNvPr id="206" name="Circle"/>
            <p:cNvSpPr/>
            <p:nvPr/>
          </p:nvSpPr>
          <p:spPr>
            <a:xfrm>
              <a:off x="19050" y="19050"/>
              <a:ext cx="1270000" cy="127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05" name="Circle Circle" descr="Circle Circle"/>
            <p:cNvPicPr>
              <a:picLocks noChangeAspect="0"/>
            </p:cNvPicPr>
            <p:nvPr/>
          </p:nvPicPr>
          <p:blipFill>
            <a:blip r:embed="rId4">
              <a:extLst/>
            </a:blip>
            <a:stretch>
              <a:fillRect/>
            </a:stretch>
          </p:blipFill>
          <p:spPr>
            <a:xfrm>
              <a:off x="0" y="0"/>
              <a:ext cx="1308100" cy="1308100"/>
            </a:xfrm>
            <a:prstGeom prst="rect">
              <a:avLst/>
            </a:prstGeom>
            <a:effectLst/>
          </p:spPr>
        </p:pic>
      </p:grpSp>
      <p:pic>
        <p:nvPicPr>
          <p:cNvPr id="208" name="car-insurance.png" descr="car-insurance.png"/>
          <p:cNvPicPr>
            <a:picLocks noChangeAspect="1"/>
          </p:cNvPicPr>
          <p:nvPr/>
        </p:nvPicPr>
        <p:blipFill>
          <a:blip r:embed="rId8">
            <a:extLst/>
          </a:blip>
          <a:stretch>
            <a:fillRect/>
          </a:stretch>
        </p:blipFill>
        <p:spPr>
          <a:xfrm>
            <a:off x="3420850" y="8083670"/>
            <a:ext cx="762001" cy="762001"/>
          </a:xfrm>
          <a:prstGeom prst="rect">
            <a:avLst/>
          </a:prstGeom>
          <a:ln w="12700">
            <a:miter lim="400000"/>
          </a:ln>
          <a:effectLst>
            <a:outerShdw sx="100000" sy="100000" kx="0" ky="0" algn="b" rotWithShape="0" blurRad="50800" dist="63500" dir="2700000">
              <a:srgbClr val="000000">
                <a:alpha val="50000"/>
              </a:srgbClr>
            </a:outerShdw>
          </a:effectLst>
        </p:spPr>
      </p:pic>
      <p:sp>
        <p:nvSpPr>
          <p:cNvPr id="209" name="Concept of ‘Advanced Car Parking System’"/>
          <p:cNvSpPr txBox="1"/>
          <p:nvPr/>
        </p:nvSpPr>
        <p:spPr>
          <a:xfrm>
            <a:off x="4953000" y="2176950"/>
            <a:ext cx="6173331" cy="543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300">
                <a:solidFill>
                  <a:schemeClr val="accent1">
                    <a:lumOff val="-24499"/>
                  </a:schemeClr>
                </a:solidFill>
                <a:latin typeface="Canela Text Bold"/>
                <a:ea typeface="Canela Text Bold"/>
                <a:cs typeface="Canela Text Bold"/>
                <a:sym typeface="Canela Text Bold"/>
              </a:defRPr>
            </a:lvl1pPr>
          </a:lstStyle>
          <a:p>
            <a:pPr/>
            <a:r>
              <a:t>Concept of ‘Advanced Car Parking System’</a:t>
            </a:r>
          </a:p>
        </p:txBody>
      </p:sp>
      <p:sp>
        <p:nvSpPr>
          <p:cNvPr id="210" name="Based on IoT and operated with Mobile Application"/>
          <p:cNvSpPr txBox="1"/>
          <p:nvPr/>
        </p:nvSpPr>
        <p:spPr>
          <a:xfrm>
            <a:off x="4952999" y="4000293"/>
            <a:ext cx="7476682" cy="543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300">
                <a:solidFill>
                  <a:schemeClr val="accent1">
                    <a:lumOff val="-24499"/>
                  </a:schemeClr>
                </a:solidFill>
                <a:latin typeface="Canela Text Bold"/>
                <a:ea typeface="Canela Text Bold"/>
                <a:cs typeface="Canela Text Bold"/>
                <a:sym typeface="Canela Text Bold"/>
              </a:defRPr>
            </a:lvl1pPr>
          </a:lstStyle>
          <a:p>
            <a:pPr/>
            <a:r>
              <a:t>Based on IoT and operated with Mobile Application</a:t>
            </a:r>
          </a:p>
        </p:txBody>
      </p:sp>
      <p:sp>
        <p:nvSpPr>
          <p:cNvPr id="211" name="Consequences claims to provide sufficient parking…"/>
          <p:cNvSpPr txBox="1"/>
          <p:nvPr/>
        </p:nvSpPr>
        <p:spPr>
          <a:xfrm>
            <a:off x="4953000" y="7926672"/>
            <a:ext cx="7311352" cy="10759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20000"/>
              </a:lnSpc>
              <a:defRPr sz="2300">
                <a:solidFill>
                  <a:schemeClr val="accent1">
                    <a:lumOff val="-24499"/>
                  </a:schemeClr>
                </a:solidFill>
                <a:latin typeface="Canela Text Bold"/>
                <a:ea typeface="Canela Text Bold"/>
                <a:cs typeface="Canela Text Bold"/>
                <a:sym typeface="Canela Text Bold"/>
              </a:defRPr>
            </a:pPr>
            <a:r>
              <a:t>Consequences claims to provide sufficient parking</a:t>
            </a:r>
          </a:p>
          <a:p>
            <a:pPr algn="l">
              <a:lnSpc>
                <a:spcPct val="120000"/>
              </a:lnSpc>
              <a:defRPr sz="2300">
                <a:solidFill>
                  <a:schemeClr val="accent1">
                    <a:lumOff val="-24499"/>
                  </a:schemeClr>
                </a:solidFill>
                <a:latin typeface="Canela Text Bold"/>
                <a:ea typeface="Canela Text Bold"/>
                <a:cs typeface="Canela Text Bold"/>
                <a:sym typeface="Canela Text Bold"/>
              </a:defRPr>
            </a:pPr>
            <a:r>
              <a:t>whilst saving time and fuel energy</a:t>
            </a:r>
          </a:p>
        </p:txBody>
      </p:sp>
      <p:sp>
        <p:nvSpPr>
          <p:cNvPr id="212" name="Focus on minimizing extensive traffic congestion"/>
          <p:cNvSpPr txBox="1"/>
          <p:nvPr/>
        </p:nvSpPr>
        <p:spPr>
          <a:xfrm>
            <a:off x="4953000" y="6096687"/>
            <a:ext cx="7089648" cy="5431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300">
                <a:solidFill>
                  <a:schemeClr val="accent1">
                    <a:lumOff val="-24499"/>
                  </a:schemeClr>
                </a:solidFill>
                <a:latin typeface="Canela Text Bold"/>
                <a:ea typeface="Canela Text Bold"/>
                <a:cs typeface="Canela Text Bold"/>
                <a:sym typeface="Canela Text Bold"/>
              </a:defRPr>
            </a:lvl1pPr>
          </a:lstStyle>
          <a:p>
            <a:pPr/>
            <a:r>
              <a:t>Focus on minimizing extensive traffic congestion</a:t>
            </a:r>
          </a:p>
        </p:txBody>
      </p:sp>
      <p:pic>
        <p:nvPicPr>
          <p:cNvPr id="213" name="sensor (1).png" descr="sensor (1).png"/>
          <p:cNvPicPr>
            <a:picLocks noChangeAspect="1"/>
          </p:cNvPicPr>
          <p:nvPr/>
        </p:nvPicPr>
        <p:blipFill>
          <a:blip r:embed="rId9">
            <a:extLst/>
          </a:blip>
          <a:stretch>
            <a:fillRect/>
          </a:stretch>
        </p:blipFill>
        <p:spPr>
          <a:xfrm>
            <a:off x="929861" y="2240656"/>
            <a:ext cx="415767" cy="415768"/>
          </a:xfrm>
          <a:prstGeom prst="rect">
            <a:avLst/>
          </a:prstGeom>
          <a:ln w="12700">
            <a:miter lim="400000"/>
          </a:ln>
        </p:spPr>
      </p:pic>
      <p:pic>
        <p:nvPicPr>
          <p:cNvPr id="214" name="sensor (1).png" descr="sensor (1).png"/>
          <p:cNvPicPr>
            <a:picLocks noChangeAspect="1"/>
          </p:cNvPicPr>
          <p:nvPr/>
        </p:nvPicPr>
        <p:blipFill>
          <a:blip r:embed="rId9">
            <a:extLst/>
          </a:blip>
          <a:stretch>
            <a:fillRect/>
          </a:stretch>
        </p:blipFill>
        <p:spPr>
          <a:xfrm>
            <a:off x="929861" y="4064000"/>
            <a:ext cx="415767" cy="415767"/>
          </a:xfrm>
          <a:prstGeom prst="rect">
            <a:avLst/>
          </a:prstGeom>
          <a:ln w="12700">
            <a:miter lim="400000"/>
          </a:ln>
        </p:spPr>
      </p:pic>
      <p:pic>
        <p:nvPicPr>
          <p:cNvPr id="215" name="sensor (1).png" descr="sensor (1).png"/>
          <p:cNvPicPr>
            <a:picLocks noChangeAspect="1"/>
          </p:cNvPicPr>
          <p:nvPr/>
        </p:nvPicPr>
        <p:blipFill>
          <a:blip r:embed="rId9">
            <a:extLst/>
          </a:blip>
          <a:stretch>
            <a:fillRect/>
          </a:stretch>
        </p:blipFill>
        <p:spPr>
          <a:xfrm>
            <a:off x="929861" y="6160393"/>
            <a:ext cx="415767" cy="415768"/>
          </a:xfrm>
          <a:prstGeom prst="rect">
            <a:avLst/>
          </a:prstGeom>
          <a:ln w="12700">
            <a:miter lim="400000"/>
          </a:ln>
        </p:spPr>
      </p:pic>
      <p:pic>
        <p:nvPicPr>
          <p:cNvPr id="216" name="sensor (1).png" descr="sensor (1).png"/>
          <p:cNvPicPr>
            <a:picLocks noChangeAspect="1"/>
          </p:cNvPicPr>
          <p:nvPr/>
        </p:nvPicPr>
        <p:blipFill>
          <a:blip r:embed="rId9">
            <a:extLst/>
          </a:blip>
          <a:stretch>
            <a:fillRect/>
          </a:stretch>
        </p:blipFill>
        <p:spPr>
          <a:xfrm>
            <a:off x="929861" y="8256786"/>
            <a:ext cx="415767" cy="41576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0" name="Rectangle"/>
          <p:cNvGrpSpPr/>
          <p:nvPr/>
        </p:nvGrpSpPr>
        <p:grpSpPr>
          <a:xfrm>
            <a:off x="3626344" y="598019"/>
            <a:ext cx="5752113" cy="927101"/>
            <a:chOff x="0" y="0"/>
            <a:chExt cx="5752112" cy="927100"/>
          </a:xfrm>
        </p:grpSpPr>
        <p:sp>
          <p:nvSpPr>
            <p:cNvPr id="219" name="Rectangle"/>
            <p:cNvSpPr/>
            <p:nvPr/>
          </p:nvSpPr>
          <p:spPr>
            <a:xfrm>
              <a:off x="19050" y="19050"/>
              <a:ext cx="571401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18" name="Rectangle Rectangle" descr="Rectangle Rectangle"/>
            <p:cNvPicPr>
              <a:picLocks noChangeAspect="0"/>
            </p:cNvPicPr>
            <p:nvPr/>
          </p:nvPicPr>
          <p:blipFill>
            <a:blip r:embed="rId2">
              <a:extLst/>
            </a:blip>
            <a:stretch>
              <a:fillRect/>
            </a:stretch>
          </p:blipFill>
          <p:spPr>
            <a:xfrm>
              <a:off x="0" y="0"/>
              <a:ext cx="5752113" cy="927100"/>
            </a:xfrm>
            <a:prstGeom prst="rect">
              <a:avLst/>
            </a:prstGeom>
            <a:effectLst/>
          </p:spPr>
        </p:pic>
      </p:grpSp>
      <p:sp>
        <p:nvSpPr>
          <p:cNvPr id="221" name="INDEX TERMS"/>
          <p:cNvSpPr txBox="1"/>
          <p:nvPr/>
        </p:nvSpPr>
        <p:spPr>
          <a:xfrm>
            <a:off x="5040122" y="726924"/>
            <a:ext cx="2924557"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INDEX TERMS</a:t>
            </a:r>
          </a:p>
        </p:txBody>
      </p:sp>
      <p:sp>
        <p:nvSpPr>
          <p:cNvPr id="222" name="Rectangle"/>
          <p:cNvSpPr/>
          <p:nvPr/>
        </p:nvSpPr>
        <p:spPr>
          <a:xfrm>
            <a:off x="-1969" y="2274920"/>
            <a:ext cx="13008738" cy="7495522"/>
          </a:xfrm>
          <a:prstGeom prst="rect">
            <a:avLst/>
          </a:prstGeom>
          <a:solidFill>
            <a:srgbClr val="143D59">
              <a:alpha val="70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grpSp>
        <p:nvGrpSpPr>
          <p:cNvPr id="225" name="Circle"/>
          <p:cNvGrpSpPr/>
          <p:nvPr/>
        </p:nvGrpSpPr>
        <p:grpSpPr>
          <a:xfrm>
            <a:off x="1416684" y="2875783"/>
            <a:ext cx="2578101" cy="2578101"/>
            <a:chOff x="0" y="0"/>
            <a:chExt cx="2578100" cy="2578100"/>
          </a:xfrm>
        </p:grpSpPr>
        <p:sp>
          <p:nvSpPr>
            <p:cNvPr id="224" name="Circle"/>
            <p:cNvSpPr/>
            <p:nvPr/>
          </p:nvSpPr>
          <p:spPr>
            <a:xfrm>
              <a:off x="19050" y="19050"/>
              <a:ext cx="2540000" cy="254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23" name="Circle Circle" descr="Circle Circle"/>
            <p:cNvPicPr>
              <a:picLocks noChangeAspect="0"/>
            </p:cNvPicPr>
            <p:nvPr/>
          </p:nvPicPr>
          <p:blipFill>
            <a:blip r:embed="rId3">
              <a:extLst/>
            </a:blip>
            <a:stretch>
              <a:fillRect/>
            </a:stretch>
          </p:blipFill>
          <p:spPr>
            <a:xfrm>
              <a:off x="0" y="0"/>
              <a:ext cx="2578100" cy="2578100"/>
            </a:xfrm>
            <a:prstGeom prst="rect">
              <a:avLst/>
            </a:prstGeom>
            <a:effectLst/>
          </p:spPr>
        </p:pic>
      </p:grpSp>
      <p:sp>
        <p:nvSpPr>
          <p:cNvPr id="226" name="Advanced…"/>
          <p:cNvSpPr txBox="1"/>
          <p:nvPr/>
        </p:nvSpPr>
        <p:spPr>
          <a:xfrm>
            <a:off x="1918009" y="3531076"/>
            <a:ext cx="1575452" cy="12675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solidFill>
                  <a:schemeClr val="accent1">
                    <a:lumOff val="-24499"/>
                  </a:schemeClr>
                </a:solidFill>
                <a:latin typeface="Futura"/>
                <a:ea typeface="Futura"/>
                <a:cs typeface="Futura"/>
                <a:sym typeface="Futura"/>
              </a:defRPr>
            </a:pPr>
            <a:r>
              <a:t>Advanced</a:t>
            </a:r>
          </a:p>
          <a:p>
            <a:pPr>
              <a:defRPr sz="2500">
                <a:solidFill>
                  <a:schemeClr val="accent1">
                    <a:lumOff val="-24499"/>
                  </a:schemeClr>
                </a:solidFill>
                <a:latin typeface="Futura"/>
                <a:ea typeface="Futura"/>
                <a:cs typeface="Futura"/>
                <a:sym typeface="Futura"/>
              </a:defRPr>
            </a:pPr>
          </a:p>
          <a:p>
            <a:pPr>
              <a:defRPr sz="2500">
                <a:solidFill>
                  <a:schemeClr val="accent1">
                    <a:lumOff val="-24499"/>
                  </a:schemeClr>
                </a:solidFill>
                <a:latin typeface="Futura"/>
                <a:ea typeface="Futura"/>
                <a:cs typeface="Futura"/>
                <a:sym typeface="Futura"/>
              </a:defRPr>
            </a:pPr>
            <a:r>
              <a:t>Parking</a:t>
            </a:r>
          </a:p>
        </p:txBody>
      </p:sp>
      <p:grpSp>
        <p:nvGrpSpPr>
          <p:cNvPr id="229" name="Circle"/>
          <p:cNvGrpSpPr/>
          <p:nvPr/>
        </p:nvGrpSpPr>
        <p:grpSpPr>
          <a:xfrm>
            <a:off x="1416684" y="6633822"/>
            <a:ext cx="2578101" cy="2578101"/>
            <a:chOff x="0" y="0"/>
            <a:chExt cx="2578100" cy="2578100"/>
          </a:xfrm>
        </p:grpSpPr>
        <p:sp>
          <p:nvSpPr>
            <p:cNvPr id="228" name="Circle"/>
            <p:cNvSpPr/>
            <p:nvPr/>
          </p:nvSpPr>
          <p:spPr>
            <a:xfrm>
              <a:off x="19050" y="19050"/>
              <a:ext cx="2540000" cy="254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27" name="Circle Circle" descr="Circle Circle"/>
            <p:cNvPicPr>
              <a:picLocks noChangeAspect="0"/>
            </p:cNvPicPr>
            <p:nvPr/>
          </p:nvPicPr>
          <p:blipFill>
            <a:blip r:embed="rId3">
              <a:extLst/>
            </a:blip>
            <a:stretch>
              <a:fillRect/>
            </a:stretch>
          </p:blipFill>
          <p:spPr>
            <a:xfrm>
              <a:off x="0" y="0"/>
              <a:ext cx="2578100" cy="2578100"/>
            </a:xfrm>
            <a:prstGeom prst="rect">
              <a:avLst/>
            </a:prstGeom>
            <a:effectLst/>
          </p:spPr>
        </p:pic>
      </p:grpSp>
      <p:sp>
        <p:nvSpPr>
          <p:cNvPr id="230" name="Internet…"/>
          <p:cNvSpPr txBox="1"/>
          <p:nvPr/>
        </p:nvSpPr>
        <p:spPr>
          <a:xfrm>
            <a:off x="2100633" y="7043329"/>
            <a:ext cx="1210203" cy="17590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50000"/>
              </a:lnSpc>
              <a:defRPr sz="2500">
                <a:solidFill>
                  <a:schemeClr val="accent1">
                    <a:lumOff val="-24499"/>
                  </a:schemeClr>
                </a:solidFill>
                <a:latin typeface="Futura"/>
                <a:ea typeface="Futura"/>
                <a:cs typeface="Futura"/>
                <a:sym typeface="Futura"/>
              </a:defRPr>
            </a:pPr>
            <a:r>
              <a:t>Internet</a:t>
            </a:r>
          </a:p>
          <a:p>
            <a:pPr>
              <a:lnSpc>
                <a:spcPct val="150000"/>
              </a:lnSpc>
              <a:defRPr sz="2500">
                <a:solidFill>
                  <a:schemeClr val="accent1">
                    <a:lumOff val="-24499"/>
                  </a:schemeClr>
                </a:solidFill>
                <a:latin typeface="Futura"/>
                <a:ea typeface="Futura"/>
                <a:cs typeface="Futura"/>
                <a:sym typeface="Futura"/>
              </a:defRPr>
            </a:pPr>
            <a:r>
              <a:t>of</a:t>
            </a:r>
          </a:p>
          <a:p>
            <a:pPr>
              <a:lnSpc>
                <a:spcPct val="150000"/>
              </a:lnSpc>
              <a:defRPr sz="2500">
                <a:solidFill>
                  <a:schemeClr val="accent1">
                    <a:lumOff val="-24499"/>
                  </a:schemeClr>
                </a:solidFill>
                <a:latin typeface="Futura"/>
                <a:ea typeface="Futura"/>
                <a:cs typeface="Futura"/>
                <a:sym typeface="Futura"/>
              </a:defRPr>
            </a:pPr>
            <a:r>
              <a:t>Things</a:t>
            </a:r>
          </a:p>
        </p:txBody>
      </p:sp>
      <p:grpSp>
        <p:nvGrpSpPr>
          <p:cNvPr id="233" name="Circle"/>
          <p:cNvGrpSpPr/>
          <p:nvPr/>
        </p:nvGrpSpPr>
        <p:grpSpPr>
          <a:xfrm>
            <a:off x="9010015" y="2875783"/>
            <a:ext cx="2578101" cy="2578101"/>
            <a:chOff x="0" y="0"/>
            <a:chExt cx="2578100" cy="2578100"/>
          </a:xfrm>
        </p:grpSpPr>
        <p:sp>
          <p:nvSpPr>
            <p:cNvPr id="232" name="Circle"/>
            <p:cNvSpPr/>
            <p:nvPr/>
          </p:nvSpPr>
          <p:spPr>
            <a:xfrm>
              <a:off x="19050" y="19050"/>
              <a:ext cx="2540000" cy="254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31" name="Circle Circle" descr="Circle Circle"/>
            <p:cNvPicPr>
              <a:picLocks noChangeAspect="0"/>
            </p:cNvPicPr>
            <p:nvPr/>
          </p:nvPicPr>
          <p:blipFill>
            <a:blip r:embed="rId3">
              <a:extLst/>
            </a:blip>
            <a:stretch>
              <a:fillRect/>
            </a:stretch>
          </p:blipFill>
          <p:spPr>
            <a:xfrm>
              <a:off x="0" y="0"/>
              <a:ext cx="2578100" cy="2578100"/>
            </a:xfrm>
            <a:prstGeom prst="rect">
              <a:avLst/>
            </a:prstGeom>
            <a:effectLst/>
          </p:spPr>
        </p:pic>
      </p:grpSp>
      <p:sp>
        <p:nvSpPr>
          <p:cNvPr id="234" name="IR Sensors"/>
          <p:cNvSpPr txBox="1"/>
          <p:nvPr/>
        </p:nvSpPr>
        <p:spPr>
          <a:xfrm>
            <a:off x="9499479" y="3909211"/>
            <a:ext cx="1599172" cy="511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chemeClr val="accent1">
                    <a:lumOff val="-24499"/>
                  </a:schemeClr>
                </a:solidFill>
                <a:latin typeface="Futura"/>
                <a:ea typeface="Futura"/>
                <a:cs typeface="Futura"/>
                <a:sym typeface="Futura"/>
              </a:defRPr>
            </a:lvl1pPr>
          </a:lstStyle>
          <a:p>
            <a:pPr/>
            <a:r>
              <a:t>IR Sensors</a:t>
            </a:r>
          </a:p>
        </p:txBody>
      </p:sp>
      <p:grpSp>
        <p:nvGrpSpPr>
          <p:cNvPr id="237" name="Circle"/>
          <p:cNvGrpSpPr/>
          <p:nvPr/>
        </p:nvGrpSpPr>
        <p:grpSpPr>
          <a:xfrm>
            <a:off x="9010015" y="6633822"/>
            <a:ext cx="2578101" cy="2578101"/>
            <a:chOff x="0" y="0"/>
            <a:chExt cx="2578100" cy="2578100"/>
          </a:xfrm>
        </p:grpSpPr>
        <p:sp>
          <p:nvSpPr>
            <p:cNvPr id="236" name="Circle"/>
            <p:cNvSpPr/>
            <p:nvPr/>
          </p:nvSpPr>
          <p:spPr>
            <a:xfrm>
              <a:off x="19050" y="19050"/>
              <a:ext cx="2540000" cy="254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35" name="Circle Circle" descr="Circle Circle"/>
            <p:cNvPicPr>
              <a:picLocks noChangeAspect="0"/>
            </p:cNvPicPr>
            <p:nvPr/>
          </p:nvPicPr>
          <p:blipFill>
            <a:blip r:embed="rId3">
              <a:extLst/>
            </a:blip>
            <a:stretch>
              <a:fillRect/>
            </a:stretch>
          </p:blipFill>
          <p:spPr>
            <a:xfrm>
              <a:off x="0" y="0"/>
              <a:ext cx="2578100" cy="2578100"/>
            </a:xfrm>
            <a:prstGeom prst="rect">
              <a:avLst/>
            </a:prstGeom>
            <a:effectLst/>
          </p:spPr>
        </p:pic>
      </p:grpSp>
      <p:sp>
        <p:nvSpPr>
          <p:cNvPr id="238" name="Mobile…"/>
          <p:cNvSpPr txBox="1"/>
          <p:nvPr/>
        </p:nvSpPr>
        <p:spPr>
          <a:xfrm>
            <a:off x="9418632" y="7289116"/>
            <a:ext cx="1760867" cy="12675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solidFill>
                  <a:schemeClr val="accent1">
                    <a:lumOff val="-24499"/>
                  </a:schemeClr>
                </a:solidFill>
                <a:latin typeface="Futura"/>
                <a:ea typeface="Futura"/>
                <a:cs typeface="Futura"/>
                <a:sym typeface="Futura"/>
              </a:defRPr>
            </a:pPr>
            <a:r>
              <a:t>Mobile</a:t>
            </a:r>
          </a:p>
          <a:p>
            <a:pPr>
              <a:defRPr sz="2500">
                <a:solidFill>
                  <a:schemeClr val="accent1">
                    <a:lumOff val="-24499"/>
                  </a:schemeClr>
                </a:solidFill>
                <a:latin typeface="Futura"/>
                <a:ea typeface="Futura"/>
                <a:cs typeface="Futura"/>
                <a:sym typeface="Futura"/>
              </a:defRPr>
            </a:pPr>
          </a:p>
          <a:p>
            <a:pPr>
              <a:defRPr sz="2500">
                <a:solidFill>
                  <a:schemeClr val="accent1">
                    <a:lumOff val="-24499"/>
                  </a:schemeClr>
                </a:solidFill>
                <a:latin typeface="Futura"/>
                <a:ea typeface="Futura"/>
                <a:cs typeface="Futura"/>
                <a:sym typeface="Futura"/>
              </a:defRPr>
            </a:pPr>
            <a:r>
              <a:t>Application</a:t>
            </a:r>
          </a:p>
        </p:txBody>
      </p:sp>
      <p:grpSp>
        <p:nvGrpSpPr>
          <p:cNvPr id="241" name="Circle"/>
          <p:cNvGrpSpPr/>
          <p:nvPr/>
        </p:nvGrpSpPr>
        <p:grpSpPr>
          <a:xfrm>
            <a:off x="5213350" y="4733630"/>
            <a:ext cx="2578100" cy="2578101"/>
            <a:chOff x="0" y="0"/>
            <a:chExt cx="2578100" cy="2578100"/>
          </a:xfrm>
        </p:grpSpPr>
        <p:sp>
          <p:nvSpPr>
            <p:cNvPr id="240" name="Circle"/>
            <p:cNvSpPr/>
            <p:nvPr/>
          </p:nvSpPr>
          <p:spPr>
            <a:xfrm>
              <a:off x="19050" y="19050"/>
              <a:ext cx="2540000" cy="2540000"/>
            </a:xfrm>
            <a:prstGeom prst="ellipse">
              <a:avLst/>
            </a:prstGeom>
            <a:solidFill>
              <a:srgbClr val="E2CFD8"/>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39" name="Circle Circle" descr="Circle Circle"/>
            <p:cNvPicPr>
              <a:picLocks noChangeAspect="0"/>
            </p:cNvPicPr>
            <p:nvPr/>
          </p:nvPicPr>
          <p:blipFill>
            <a:blip r:embed="rId3">
              <a:extLst/>
            </a:blip>
            <a:stretch>
              <a:fillRect/>
            </a:stretch>
          </p:blipFill>
          <p:spPr>
            <a:xfrm>
              <a:off x="0" y="0"/>
              <a:ext cx="2578100" cy="2578100"/>
            </a:xfrm>
            <a:prstGeom prst="rect">
              <a:avLst/>
            </a:prstGeom>
            <a:effectLst/>
          </p:spPr>
        </p:pic>
      </p:grpSp>
      <p:sp>
        <p:nvSpPr>
          <p:cNvPr id="242" name="Traffic…"/>
          <p:cNvSpPr txBox="1"/>
          <p:nvPr/>
        </p:nvSpPr>
        <p:spPr>
          <a:xfrm>
            <a:off x="5638865" y="5388923"/>
            <a:ext cx="1727070" cy="12675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solidFill>
                  <a:schemeClr val="accent1">
                    <a:lumOff val="-24499"/>
                  </a:schemeClr>
                </a:solidFill>
                <a:latin typeface="Futura"/>
                <a:ea typeface="Futura"/>
                <a:cs typeface="Futura"/>
                <a:sym typeface="Futura"/>
              </a:defRPr>
            </a:pPr>
            <a:r>
              <a:t>Traffic</a:t>
            </a:r>
          </a:p>
          <a:p>
            <a:pPr>
              <a:defRPr sz="2500">
                <a:solidFill>
                  <a:schemeClr val="accent1">
                    <a:lumOff val="-24499"/>
                  </a:schemeClr>
                </a:solidFill>
                <a:latin typeface="Futura"/>
                <a:ea typeface="Futura"/>
                <a:cs typeface="Futura"/>
                <a:sym typeface="Futura"/>
              </a:defRPr>
            </a:pPr>
          </a:p>
          <a:p>
            <a:pPr>
              <a:defRPr sz="2500">
                <a:solidFill>
                  <a:schemeClr val="accent1">
                    <a:lumOff val="-24499"/>
                  </a:schemeClr>
                </a:solidFill>
                <a:latin typeface="Futura"/>
                <a:ea typeface="Futura"/>
                <a:cs typeface="Futura"/>
                <a:sym typeface="Futura"/>
              </a:defRPr>
            </a:pPr>
            <a:r>
              <a:t>Congestion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Rectangle"/>
          <p:cNvSpPr/>
          <p:nvPr/>
        </p:nvSpPr>
        <p:spPr>
          <a:xfrm>
            <a:off x="-6476" y="-16842"/>
            <a:ext cx="4308643" cy="9787284"/>
          </a:xfrm>
          <a:prstGeom prst="rect">
            <a:avLst/>
          </a:prstGeom>
          <a:solidFill>
            <a:srgbClr val="143D59">
              <a:alpha val="70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5" name="Rectangle"/>
          <p:cNvSpPr/>
          <p:nvPr/>
        </p:nvSpPr>
        <p:spPr>
          <a:xfrm>
            <a:off x="4299017" y="-16842"/>
            <a:ext cx="8712259" cy="9787284"/>
          </a:xfrm>
          <a:prstGeom prst="rect">
            <a:avLst/>
          </a:prstGeom>
          <a:solidFill>
            <a:srgbClr val="143D59"/>
          </a:solidFill>
          <a:ln w="12700">
            <a:miter lim="400000"/>
          </a:ln>
        </p:spPr>
        <p:txBody>
          <a:bodyPr lIns="50800" tIns="50800" rIns="50800" bIns="50800" anchor="ctr"/>
          <a:lstStyle/>
          <a:p>
            <a:pPr defTabSz="1130300">
              <a:lnSpc>
                <a:spcPct val="100000"/>
              </a:lnSpc>
              <a:defRPr sz="3200">
                <a:solidFill>
                  <a:schemeClr val="accent1">
                    <a:lumOff val="-24499"/>
                  </a:schemeClr>
                </a:solidFill>
                <a:latin typeface="Graphik"/>
                <a:ea typeface="Graphik"/>
                <a:cs typeface="Graphik"/>
                <a:sym typeface="Graphik"/>
              </a:defRPr>
            </a:pPr>
          </a:p>
        </p:txBody>
      </p:sp>
      <p:grpSp>
        <p:nvGrpSpPr>
          <p:cNvPr id="248" name="Rectangle"/>
          <p:cNvGrpSpPr/>
          <p:nvPr/>
        </p:nvGrpSpPr>
        <p:grpSpPr>
          <a:xfrm>
            <a:off x="5779090" y="295561"/>
            <a:ext cx="5752113" cy="927101"/>
            <a:chOff x="0" y="0"/>
            <a:chExt cx="5752112" cy="927100"/>
          </a:xfrm>
        </p:grpSpPr>
        <p:sp>
          <p:nvSpPr>
            <p:cNvPr id="247" name="Rectangle"/>
            <p:cNvSpPr/>
            <p:nvPr/>
          </p:nvSpPr>
          <p:spPr>
            <a:xfrm>
              <a:off x="19050" y="19050"/>
              <a:ext cx="5714013"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46" name="Rectangle Rectangle" descr="Rectangle Rectangle"/>
            <p:cNvPicPr>
              <a:picLocks noChangeAspect="0"/>
            </p:cNvPicPr>
            <p:nvPr/>
          </p:nvPicPr>
          <p:blipFill>
            <a:blip r:embed="rId2">
              <a:extLst/>
            </a:blip>
            <a:stretch>
              <a:fillRect/>
            </a:stretch>
          </p:blipFill>
          <p:spPr>
            <a:xfrm>
              <a:off x="0" y="0"/>
              <a:ext cx="5752113" cy="927100"/>
            </a:xfrm>
            <a:prstGeom prst="rect">
              <a:avLst/>
            </a:prstGeom>
            <a:effectLst/>
          </p:spPr>
        </p:pic>
      </p:grpSp>
      <p:sp>
        <p:nvSpPr>
          <p:cNvPr id="249" name="INTRODUCTION"/>
          <p:cNvSpPr txBox="1"/>
          <p:nvPr/>
        </p:nvSpPr>
        <p:spPr>
          <a:xfrm>
            <a:off x="6982937" y="424466"/>
            <a:ext cx="3344419"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INTRODUCTION</a:t>
            </a:r>
          </a:p>
        </p:txBody>
      </p:sp>
      <p:pic>
        <p:nvPicPr>
          <p:cNvPr id="250" name="smart car park.jpeg" descr="smart car park.jpeg"/>
          <p:cNvPicPr>
            <a:picLocks noChangeAspect="1"/>
          </p:cNvPicPr>
          <p:nvPr/>
        </p:nvPicPr>
        <p:blipFill>
          <a:blip r:embed="rId3">
            <a:extLst/>
          </a:blip>
          <a:stretch>
            <a:fillRect/>
          </a:stretch>
        </p:blipFill>
        <p:spPr>
          <a:xfrm>
            <a:off x="131933" y="3667252"/>
            <a:ext cx="4031825" cy="241909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51" name="sensor (1).png" descr="sensor (1).png"/>
          <p:cNvPicPr>
            <a:picLocks noChangeAspect="1"/>
          </p:cNvPicPr>
          <p:nvPr/>
        </p:nvPicPr>
        <p:blipFill>
          <a:blip r:embed="rId4">
            <a:extLst/>
          </a:blip>
          <a:stretch>
            <a:fillRect/>
          </a:stretch>
        </p:blipFill>
        <p:spPr>
          <a:xfrm>
            <a:off x="4642563" y="2336169"/>
            <a:ext cx="415768" cy="415768"/>
          </a:xfrm>
          <a:prstGeom prst="rect">
            <a:avLst/>
          </a:prstGeom>
          <a:ln w="12700">
            <a:miter lim="400000"/>
          </a:ln>
        </p:spPr>
      </p:pic>
      <p:sp>
        <p:nvSpPr>
          <p:cNvPr id="252" name="Rise in automobile has given rise to some serious challenges (eg. Traffic jams and insufficient parking, etc.)"/>
          <p:cNvSpPr txBox="1"/>
          <p:nvPr/>
        </p:nvSpPr>
        <p:spPr>
          <a:xfrm>
            <a:off x="5398728" y="1872121"/>
            <a:ext cx="7028506" cy="13438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300">
                <a:solidFill>
                  <a:srgbClr val="FFFFFF"/>
                </a:solidFill>
                <a:latin typeface="Canela Text Bold"/>
                <a:ea typeface="Canela Text Bold"/>
                <a:cs typeface="Canela Text Bold"/>
                <a:sym typeface="Canela Text Bold"/>
              </a:defRPr>
            </a:lvl1pPr>
          </a:lstStyle>
          <a:p>
            <a:pPr/>
            <a:r>
              <a:t>Rise in automobile has given rise to some serious challenges (eg. Traffic jams and insufficient parking, etc.) </a:t>
            </a:r>
          </a:p>
        </p:txBody>
      </p:sp>
      <p:pic>
        <p:nvPicPr>
          <p:cNvPr id="253" name="sensor (1).png" descr="sensor (1).png"/>
          <p:cNvPicPr>
            <a:picLocks noChangeAspect="1"/>
          </p:cNvPicPr>
          <p:nvPr/>
        </p:nvPicPr>
        <p:blipFill>
          <a:blip r:embed="rId4">
            <a:extLst/>
          </a:blip>
          <a:stretch>
            <a:fillRect/>
          </a:stretch>
        </p:blipFill>
        <p:spPr>
          <a:xfrm>
            <a:off x="4642564" y="3924748"/>
            <a:ext cx="415768" cy="415768"/>
          </a:xfrm>
          <a:prstGeom prst="rect">
            <a:avLst/>
          </a:prstGeom>
          <a:ln w="12700">
            <a:miter lim="400000"/>
          </a:ln>
        </p:spPr>
      </p:pic>
      <p:sp>
        <p:nvSpPr>
          <p:cNvPr id="254" name="Traffic jam has costed around 116 billion rupees…"/>
          <p:cNvSpPr txBox="1"/>
          <p:nvPr/>
        </p:nvSpPr>
        <p:spPr>
          <a:xfrm>
            <a:off x="5398728" y="3671992"/>
            <a:ext cx="7028506" cy="10858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rgbClr val="FFFFFF"/>
                </a:solidFill>
                <a:latin typeface="Canela Text Bold"/>
                <a:ea typeface="Canela Text Bold"/>
                <a:cs typeface="Canela Text Bold"/>
                <a:sym typeface="Canela Text Bold"/>
              </a:defRPr>
            </a:pPr>
            <a:r>
              <a:t>Traffic jam has costed around </a:t>
            </a:r>
            <a:r>
              <a:rPr>
                <a:latin typeface="Futura"/>
                <a:ea typeface="Futura"/>
                <a:cs typeface="Futura"/>
                <a:sym typeface="Futura"/>
              </a:rPr>
              <a:t>116</a:t>
            </a:r>
            <a:r>
              <a:t> billion rupees </a:t>
            </a:r>
          </a:p>
          <a:p>
            <a:pPr algn="l">
              <a:defRPr sz="2300">
                <a:solidFill>
                  <a:srgbClr val="FFFFFF"/>
                </a:solidFill>
                <a:latin typeface="Canela Text Bold"/>
                <a:ea typeface="Canela Text Bold"/>
                <a:cs typeface="Canela Text Bold"/>
                <a:sym typeface="Canela Text Bold"/>
              </a:defRPr>
            </a:pPr>
            <a:r>
              <a:t>in Kathmandu city only (Chand, 2021)</a:t>
            </a:r>
            <a:endParaRPr b="1" sz="1200">
              <a:latin typeface="Times Roman"/>
              <a:ea typeface="Times Roman"/>
              <a:cs typeface="Times Roman"/>
              <a:sym typeface="Times Roman"/>
            </a:endParaRPr>
          </a:p>
        </p:txBody>
      </p:sp>
      <p:pic>
        <p:nvPicPr>
          <p:cNvPr id="255" name="sensor (1).png" descr="sensor (1).png"/>
          <p:cNvPicPr>
            <a:picLocks noChangeAspect="1"/>
          </p:cNvPicPr>
          <p:nvPr/>
        </p:nvPicPr>
        <p:blipFill>
          <a:blip r:embed="rId4">
            <a:extLst/>
          </a:blip>
          <a:stretch>
            <a:fillRect/>
          </a:stretch>
        </p:blipFill>
        <p:spPr>
          <a:xfrm>
            <a:off x="4642564" y="5513327"/>
            <a:ext cx="415768" cy="415767"/>
          </a:xfrm>
          <a:prstGeom prst="rect">
            <a:avLst/>
          </a:prstGeom>
          <a:ln w="12700">
            <a:miter lim="400000"/>
          </a:ln>
        </p:spPr>
      </p:pic>
      <p:sp>
        <p:nvSpPr>
          <p:cNvPr id="256" name="Traffic jam has costed around 116 billion rupees…"/>
          <p:cNvSpPr txBox="1"/>
          <p:nvPr/>
        </p:nvSpPr>
        <p:spPr>
          <a:xfrm>
            <a:off x="5398728" y="5213864"/>
            <a:ext cx="7028506" cy="10858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rgbClr val="FFFFFF"/>
                </a:solidFill>
                <a:latin typeface="Canela Text Bold"/>
                <a:ea typeface="Canela Text Bold"/>
                <a:cs typeface="Canela Text Bold"/>
                <a:sym typeface="Canela Text Bold"/>
              </a:defRPr>
            </a:pPr>
            <a:r>
              <a:t>Traffic jam has costed around </a:t>
            </a:r>
            <a:r>
              <a:rPr>
                <a:latin typeface="Futura"/>
                <a:ea typeface="Futura"/>
                <a:cs typeface="Futura"/>
                <a:sym typeface="Futura"/>
              </a:rPr>
              <a:t>116</a:t>
            </a:r>
            <a:r>
              <a:t> billion rupees </a:t>
            </a:r>
          </a:p>
          <a:p>
            <a:pPr algn="l">
              <a:defRPr sz="2300">
                <a:solidFill>
                  <a:srgbClr val="FFFFFF"/>
                </a:solidFill>
                <a:latin typeface="Canela Text Bold"/>
                <a:ea typeface="Canela Text Bold"/>
                <a:cs typeface="Canela Text Bold"/>
                <a:sym typeface="Canela Text Bold"/>
              </a:defRPr>
            </a:pPr>
            <a:r>
              <a:t>in Kathmandu city only (Chand, 2021)</a:t>
            </a:r>
            <a:endParaRPr b="1" sz="1200">
              <a:latin typeface="Times Roman"/>
              <a:ea typeface="Times Roman"/>
              <a:cs typeface="Times Roman"/>
              <a:sym typeface="Times Roman"/>
            </a:endParaRPr>
          </a:p>
        </p:txBody>
      </p:sp>
      <p:pic>
        <p:nvPicPr>
          <p:cNvPr id="257" name="sensor (1).png" descr="sensor (1).png"/>
          <p:cNvPicPr>
            <a:picLocks noChangeAspect="1"/>
          </p:cNvPicPr>
          <p:nvPr/>
        </p:nvPicPr>
        <p:blipFill>
          <a:blip r:embed="rId4">
            <a:extLst/>
          </a:blip>
          <a:stretch>
            <a:fillRect/>
          </a:stretch>
        </p:blipFill>
        <p:spPr>
          <a:xfrm>
            <a:off x="4642564" y="7019613"/>
            <a:ext cx="415768" cy="415768"/>
          </a:xfrm>
          <a:prstGeom prst="rect">
            <a:avLst/>
          </a:prstGeom>
          <a:ln w="12700">
            <a:miter lim="400000"/>
          </a:ln>
        </p:spPr>
      </p:pic>
      <p:sp>
        <p:nvSpPr>
          <p:cNvPr id="258" name="Use of efficient IoT actuators and sensors can…"/>
          <p:cNvSpPr txBox="1"/>
          <p:nvPr/>
        </p:nvSpPr>
        <p:spPr>
          <a:xfrm>
            <a:off x="5398728" y="6755736"/>
            <a:ext cx="7541528" cy="943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rgbClr val="FFFFFF"/>
                </a:solidFill>
                <a:latin typeface="Canela Text Bold"/>
                <a:ea typeface="Canela Text Bold"/>
                <a:cs typeface="Canela Text Bold"/>
                <a:sym typeface="Canela Text Bold"/>
              </a:defRPr>
            </a:pPr>
            <a:r>
              <a:t>Use of efficient IoT actuators and sensors can </a:t>
            </a:r>
          </a:p>
          <a:p>
            <a:pPr algn="l">
              <a:defRPr sz="2300">
                <a:solidFill>
                  <a:srgbClr val="FFFFFF"/>
                </a:solidFill>
                <a:latin typeface="Canela Text Bold"/>
                <a:ea typeface="Canela Text Bold"/>
                <a:cs typeface="Canela Text Bold"/>
                <a:sym typeface="Canela Text Bold"/>
              </a:defRPr>
            </a:pPr>
            <a:r>
              <a:t>definitely play vital role in advanced parking system </a:t>
            </a:r>
          </a:p>
        </p:txBody>
      </p:sp>
      <p:pic>
        <p:nvPicPr>
          <p:cNvPr id="259" name="sensor (1).png" descr="sensor (1).png"/>
          <p:cNvPicPr>
            <a:picLocks noChangeAspect="1"/>
          </p:cNvPicPr>
          <p:nvPr/>
        </p:nvPicPr>
        <p:blipFill>
          <a:blip r:embed="rId4">
            <a:extLst/>
          </a:blip>
          <a:stretch>
            <a:fillRect/>
          </a:stretch>
        </p:blipFill>
        <p:spPr>
          <a:xfrm>
            <a:off x="4642563" y="8419142"/>
            <a:ext cx="415768" cy="415768"/>
          </a:xfrm>
          <a:prstGeom prst="rect">
            <a:avLst/>
          </a:prstGeom>
          <a:ln w="12700">
            <a:miter lim="400000"/>
          </a:ln>
        </p:spPr>
      </p:pic>
      <p:sp>
        <p:nvSpPr>
          <p:cNvPr id="260" name="Incorporates usage of devices such as IR sensors,…"/>
          <p:cNvSpPr txBox="1"/>
          <p:nvPr/>
        </p:nvSpPr>
        <p:spPr>
          <a:xfrm>
            <a:off x="5398728" y="8155265"/>
            <a:ext cx="7113017" cy="943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rgbClr val="FFFFFF"/>
                </a:solidFill>
                <a:latin typeface="Canela Text Bold"/>
                <a:ea typeface="Canela Text Bold"/>
                <a:cs typeface="Canela Text Bold"/>
                <a:sym typeface="Canela Text Bold"/>
              </a:defRPr>
            </a:pPr>
            <a:r>
              <a:t>Incorporates usage of devices such as IR sensors, </a:t>
            </a:r>
          </a:p>
          <a:p>
            <a:pPr algn="l">
              <a:defRPr sz="2300">
                <a:solidFill>
                  <a:srgbClr val="FFFFFF"/>
                </a:solidFill>
                <a:latin typeface="Canela Text Bold"/>
                <a:ea typeface="Canela Text Bold"/>
                <a:cs typeface="Canela Text Bold"/>
                <a:sym typeface="Canela Text Bold"/>
              </a:defRPr>
            </a:pPr>
            <a:r>
              <a:t>LED matrix indicators and microcontroller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4" name="Rectangle"/>
          <p:cNvGrpSpPr/>
          <p:nvPr/>
        </p:nvGrpSpPr>
        <p:grpSpPr>
          <a:xfrm>
            <a:off x="3036528" y="502506"/>
            <a:ext cx="6931744" cy="927101"/>
            <a:chOff x="0" y="0"/>
            <a:chExt cx="6931743" cy="927100"/>
          </a:xfrm>
        </p:grpSpPr>
        <p:sp>
          <p:nvSpPr>
            <p:cNvPr id="263" name="Rectangle"/>
            <p:cNvSpPr/>
            <p:nvPr/>
          </p:nvSpPr>
          <p:spPr>
            <a:xfrm>
              <a:off x="19050" y="19050"/>
              <a:ext cx="6893644"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62" name="Rectangle Rectangle" descr="Rectangle Rectangle"/>
            <p:cNvPicPr>
              <a:picLocks noChangeAspect="0"/>
            </p:cNvPicPr>
            <p:nvPr/>
          </p:nvPicPr>
          <p:blipFill>
            <a:blip r:embed="rId2">
              <a:extLst/>
            </a:blip>
            <a:stretch>
              <a:fillRect/>
            </a:stretch>
          </p:blipFill>
          <p:spPr>
            <a:xfrm>
              <a:off x="0" y="0"/>
              <a:ext cx="6931744" cy="927100"/>
            </a:xfrm>
            <a:prstGeom prst="rect">
              <a:avLst/>
            </a:prstGeom>
            <a:effectLst/>
          </p:spPr>
        </p:pic>
      </p:grpSp>
      <p:sp>
        <p:nvSpPr>
          <p:cNvPr id="265" name="LITERATURE REVIEW"/>
          <p:cNvSpPr txBox="1"/>
          <p:nvPr/>
        </p:nvSpPr>
        <p:spPr>
          <a:xfrm>
            <a:off x="4290504" y="631411"/>
            <a:ext cx="4423792"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LITERATURE REVIEW</a:t>
            </a:r>
          </a:p>
        </p:txBody>
      </p:sp>
      <p:pic>
        <p:nvPicPr>
          <p:cNvPr id="266" name="sensor (1).png" descr="sensor (1).png"/>
          <p:cNvPicPr>
            <a:picLocks noChangeAspect="1"/>
          </p:cNvPicPr>
          <p:nvPr/>
        </p:nvPicPr>
        <p:blipFill>
          <a:blip r:embed="rId3">
            <a:extLst/>
          </a:blip>
          <a:stretch>
            <a:fillRect/>
          </a:stretch>
        </p:blipFill>
        <p:spPr>
          <a:xfrm>
            <a:off x="583254" y="3530084"/>
            <a:ext cx="415768" cy="415767"/>
          </a:xfrm>
          <a:prstGeom prst="rect">
            <a:avLst/>
          </a:prstGeom>
          <a:ln w="12700">
            <a:miter lim="400000"/>
          </a:ln>
        </p:spPr>
      </p:pic>
      <p:sp>
        <p:nvSpPr>
          <p:cNvPr id="267" name="As noted by Adler (2016), the city of Barcelona has provided automobile drivers with a sensor system that automatically escort them towards the vacant parking spaces. It was found that around 4,000 authorizations were issued each day with this concept of"/>
          <p:cNvSpPr txBox="1"/>
          <p:nvPr/>
        </p:nvSpPr>
        <p:spPr>
          <a:xfrm>
            <a:off x="1599242" y="2392690"/>
            <a:ext cx="10291961" cy="2945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2300">
                <a:solidFill>
                  <a:schemeClr val="accent1">
                    <a:lumOff val="-24499"/>
                  </a:schemeClr>
                </a:solidFill>
                <a:latin typeface="Canela Text Bold"/>
                <a:ea typeface="Canela Text Bold"/>
                <a:cs typeface="Canela Text Bold"/>
                <a:sym typeface="Canela Text Bold"/>
              </a:defRPr>
            </a:pPr>
            <a:r>
              <a:t>As noted by Adler (</a:t>
            </a:r>
            <a:r>
              <a:rPr sz="2000">
                <a:latin typeface="Futura Bold"/>
                <a:ea typeface="Futura Bold"/>
                <a:cs typeface="Futura Bold"/>
                <a:sym typeface="Futura Bold"/>
              </a:rPr>
              <a:t>2016</a:t>
            </a:r>
            <a:r>
              <a:t>), the city of Barcelona has provided automobile drivers with a sensor system that automatically escort them towards the vacant parking spaces. It was found that around 4,000 authorizations were issued each day with this concept of parking. </a:t>
            </a:r>
            <a:endParaRPr b="1" sz="1200">
              <a:latin typeface="Times Roman"/>
              <a:ea typeface="Times Roman"/>
              <a:cs typeface="Times Roman"/>
              <a:sym typeface="Times Roman"/>
            </a:endParaRPr>
          </a:p>
        </p:txBody>
      </p:sp>
      <p:pic>
        <p:nvPicPr>
          <p:cNvPr id="268" name="sensor (1).png" descr="sensor (1).png"/>
          <p:cNvPicPr>
            <a:picLocks noChangeAspect="1"/>
          </p:cNvPicPr>
          <p:nvPr/>
        </p:nvPicPr>
        <p:blipFill>
          <a:blip r:embed="rId3">
            <a:extLst/>
          </a:blip>
          <a:stretch>
            <a:fillRect/>
          </a:stretch>
        </p:blipFill>
        <p:spPr>
          <a:xfrm>
            <a:off x="583254" y="6872342"/>
            <a:ext cx="415768" cy="415768"/>
          </a:xfrm>
          <a:prstGeom prst="rect">
            <a:avLst/>
          </a:prstGeom>
          <a:ln w="12700">
            <a:miter lim="400000"/>
          </a:ln>
        </p:spPr>
      </p:pic>
      <p:sp>
        <p:nvSpPr>
          <p:cNvPr id="269" name="Niculescu et al. (2015) put forward an idea of intelligent driver assistant also known as IDA. IDA, unlike most of other applications would interact to drivers via speech. Their intention is to eliminate traffic congestion caused due to poorly managed tr"/>
          <p:cNvSpPr txBox="1"/>
          <p:nvPr/>
        </p:nvSpPr>
        <p:spPr>
          <a:xfrm>
            <a:off x="1599242" y="5798624"/>
            <a:ext cx="10291961" cy="2945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2300">
                <a:solidFill>
                  <a:schemeClr val="accent1">
                    <a:lumOff val="-24499"/>
                  </a:schemeClr>
                </a:solidFill>
                <a:latin typeface="Canela Text Bold"/>
                <a:ea typeface="Canela Text Bold"/>
                <a:cs typeface="Canela Text Bold"/>
                <a:sym typeface="Canela Text Bold"/>
              </a:defRPr>
            </a:pPr>
            <a:r>
              <a:t>Niculescu et al. (</a:t>
            </a:r>
            <a:r>
              <a:rPr sz="2000">
                <a:latin typeface="Futura Bold"/>
                <a:ea typeface="Futura Bold"/>
                <a:cs typeface="Futura Bold"/>
                <a:sym typeface="Futura Bold"/>
              </a:rPr>
              <a:t>2015</a:t>
            </a:r>
            <a:r>
              <a:t>) put forward an idea of intelligent driver assistant also known as IDA. IDA, unlike most of other applications would interact to drivers via speech. Their intention is to eliminate traffic congestion caused due to poorly managed traditional parking. </a:t>
            </a:r>
            <a:endParaRPr b="1"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3" name="Rectangle"/>
          <p:cNvGrpSpPr/>
          <p:nvPr/>
        </p:nvGrpSpPr>
        <p:grpSpPr>
          <a:xfrm>
            <a:off x="3036528" y="502506"/>
            <a:ext cx="6931744" cy="927101"/>
            <a:chOff x="0" y="0"/>
            <a:chExt cx="6931743" cy="927100"/>
          </a:xfrm>
        </p:grpSpPr>
        <p:sp>
          <p:nvSpPr>
            <p:cNvPr id="272" name="Rectangle"/>
            <p:cNvSpPr/>
            <p:nvPr/>
          </p:nvSpPr>
          <p:spPr>
            <a:xfrm>
              <a:off x="19050" y="19050"/>
              <a:ext cx="6893644"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71" name="Rectangle Rectangle" descr="Rectangle Rectangle"/>
            <p:cNvPicPr>
              <a:picLocks noChangeAspect="0"/>
            </p:cNvPicPr>
            <p:nvPr/>
          </p:nvPicPr>
          <p:blipFill>
            <a:blip r:embed="rId2">
              <a:extLst/>
            </a:blip>
            <a:stretch>
              <a:fillRect/>
            </a:stretch>
          </p:blipFill>
          <p:spPr>
            <a:xfrm>
              <a:off x="0" y="0"/>
              <a:ext cx="6931744" cy="927100"/>
            </a:xfrm>
            <a:prstGeom prst="rect">
              <a:avLst/>
            </a:prstGeom>
            <a:effectLst/>
          </p:spPr>
        </p:pic>
      </p:grpSp>
      <p:sp>
        <p:nvSpPr>
          <p:cNvPr id="274" name="SIMILAR SYSTEMS"/>
          <p:cNvSpPr txBox="1"/>
          <p:nvPr/>
        </p:nvSpPr>
        <p:spPr>
          <a:xfrm>
            <a:off x="4642548" y="631411"/>
            <a:ext cx="3719704"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SIMILAR SYSTEMS</a:t>
            </a:r>
          </a:p>
        </p:txBody>
      </p:sp>
      <p:grpSp>
        <p:nvGrpSpPr>
          <p:cNvPr id="277" name="Screenshot_20220212-171127_Blinkay.jpg"/>
          <p:cNvGrpSpPr/>
          <p:nvPr/>
        </p:nvGrpSpPr>
        <p:grpSpPr>
          <a:xfrm>
            <a:off x="452928" y="2316964"/>
            <a:ext cx="5156201" cy="2474149"/>
            <a:chOff x="0" y="0"/>
            <a:chExt cx="5156200" cy="2474148"/>
          </a:xfrm>
        </p:grpSpPr>
        <p:pic>
          <p:nvPicPr>
            <p:cNvPr id="276" name="Screenshot_20220212-171127_Blinkay.jpg" descr="Screenshot_20220212-171127_Blinkay.jpg"/>
            <p:cNvPicPr>
              <a:picLocks noChangeAspect="1"/>
            </p:cNvPicPr>
            <p:nvPr/>
          </p:nvPicPr>
          <p:blipFill>
            <a:blip r:embed="rId3">
              <a:extLst/>
            </a:blip>
            <a:stretch>
              <a:fillRect/>
            </a:stretch>
          </p:blipFill>
          <p:spPr>
            <a:xfrm>
              <a:off x="38100" y="25400"/>
              <a:ext cx="5080000" cy="2347149"/>
            </a:xfrm>
            <a:prstGeom prst="rect">
              <a:avLst/>
            </a:prstGeom>
            <a:ln>
              <a:noFill/>
            </a:ln>
            <a:effectLst/>
          </p:spPr>
        </p:pic>
        <p:pic>
          <p:nvPicPr>
            <p:cNvPr id="275" name="Screenshot_20220212-171127_Blinkay.jpg" descr="Screenshot_20220212-171127_Blinkay.jpg"/>
            <p:cNvPicPr>
              <a:picLocks noChangeAspect="0"/>
            </p:cNvPicPr>
            <p:nvPr/>
          </p:nvPicPr>
          <p:blipFill>
            <a:blip r:embed="rId4">
              <a:extLst/>
            </a:blip>
            <a:stretch>
              <a:fillRect/>
            </a:stretch>
          </p:blipFill>
          <p:spPr>
            <a:xfrm>
              <a:off x="0" y="0"/>
              <a:ext cx="5156200" cy="2474149"/>
            </a:xfrm>
            <a:prstGeom prst="rect">
              <a:avLst/>
            </a:prstGeom>
            <a:effectLst/>
          </p:spPr>
        </p:pic>
      </p:grpSp>
      <p:grpSp>
        <p:nvGrpSpPr>
          <p:cNvPr id="280" name="Screenshot_20220212-172750_Parkopedia.jpg"/>
          <p:cNvGrpSpPr/>
          <p:nvPr/>
        </p:nvGrpSpPr>
        <p:grpSpPr>
          <a:xfrm>
            <a:off x="7068630" y="2297638"/>
            <a:ext cx="5156201" cy="2480963"/>
            <a:chOff x="0" y="0"/>
            <a:chExt cx="5156200" cy="2480961"/>
          </a:xfrm>
        </p:grpSpPr>
        <p:pic>
          <p:nvPicPr>
            <p:cNvPr id="279" name="Screenshot_20220212-172750_Parkopedia.jpg" descr="Screenshot_20220212-172750_Parkopedia.jpg"/>
            <p:cNvPicPr>
              <a:picLocks noChangeAspect="1"/>
            </p:cNvPicPr>
            <p:nvPr/>
          </p:nvPicPr>
          <p:blipFill>
            <a:blip r:embed="rId5">
              <a:extLst/>
            </a:blip>
            <a:srcRect l="0" t="0" r="0" b="30781"/>
            <a:stretch>
              <a:fillRect/>
            </a:stretch>
          </p:blipFill>
          <p:spPr>
            <a:xfrm>
              <a:off x="38099" y="25400"/>
              <a:ext cx="5080001" cy="2353962"/>
            </a:xfrm>
            <a:prstGeom prst="rect">
              <a:avLst/>
            </a:prstGeom>
            <a:ln>
              <a:noFill/>
            </a:ln>
            <a:effectLst/>
          </p:spPr>
        </p:pic>
        <p:pic>
          <p:nvPicPr>
            <p:cNvPr id="278" name="Screenshot_20220212-172750_Parkopedia.jpg" descr="Screenshot_20220212-172750_Parkopedia.jpg"/>
            <p:cNvPicPr>
              <a:picLocks noChangeAspect="0"/>
            </p:cNvPicPr>
            <p:nvPr/>
          </p:nvPicPr>
          <p:blipFill>
            <a:blip r:embed="rId6">
              <a:extLst/>
            </a:blip>
            <a:stretch>
              <a:fillRect/>
            </a:stretch>
          </p:blipFill>
          <p:spPr>
            <a:xfrm>
              <a:off x="0" y="-1"/>
              <a:ext cx="5156201" cy="2480963"/>
            </a:xfrm>
            <a:prstGeom prst="rect">
              <a:avLst/>
            </a:prstGeom>
            <a:effectLst/>
          </p:spPr>
        </p:pic>
      </p:grpSp>
      <p:sp>
        <p:nvSpPr>
          <p:cNvPr id="281" name="Canada based smart parking app"/>
          <p:cNvSpPr txBox="1"/>
          <p:nvPr/>
        </p:nvSpPr>
        <p:spPr>
          <a:xfrm>
            <a:off x="491028" y="5387352"/>
            <a:ext cx="4921391" cy="6797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300">
                <a:solidFill>
                  <a:schemeClr val="accent1">
                    <a:lumOff val="-24499"/>
                  </a:schemeClr>
                </a:solidFill>
                <a:latin typeface="Canela Text Bold"/>
                <a:ea typeface="Canela Text Bold"/>
                <a:cs typeface="Canela Text Bold"/>
                <a:sym typeface="Canela Text Bold"/>
              </a:defRPr>
            </a:lvl1pPr>
          </a:lstStyle>
          <a:p>
            <a:pPr/>
            <a:r>
              <a:t>Canada based smart parking app </a:t>
            </a:r>
            <a:endParaRPr b="1" sz="1200">
              <a:latin typeface="Times Roman"/>
              <a:ea typeface="Times Roman"/>
              <a:cs typeface="Times Roman"/>
              <a:sym typeface="Times Roman"/>
            </a:endParaRPr>
          </a:p>
        </p:txBody>
      </p:sp>
      <p:sp>
        <p:nvSpPr>
          <p:cNvPr id="282" name="Allows their users to reserve vacant…"/>
          <p:cNvSpPr txBox="1"/>
          <p:nvPr/>
        </p:nvSpPr>
        <p:spPr>
          <a:xfrm>
            <a:off x="491028" y="6392713"/>
            <a:ext cx="5134040" cy="1345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20000"/>
              </a:lnSpc>
              <a:defRPr sz="2300">
                <a:solidFill>
                  <a:schemeClr val="accent1">
                    <a:lumOff val="-24499"/>
                  </a:schemeClr>
                </a:solidFill>
                <a:latin typeface="Canela Text Bold"/>
                <a:ea typeface="Canela Text Bold"/>
                <a:cs typeface="Canela Text Bold"/>
                <a:sym typeface="Canela Text Bold"/>
              </a:defRPr>
            </a:pPr>
            <a:r>
              <a:t>Allows their users to reserve vacant</a:t>
            </a:r>
          </a:p>
          <a:p>
            <a:pPr algn="l">
              <a:lnSpc>
                <a:spcPct val="120000"/>
              </a:lnSpc>
              <a:defRPr sz="2300">
                <a:solidFill>
                  <a:schemeClr val="accent1">
                    <a:lumOff val="-24499"/>
                  </a:schemeClr>
                </a:solidFill>
                <a:latin typeface="Canela Text Bold"/>
                <a:ea typeface="Canela Text Bold"/>
                <a:cs typeface="Canela Text Bold"/>
                <a:sym typeface="Canela Text Bold"/>
              </a:defRPr>
            </a:pPr>
            <a:r>
              <a:t>space to park their cars </a:t>
            </a:r>
            <a:endParaRPr b="1" sz="1200">
              <a:latin typeface="Times Roman"/>
              <a:ea typeface="Times Roman"/>
              <a:cs typeface="Times Roman"/>
              <a:sym typeface="Times Roman"/>
            </a:endParaRPr>
          </a:p>
        </p:txBody>
      </p:sp>
      <p:sp>
        <p:nvSpPr>
          <p:cNvPr id="283" name="Sends timely notifications and offers…"/>
          <p:cNvSpPr txBox="1"/>
          <p:nvPr/>
        </p:nvSpPr>
        <p:spPr>
          <a:xfrm>
            <a:off x="491028" y="7931473"/>
            <a:ext cx="5444250" cy="943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chemeClr val="accent1">
                    <a:lumOff val="-24499"/>
                  </a:schemeClr>
                </a:solidFill>
                <a:latin typeface="Canela Text Bold"/>
                <a:ea typeface="Canela Text Bold"/>
                <a:cs typeface="Canela Text Bold"/>
                <a:sym typeface="Canela Text Bold"/>
              </a:defRPr>
            </a:pPr>
            <a:r>
              <a:t>Sends timely notifications and offers </a:t>
            </a:r>
          </a:p>
          <a:p>
            <a:pPr algn="l">
              <a:defRPr sz="2300">
                <a:solidFill>
                  <a:schemeClr val="accent1">
                    <a:lumOff val="-24499"/>
                  </a:schemeClr>
                </a:solidFill>
                <a:latin typeface="Canela Text Bold"/>
                <a:ea typeface="Canela Text Bold"/>
                <a:cs typeface="Canela Text Bold"/>
                <a:sym typeface="Canela Text Bold"/>
              </a:defRPr>
            </a:pPr>
            <a:r>
              <a:t>Online payment as well</a:t>
            </a:r>
          </a:p>
        </p:txBody>
      </p:sp>
      <p:sp>
        <p:nvSpPr>
          <p:cNvPr id="284" name="Application available in 15,000 cities"/>
          <p:cNvSpPr txBox="1"/>
          <p:nvPr/>
        </p:nvSpPr>
        <p:spPr>
          <a:xfrm>
            <a:off x="6921500" y="5368893"/>
            <a:ext cx="5320475" cy="684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chemeClr val="accent1">
                    <a:lumOff val="-24499"/>
                  </a:schemeClr>
                </a:solidFill>
                <a:latin typeface="Canela Text Bold"/>
                <a:ea typeface="Canela Text Bold"/>
                <a:cs typeface="Canela Text Bold"/>
                <a:sym typeface="Canela Text Bold"/>
              </a:defRPr>
            </a:pPr>
            <a:r>
              <a:t>Application available in </a:t>
            </a:r>
            <a:r>
              <a:rPr sz="2100">
                <a:latin typeface="Futura Bold"/>
                <a:ea typeface="Futura Bold"/>
                <a:cs typeface="Futura Bold"/>
                <a:sym typeface="Futura Bold"/>
              </a:rPr>
              <a:t>15,000</a:t>
            </a:r>
            <a:r>
              <a:t> cities</a:t>
            </a:r>
            <a:endParaRPr b="1" sz="1200">
              <a:latin typeface="Times Roman"/>
              <a:ea typeface="Times Roman"/>
              <a:cs typeface="Times Roman"/>
              <a:sym typeface="Times Roman"/>
            </a:endParaRPr>
          </a:p>
        </p:txBody>
      </p:sp>
      <p:sp>
        <p:nvSpPr>
          <p:cNvPr id="285" name="Allows users allows users to find and…"/>
          <p:cNvSpPr txBox="1"/>
          <p:nvPr/>
        </p:nvSpPr>
        <p:spPr>
          <a:xfrm>
            <a:off x="6921500" y="6412496"/>
            <a:ext cx="5993397" cy="10759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20000"/>
              </a:lnSpc>
              <a:defRPr sz="2300">
                <a:solidFill>
                  <a:schemeClr val="accent1">
                    <a:lumOff val="-24499"/>
                  </a:schemeClr>
                </a:solidFill>
                <a:latin typeface="Canela Text Bold"/>
                <a:ea typeface="Canela Text Bold"/>
                <a:cs typeface="Canela Text Bold"/>
                <a:sym typeface="Canela Text Bold"/>
              </a:defRPr>
            </a:pPr>
            <a:r>
              <a:t>Allows users allows users to find and </a:t>
            </a:r>
          </a:p>
          <a:p>
            <a:pPr algn="l">
              <a:lnSpc>
                <a:spcPct val="120000"/>
              </a:lnSpc>
              <a:defRPr sz="2300">
                <a:solidFill>
                  <a:schemeClr val="accent1">
                    <a:lumOff val="-24499"/>
                  </a:schemeClr>
                </a:solidFill>
                <a:latin typeface="Canela Text Bold"/>
                <a:ea typeface="Canela Text Bold"/>
                <a:cs typeface="Canela Text Bold"/>
                <a:sym typeface="Canela Text Bold"/>
              </a:defRPr>
            </a:pPr>
            <a:r>
              <a:t>book parking spot using current address </a:t>
            </a:r>
          </a:p>
        </p:txBody>
      </p:sp>
      <p:sp>
        <p:nvSpPr>
          <p:cNvPr id="286" name="Provides real-time information to users,…"/>
          <p:cNvSpPr txBox="1"/>
          <p:nvPr/>
        </p:nvSpPr>
        <p:spPr>
          <a:xfrm>
            <a:off x="6921500" y="7847273"/>
            <a:ext cx="5890286" cy="1080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solidFill>
                  <a:schemeClr val="accent1">
                    <a:lumOff val="-24499"/>
                  </a:schemeClr>
                </a:solidFill>
                <a:latin typeface="Canela Text Bold"/>
                <a:ea typeface="Canela Text Bold"/>
                <a:cs typeface="Canela Text Bold"/>
                <a:sym typeface="Canela Text Bold"/>
              </a:defRPr>
            </a:pPr>
            <a:r>
              <a:t>Provides real-time information to users, </a:t>
            </a:r>
          </a:p>
          <a:p>
            <a:pPr algn="l">
              <a:defRPr sz="2300">
                <a:solidFill>
                  <a:schemeClr val="accent1">
                    <a:lumOff val="-24499"/>
                  </a:schemeClr>
                </a:solidFill>
                <a:latin typeface="Canela Text Bold"/>
                <a:ea typeface="Canela Text Bold"/>
                <a:cs typeface="Canela Text Bold"/>
                <a:sym typeface="Canela Text Bold"/>
              </a:defRPr>
            </a:pPr>
            <a:r>
              <a:t>showing space, cost and parking time </a:t>
            </a:r>
            <a:endParaRPr b="1" sz="1200">
              <a:latin typeface="Times Roman"/>
              <a:ea typeface="Times Roman"/>
              <a:cs typeface="Times Roman"/>
              <a:sym typeface="Times Roman"/>
            </a:endParaRPr>
          </a:p>
        </p:txBody>
      </p:sp>
      <p:pic>
        <p:nvPicPr>
          <p:cNvPr id="287" name="Line Line" descr="Line Line"/>
          <p:cNvPicPr>
            <a:picLocks noChangeAspect="0"/>
          </p:cNvPicPr>
          <p:nvPr/>
        </p:nvPicPr>
        <p:blipFill>
          <a:blip r:embed="rId7">
            <a:extLst/>
          </a:blip>
          <a:stretch>
            <a:fillRect/>
          </a:stretch>
        </p:blipFill>
        <p:spPr>
          <a:xfrm rot="16200000">
            <a:off x="2941233" y="5691302"/>
            <a:ext cx="6664101" cy="71843"/>
          </a:xfrm>
          <a:prstGeom prst="rect">
            <a:avLst/>
          </a:prstGeom>
        </p:spPr>
      </p:pic>
      <p:pic>
        <p:nvPicPr>
          <p:cNvPr id="289" name="sensor (1).png" descr="sensor (1).png"/>
          <p:cNvPicPr>
            <a:picLocks noChangeAspect="1"/>
          </p:cNvPicPr>
          <p:nvPr/>
        </p:nvPicPr>
        <p:blipFill>
          <a:blip r:embed="rId8">
            <a:extLst/>
          </a:blip>
          <a:stretch>
            <a:fillRect/>
          </a:stretch>
        </p:blipFill>
        <p:spPr>
          <a:xfrm>
            <a:off x="105689" y="5612779"/>
            <a:ext cx="197050" cy="197050"/>
          </a:xfrm>
          <a:prstGeom prst="rect">
            <a:avLst/>
          </a:prstGeom>
          <a:ln w="12700">
            <a:miter lim="400000"/>
          </a:ln>
        </p:spPr>
      </p:pic>
      <p:pic>
        <p:nvPicPr>
          <p:cNvPr id="290" name="sensor (1).png" descr="sensor (1).png"/>
          <p:cNvPicPr>
            <a:picLocks noChangeAspect="1"/>
          </p:cNvPicPr>
          <p:nvPr/>
        </p:nvPicPr>
        <p:blipFill>
          <a:blip r:embed="rId8">
            <a:extLst/>
          </a:blip>
          <a:stretch>
            <a:fillRect/>
          </a:stretch>
        </p:blipFill>
        <p:spPr>
          <a:xfrm>
            <a:off x="105689" y="6900760"/>
            <a:ext cx="197050" cy="197049"/>
          </a:xfrm>
          <a:prstGeom prst="rect">
            <a:avLst/>
          </a:prstGeom>
          <a:ln w="12700">
            <a:miter lim="400000"/>
          </a:ln>
        </p:spPr>
      </p:pic>
      <p:pic>
        <p:nvPicPr>
          <p:cNvPr id="291" name="sensor (1).png" descr="sensor (1).png"/>
          <p:cNvPicPr>
            <a:picLocks noChangeAspect="1"/>
          </p:cNvPicPr>
          <p:nvPr/>
        </p:nvPicPr>
        <p:blipFill>
          <a:blip r:embed="rId8">
            <a:extLst/>
          </a:blip>
          <a:stretch>
            <a:fillRect/>
          </a:stretch>
        </p:blipFill>
        <p:spPr>
          <a:xfrm>
            <a:off x="105689" y="8288791"/>
            <a:ext cx="197050" cy="197050"/>
          </a:xfrm>
          <a:prstGeom prst="rect">
            <a:avLst/>
          </a:prstGeom>
          <a:ln w="12700">
            <a:miter lim="400000"/>
          </a:ln>
        </p:spPr>
      </p:pic>
      <p:pic>
        <p:nvPicPr>
          <p:cNvPr id="292" name="sensor (1).png" descr="sensor (1).png"/>
          <p:cNvPicPr>
            <a:picLocks noChangeAspect="1"/>
          </p:cNvPicPr>
          <p:nvPr/>
        </p:nvPicPr>
        <p:blipFill>
          <a:blip r:embed="rId8">
            <a:extLst/>
          </a:blip>
          <a:stretch>
            <a:fillRect/>
          </a:stretch>
        </p:blipFill>
        <p:spPr>
          <a:xfrm>
            <a:off x="6549625" y="5628698"/>
            <a:ext cx="197050" cy="197050"/>
          </a:xfrm>
          <a:prstGeom prst="rect">
            <a:avLst/>
          </a:prstGeom>
          <a:ln w="12700">
            <a:miter lim="400000"/>
          </a:ln>
        </p:spPr>
      </p:pic>
      <p:pic>
        <p:nvPicPr>
          <p:cNvPr id="293" name="sensor (1).png" descr="sensor (1).png"/>
          <p:cNvPicPr>
            <a:picLocks noChangeAspect="1"/>
          </p:cNvPicPr>
          <p:nvPr/>
        </p:nvPicPr>
        <p:blipFill>
          <a:blip r:embed="rId8">
            <a:extLst/>
          </a:blip>
          <a:stretch>
            <a:fillRect/>
          </a:stretch>
        </p:blipFill>
        <p:spPr>
          <a:xfrm>
            <a:off x="6549625" y="6851970"/>
            <a:ext cx="197050" cy="197049"/>
          </a:xfrm>
          <a:prstGeom prst="rect">
            <a:avLst/>
          </a:prstGeom>
          <a:ln w="12700">
            <a:miter lim="400000"/>
          </a:ln>
        </p:spPr>
      </p:pic>
      <p:pic>
        <p:nvPicPr>
          <p:cNvPr id="294" name="sensor (1).png" descr="sensor (1).png"/>
          <p:cNvPicPr>
            <a:picLocks noChangeAspect="1"/>
          </p:cNvPicPr>
          <p:nvPr/>
        </p:nvPicPr>
        <p:blipFill>
          <a:blip r:embed="rId8">
            <a:extLst/>
          </a:blip>
          <a:stretch>
            <a:fillRect/>
          </a:stretch>
        </p:blipFill>
        <p:spPr>
          <a:xfrm>
            <a:off x="6549625" y="8288791"/>
            <a:ext cx="197050" cy="19705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8" name="Screen Shot 2022-03-09 at 7.53.50 PM.png"/>
          <p:cNvGrpSpPr/>
          <p:nvPr/>
        </p:nvGrpSpPr>
        <p:grpSpPr>
          <a:xfrm>
            <a:off x="2509072" y="2566864"/>
            <a:ext cx="7986656" cy="6477295"/>
            <a:chOff x="0" y="0"/>
            <a:chExt cx="7986655" cy="6477294"/>
          </a:xfrm>
        </p:grpSpPr>
        <p:pic>
          <p:nvPicPr>
            <p:cNvPr id="297" name="Screen Shot 2022-03-09 at 7.53.50 PM.png" descr="Screen Shot 2022-03-09 at 7.53.50 PM.png"/>
            <p:cNvPicPr>
              <a:picLocks noChangeAspect="1"/>
            </p:cNvPicPr>
            <p:nvPr/>
          </p:nvPicPr>
          <p:blipFill>
            <a:blip r:embed="rId2">
              <a:extLst/>
            </a:blip>
            <a:stretch>
              <a:fillRect/>
            </a:stretch>
          </p:blipFill>
          <p:spPr>
            <a:xfrm>
              <a:off x="127000" y="88900"/>
              <a:ext cx="7732656" cy="6147095"/>
            </a:xfrm>
            <a:prstGeom prst="rect">
              <a:avLst/>
            </a:prstGeom>
            <a:ln>
              <a:noFill/>
            </a:ln>
            <a:effectLst/>
          </p:spPr>
        </p:pic>
        <p:pic>
          <p:nvPicPr>
            <p:cNvPr id="296" name="Screen Shot 2022-03-09 at 7.53.50 PM.png" descr="Screen Shot 2022-03-09 at 7.53.50 PM.png"/>
            <p:cNvPicPr>
              <a:picLocks noChangeAspect="0"/>
            </p:cNvPicPr>
            <p:nvPr/>
          </p:nvPicPr>
          <p:blipFill>
            <a:blip r:embed="rId3">
              <a:extLst/>
            </a:blip>
            <a:stretch>
              <a:fillRect/>
            </a:stretch>
          </p:blipFill>
          <p:spPr>
            <a:xfrm>
              <a:off x="0" y="0"/>
              <a:ext cx="7986656" cy="6477295"/>
            </a:xfrm>
            <a:prstGeom prst="rect">
              <a:avLst/>
            </a:prstGeom>
            <a:effectLst/>
          </p:spPr>
        </p:pic>
      </p:grpSp>
      <p:grpSp>
        <p:nvGrpSpPr>
          <p:cNvPr id="301" name="Rectangle"/>
          <p:cNvGrpSpPr/>
          <p:nvPr/>
        </p:nvGrpSpPr>
        <p:grpSpPr>
          <a:xfrm>
            <a:off x="2443140" y="502506"/>
            <a:ext cx="7986656" cy="1634404"/>
            <a:chOff x="0" y="0"/>
            <a:chExt cx="7986655" cy="1634402"/>
          </a:xfrm>
        </p:grpSpPr>
        <p:sp>
          <p:nvSpPr>
            <p:cNvPr id="300" name="Rectangle"/>
            <p:cNvSpPr/>
            <p:nvPr/>
          </p:nvSpPr>
          <p:spPr>
            <a:xfrm>
              <a:off x="19050" y="19050"/>
              <a:ext cx="7948556" cy="1596303"/>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299" name="Rectangle Rectangle" descr="Rectangle Rectangle"/>
            <p:cNvPicPr>
              <a:picLocks noChangeAspect="0"/>
            </p:cNvPicPr>
            <p:nvPr/>
          </p:nvPicPr>
          <p:blipFill>
            <a:blip r:embed="rId4">
              <a:extLst/>
            </a:blip>
            <a:stretch>
              <a:fillRect/>
            </a:stretch>
          </p:blipFill>
          <p:spPr>
            <a:xfrm>
              <a:off x="0" y="0"/>
              <a:ext cx="7986656" cy="1634403"/>
            </a:xfrm>
            <a:prstGeom prst="rect">
              <a:avLst/>
            </a:prstGeom>
            <a:effectLst/>
          </p:spPr>
        </p:pic>
      </p:grpSp>
      <p:sp>
        <p:nvSpPr>
          <p:cNvPr id="302" name="COMPARISON BETWEEN…"/>
          <p:cNvSpPr txBox="1"/>
          <p:nvPr/>
        </p:nvSpPr>
        <p:spPr>
          <a:xfrm>
            <a:off x="2673902" y="557390"/>
            <a:ext cx="7525132" cy="15246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50000"/>
              </a:lnSpc>
              <a:defRPr sz="3000">
                <a:solidFill>
                  <a:srgbClr val="0A2E5C"/>
                </a:solidFill>
                <a:latin typeface="Canela Text Bold"/>
                <a:ea typeface="Canela Text Bold"/>
                <a:cs typeface="Canela Text Bold"/>
                <a:sym typeface="Canela Text Bold"/>
              </a:defRPr>
            </a:pPr>
            <a:r>
              <a:t>COMPARISON BETWEEN </a:t>
            </a:r>
          </a:p>
          <a:p>
            <a:pPr>
              <a:lnSpc>
                <a:spcPct val="150000"/>
              </a:lnSpc>
              <a:defRPr sz="3000">
                <a:solidFill>
                  <a:srgbClr val="0A2E5C"/>
                </a:solidFill>
                <a:latin typeface="Canela Text Bold"/>
                <a:ea typeface="Canela Text Bold"/>
                <a:cs typeface="Canela Text Bold"/>
                <a:sym typeface="Canela Text Bold"/>
              </a:defRPr>
            </a:pPr>
            <a:r>
              <a:t>AVAILABLE AND PROPOSED SYSTEMS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6" name="Rectangle"/>
          <p:cNvGrpSpPr/>
          <p:nvPr/>
        </p:nvGrpSpPr>
        <p:grpSpPr>
          <a:xfrm>
            <a:off x="3036528" y="502506"/>
            <a:ext cx="6931744" cy="927101"/>
            <a:chOff x="0" y="0"/>
            <a:chExt cx="6931743" cy="927100"/>
          </a:xfrm>
        </p:grpSpPr>
        <p:sp>
          <p:nvSpPr>
            <p:cNvPr id="305" name="Rectangle"/>
            <p:cNvSpPr/>
            <p:nvPr/>
          </p:nvSpPr>
          <p:spPr>
            <a:xfrm>
              <a:off x="19050" y="19050"/>
              <a:ext cx="6893644" cy="889000"/>
            </a:xfrm>
            <a:prstGeom prst="rect">
              <a:avLst/>
            </a:prstGeom>
            <a:solidFill>
              <a:srgbClr val="F4B41A"/>
            </a:solidFill>
            <a:ln>
              <a:noFill/>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pic>
          <p:nvPicPr>
            <p:cNvPr id="304" name="Rectangle Rectangle" descr="Rectangle Rectangle"/>
            <p:cNvPicPr>
              <a:picLocks noChangeAspect="0"/>
            </p:cNvPicPr>
            <p:nvPr/>
          </p:nvPicPr>
          <p:blipFill>
            <a:blip r:embed="rId2">
              <a:extLst/>
            </a:blip>
            <a:stretch>
              <a:fillRect/>
            </a:stretch>
          </p:blipFill>
          <p:spPr>
            <a:xfrm>
              <a:off x="0" y="0"/>
              <a:ext cx="6931744" cy="927100"/>
            </a:xfrm>
            <a:prstGeom prst="rect">
              <a:avLst/>
            </a:prstGeom>
            <a:effectLst/>
          </p:spPr>
        </p:pic>
      </p:grpSp>
      <p:sp>
        <p:nvSpPr>
          <p:cNvPr id="307" name="PROBLEM STATEMENT"/>
          <p:cNvSpPr txBox="1"/>
          <p:nvPr/>
        </p:nvSpPr>
        <p:spPr>
          <a:xfrm>
            <a:off x="4159630" y="631411"/>
            <a:ext cx="4685539" cy="669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A2E5C"/>
                </a:solidFill>
                <a:latin typeface="Canela Text Bold"/>
                <a:ea typeface="Canela Text Bold"/>
                <a:cs typeface="Canela Text Bold"/>
                <a:sym typeface="Canela Text Bold"/>
              </a:defRPr>
            </a:lvl1pPr>
          </a:lstStyle>
          <a:p>
            <a:pPr/>
            <a:r>
              <a:t>PROBLEM STATEMENT</a:t>
            </a:r>
          </a:p>
        </p:txBody>
      </p:sp>
      <p:sp>
        <p:nvSpPr>
          <p:cNvPr id="308" name="A research from Weishuber (2015) claims that around 40% of accidents occur during vehicle parking."/>
          <p:cNvSpPr txBox="1"/>
          <p:nvPr/>
        </p:nvSpPr>
        <p:spPr>
          <a:xfrm>
            <a:off x="1356419" y="2401465"/>
            <a:ext cx="10291962" cy="1208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50000"/>
              </a:lnSpc>
              <a:defRPr sz="2300">
                <a:solidFill>
                  <a:schemeClr val="accent1">
                    <a:lumOff val="-24499"/>
                  </a:schemeClr>
                </a:solidFill>
                <a:latin typeface="Canela Text Bold"/>
                <a:ea typeface="Canela Text Bold"/>
                <a:cs typeface="Canela Text Bold"/>
                <a:sym typeface="Canela Text Bold"/>
              </a:defRPr>
            </a:lvl1pPr>
          </a:lstStyle>
          <a:p>
            <a:pPr/>
            <a:r>
              <a:t>A research from Weishuber (2015) claims that around 40% of accidents occur during vehicle parking. </a:t>
            </a:r>
          </a:p>
        </p:txBody>
      </p:sp>
      <p:sp>
        <p:nvSpPr>
          <p:cNvPr id="309" name="Traditional and road- side parking causes huge traffic congestion which results in loss of fuel, energy and time."/>
          <p:cNvSpPr txBox="1"/>
          <p:nvPr/>
        </p:nvSpPr>
        <p:spPr>
          <a:xfrm>
            <a:off x="1356419" y="4272565"/>
            <a:ext cx="10291962" cy="1208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300">
                <a:solidFill>
                  <a:schemeClr val="accent1">
                    <a:lumOff val="-24499"/>
                  </a:schemeClr>
                </a:solidFill>
                <a:latin typeface="Canela Text Bold"/>
                <a:ea typeface="Canela Text Bold"/>
                <a:cs typeface="Canela Text Bold"/>
                <a:sym typeface="Canela Text Bold"/>
              </a:defRPr>
            </a:lvl1pPr>
          </a:lstStyle>
          <a:p>
            <a:pPr/>
            <a:r>
              <a:t>Traditional and road- side parking causes huge traffic congestion which results in loss of fuel, energy and time. </a:t>
            </a:r>
          </a:p>
        </p:txBody>
      </p:sp>
      <p:sp>
        <p:nvSpPr>
          <p:cNvPr id="310" name="A driver has to drive aimlessly for hundreds of meters just to find a vacant space to park his car."/>
          <p:cNvSpPr txBox="1"/>
          <p:nvPr/>
        </p:nvSpPr>
        <p:spPr>
          <a:xfrm>
            <a:off x="1356419" y="6143665"/>
            <a:ext cx="10291962" cy="1609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300">
                <a:solidFill>
                  <a:schemeClr val="accent1">
                    <a:lumOff val="-24499"/>
                  </a:schemeClr>
                </a:solidFill>
                <a:latin typeface="Canela Text Bold"/>
                <a:ea typeface="Canela Text Bold"/>
                <a:cs typeface="Canela Text Bold"/>
                <a:sym typeface="Canela Text Bold"/>
              </a:defRPr>
            </a:lvl1pPr>
          </a:lstStyle>
          <a:p>
            <a:pPr/>
            <a:r>
              <a:t>A driver has to drive aimlessly for hundreds of meters just to find a vacant space to park his car. </a:t>
            </a:r>
            <a:endParaRPr b="1" sz="1200">
              <a:latin typeface="Times Roman"/>
              <a:ea typeface="Times Roman"/>
              <a:cs typeface="Times Roman"/>
              <a:sym typeface="Times Roman"/>
            </a:endParaRPr>
          </a:p>
        </p:txBody>
      </p:sp>
      <p:pic>
        <p:nvPicPr>
          <p:cNvPr id="311" name="sensor (1).png" descr="sensor (1).png"/>
          <p:cNvPicPr>
            <a:picLocks noChangeAspect="1"/>
          </p:cNvPicPr>
          <p:nvPr/>
        </p:nvPicPr>
        <p:blipFill>
          <a:blip r:embed="rId3">
            <a:extLst/>
          </a:blip>
          <a:stretch>
            <a:fillRect/>
          </a:stretch>
        </p:blipFill>
        <p:spPr>
          <a:xfrm>
            <a:off x="678768" y="4437458"/>
            <a:ext cx="274638" cy="274639"/>
          </a:xfrm>
          <a:prstGeom prst="rect">
            <a:avLst/>
          </a:prstGeom>
          <a:ln w="12700">
            <a:miter lim="400000"/>
          </a:ln>
        </p:spPr>
      </p:pic>
      <p:pic>
        <p:nvPicPr>
          <p:cNvPr id="312" name="sensor (1).png" descr="sensor (1).png"/>
          <p:cNvPicPr>
            <a:picLocks noChangeAspect="1"/>
          </p:cNvPicPr>
          <p:nvPr/>
        </p:nvPicPr>
        <p:blipFill>
          <a:blip r:embed="rId3">
            <a:extLst/>
          </a:blip>
          <a:stretch>
            <a:fillRect/>
          </a:stretch>
        </p:blipFill>
        <p:spPr>
          <a:xfrm>
            <a:off x="678768" y="6315533"/>
            <a:ext cx="274638" cy="27463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