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e Bloggs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–Joe Bloggs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search Method for Computing and Technology"/>
          <p:cNvSpPr txBox="1"/>
          <p:nvPr>
            <p:ph type="ctrTitle"/>
          </p:nvPr>
        </p:nvSpPr>
        <p:spPr>
          <a:xfrm>
            <a:off x="676309" y="374442"/>
            <a:ext cx="11899698" cy="1393860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297941">
              <a:defRPr b="1" sz="408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Research Method for Computing and Technology </a:t>
            </a:r>
          </a:p>
        </p:txBody>
      </p:sp>
      <p:sp>
        <p:nvSpPr>
          <p:cNvPr id="120" name="Presentation on…"/>
          <p:cNvSpPr txBox="1"/>
          <p:nvPr>
            <p:ph type="subTitle" sz="quarter" idx="1"/>
          </p:nvPr>
        </p:nvSpPr>
        <p:spPr>
          <a:xfrm>
            <a:off x="1348847" y="3759692"/>
            <a:ext cx="10108592" cy="156959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9525">
            <a:round/>
          </a:ln>
          <a:effectLst>
            <a:outerShdw sx="100000" sy="100000" kx="0" ky="0" algn="b" rotWithShape="0" blurRad="63500" dist="155291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algn="l">
              <a:defRPr sz="2800" u="sng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Presentation on</a:t>
            </a:r>
          </a:p>
          <a:p>
            <a:pPr>
              <a:defRPr b="1" sz="51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Smart Citizen Sensing</a:t>
            </a:r>
          </a:p>
        </p:txBody>
      </p:sp>
      <p:pic>
        <p:nvPicPr>
          <p:cNvPr id="121" name="Group Members… Group Members&#10;Sandesh Subedi ‘A’&#10;Suraj Pandey" descr="Group Members… Group MembersSandesh Subedi ‘A’Suraj Pandey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8648" y="6036393"/>
            <a:ext cx="6255822" cy="2692930"/>
          </a:xfrm>
          <a:prstGeom prst="rect">
            <a:avLst/>
          </a:prstGeom>
        </p:spPr>
      </p:pic>
      <p:sp>
        <p:nvSpPr>
          <p:cNvPr id="12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481570" cy="4240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b="1" sz="2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 Shot 2021-11-27 at 3.03.02 pm.png" descr="Screen Shot 2021-11-27 at 3.03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6896" y="1169466"/>
            <a:ext cx="9221005" cy="767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/>
          <p:nvPr>
            <p:ph type="sldNum" sz="quarter" idx="4294967295"/>
          </p:nvPr>
        </p:nvSpPr>
        <p:spPr>
          <a:xfrm>
            <a:off x="6328884" y="9296400"/>
            <a:ext cx="340259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Screen Shot 2021-11-27 at 2.11.30 pm.png"/>
          <p:cNvGrpSpPr/>
          <p:nvPr/>
        </p:nvGrpSpPr>
        <p:grpSpPr>
          <a:xfrm>
            <a:off x="1560820" y="717610"/>
            <a:ext cx="9573242" cy="5868849"/>
            <a:chOff x="0" y="0"/>
            <a:chExt cx="9573241" cy="5868847"/>
          </a:xfrm>
        </p:grpSpPr>
        <p:pic>
          <p:nvPicPr>
            <p:cNvPr id="163" name="Screen Shot 2021-11-27 at 2.11.30 pm.png" descr="Screen Shot 2021-11-27 at 2.11.30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9319242" cy="553864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2" name="Screen Shot 2021-11-27 at 2.11.30 pm.png" descr="Screen Shot 2021-11-27 at 2.11.30 pm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573242" cy="5868848"/>
            </a:xfrm>
            <a:prstGeom prst="rect">
              <a:avLst/>
            </a:prstGeom>
            <a:effectLst/>
          </p:spPr>
        </p:pic>
      </p:grpSp>
      <p:sp>
        <p:nvSpPr>
          <p:cNvPr id="165" name="Fig: The proposed architecture for a citizen sensing tool using  neural network computation system"/>
          <p:cNvSpPr txBox="1"/>
          <p:nvPr>
            <p:ph type="title"/>
          </p:nvPr>
        </p:nvSpPr>
        <p:spPr>
          <a:xfrm>
            <a:off x="914693" y="6943590"/>
            <a:ext cx="10651228" cy="1435602"/>
          </a:xfrm>
          <a:prstGeom prst="rect">
            <a:avLst/>
          </a:prstGeom>
        </p:spPr>
        <p:txBody>
          <a:bodyPr/>
          <a:lstStyle>
            <a:lvl1pPr defTabSz="384047">
              <a:spcBef>
                <a:spcPts val="1000"/>
              </a:spcBef>
              <a:defRPr b="1" sz="252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Fig: The proposed architecture for a citizen sensing tool using  neural network computation system</a:t>
            </a:r>
          </a:p>
        </p:txBody>
      </p:sp>
      <p:sp>
        <p:nvSpPr>
          <p:cNvPr id="166" name="Slide Number"/>
          <p:cNvSpPr txBox="1"/>
          <p:nvPr>
            <p:ph type="sldNum" sz="quarter" idx="4294967295"/>
          </p:nvPr>
        </p:nvSpPr>
        <p:spPr>
          <a:xfrm>
            <a:off x="6328884" y="9296400"/>
            <a:ext cx="340259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witter is taken as a tool to collect data as twitter generates big volume of raw data…"/>
          <p:cNvSpPr txBox="1"/>
          <p:nvPr>
            <p:ph type="title"/>
          </p:nvPr>
        </p:nvSpPr>
        <p:spPr>
          <a:xfrm>
            <a:off x="1176786" y="2032175"/>
            <a:ext cx="10651228" cy="6459342"/>
          </a:xfrm>
          <a:prstGeom prst="rect">
            <a:avLst/>
          </a:prstGeom>
        </p:spPr>
        <p:txBody>
          <a:bodyPr/>
          <a:lstStyle/>
          <a:p>
            <a:pPr marL="416718" indent="-416718" algn="just" defTabSz="457200">
              <a:spcBef>
                <a:spcPts val="1200"/>
              </a:spcBef>
              <a:buSzPct val="50000"/>
              <a:buBlip>
                <a:blip r:embed="rId2"/>
              </a:buBlip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Twitter is taken as a tool to collect data as twitter generates big volume of raw data</a:t>
            </a:r>
          </a:p>
          <a:p>
            <a:pPr marL="416718" indent="-416718" algn="just" defTabSz="457200">
              <a:spcBef>
                <a:spcPts val="1200"/>
              </a:spcBef>
              <a:buSzPct val="50000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16718" indent="-416718" algn="just" defTabSz="457200">
              <a:spcBef>
                <a:spcPts val="1200"/>
              </a:spcBef>
              <a:buSzPct val="50000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Then such data are transformed into useful information as shown on figure above.</a:t>
            </a:r>
          </a:p>
          <a:p>
            <a:pPr defTabSz="457200">
              <a:spcBef>
                <a:spcPts val="1200"/>
              </a:spcBef>
              <a:defRPr b="1" sz="3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9" name="Slide Number"/>
          <p:cNvSpPr txBox="1"/>
          <p:nvPr>
            <p:ph type="sldNum" sz="quarter" idx="4294967295"/>
          </p:nvPr>
        </p:nvSpPr>
        <p:spPr>
          <a:xfrm>
            <a:off x="6328884" y="9296400"/>
            <a:ext cx="340259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irstly, data from twitter are downloaded and loaded into Hadoop using Apache Flume or APIs tools…"/>
          <p:cNvSpPr txBox="1"/>
          <p:nvPr>
            <p:ph type="title"/>
          </p:nvPr>
        </p:nvSpPr>
        <p:spPr>
          <a:xfrm>
            <a:off x="1014538" y="2718609"/>
            <a:ext cx="11121501" cy="6043582"/>
          </a:xfrm>
          <a:prstGeom prst="rect">
            <a:avLst/>
          </a:prstGeom>
        </p:spPr>
        <p:txBody>
          <a:bodyPr/>
          <a:lstStyle/>
          <a:p>
            <a:pPr marL="416718" indent="-416718" algn="just" defTabSz="457200">
              <a:lnSpc>
                <a:spcPct val="140000"/>
              </a:lnSpc>
              <a:spcBef>
                <a:spcPts val="1200"/>
              </a:spcBef>
              <a:buSzPct val="100000"/>
              <a:buAutoNum type="arabicPeriod" startAt="1"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Firstly, data from twitter are downloaded and loaded into Hadoop using Apache Flume or APIs tools</a:t>
            </a:r>
          </a:p>
          <a:p>
            <a:pPr marL="416718" indent="-416718" algn="just" defTabSz="457200">
              <a:lnSpc>
                <a:spcPct val="140000"/>
              </a:lnSpc>
              <a:spcBef>
                <a:spcPts val="1200"/>
              </a:spcBef>
              <a:buSzPct val="100000"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Then data extracted from twitter are stored in HDFS</a:t>
            </a:r>
          </a:p>
          <a:p>
            <a:pPr marL="416718" indent="-416718" algn="just" defTabSz="457200">
              <a:lnSpc>
                <a:spcPct val="140000"/>
              </a:lnSpc>
              <a:spcBef>
                <a:spcPts val="1200"/>
              </a:spcBef>
              <a:buSzPct val="100000"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Divide large data into block</a:t>
            </a:r>
          </a:p>
          <a:p>
            <a:pPr marL="416718" indent="-416718" algn="just" defTabSz="457200">
              <a:lnSpc>
                <a:spcPct val="140000"/>
              </a:lnSpc>
              <a:spcBef>
                <a:spcPts val="1200"/>
              </a:spcBef>
              <a:buSzPct val="100000"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are replicated </a:t>
            </a:r>
          </a:p>
          <a:p>
            <a:pPr marL="416718" indent="-416718" algn="just" defTabSz="457200">
              <a:lnSpc>
                <a:spcPct val="140000"/>
              </a:lnSpc>
              <a:spcBef>
                <a:spcPts val="1200"/>
              </a:spcBef>
              <a:buSzPct val="100000"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MapReduce then transform unstructured data to meaningful data</a:t>
            </a:r>
          </a:p>
          <a:p>
            <a:pPr marL="416718" indent="-416718" algn="just" defTabSz="457200">
              <a:lnSpc>
                <a:spcPct val="140000"/>
              </a:lnSpc>
              <a:spcBef>
                <a:spcPts val="1200"/>
              </a:spcBef>
              <a:buSzPct val="100000"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Finally, data are loaded into CNN which perform sentiment analysis.</a:t>
            </a:r>
          </a:p>
          <a:p>
            <a:pPr algn="just" defTabSz="457200">
              <a:spcBef>
                <a:spcPts val="1200"/>
              </a:spcBef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72" name="Steps to convert raw data into meaningful data using CNN Steps to convert raw data into meaningful data using CNN&#10;" descr="Steps to convert raw data into meaningful data using CNN Steps to convert raw data into meaningful data using CNN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293" y="179802"/>
            <a:ext cx="10472214" cy="2053218"/>
          </a:xfrm>
          <a:prstGeom prst="rect">
            <a:avLst/>
          </a:prstGeom>
        </p:spPr>
      </p:pic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6328884" y="9296400"/>
            <a:ext cx="340259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clusion"/>
          <p:cNvSpPr txBox="1"/>
          <p:nvPr>
            <p:ph type="title"/>
          </p:nvPr>
        </p:nvSpPr>
        <p:spPr>
          <a:xfrm>
            <a:off x="1176786" y="628399"/>
            <a:ext cx="10329829" cy="1055236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420623">
              <a:spcBef>
                <a:spcPts val="1100"/>
              </a:spcBef>
              <a:defRPr b="1" sz="3864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Conclusion</a:t>
            </a:r>
            <a:endParaRPr sz="1104"/>
          </a:p>
        </p:txBody>
      </p:sp>
      <p:sp>
        <p:nvSpPr>
          <p:cNvPr id="176" name="Sentiment analysis is the key factor in the development of smart city domain…"/>
          <p:cNvSpPr txBox="1"/>
          <p:nvPr>
            <p:ph type="body" idx="4294967295"/>
          </p:nvPr>
        </p:nvSpPr>
        <p:spPr>
          <a:xfrm>
            <a:off x="1058086" y="2811357"/>
            <a:ext cx="10888628" cy="6185367"/>
          </a:xfrm>
          <a:prstGeom prst="rect">
            <a:avLst/>
          </a:prstGeom>
        </p:spPr>
        <p:txBody>
          <a:bodyPr anchor="t"/>
          <a:lstStyle/>
          <a:p>
            <a:pPr marL="416718" indent="-416718" algn="just">
              <a:lnSpc>
                <a:spcPct val="150000"/>
              </a:lnSpc>
              <a:spcBef>
                <a:spcPts val="0"/>
              </a:spcBef>
              <a:buSzPct val="63000"/>
              <a:buBlip>
                <a:blip r:embed="rId2"/>
              </a:buBlip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Sentiment analysis is the key factor in the development of smart city domain</a:t>
            </a:r>
          </a:p>
          <a:p>
            <a:pPr marL="416718" indent="-416718" algn="just">
              <a:lnSpc>
                <a:spcPct val="150000"/>
              </a:lnSpc>
              <a:spcBef>
                <a:spcPts val="0"/>
              </a:spcBef>
              <a:buSzPct val="63000"/>
              <a:buBlip>
                <a:blip r:embed="rId2"/>
              </a:buBlip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16718" indent="-416718" algn="just">
              <a:lnSpc>
                <a:spcPct val="150000"/>
              </a:lnSpc>
              <a:spcBef>
                <a:spcPts val="0"/>
              </a:spcBef>
              <a:buSzPct val="63000"/>
              <a:buBlip>
                <a:blip r:embed="rId2"/>
              </a:buBlip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Visual sentiment are performed with the helps of transfer learning and convolutional Neural Network</a:t>
            </a:r>
          </a:p>
        </p:txBody>
      </p:sp>
      <p:sp>
        <p:nvSpPr>
          <p:cNvPr id="177" name="Slide Number"/>
          <p:cNvSpPr txBox="1"/>
          <p:nvPr>
            <p:ph type="sldNum" sz="quarter" idx="4294967295"/>
          </p:nvPr>
        </p:nvSpPr>
        <p:spPr>
          <a:xfrm>
            <a:off x="6328884" y="9296400"/>
            <a:ext cx="340259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!! Thank You !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!! Thank You !!</a:t>
            </a:r>
          </a:p>
        </p:txBody>
      </p:sp>
      <p:sp>
        <p:nvSpPr>
          <p:cNvPr id="180" name="Slide Number"/>
          <p:cNvSpPr txBox="1"/>
          <p:nvPr>
            <p:ph type="sldNum" sz="quarter" idx="4294967295"/>
          </p:nvPr>
        </p:nvSpPr>
        <p:spPr>
          <a:xfrm>
            <a:off x="6328884" y="9296400"/>
            <a:ext cx="340259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stract"/>
          <p:cNvSpPr txBox="1"/>
          <p:nvPr>
            <p:ph type="ctrTitle"/>
          </p:nvPr>
        </p:nvSpPr>
        <p:spPr>
          <a:xfrm>
            <a:off x="3534370" y="736380"/>
            <a:ext cx="5936060" cy="681783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262889">
              <a:defRPr b="1" sz="36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25" name="This presentation is based on visual sentiment prediction of citizens…"/>
          <p:cNvSpPr txBox="1"/>
          <p:nvPr>
            <p:ph type="subTitle" sz="half" idx="1"/>
          </p:nvPr>
        </p:nvSpPr>
        <p:spPr>
          <a:xfrm>
            <a:off x="1270000" y="3151708"/>
            <a:ext cx="10464800" cy="3450184"/>
          </a:xfrm>
          <a:prstGeom prst="rect">
            <a:avLst/>
          </a:prstGeom>
        </p:spPr>
        <p:txBody>
          <a:bodyPr/>
          <a:lstStyle/>
          <a:p>
            <a:pPr marL="336847" indent="-336847" algn="just" defTabSz="566674">
              <a:lnSpc>
                <a:spcPct val="150000"/>
              </a:lnSpc>
              <a:buSzPct val="50000"/>
              <a:buBlip>
                <a:blip r:embed="rId2"/>
              </a:buBlip>
              <a:defRPr sz="29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presentation is based on visual sentiment prediction of citizens</a:t>
            </a:r>
          </a:p>
          <a:p>
            <a:pPr marL="336847" indent="-336847" algn="just" defTabSz="566674">
              <a:lnSpc>
                <a:spcPct val="150000"/>
              </a:lnSpc>
              <a:buSzPct val="50000"/>
              <a:buBlip>
                <a:blip r:embed="rId2"/>
              </a:buBlip>
              <a:defRPr sz="291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36847" indent="-336847" algn="just" defTabSz="566674">
              <a:lnSpc>
                <a:spcPct val="150000"/>
              </a:lnSpc>
              <a:buSzPct val="50000"/>
              <a:buBlip>
                <a:blip r:embed="rId2"/>
              </a:buBlip>
              <a:defRPr sz="29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of neural network on analysing visual sentiment</a:t>
            </a:r>
          </a:p>
          <a:p>
            <a:pPr marL="336847" indent="-336847" algn="just" defTabSz="566674">
              <a:lnSpc>
                <a:spcPct val="150000"/>
              </a:lnSpc>
              <a:buSzPct val="50000"/>
              <a:buBlip>
                <a:blip r:embed="rId2"/>
              </a:buBlip>
              <a:defRPr sz="291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36847" indent="-336847" algn="just" defTabSz="566674">
              <a:lnSpc>
                <a:spcPct val="150000"/>
              </a:lnSpc>
              <a:buSzPct val="50000"/>
              <a:buBlip>
                <a:blip r:embed="rId2"/>
              </a:buBlip>
              <a:defRPr sz="29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Overall prediction is 83.85 % accurate </a:t>
            </a:r>
          </a:p>
        </p:txBody>
      </p:sp>
      <p:sp>
        <p:nvSpPr>
          <p:cNvPr id="126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itizen sensing"/>
          <p:cNvSpPr txBox="1"/>
          <p:nvPr>
            <p:ph type="title"/>
          </p:nvPr>
        </p:nvSpPr>
        <p:spPr>
          <a:xfrm>
            <a:off x="3022796" y="859678"/>
            <a:ext cx="6959208" cy="947644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385572">
              <a:defRPr b="1" sz="528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Citizen sensing</a:t>
            </a:r>
          </a:p>
        </p:txBody>
      </p:sp>
      <p:sp>
        <p:nvSpPr>
          <p:cNvPr id="129" name="Collecting data from sensor for monitoring purpose…"/>
          <p:cNvSpPr txBox="1"/>
          <p:nvPr>
            <p:ph type="body" idx="4294967295"/>
          </p:nvPr>
        </p:nvSpPr>
        <p:spPr>
          <a:xfrm>
            <a:off x="1270000" y="2660961"/>
            <a:ext cx="11063945" cy="5679982"/>
          </a:xfrm>
          <a:prstGeom prst="rect">
            <a:avLst/>
          </a:prstGeom>
        </p:spPr>
        <p:txBody>
          <a:bodyPr anchor="t"/>
          <a:lstStyle/>
          <a:p>
            <a:pPr marL="347265" indent="-347265" algn="just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7265" indent="-347265" algn="just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Collecting data from sensor for monitoring purpose</a:t>
            </a:r>
          </a:p>
          <a:p>
            <a:pPr marL="347265" indent="-347265" algn="just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Cheap, quick and precise way of collecting data</a:t>
            </a:r>
          </a:p>
          <a:p>
            <a:pPr marL="347265" indent="-347265" algn="just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Helpful for health care and civil protection</a:t>
            </a:r>
          </a:p>
          <a:p>
            <a:pPr marL="347265" indent="-347265" algn="just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Enhance city’s intelligence, quality of life and other attributes(i.e., environment, education, transportation, etc).</a:t>
            </a:r>
          </a:p>
        </p:txBody>
      </p:sp>
      <p:sp>
        <p:nvSpPr>
          <p:cNvPr id="130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entiment Analysis"/>
          <p:cNvSpPr txBox="1"/>
          <p:nvPr>
            <p:ph type="title"/>
          </p:nvPr>
        </p:nvSpPr>
        <p:spPr>
          <a:xfrm>
            <a:off x="3022796" y="859678"/>
            <a:ext cx="6959208" cy="947644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385572">
              <a:defRPr b="1" sz="528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Sentiment Analysis</a:t>
            </a:r>
          </a:p>
        </p:txBody>
      </p:sp>
      <p:sp>
        <p:nvSpPr>
          <p:cNvPr id="133" name="Definitions:…"/>
          <p:cNvSpPr txBox="1"/>
          <p:nvPr>
            <p:ph type="body" sz="quarter" idx="4294967295"/>
          </p:nvPr>
        </p:nvSpPr>
        <p:spPr>
          <a:xfrm>
            <a:off x="1247693" y="3240935"/>
            <a:ext cx="10960515" cy="1687433"/>
          </a:xfrm>
          <a:prstGeom prst="rect">
            <a:avLst/>
          </a:prstGeom>
        </p:spPr>
        <p:txBody>
          <a:bodyPr anchor="t"/>
          <a:lstStyle/>
          <a:p>
            <a:pPr marL="0" indent="0" algn="just" defTabSz="315468">
              <a:lnSpc>
                <a:spcPct val="150000"/>
              </a:lnSpc>
              <a:spcBef>
                <a:spcPts val="0"/>
              </a:spcBef>
              <a:buSzTx/>
              <a:buNone/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Definitions:</a:t>
            </a:r>
          </a:p>
          <a:p>
            <a:pPr marL="0" indent="0" algn="just" defTabSz="315468">
              <a:lnSpc>
                <a:spcPct val="150000"/>
              </a:lnSpc>
              <a:spcBef>
                <a:spcPts val="0"/>
              </a:spcBef>
              <a:buSz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is the field that tries to give machines and computer software the ability to understand the emotions of the people.</a:t>
            </a:r>
          </a:p>
        </p:txBody>
      </p:sp>
      <p:sp>
        <p:nvSpPr>
          <p:cNvPr id="134" name="Categories:…"/>
          <p:cNvSpPr txBox="1"/>
          <p:nvPr/>
        </p:nvSpPr>
        <p:spPr>
          <a:xfrm>
            <a:off x="1247693" y="5353230"/>
            <a:ext cx="10960515" cy="253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 defTabSz="356362">
              <a:lnSpc>
                <a:spcPct val="150000"/>
              </a:lnSpc>
              <a:defRPr sz="305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Categories:</a:t>
            </a:r>
          </a:p>
          <a:p>
            <a:pPr marL="423664" indent="-423664" algn="just" defTabSz="356362">
              <a:lnSpc>
                <a:spcPct val="150000"/>
              </a:lnSpc>
              <a:buSzPct val="50000"/>
              <a:buBlip>
                <a:blip r:embed="rId2"/>
              </a:buBlip>
              <a:defRPr b="0" sz="305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Positive </a:t>
            </a:r>
          </a:p>
          <a:p>
            <a:pPr marL="423664" indent="-423664" algn="just" defTabSz="356362">
              <a:lnSpc>
                <a:spcPct val="150000"/>
              </a:lnSpc>
              <a:buSzPct val="50000"/>
              <a:buBlip>
                <a:blip r:embed="rId2"/>
              </a:buBlip>
              <a:defRPr b="0" sz="305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Neutral </a:t>
            </a:r>
          </a:p>
          <a:p>
            <a:pPr marL="423664" indent="-423664" algn="just" defTabSz="356362">
              <a:lnSpc>
                <a:spcPct val="150000"/>
              </a:lnSpc>
              <a:buSzPct val="50000"/>
              <a:buBlip>
                <a:blip r:embed="rId2"/>
              </a:buBlip>
              <a:defRPr b="0" sz="305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Negative</a:t>
            </a:r>
          </a:p>
        </p:txBody>
      </p:sp>
      <p:sp>
        <p:nvSpPr>
          <p:cNvPr id="135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entiment Analysis"/>
          <p:cNvSpPr txBox="1"/>
          <p:nvPr>
            <p:ph type="title"/>
          </p:nvPr>
        </p:nvSpPr>
        <p:spPr>
          <a:xfrm>
            <a:off x="3022796" y="859678"/>
            <a:ext cx="6959208" cy="947644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385572">
              <a:defRPr b="1" sz="528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Sentiment Analysis</a:t>
            </a:r>
          </a:p>
        </p:txBody>
      </p:sp>
      <p:sp>
        <p:nvSpPr>
          <p:cNvPr id="138" name="Unstructured data collected from web or social media are structured and classified to extract the information about people emotions, preference and ideas.…"/>
          <p:cNvSpPr txBox="1"/>
          <p:nvPr/>
        </p:nvSpPr>
        <p:spPr>
          <a:xfrm>
            <a:off x="1050418" y="2787961"/>
            <a:ext cx="10903964" cy="526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7265" indent="-347265" algn="just" defTabSz="292100">
              <a:lnSpc>
                <a:spcPct val="150000"/>
              </a:lnSpc>
              <a:buSzPct val="50000"/>
              <a:buBlip>
                <a:blip r:embed="rId2"/>
              </a:buBlip>
              <a:defRPr b="0"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Unstructured data collected from web or social media are structured and classified to extract the information about people emotions, preference and ideas.</a:t>
            </a:r>
          </a:p>
          <a:p>
            <a:pPr algn="just" defTabSz="292100">
              <a:lnSpc>
                <a:spcPct val="150000"/>
              </a:lnSpc>
              <a:defRPr b="0"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7265" indent="-347265" algn="just" defTabSz="292100">
              <a:lnSpc>
                <a:spcPct val="150000"/>
              </a:lnSpc>
              <a:buSzPct val="50000"/>
              <a:buBlip>
                <a:blip r:embed="rId2"/>
              </a:buBlip>
              <a:defRPr b="0"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Helps to monitor the level of citizen’s satisfaction towards the services provided to them</a:t>
            </a:r>
          </a:p>
          <a:p>
            <a:pPr algn="just" defTabSz="292100">
              <a:lnSpc>
                <a:spcPct val="150000"/>
              </a:lnSpc>
              <a:defRPr b="0"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7265" indent="-347265" algn="just" defTabSz="292100">
              <a:lnSpc>
                <a:spcPct val="150000"/>
              </a:lnSpc>
              <a:buSzPct val="50000"/>
              <a:buBlip>
                <a:blip r:embed="rId2"/>
              </a:buBlip>
              <a:defRPr b="0"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Helps to identify the area where people are satisfied and the area where they aren’t</a:t>
            </a:r>
          </a:p>
        </p:txBody>
      </p:sp>
      <p:sp>
        <p:nvSpPr>
          <p:cNvPr id="13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entiment Analysis"/>
          <p:cNvSpPr txBox="1"/>
          <p:nvPr>
            <p:ph type="title"/>
          </p:nvPr>
        </p:nvSpPr>
        <p:spPr>
          <a:xfrm>
            <a:off x="3022796" y="859678"/>
            <a:ext cx="6959208" cy="947644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385572">
              <a:defRPr b="1" sz="528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Sentiment Analysis</a:t>
            </a:r>
          </a:p>
        </p:txBody>
      </p:sp>
      <p:sp>
        <p:nvSpPr>
          <p:cNvPr id="142" name="Reviews…"/>
          <p:cNvSpPr txBox="1"/>
          <p:nvPr/>
        </p:nvSpPr>
        <p:spPr>
          <a:xfrm>
            <a:off x="1050418" y="3573139"/>
            <a:ext cx="10903964" cy="4334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09773" indent="-409773" algn="just" defTabSz="344677">
              <a:lnSpc>
                <a:spcPct val="150000"/>
              </a:lnSpc>
              <a:buSzPct val="50000"/>
              <a:buBlip>
                <a:blip r:embed="rId2"/>
              </a:buBlip>
              <a:defRPr b="0" sz="294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Reviews</a:t>
            </a:r>
          </a:p>
          <a:p>
            <a:pPr marL="409773" indent="-409773" algn="just" defTabSz="344677">
              <a:lnSpc>
                <a:spcPct val="150000"/>
              </a:lnSpc>
              <a:buSzPct val="50000"/>
              <a:buBlip>
                <a:blip r:embed="rId2"/>
              </a:buBlip>
              <a:defRPr b="0" sz="294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News</a:t>
            </a:r>
          </a:p>
          <a:p>
            <a:pPr marL="409773" indent="-409773" algn="just" defTabSz="344677">
              <a:lnSpc>
                <a:spcPct val="150000"/>
              </a:lnSpc>
              <a:buSzPct val="50000"/>
              <a:buBlip>
                <a:blip r:embed="rId2"/>
              </a:buBlip>
              <a:defRPr b="0" sz="294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Blogs</a:t>
            </a:r>
          </a:p>
          <a:p>
            <a:pPr marL="409773" indent="-409773" algn="just" defTabSz="344677">
              <a:lnSpc>
                <a:spcPct val="150000"/>
              </a:lnSpc>
              <a:buSzPct val="50000"/>
              <a:buBlip>
                <a:blip r:embed="rId2"/>
              </a:buBlip>
              <a:defRPr b="0" sz="294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Images</a:t>
            </a:r>
          </a:p>
          <a:p>
            <a:pPr marL="409773" indent="-409773" algn="just" defTabSz="344677">
              <a:lnSpc>
                <a:spcPct val="150000"/>
              </a:lnSpc>
              <a:buSzPct val="50000"/>
              <a:buBlip>
                <a:blip r:embed="rId2"/>
              </a:buBlip>
              <a:defRPr b="0" sz="294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Videos</a:t>
            </a:r>
          </a:p>
          <a:p>
            <a:pPr marL="409773" indent="-409773" algn="just" defTabSz="344677">
              <a:lnSpc>
                <a:spcPct val="150000"/>
              </a:lnSpc>
              <a:buSzPct val="50000"/>
              <a:buBlip>
                <a:blip r:embed="rId2"/>
              </a:buBlip>
              <a:defRPr b="0" sz="2949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3" name="Source of Information"/>
          <p:cNvSpPr txBox="1"/>
          <p:nvPr/>
        </p:nvSpPr>
        <p:spPr>
          <a:xfrm>
            <a:off x="3060569" y="2882747"/>
            <a:ext cx="6495735" cy="679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86258">
              <a:defRPr sz="392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Source of Information</a:t>
            </a:r>
          </a:p>
        </p:txBody>
      </p:sp>
      <p:sp>
        <p:nvSpPr>
          <p:cNvPr id="144" name="Classifies information on the basis of the polarity as positive, negative or neutral."/>
          <p:cNvSpPr txBox="1"/>
          <p:nvPr/>
        </p:nvSpPr>
        <p:spPr>
          <a:xfrm>
            <a:off x="856454" y="7002644"/>
            <a:ext cx="10903964" cy="133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just">
              <a:defRPr b="0" sz="2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Classifies information on the basis of the polarity as positive, negative or neutral. </a:t>
            </a:r>
          </a:p>
        </p:txBody>
      </p:sp>
      <p:sp>
        <p:nvSpPr>
          <p:cNvPr id="145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ep Convolutional Neural…"/>
          <p:cNvSpPr txBox="1"/>
          <p:nvPr>
            <p:ph type="title"/>
          </p:nvPr>
        </p:nvSpPr>
        <p:spPr>
          <a:xfrm>
            <a:off x="2138327" y="859678"/>
            <a:ext cx="8728146" cy="1392819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defTabSz="324611">
              <a:spcBef>
                <a:spcPts val="800"/>
              </a:spcBef>
              <a:defRPr b="1" sz="2982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Deep Convolutional Neural </a:t>
            </a:r>
          </a:p>
          <a:p>
            <a:pPr defTabSz="324611">
              <a:spcBef>
                <a:spcPts val="800"/>
              </a:spcBef>
              <a:defRPr b="1" sz="2982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Networks </a:t>
            </a:r>
            <a:endParaRPr sz="851"/>
          </a:p>
        </p:txBody>
      </p:sp>
      <p:sp>
        <p:nvSpPr>
          <p:cNvPr id="148" name="Used for image recognition, Images classifications, face recognition or object detections.…"/>
          <p:cNvSpPr txBox="1"/>
          <p:nvPr>
            <p:ph type="body" idx="4294967295"/>
          </p:nvPr>
        </p:nvSpPr>
        <p:spPr>
          <a:xfrm>
            <a:off x="1125659" y="3502864"/>
            <a:ext cx="11099322" cy="4667467"/>
          </a:xfrm>
          <a:prstGeom prst="rect">
            <a:avLst/>
          </a:prstGeom>
        </p:spPr>
        <p:txBody>
          <a:bodyPr anchor="t"/>
          <a:lstStyle/>
          <a:p>
            <a:pPr marL="316011" indent="-316011" algn="just" defTabSz="531622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273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Used for image recognition, Images classifications, face recognition or object detections.</a:t>
            </a:r>
          </a:p>
          <a:p>
            <a:pPr marL="316011" indent="-316011" algn="just" defTabSz="531622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273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16011" indent="-316011" algn="just" defTabSz="531622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273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Shared images on social media are used in order to extract data using convolutional neural network.</a:t>
            </a:r>
          </a:p>
          <a:p>
            <a:pPr marL="316011" indent="-316011" algn="just" defTabSz="531622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273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16011" indent="-316011" algn="just" defTabSz="531622">
              <a:lnSpc>
                <a:spcPct val="150000"/>
              </a:lnSpc>
              <a:spcBef>
                <a:spcPts val="0"/>
              </a:spcBef>
              <a:buSzPct val="50000"/>
              <a:buBlip>
                <a:blip r:embed="rId2"/>
              </a:buBlip>
              <a:defRPr sz="273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Images shared in social media can reflect the positive sentiment and negative sentiment.</a:t>
            </a:r>
          </a:p>
        </p:txBody>
      </p:sp>
      <p:sp>
        <p:nvSpPr>
          <p:cNvPr id="14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Visual Sentiment Analysis via Convolutional Neural…"/>
          <p:cNvSpPr txBox="1"/>
          <p:nvPr>
            <p:ph type="title"/>
          </p:nvPr>
        </p:nvSpPr>
        <p:spPr>
          <a:xfrm>
            <a:off x="1176786" y="628399"/>
            <a:ext cx="10651228" cy="1435602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defTabSz="329184">
              <a:spcBef>
                <a:spcPts val="800"/>
              </a:spcBef>
              <a:defRPr b="1" sz="3024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Visual Sentiment Analysis via Convolutional Neural </a:t>
            </a:r>
          </a:p>
          <a:p>
            <a:pPr defTabSz="329184">
              <a:spcBef>
                <a:spcPts val="800"/>
              </a:spcBef>
              <a:defRPr b="1" sz="3024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Networks </a:t>
            </a:r>
            <a:endParaRPr sz="864"/>
          </a:p>
        </p:txBody>
      </p:sp>
      <p:sp>
        <p:nvSpPr>
          <p:cNvPr id="152" name="Accuracy is 83.33 percent.…"/>
          <p:cNvSpPr txBox="1"/>
          <p:nvPr>
            <p:ph type="body" idx="4294967295"/>
          </p:nvPr>
        </p:nvSpPr>
        <p:spPr>
          <a:xfrm>
            <a:off x="958241" y="3572674"/>
            <a:ext cx="10888628" cy="6185368"/>
          </a:xfrm>
          <a:prstGeom prst="rect">
            <a:avLst/>
          </a:prstGeom>
        </p:spPr>
        <p:txBody>
          <a:bodyPr anchor="t"/>
          <a:lstStyle/>
          <a:p>
            <a:pPr marL="416718" indent="-416718" algn="just">
              <a:lnSpc>
                <a:spcPct val="150000"/>
              </a:lnSpc>
              <a:spcBef>
                <a:spcPts val="0"/>
              </a:spcBef>
              <a:buSzPct val="63000"/>
              <a:buBlip>
                <a:blip r:embed="rId2"/>
              </a:buBlip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Accuracy is 83.33 percent.</a:t>
            </a:r>
          </a:p>
          <a:p>
            <a:pPr marL="416718" indent="-416718" algn="just">
              <a:lnSpc>
                <a:spcPct val="150000"/>
              </a:lnSpc>
              <a:spcBef>
                <a:spcPts val="0"/>
              </a:spcBef>
              <a:buSzPct val="63000"/>
              <a:buBlip>
                <a:blip r:embed="rId2"/>
              </a:buBlip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16718" indent="-416718" algn="just">
              <a:lnSpc>
                <a:spcPct val="150000"/>
              </a:lnSpc>
              <a:spcBef>
                <a:spcPts val="0"/>
              </a:spcBef>
              <a:buSzPct val="63000"/>
              <a:buBlip>
                <a:blip r:embed="rId2"/>
              </a:buBlip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Possible to build the map of the area where citizens are unhappy with the services provided by the government.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ransfer Learning"/>
          <p:cNvSpPr txBox="1"/>
          <p:nvPr>
            <p:ph type="ctrTitle"/>
          </p:nvPr>
        </p:nvSpPr>
        <p:spPr>
          <a:xfrm>
            <a:off x="2855037" y="1563416"/>
            <a:ext cx="6986269" cy="681998"/>
          </a:xfrm>
          <a:prstGeom prst="rect">
            <a:avLst/>
          </a:prstGeom>
          <a:ln w="9525">
            <a:round/>
          </a:ln>
        </p:spPr>
        <p:txBody>
          <a:bodyPr/>
          <a:lstStyle>
            <a:lvl1pPr defTabSz="262889">
              <a:defRPr b="1" sz="36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Transfer Learning</a:t>
            </a:r>
          </a:p>
        </p:txBody>
      </p:sp>
      <p:sp>
        <p:nvSpPr>
          <p:cNvPr id="156" name="Definition:…"/>
          <p:cNvSpPr txBox="1"/>
          <p:nvPr>
            <p:ph type="subTitle" sz="half" idx="1"/>
          </p:nvPr>
        </p:nvSpPr>
        <p:spPr>
          <a:xfrm>
            <a:off x="1270000" y="3458714"/>
            <a:ext cx="10464800" cy="4023951"/>
          </a:xfrm>
          <a:prstGeom prst="rect">
            <a:avLst/>
          </a:prstGeom>
        </p:spPr>
        <p:txBody>
          <a:bodyPr/>
          <a:lstStyle/>
          <a:p>
            <a:pPr algn="just">
              <a:defRPr b="1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Definition:</a:t>
            </a:r>
          </a:p>
          <a:p>
            <a:pPr algn="just"/>
          </a:p>
          <a:p>
            <a:pPr algn="just"/>
            <a:r>
              <a:t>It is a machine learning method where a model developed for a task is reused as the starting point for a model on a second task.</a:t>
            </a:r>
          </a:p>
        </p:txBody>
      </p:sp>
      <p:sp>
        <p:nvSpPr>
          <p:cNvPr id="157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37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