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5A662C6-E8D2-4EC2-B869-F27AC77B7B91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7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37F13EC-8634-49BE-A834-FDB95586CF90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4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</a:t>
            </a:r>
            <a:fld id="{5CC01D78-CB37-4B54-84B9-23D3999512E2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› of 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2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3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46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8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Introduction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Overview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60325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Ct109-3-2 and Data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Centre Infrastructure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 and Overview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25972"/>
            <a:ext cx="67548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/>
              <a:t>Data Centre </a:t>
            </a:r>
            <a:r>
              <a:rPr lang="en-US" sz="4000" dirty="0" smtClean="0"/>
              <a:t>Infrastructure</a:t>
            </a:r>
            <a:r>
              <a:rPr lang="en-US" sz="3800" dirty="0" smtClean="0"/>
              <a:t> </a:t>
            </a:r>
            <a:endParaRPr lang="en-US" sz="3800" dirty="0"/>
          </a:p>
          <a:p>
            <a:pPr eaLnBrk="1" hangingPunct="1"/>
            <a:r>
              <a:rPr lang="en-US" sz="1400" dirty="0" smtClean="0"/>
              <a:t>CT109-3-2 and Version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46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A3F2E7E2-7C10-4B2C-B01B-0D28B155F211}" type="slidenum">
              <a:rPr lang="en-GB" smtClean="0"/>
              <a:t>10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5165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How you will be assessed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6763" y="1658938"/>
            <a:ext cx="768508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COURSEWORK weighted at 50%. </a:t>
            </a:r>
            <a:endParaRPr lang="en-US" sz="2800" dirty="0" smtClean="0"/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An </a:t>
            </a:r>
            <a:r>
              <a:rPr lang="en-US" sz="2800" dirty="0"/>
              <a:t>EXAM length 2 HOURS weighted at 50%. </a:t>
            </a:r>
            <a:endParaRPr lang="en-US" alt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89857326-8AB3-4067-8D4D-E19CC65FE0BB}" type="slidenum">
              <a:rPr lang="en-GB" smtClean="0"/>
              <a:t>11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438" y="573088"/>
            <a:ext cx="6799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Clr>
                <a:srgbClr val="FF0000"/>
              </a:buClr>
            </a:pPr>
            <a:r>
              <a:rPr lang="en-US" altLang="en-US" sz="2800" b="1" dirty="0">
                <a:latin typeface="Century Gothic" panose="020B0502020202020204" pitchFamily="34" charset="0"/>
              </a:rPr>
              <a:t>	</a:t>
            </a:r>
            <a:r>
              <a:rPr lang="en-US" altLang="en-US" sz="3200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Achievement </a:t>
            </a:r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requirements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97A3687-F671-4E59-AAEA-9A73AD9DCA18}" type="slidenum">
              <a:rPr lang="en-GB" smtClean="0"/>
              <a:t>12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data </a:t>
            </a:r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ABE1E9F-02F4-4394-91B7-E86C157C17E1}" type="slidenum">
              <a:rPr lang="en-GB" smtClean="0"/>
              <a:t>13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704205FD-C334-47A3-906D-CA0AD9228719}" type="slidenum">
              <a:rPr lang="en-GB" smtClean="0"/>
              <a:t>2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54050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Lecturer information</a:t>
            </a:r>
            <a:endParaRPr lang="en-US" sz="3200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9763" y="1757363"/>
            <a:ext cx="778302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kern="0" dirty="0" smtClean="0"/>
              <a:t>Lecturer Name:</a:t>
            </a:r>
          </a:p>
          <a:p>
            <a:pPr>
              <a:buFontTx/>
              <a:buNone/>
            </a:pPr>
            <a:r>
              <a:rPr lang="en-US" altLang="en-US" kern="0" dirty="0" smtClean="0"/>
              <a:t>Email:</a:t>
            </a:r>
          </a:p>
          <a:p>
            <a:pPr>
              <a:buFontTx/>
              <a:buNone/>
            </a:pPr>
            <a:r>
              <a:rPr lang="en-US" altLang="en-US" kern="0" dirty="0" smtClean="0"/>
              <a:t>Telephone Extension:</a:t>
            </a:r>
          </a:p>
          <a:p>
            <a:pPr>
              <a:buFontTx/>
              <a:buNone/>
            </a:pP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743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fld id="{2F177EA1-4C5B-4DF0-845C-8317E348FF97}" type="slidenum">
              <a:rPr lang="en-GB" smtClean="0"/>
              <a:t>3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54572" y="553750"/>
            <a:ext cx="610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Pre-requisites for this module </a:t>
            </a:r>
            <a:endParaRPr lang="en-US" altLang="en-US" sz="3200" b="1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The purpose of Data Centre Infrastructure is to provide knowledge of the various elements within a data </a:t>
            </a:r>
            <a:r>
              <a:rPr lang="en-US" sz="2400" dirty="0" smtClean="0">
                <a:cs typeface="Times New Roman" panose="02020603050405020304" pitchFamily="18" charset="0"/>
              </a:rPr>
              <a:t>center, </a:t>
            </a:r>
            <a:r>
              <a:rPr lang="en-US" sz="2400" dirty="0">
                <a:cs typeface="Times New Roman" panose="02020603050405020304" pitchFamily="18" charset="0"/>
              </a:rPr>
              <a:t>the various specialisms involved, and the associated best practices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Data center </a:t>
            </a:r>
            <a:r>
              <a:rPr lang="en-US" sz="2400" dirty="0">
                <a:cs typeface="Times New Roman" panose="02020603050405020304" pitchFamily="18" charset="0"/>
              </a:rPr>
              <a:t>infrastructure/design requires a multi-disciplinary solution, therefore this module is not intended to give students the ability to individually manage, control or </a:t>
            </a:r>
            <a:r>
              <a:rPr lang="en-US" sz="2400" dirty="0" smtClean="0">
                <a:cs typeface="Times New Roman" panose="02020603050405020304" pitchFamily="18" charset="0"/>
              </a:rPr>
              <a:t>optimize </a:t>
            </a:r>
            <a:r>
              <a:rPr lang="en-US" sz="2400" dirty="0">
                <a:cs typeface="Times New Roman" panose="02020603050405020304" pitchFamily="18" charset="0"/>
              </a:rPr>
              <a:t>all aspects of a data </a:t>
            </a:r>
            <a:r>
              <a:rPr lang="en-US" sz="2400" dirty="0" smtClean="0">
                <a:cs typeface="Times New Roman" panose="02020603050405020304" pitchFamily="18" charset="0"/>
              </a:rPr>
              <a:t>center </a:t>
            </a:r>
            <a:r>
              <a:rPr lang="en-US" sz="2400" dirty="0">
                <a:cs typeface="Times New Roman" panose="02020603050405020304" pitchFamily="18" charset="0"/>
              </a:rPr>
              <a:t>design or build but to provide them with the skills to work with assistance from experts in other disciplines to deliver an overall design and efficiency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49550E3-E8B6-4802-8EAD-AA9B339C7FFF}" type="slidenum">
              <a:rPr lang="en-GB" smtClean="0"/>
              <a:t>4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Aims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76580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610B9CF-F210-4713-9F26-4246EF4DB1E2}" type="slidenum">
              <a:rPr lang="en-GB" smtClean="0"/>
              <a:t>5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8989" y="1577662"/>
            <a:ext cx="842010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>
                <a:latin typeface="Century Gothic" panose="020B0502020202020204" pitchFamily="34" charset="0"/>
              </a:rPr>
              <a:t>At the end of this module, YOU should be able to</a:t>
            </a:r>
            <a:r>
              <a:rPr lang="en-US" altLang="en-US" sz="2800" b="1" dirty="0" smtClean="0">
                <a:latin typeface="Century Gothic" panose="020B0502020202020204" pitchFamily="34" charset="0"/>
              </a:rPr>
              <a:t>:</a:t>
            </a: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Understand the importance of designing a data </a:t>
            </a:r>
            <a:r>
              <a:rPr lang="en-US" sz="2400" dirty="0" smtClean="0"/>
              <a:t>center.(</a:t>
            </a:r>
            <a:r>
              <a:rPr lang="en-US" sz="2400" dirty="0"/>
              <a:t>MQF 1) 2. </a:t>
            </a:r>
            <a:endParaRPr lang="en-US" sz="2400" dirty="0" smtClean="0"/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Have </a:t>
            </a:r>
            <a:r>
              <a:rPr lang="en-US" sz="2400" dirty="0"/>
              <a:t>the experience to design data </a:t>
            </a:r>
            <a:r>
              <a:rPr lang="en-US" sz="2400" dirty="0" smtClean="0"/>
              <a:t>center </a:t>
            </a:r>
            <a:r>
              <a:rPr lang="en-US" sz="2400" dirty="0"/>
              <a:t>for different architecture and business model. (MQF 2, 6) 3. </a:t>
            </a:r>
            <a:endParaRPr lang="en-US" sz="2400" dirty="0" smtClean="0"/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Evaluate </a:t>
            </a:r>
            <a:r>
              <a:rPr lang="en-US" sz="2400" dirty="0"/>
              <a:t>critically issues of data </a:t>
            </a:r>
            <a:r>
              <a:rPr lang="en-US" sz="2400" dirty="0" smtClean="0"/>
              <a:t>center </a:t>
            </a:r>
            <a:r>
              <a:rPr lang="en-US" sz="2400" dirty="0"/>
              <a:t>design, data </a:t>
            </a:r>
            <a:r>
              <a:rPr lang="en-US" sz="2400" dirty="0" smtClean="0"/>
              <a:t>center </a:t>
            </a:r>
            <a:r>
              <a:rPr lang="en-US" sz="2400" dirty="0"/>
              <a:t>administration, and green computing. (MQF 1, 6) 4. </a:t>
            </a:r>
            <a:endParaRPr lang="en-US" sz="2400" dirty="0" smtClean="0"/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Be </a:t>
            </a:r>
            <a:r>
              <a:rPr lang="en-US" sz="2400" dirty="0"/>
              <a:t>aware of the latest developments in the field e.g. data </a:t>
            </a:r>
            <a:r>
              <a:rPr lang="en-US" sz="2400" dirty="0" smtClean="0"/>
              <a:t>center virtualization </a:t>
            </a:r>
            <a:r>
              <a:rPr lang="en-US" sz="2400" dirty="0"/>
              <a:t>(MQF 1, 7)</a:t>
            </a:r>
            <a:endParaRPr lang="en-US" altLang="en-US" sz="2400" b="1" dirty="0">
              <a:latin typeface="Century Gothic" panose="020B0502020202020204" pitchFamily="34" charset="0"/>
            </a:endParaRPr>
          </a:p>
          <a:p>
            <a:pPr algn="just" eaLnBrk="1" hangingPunct="1">
              <a:buClr>
                <a:srgbClr val="FF0000"/>
              </a:buClr>
            </a:pPr>
            <a:endParaRPr lang="en-US" altLang="en-US" sz="2400" b="1" dirty="0">
              <a:latin typeface="Century Gothic" panose="020B0502020202020204" pitchFamily="34" charset="0"/>
            </a:endParaRPr>
          </a:p>
          <a:p>
            <a:pPr marL="0" indent="0" eaLnBrk="1" hangingPunct="1"/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3962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Learning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outcomes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4DC61C-8E88-4C3F-A8A6-2C6187F48BAB}" type="slidenum">
              <a:rPr lang="en-GB" smtClean="0"/>
              <a:t>6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Module Credit Value:3</a:t>
            </a:r>
          </a:p>
          <a:p>
            <a:pPr>
              <a:defRPr/>
            </a:pPr>
            <a:r>
              <a:rPr lang="en-US" sz="2800" b="1" kern="0" dirty="0" smtClean="0">
                <a:latin typeface="Century Gothic" panose="020B0502020202020204" pitchFamily="34" charset="0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Lecture: 1.5</a:t>
            </a:r>
            <a:r>
              <a:rPr lang="en-GB" sz="2400" kern="0" dirty="0" smtClean="0">
                <a:latin typeface="Century Gothic" panose="020B0502020202020204" pitchFamily="34" charset="0"/>
              </a:rPr>
              <a:t> hours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Century Gothic" panose="020B0502020202020204" pitchFamily="34" charset="0"/>
              </a:rPr>
              <a:t>Tutorial: 1.5</a:t>
            </a:r>
            <a:r>
              <a:rPr lang="en-GB" sz="2400" kern="0" dirty="0" smtClean="0">
                <a:latin typeface="Century Gothic" panose="020B0502020202020204" pitchFamily="34" charset="0"/>
              </a:rPr>
              <a:t> hours per week</a:t>
            </a:r>
            <a:endParaRPr lang="en-US" sz="2400" kern="0" dirty="0" smtClean="0">
              <a:latin typeface="Century Gothic" panose="020B0502020202020204" pitchFamily="34" charset="0"/>
            </a:endParaRPr>
          </a:p>
          <a:p>
            <a:pPr marL="0" indent="0">
              <a:buFontTx/>
              <a:buNone/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721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Introduction to the data </a:t>
            </a:r>
            <a:r>
              <a:rPr lang="en-US" sz="1800" dirty="0" smtClean="0"/>
              <a:t>center</a:t>
            </a:r>
          </a:p>
          <a:p>
            <a:r>
              <a:rPr lang="en-US" sz="1800" dirty="0"/>
              <a:t>Site selection and environmental </a:t>
            </a:r>
            <a:r>
              <a:rPr lang="en-US" sz="1800" dirty="0" smtClean="0"/>
              <a:t>considerations</a:t>
            </a:r>
          </a:p>
          <a:p>
            <a:r>
              <a:rPr lang="en-US" sz="1800" dirty="0"/>
              <a:t>Architecture Design and Standards </a:t>
            </a:r>
            <a:r>
              <a:rPr lang="en-US" sz="1800" dirty="0" smtClean="0"/>
              <a:t>Recommendations</a:t>
            </a:r>
          </a:p>
          <a:p>
            <a:r>
              <a:rPr lang="en-US" sz="1800" dirty="0"/>
              <a:t>Raised Access Floor, connecting the infrastructure with copper and </a:t>
            </a:r>
            <a:r>
              <a:rPr lang="en-US" sz="1800" dirty="0" smtClean="0"/>
              <a:t>fiber.</a:t>
            </a:r>
          </a:p>
          <a:p>
            <a:r>
              <a:rPr lang="en-US" sz="1800" dirty="0"/>
              <a:t>IT </a:t>
            </a:r>
            <a:r>
              <a:rPr lang="en-US" sz="1800" dirty="0" smtClean="0"/>
              <a:t>Hardware</a:t>
            </a:r>
          </a:p>
          <a:p>
            <a:r>
              <a:rPr lang="en-US" sz="1800" dirty="0"/>
              <a:t>Cooling System Options and Environmental </a:t>
            </a:r>
            <a:r>
              <a:rPr lang="en-US" sz="1800" dirty="0" smtClean="0"/>
              <a:t>Control</a:t>
            </a:r>
          </a:p>
          <a:p>
            <a:r>
              <a:rPr lang="en-US" sz="1800" dirty="0"/>
              <a:t>Electrical Power Systems </a:t>
            </a:r>
            <a:endParaRPr lang="en-US" sz="1800" dirty="0" smtClean="0"/>
          </a:p>
          <a:p>
            <a:r>
              <a:rPr lang="en-US" sz="1800" dirty="0"/>
              <a:t>Room </a:t>
            </a:r>
            <a:r>
              <a:rPr lang="en-US" sz="1800" dirty="0" smtClean="0"/>
              <a:t>Layout</a:t>
            </a:r>
          </a:p>
          <a:p>
            <a:r>
              <a:rPr lang="en-US" sz="1800" dirty="0"/>
              <a:t>Fire Protection and Security Systems </a:t>
            </a:r>
            <a:endParaRPr lang="en-US" sz="1800" dirty="0" smtClean="0"/>
          </a:p>
          <a:p>
            <a:r>
              <a:rPr lang="en-US" sz="1800" dirty="0"/>
              <a:t>Building Automation and Energy Management Systems </a:t>
            </a:r>
            <a:endParaRPr lang="en-US" sz="1800" dirty="0" smtClean="0"/>
          </a:p>
          <a:p>
            <a:r>
              <a:rPr lang="en-US" sz="1800" dirty="0"/>
              <a:t>Commissioning and Handover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E8225A35-8A64-4627-A8BB-36035E80FDC0}" type="slidenum">
              <a:rPr lang="en-GB" smtClean="0"/>
              <a:t>7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Topics we will cover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3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72C3D5C-D4DE-426D-B73F-C74C193EAEA3}" type="slidenum">
              <a:rPr lang="en-GB" smtClean="0"/>
              <a:t>8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445091" y="553750"/>
            <a:ext cx="5123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is expected of you </a:t>
            </a:r>
            <a:endParaRPr lang="en-US" altLang="en-US" sz="32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6565" y="1364233"/>
            <a:ext cx="8229600" cy="531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dirty="0" smtClean="0">
                <a:latin typeface="Century Gothic" panose="020B0502020202020204" pitchFamily="34" charset="0"/>
              </a:rPr>
              <a:t>You should abide to all the rules &amp; regulation of APU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Proper attire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No speaking of dialects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Attendance is compulsory and valid medical certificates or letters from parents /guardians must support any absence from class.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Three lateness will be equal to one absence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dirty="0" smtClean="0">
                <a:solidFill>
                  <a:srgbClr val="FF0000"/>
                </a:solidFill>
              </a:rPr>
              <a:t>All pagers and </a:t>
            </a:r>
            <a:r>
              <a:rPr lang="en-US" altLang="en-US" sz="2400" b="1" kern="0" dirty="0" err="1" smtClean="0">
                <a:solidFill>
                  <a:srgbClr val="FF0000"/>
                </a:solidFill>
              </a:rPr>
              <a:t>handphones</a:t>
            </a:r>
            <a:r>
              <a:rPr lang="en-US" altLang="en-US" sz="2400" b="1" kern="0" dirty="0" smtClean="0">
                <a:solidFill>
                  <a:srgbClr val="FF0000"/>
                </a:solidFill>
              </a:rPr>
              <a:t> should be turned off during lectures.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en-US" sz="2400" b="1" kern="0" dirty="0" smtClean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833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BA0F044-2D01-4C18-AE27-158399AE242E}" type="slidenum">
              <a:rPr lang="en-GB" smtClean="0"/>
              <a:t>9</a:t>
            </a:fld>
            <a:r>
              <a:rPr lang="en-GB" dirty="0" smtClean="0"/>
              <a:t>› of 13</a:t>
            </a:r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6338" y="553750"/>
            <a:ext cx="67810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What support is available for you</a:t>
            </a:r>
            <a:r>
              <a:rPr lang="en-US" altLang="en-US" sz="3200" b="1" kern="0" smtClean="0">
                <a:solidFill>
                  <a:srgbClr val="003366"/>
                </a:solidFill>
                <a:latin typeface="Century Gothic" panose="020B0502020202020204" pitchFamily="34" charset="0"/>
              </a:rPr>
              <a:t> </a:t>
            </a:r>
            <a:endParaRPr lang="en-US" altLang="en-US" sz="3200" kern="0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363" y="1697038"/>
            <a:ext cx="82296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Consultation hours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 kern="0" smtClean="0">
                <a:latin typeface="Century Gothic" panose="020B0502020202020204" pitchFamily="34" charset="0"/>
              </a:rPr>
              <a:t>Resources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Reference material</a:t>
            </a:r>
          </a:p>
          <a:p>
            <a:pPr lvl="1" eaLnBrk="1" hangingPunct="1">
              <a:buClr>
                <a:srgbClr val="3366FF"/>
              </a:buClr>
              <a:buFont typeface="Wingdings" panose="05000000000000000000" pitchFamily="2" charset="2"/>
              <a:buChar char="Ø"/>
            </a:pPr>
            <a:r>
              <a:rPr lang="en-US" altLang="en-US" sz="2400" b="1" kern="0" smtClean="0">
                <a:latin typeface="Century Gothic" panose="020B0502020202020204" pitchFamily="34" charset="0"/>
              </a:rPr>
              <a:t>Internet resources</a:t>
            </a:r>
            <a:r>
              <a:rPr lang="en-US" altLang="en-US" b="1" kern="0" smtClean="0">
                <a:latin typeface="Century Gothic" panose="020B0502020202020204" pitchFamily="34" charset="0"/>
              </a:rPr>
              <a:t> </a:t>
            </a:r>
            <a:endParaRPr lang="en-US" altLang="en-US" b="1" kern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0433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Structure - Introdcution - APU</Template>
  <TotalTime>47</TotalTime>
  <Pages>11</Pages>
  <Words>482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Times New Roman</vt:lpstr>
      <vt:lpstr>Wingdings</vt:lpstr>
      <vt:lpstr>UCTI-Template-foundation-level</vt:lpstr>
      <vt:lpstr>Data Centre Infrastructure  CT109-3-2 and Version 2</vt:lpstr>
      <vt:lpstr>PowerPoint Presentation</vt:lpstr>
      <vt:lpstr>PowerPoint Presentation</vt:lpstr>
      <vt:lpstr>Aims of this module</vt:lpstr>
      <vt:lpstr>PowerPoint Presentation</vt:lpstr>
      <vt:lpstr>PowerPoint Presentation</vt:lpstr>
      <vt:lpstr>Topics we will cover</vt:lpstr>
      <vt:lpstr>What is expected of you </vt:lpstr>
      <vt:lpstr>PowerPoint Presentation</vt:lpstr>
      <vt:lpstr>PowerPoint Presentation</vt:lpstr>
      <vt:lpstr>PowerPoint Presentation</vt:lpstr>
      <vt:lpstr>PowerPoint Presentation</vt:lpstr>
      <vt:lpstr>What we will cover next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  Module Code and Version</dc:title>
  <dc:subject>MSc</dc:subject>
  <dc:creator>Mrs. Kwan (Wong Hua Hung)</dc:creator>
  <cp:lastModifiedBy>Dr. Kuruvikulam Chandrasekaran Arun</cp:lastModifiedBy>
  <cp:revision>9</cp:revision>
  <cp:lastPrinted>1995-11-02T09:23:42Z</cp:lastPrinted>
  <dcterms:created xsi:type="dcterms:W3CDTF">2017-10-09T03:08:41Z</dcterms:created>
  <dcterms:modified xsi:type="dcterms:W3CDTF">2018-03-30T03:32:01Z</dcterms:modified>
</cp:coreProperties>
</file>