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6"/>
  </p:notesMasterIdLst>
  <p:handoutMasterIdLst>
    <p:handoutMasterId r:id="rId37"/>
  </p:handoutMasterIdLst>
  <p:sldIdLst>
    <p:sldId id="266" r:id="rId2"/>
    <p:sldId id="267" r:id="rId3"/>
    <p:sldId id="268" r:id="rId4"/>
    <p:sldId id="269" r:id="rId5"/>
    <p:sldId id="270" r:id="rId6"/>
    <p:sldId id="275" r:id="rId7"/>
    <p:sldId id="276" r:id="rId8"/>
    <p:sldId id="277" r:id="rId9"/>
    <p:sldId id="278" r:id="rId10"/>
    <p:sldId id="279" r:id="rId11"/>
    <p:sldId id="299" r:id="rId12"/>
    <p:sldId id="280" r:id="rId13"/>
    <p:sldId id="281" r:id="rId14"/>
    <p:sldId id="282" r:id="rId15"/>
    <p:sldId id="283" r:id="rId16"/>
    <p:sldId id="284" r:id="rId17"/>
    <p:sldId id="298" r:id="rId18"/>
    <p:sldId id="285" r:id="rId19"/>
    <p:sldId id="286" r:id="rId20"/>
    <p:sldId id="287" r:id="rId21"/>
    <p:sldId id="288" r:id="rId22"/>
    <p:sldId id="294" r:id="rId23"/>
    <p:sldId id="289" r:id="rId24"/>
    <p:sldId id="290" r:id="rId25"/>
    <p:sldId id="297" r:id="rId26"/>
    <p:sldId id="291" r:id="rId27"/>
    <p:sldId id="292" r:id="rId28"/>
    <p:sldId id="293" r:id="rId29"/>
    <p:sldId id="271" r:id="rId30"/>
    <p:sldId id="295" r:id="rId31"/>
    <p:sldId id="296" r:id="rId32"/>
    <p:sldId id="272" r:id="rId33"/>
    <p:sldId id="273" r:id="rId34"/>
    <p:sldId id="274" r:id="rId35"/>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Architecture Design</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Architecture Design and Standards Recommendation</a:t>
            </a:r>
            <a:endParaRPr lang="en-US" dirty="0"/>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8073477" cy="4525963"/>
          </a:xfrm>
        </p:spPr>
        <p:txBody>
          <a:bodyPr/>
          <a:lstStyle/>
          <a:p>
            <a:pPr algn="just"/>
            <a:r>
              <a:rPr lang="en-US" sz="2400" b="1" dirty="0">
                <a:latin typeface="Calibri" panose="020F0502020204030204" pitchFamily="34" charset="0"/>
                <a:cs typeface="Calibri" panose="020F0502020204030204" pitchFamily="34" charset="0"/>
              </a:rPr>
              <a:t>Collocation </a:t>
            </a:r>
            <a:r>
              <a:rPr lang="en-US" sz="2400" dirty="0">
                <a:latin typeface="Calibri" panose="020F0502020204030204" pitchFamily="34" charset="0"/>
                <a:cs typeface="Calibri" panose="020F0502020204030204" pitchFamily="34" charset="0"/>
              </a:rPr>
              <a:t>(also spelled colocation) stands for a space or a room in a data center rented for </a:t>
            </a:r>
            <a:r>
              <a:rPr lang="en-US" sz="2400" dirty="0" smtClean="0">
                <a:latin typeface="Calibri" panose="020F0502020204030204" pitchFamily="34" charset="0"/>
                <a:cs typeface="Calibri" panose="020F0502020204030204" pitchFamily="34" charset="0"/>
              </a:rPr>
              <a:t>the customer's </a:t>
            </a:r>
            <a:r>
              <a:rPr lang="en-US" sz="2400" dirty="0">
                <a:latin typeface="Calibri" panose="020F0502020204030204" pitchFamily="34" charset="0"/>
                <a:cs typeface="Calibri" panose="020F0502020204030204" pitchFamily="34" charset="0"/>
              </a:rPr>
              <a:t>own IT equipment. The term </a:t>
            </a:r>
            <a:r>
              <a:rPr lang="en-US" sz="2400" b="1" dirty="0">
                <a:latin typeface="Calibri" panose="020F0502020204030204" pitchFamily="34" charset="0"/>
                <a:cs typeface="Calibri" panose="020F0502020204030204" pitchFamily="34" charset="0"/>
              </a:rPr>
              <a:t>open collocation </a:t>
            </a:r>
            <a:r>
              <a:rPr lang="en-US" sz="2400" dirty="0">
                <a:latin typeface="Calibri" panose="020F0502020204030204" pitchFamily="34" charset="0"/>
                <a:cs typeface="Calibri" panose="020F0502020204030204" pitchFamily="34" charset="0"/>
              </a:rPr>
              <a:t>usually refers to a space shared by </a:t>
            </a:r>
            <a:r>
              <a:rPr lang="en-US" sz="2400" dirty="0" smtClean="0">
                <a:latin typeface="Calibri" panose="020F0502020204030204" pitchFamily="34" charset="0"/>
                <a:cs typeface="Calibri" panose="020F0502020204030204" pitchFamily="34" charset="0"/>
              </a:rPr>
              <a:t>several customers</a:t>
            </a:r>
            <a:r>
              <a:rPr lang="en-US" sz="2400" dirty="0">
                <a:latin typeface="Calibri" panose="020F0502020204030204" pitchFamily="34" charset="0"/>
                <a:cs typeface="Calibri" panose="020F0502020204030204" pitchFamily="34" charset="0"/>
              </a:rPr>
              <a:t>.</a:t>
            </a:r>
          </a:p>
          <a:p>
            <a:pPr algn="just"/>
            <a:r>
              <a:rPr lang="en-US" sz="2400" b="1" dirty="0" smtClean="0">
                <a:latin typeface="Calibri" panose="020F0502020204030204" pitchFamily="34" charset="0"/>
                <a:cs typeface="Calibri" panose="020F0502020204030204" pitchFamily="34" charset="0"/>
              </a:rPr>
              <a:t>Cage </a:t>
            </a:r>
            <a:r>
              <a:rPr lang="en-US" sz="2400" b="1" dirty="0">
                <a:latin typeface="Calibri" panose="020F0502020204030204" pitchFamily="34" charset="0"/>
                <a:cs typeface="Calibri" panose="020F0502020204030204" pitchFamily="34" charset="0"/>
              </a:rPr>
              <a:t>– suite – room </a:t>
            </a:r>
            <a:r>
              <a:rPr lang="en-US" sz="2400" dirty="0">
                <a:latin typeface="Calibri" panose="020F0502020204030204" pitchFamily="34" charset="0"/>
                <a:cs typeface="Calibri" panose="020F0502020204030204" pitchFamily="34" charset="0"/>
              </a:rPr>
              <a:t>refer to a separate room or lockable section in a data center. This separate </a:t>
            </a:r>
            <a:r>
              <a:rPr lang="en-US" sz="2400" dirty="0" smtClean="0">
                <a:latin typeface="Calibri" panose="020F0502020204030204" pitchFamily="34" charset="0"/>
                <a:cs typeface="Calibri" panose="020F0502020204030204" pitchFamily="34" charset="0"/>
              </a:rPr>
              <a:t>section is </a:t>
            </a:r>
            <a:r>
              <a:rPr lang="en-US" sz="2400" dirty="0">
                <a:latin typeface="Calibri" panose="020F0502020204030204" pitchFamily="34" charset="0"/>
                <a:cs typeface="Calibri" panose="020F0502020204030204" pitchFamily="34" charset="0"/>
              </a:rPr>
              <a:t>reserved for the exclusive use of the customer's IT equipment. The section's design depends on </a:t>
            </a:r>
            <a:r>
              <a:rPr lang="en-US" sz="2400" dirty="0" smtClean="0">
                <a:latin typeface="Calibri" panose="020F0502020204030204" pitchFamily="34" charset="0"/>
                <a:cs typeface="Calibri" panose="020F0502020204030204" pitchFamily="34" charset="0"/>
              </a:rPr>
              <a:t>the operator </a:t>
            </a:r>
            <a:r>
              <a:rPr lang="en-US" sz="2400" dirty="0">
                <a:latin typeface="Calibri" panose="020F0502020204030204" pitchFamily="34" charset="0"/>
                <a:cs typeface="Calibri" panose="020F0502020204030204" pitchFamily="34" charset="0"/>
              </a:rPr>
              <a:t>but customers usually decide on matters such as cabling and infrastructure in these sections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62879" y="132547"/>
            <a:ext cx="10972800" cy="1211283"/>
          </a:xfrm>
        </p:spPr>
        <p:txBody>
          <a:bodyPr/>
          <a:lstStyle/>
          <a:p>
            <a:r>
              <a:rPr lang="en-US" dirty="0" smtClean="0"/>
              <a:t>Space terms in data center</a:t>
            </a:r>
            <a:endParaRPr lang="en-US" dirty="0"/>
          </a:p>
        </p:txBody>
      </p:sp>
    </p:spTree>
    <p:extLst>
      <p:ext uri="{BB962C8B-B14F-4D97-AF65-F5344CB8AC3E}">
        <p14:creationId xmlns:p14="http://schemas.microsoft.com/office/powerpoint/2010/main" val="99448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417638"/>
            <a:ext cx="7042150" cy="2308324"/>
          </a:xfrm>
          <a:prstGeom prst="rect">
            <a:avLst/>
          </a:prstGeom>
        </p:spPr>
        <p:txBody>
          <a:bodyPr wrap="square">
            <a:spAutoFit/>
          </a:bodyPr>
          <a:lstStyle/>
          <a:p>
            <a:pPr algn="just"/>
            <a:r>
              <a:rPr lang="en-US" sz="2400" b="1" dirty="0">
                <a:latin typeface="Calibri" panose="020F0502020204030204" pitchFamily="34" charset="0"/>
                <a:cs typeface="Calibri" panose="020F0502020204030204" pitchFamily="34" charset="0"/>
              </a:rPr>
              <a:t>Rack – cabinet</a:t>
            </a:r>
            <a:r>
              <a:rPr lang="en-US" sz="2400" dirty="0">
                <a:latin typeface="Calibri" panose="020F0502020204030204" pitchFamily="34" charset="0"/>
                <a:cs typeface="Calibri" panose="020F0502020204030204" pitchFamily="34" charset="0"/>
              </a:rPr>
              <a:t>: These terms are used interchangeably. Depending on the data center operator and the rented space, the customer can decide on the models to use. Sometimes ¼ and ½ racks are available. Particularly in hosting services, the number of </a:t>
            </a:r>
            <a:r>
              <a:rPr lang="en-US" sz="2400" b="1" dirty="0">
                <a:latin typeface="Calibri" panose="020F0502020204030204" pitchFamily="34" charset="0"/>
                <a:cs typeface="Calibri" panose="020F0502020204030204" pitchFamily="34" charset="0"/>
              </a:rPr>
              <a:t>height units </a:t>
            </a:r>
            <a:r>
              <a:rPr lang="en-US" sz="2400" dirty="0">
                <a:latin typeface="Calibri" panose="020F0502020204030204" pitchFamily="34" charset="0"/>
                <a:cs typeface="Calibri" panose="020F0502020204030204" pitchFamily="34" charset="0"/>
              </a:rPr>
              <a:t>is also relevant</a:t>
            </a:r>
            <a:r>
              <a:rPr lang="en-US" sz="2400" dirty="0"/>
              <a:t>.</a:t>
            </a:r>
          </a:p>
        </p:txBody>
      </p:sp>
      <p:sp>
        <p:nvSpPr>
          <p:cNvPr id="6" name="Title 1"/>
          <p:cNvSpPr>
            <a:spLocks noGrp="1"/>
          </p:cNvSpPr>
          <p:nvPr>
            <p:ph type="title"/>
          </p:nvPr>
        </p:nvSpPr>
        <p:spPr>
          <a:xfrm>
            <a:off x="-1462879" y="132547"/>
            <a:ext cx="10972800" cy="1211283"/>
          </a:xfrm>
        </p:spPr>
        <p:txBody>
          <a:bodyPr/>
          <a:lstStyle/>
          <a:p>
            <a:r>
              <a:rPr lang="en-US" dirty="0" smtClean="0"/>
              <a:t>Space terms in data center</a:t>
            </a:r>
            <a:endParaRPr lang="en-US" dirty="0"/>
          </a:p>
        </p:txBody>
      </p:sp>
    </p:spTree>
    <p:extLst>
      <p:ext uri="{BB962C8B-B14F-4D97-AF65-F5344CB8AC3E}">
        <p14:creationId xmlns:p14="http://schemas.microsoft.com/office/powerpoint/2010/main" val="41791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There is no information available on the total number of data centers worldwide and their differentiation </a:t>
            </a:r>
            <a:r>
              <a:rPr lang="en-US" sz="2400" dirty="0" smtClean="0">
                <a:latin typeface="Calibri" panose="020F0502020204030204" pitchFamily="34" charset="0"/>
                <a:cs typeface="Calibri" panose="020F0502020204030204" pitchFamily="34" charset="0"/>
              </a:rPr>
              <a:t>and classification </a:t>
            </a:r>
            <a:r>
              <a:rPr lang="en-US" sz="2400" dirty="0">
                <a:latin typeface="Calibri" panose="020F0502020204030204" pitchFamily="34" charset="0"/>
                <a:cs typeface="Calibri" panose="020F0502020204030204" pitchFamily="34" charset="0"/>
              </a:rPr>
              <a:t>in terms of types and sizes.</a:t>
            </a:r>
          </a:p>
          <a:p>
            <a:pPr algn="just"/>
            <a:r>
              <a:rPr lang="en-US" sz="2400" dirty="0">
                <a:latin typeface="Calibri" panose="020F0502020204030204" pitchFamily="34" charset="0"/>
                <a:cs typeface="Calibri" panose="020F0502020204030204" pitchFamily="34" charset="0"/>
              </a:rPr>
              <a:t>Different authors and organizations classify data centers into different types, but a globally applicable, </a:t>
            </a:r>
            <a:r>
              <a:rPr lang="en-US" sz="2400" dirty="0" smtClean="0">
                <a:latin typeface="Calibri" panose="020F0502020204030204" pitchFamily="34" charset="0"/>
                <a:cs typeface="Calibri" panose="020F0502020204030204" pitchFamily="34" charset="0"/>
              </a:rPr>
              <a:t>consistent categorization </a:t>
            </a:r>
            <a:r>
              <a:rPr lang="en-US" sz="2400" dirty="0">
                <a:latin typeface="Calibri" panose="020F0502020204030204" pitchFamily="34" charset="0"/>
                <a:cs typeface="Calibri" panose="020F0502020204030204" pitchFamily="34" charset="0"/>
              </a:rPr>
              <a:t>does not yet exist. The approaches differ with regard to a data center’s purpose. They are:</a:t>
            </a:r>
          </a:p>
        </p:txBody>
      </p:sp>
      <p:sp>
        <p:nvSpPr>
          <p:cNvPr id="6" name="Title 1"/>
          <p:cNvSpPr>
            <a:spLocks noGrp="1"/>
          </p:cNvSpPr>
          <p:nvPr>
            <p:ph type="title"/>
          </p:nvPr>
        </p:nvSpPr>
        <p:spPr>
          <a:xfrm>
            <a:off x="-1612170" y="0"/>
            <a:ext cx="10972800" cy="1211283"/>
          </a:xfrm>
        </p:spPr>
        <p:txBody>
          <a:bodyPr/>
          <a:lstStyle/>
          <a:p>
            <a:r>
              <a:rPr lang="en-US" b="1" dirty="0"/>
              <a:t>Typology Overview</a:t>
            </a:r>
            <a:endParaRPr lang="en-US" dirty="0"/>
          </a:p>
        </p:txBody>
      </p:sp>
    </p:spTree>
    <p:extLst>
      <p:ext uri="{BB962C8B-B14F-4D97-AF65-F5344CB8AC3E}">
        <p14:creationId xmlns:p14="http://schemas.microsoft.com/office/powerpoint/2010/main" val="260365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999416" cy="4525963"/>
          </a:xfrm>
        </p:spPr>
        <p:txBody>
          <a:bodyPr/>
          <a:lstStyle/>
          <a:p>
            <a:pPr algn="just"/>
            <a:r>
              <a:rPr lang="en-US" sz="2400" dirty="0">
                <a:latin typeface="Calibri" panose="020F0502020204030204" pitchFamily="34" charset="0"/>
                <a:cs typeface="Calibri" panose="020F0502020204030204" pitchFamily="34" charset="0"/>
              </a:rPr>
              <a:t>This typology has been applied to provide information about the energy consumption of data centers (see </a:t>
            </a:r>
            <a:r>
              <a:rPr lang="en-US" sz="2400" dirty="0" smtClean="0">
                <a:latin typeface="Calibri" panose="020F0502020204030204" pitchFamily="34" charset="0"/>
                <a:cs typeface="Calibri" panose="020F0502020204030204" pitchFamily="34" charset="0"/>
              </a:rPr>
              <a:t>US-EPA 2007</a:t>
            </a:r>
            <a:r>
              <a:rPr lang="en-US" sz="2400" dirty="0">
                <a:latin typeface="Calibri" panose="020F0502020204030204" pitchFamily="34" charset="0"/>
                <a:cs typeface="Calibri" panose="020F0502020204030204" pitchFamily="34" charset="0"/>
              </a:rPr>
              <a:t>, TU Berlin 2008, Bailey et al. 2007). US-EPA uses the following terms, among others: </a:t>
            </a:r>
            <a:r>
              <a:rPr lang="en-US" sz="2400" b="1" dirty="0">
                <a:latin typeface="Calibri" panose="020F0502020204030204" pitchFamily="34" charset="0"/>
                <a:cs typeface="Calibri" panose="020F0502020204030204" pitchFamily="34" charset="0"/>
              </a:rPr>
              <a:t>server closet, </a:t>
            </a:r>
            <a:r>
              <a:rPr lang="en-US" sz="2400" b="1" dirty="0" smtClean="0">
                <a:latin typeface="Calibri" panose="020F0502020204030204" pitchFamily="34" charset="0"/>
                <a:cs typeface="Calibri" panose="020F0502020204030204" pitchFamily="34" charset="0"/>
              </a:rPr>
              <a:t>server room</a:t>
            </a:r>
            <a:r>
              <a:rPr lang="en-US" sz="2400" b="1" dirty="0">
                <a:latin typeface="Calibri" panose="020F0502020204030204" pitchFamily="34" charset="0"/>
                <a:cs typeface="Calibri" panose="020F0502020204030204" pitchFamily="34" charset="0"/>
              </a:rPr>
              <a:t>, localized data center, mid-tier data center, enterprise-class data center</a:t>
            </a:r>
            <a:r>
              <a:rPr lang="en-US" sz="2400" dirty="0">
                <a:latin typeface="Calibri" panose="020F0502020204030204" pitchFamily="34" charset="0"/>
                <a:cs typeface="Calibri" panose="020F0502020204030204" pitchFamily="34" charset="0"/>
              </a:rPr>
              <a:t>.</a:t>
            </a:r>
          </a:p>
          <a:p>
            <a:pPr algn="just"/>
            <a:r>
              <a:rPr lang="en-US" sz="2400" dirty="0">
                <a:latin typeface="Calibri" panose="020F0502020204030204" pitchFamily="34" charset="0"/>
                <a:cs typeface="Calibri" panose="020F0502020204030204" pitchFamily="34" charset="0"/>
              </a:rPr>
              <a:t>The German Federal Environment Agency further developed and refined the approach in a study of resources </a:t>
            </a:r>
            <a:r>
              <a:rPr lang="en-US" sz="2400" dirty="0" smtClean="0">
                <a:latin typeface="Calibri" panose="020F0502020204030204" pitchFamily="34" charset="0"/>
                <a:cs typeface="Calibri" panose="020F0502020204030204" pitchFamily="34" charset="0"/>
              </a:rPr>
              <a:t>and energy </a:t>
            </a:r>
            <a:r>
              <a:rPr lang="en-US" sz="2400" dirty="0">
                <a:latin typeface="Calibri" panose="020F0502020204030204" pitchFamily="34" charset="0"/>
                <a:cs typeface="Calibri" panose="020F0502020204030204" pitchFamily="34" charset="0"/>
              </a:rPr>
              <a:t>consumption, published in November 2010.</a:t>
            </a:r>
          </a:p>
        </p:txBody>
      </p:sp>
      <p:sp>
        <p:nvSpPr>
          <p:cNvPr id="6" name="Title 1"/>
          <p:cNvSpPr>
            <a:spLocks noGrp="1"/>
          </p:cNvSpPr>
          <p:nvPr>
            <p:ph type="title"/>
          </p:nvPr>
        </p:nvSpPr>
        <p:spPr>
          <a:xfrm>
            <a:off x="-1164300" y="132547"/>
            <a:ext cx="10972800" cy="1211283"/>
          </a:xfrm>
        </p:spPr>
        <p:txBody>
          <a:bodyPr/>
          <a:lstStyle/>
          <a:p>
            <a:r>
              <a:rPr lang="en-US" b="1" dirty="0"/>
              <a:t>Typology based on statistics</a:t>
            </a:r>
            <a:endParaRPr lang="en-US" dirty="0"/>
          </a:p>
        </p:txBody>
      </p:sp>
    </p:spTree>
    <p:extLst>
      <p:ext uri="{BB962C8B-B14F-4D97-AF65-F5344CB8AC3E}">
        <p14:creationId xmlns:p14="http://schemas.microsoft.com/office/powerpoint/2010/main" val="273912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04436" y="1775408"/>
            <a:ext cx="8391301" cy="4525963"/>
          </a:xfrm>
        </p:spPr>
        <p:txBody>
          <a:bodyPr/>
          <a:lstStyle/>
          <a:p>
            <a:pPr algn="just"/>
            <a:r>
              <a:rPr lang="en-US" sz="2400" dirty="0">
                <a:latin typeface="Calibri" panose="020F0502020204030204" pitchFamily="34" charset="0"/>
                <a:cs typeface="Calibri" panose="020F0502020204030204" pitchFamily="34" charset="0"/>
              </a:rPr>
              <a:t>Reliability or availability is an essential quality criterion of a data center. There are a number of data </a:t>
            </a:r>
            <a:r>
              <a:rPr lang="en-US" sz="2400" dirty="0" smtClean="0">
                <a:latin typeface="Calibri" panose="020F0502020204030204" pitchFamily="34" charset="0"/>
                <a:cs typeface="Calibri" panose="020F0502020204030204" pitchFamily="34" charset="0"/>
              </a:rPr>
              <a:t>center classifications </a:t>
            </a:r>
            <a:r>
              <a:rPr lang="en-US" sz="2400" dirty="0">
                <a:latin typeface="Calibri" panose="020F0502020204030204" pitchFamily="34" charset="0"/>
                <a:cs typeface="Calibri" panose="020F0502020204030204" pitchFamily="34" charset="0"/>
              </a:rPr>
              <a:t>based on availability</a:t>
            </a:r>
          </a:p>
        </p:txBody>
      </p:sp>
      <p:sp>
        <p:nvSpPr>
          <p:cNvPr id="6" name="Title 1"/>
          <p:cNvSpPr>
            <a:spLocks noGrp="1"/>
          </p:cNvSpPr>
          <p:nvPr>
            <p:ph type="title"/>
          </p:nvPr>
        </p:nvSpPr>
        <p:spPr>
          <a:xfrm>
            <a:off x="-959026" y="206355"/>
            <a:ext cx="10972800" cy="1211283"/>
          </a:xfrm>
        </p:spPr>
        <p:txBody>
          <a:bodyPr/>
          <a:lstStyle/>
          <a:p>
            <a:r>
              <a:rPr lang="en-US" b="1" dirty="0"/>
              <a:t>Typology based on data </a:t>
            </a:r>
            <a:r>
              <a:rPr lang="en-US" b="1" dirty="0" smtClean="0"/>
              <a:t/>
            </a:r>
            <a:br>
              <a:rPr lang="en-US" b="1" dirty="0" smtClean="0"/>
            </a:br>
            <a:r>
              <a:rPr lang="en-US" b="1" dirty="0" smtClean="0"/>
              <a:t>center </a:t>
            </a:r>
            <a:r>
              <a:rPr lang="en-US" b="1" dirty="0"/>
              <a:t>availability</a:t>
            </a:r>
            <a:endParaRPr lang="en-US" dirty="0"/>
          </a:p>
        </p:txBody>
      </p:sp>
    </p:spTree>
    <p:extLst>
      <p:ext uri="{BB962C8B-B14F-4D97-AF65-F5344CB8AC3E}">
        <p14:creationId xmlns:p14="http://schemas.microsoft.com/office/powerpoint/2010/main" val="332524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In many cases, data centers are classified on the </a:t>
            </a:r>
            <a:r>
              <a:rPr lang="en-US" sz="2400" dirty="0" smtClean="0">
                <a:latin typeface="Calibri" panose="020F0502020204030204" pitchFamily="34" charset="0"/>
                <a:cs typeface="Calibri" panose="020F0502020204030204" pitchFamily="34" charset="0"/>
              </a:rPr>
              <a:t>basis of </a:t>
            </a:r>
            <a:r>
              <a:rPr lang="en-US" sz="2400" dirty="0">
                <a:latin typeface="Calibri" panose="020F0502020204030204" pitchFamily="34" charset="0"/>
                <a:cs typeface="Calibri" panose="020F0502020204030204" pitchFamily="34" charset="0"/>
              </a:rPr>
              <a:t>the underlying business model, e.g. housing </a:t>
            </a:r>
            <a:r>
              <a:rPr lang="en-US" sz="2400" dirty="0" smtClean="0">
                <a:latin typeface="Calibri" panose="020F0502020204030204" pitchFamily="34" charset="0"/>
                <a:cs typeface="Calibri" panose="020F0502020204030204" pitchFamily="34" charset="0"/>
              </a:rPr>
              <a:t>and collocation </a:t>
            </a:r>
            <a:r>
              <a:rPr lang="en-US" sz="2400" dirty="0">
                <a:latin typeface="Calibri" panose="020F0502020204030204" pitchFamily="34" charset="0"/>
                <a:cs typeface="Calibri" panose="020F0502020204030204" pitchFamily="34" charset="0"/>
              </a:rPr>
              <a:t>data centers, high-performance data </a:t>
            </a:r>
            <a:r>
              <a:rPr lang="en-US" sz="2400" dirty="0" smtClean="0">
                <a:latin typeface="Calibri" panose="020F0502020204030204" pitchFamily="34" charset="0"/>
                <a:cs typeface="Calibri" panose="020F0502020204030204" pitchFamily="34" charset="0"/>
              </a:rPr>
              <a:t>centers, and </a:t>
            </a:r>
            <a:r>
              <a:rPr lang="en-US" sz="2400" dirty="0">
                <a:latin typeface="Calibri" panose="020F0502020204030204" pitchFamily="34" charset="0"/>
                <a:cs typeface="Calibri" panose="020F0502020204030204" pitchFamily="34" charset="0"/>
              </a:rPr>
              <a:t>others.</a:t>
            </a:r>
          </a:p>
        </p:txBody>
      </p:sp>
      <p:sp>
        <p:nvSpPr>
          <p:cNvPr id="6" name="Title 1"/>
          <p:cNvSpPr>
            <a:spLocks noGrp="1"/>
          </p:cNvSpPr>
          <p:nvPr>
            <p:ph type="title"/>
          </p:nvPr>
        </p:nvSpPr>
        <p:spPr>
          <a:xfrm>
            <a:off x="-1574847" y="93306"/>
            <a:ext cx="10972800" cy="1211283"/>
          </a:xfrm>
        </p:spPr>
        <p:txBody>
          <a:bodyPr/>
          <a:lstStyle/>
          <a:p>
            <a:r>
              <a:rPr lang="en-US" b="1" dirty="0"/>
              <a:t>Typology based on </a:t>
            </a:r>
            <a:r>
              <a:rPr lang="en-US" b="1" dirty="0" smtClean="0"/>
              <a:t/>
            </a:r>
            <a:br>
              <a:rPr lang="en-US" b="1" dirty="0" smtClean="0"/>
            </a:br>
            <a:r>
              <a:rPr lang="en-US" b="1" dirty="0" smtClean="0"/>
              <a:t>data </a:t>
            </a:r>
            <a:r>
              <a:rPr lang="en-US" b="1" dirty="0"/>
              <a:t>center purpose</a:t>
            </a:r>
            <a:endParaRPr lang="en-US" dirty="0"/>
          </a:p>
        </p:txBody>
      </p:sp>
    </p:spTree>
    <p:extLst>
      <p:ext uri="{BB962C8B-B14F-4D97-AF65-F5344CB8AC3E}">
        <p14:creationId xmlns:p14="http://schemas.microsoft.com/office/powerpoint/2010/main" val="196803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8110800" cy="4525963"/>
          </a:xfrm>
        </p:spPr>
        <p:txBody>
          <a:bodyPr/>
          <a:lstStyle/>
          <a:p>
            <a:pPr algn="just"/>
            <a:r>
              <a:rPr lang="en-US" sz="2400" dirty="0">
                <a:latin typeface="Calibri" panose="020F0502020204030204" pitchFamily="34" charset="0"/>
                <a:cs typeface="Calibri" panose="020F0502020204030204" pitchFamily="34" charset="0"/>
              </a:rPr>
              <a:t>Suppliers of data centers often categorize data </a:t>
            </a:r>
            <a:r>
              <a:rPr lang="en-US" sz="2400" dirty="0" smtClean="0">
                <a:latin typeface="Calibri" panose="020F0502020204030204" pitchFamily="34" charset="0"/>
                <a:cs typeface="Calibri" panose="020F0502020204030204" pitchFamily="34" charset="0"/>
              </a:rPr>
              <a:t>centers by </a:t>
            </a:r>
            <a:r>
              <a:rPr lang="en-US" sz="2400" dirty="0">
                <a:latin typeface="Calibri" panose="020F0502020204030204" pitchFamily="34" charset="0"/>
                <a:cs typeface="Calibri" panose="020F0502020204030204" pitchFamily="34" charset="0"/>
              </a:rPr>
              <a:t>their operators, e.g. by industry sector (</a:t>
            </a:r>
            <a:r>
              <a:rPr lang="en-US" sz="2400" dirty="0" smtClean="0">
                <a:latin typeface="Calibri" panose="020F0502020204030204" pitchFamily="34" charset="0"/>
                <a:cs typeface="Calibri" panose="020F0502020204030204" pitchFamily="34" charset="0"/>
              </a:rPr>
              <a:t>bank, automobile</a:t>
            </a:r>
            <a:r>
              <a:rPr lang="en-US" sz="2400" dirty="0">
                <a:latin typeface="Calibri" panose="020F0502020204030204" pitchFamily="34" charset="0"/>
                <a:cs typeface="Calibri" panose="020F0502020204030204" pitchFamily="34" charset="0"/>
              </a:rPr>
              <a:t>, research, telecommunication, etc.) or </a:t>
            </a:r>
            <a:r>
              <a:rPr lang="en-US" sz="2400" dirty="0" smtClean="0">
                <a:latin typeface="Calibri" panose="020F0502020204030204" pitchFamily="34" charset="0"/>
                <a:cs typeface="Calibri" panose="020F0502020204030204" pitchFamily="34" charset="0"/>
              </a:rPr>
              <a:t>in terms </a:t>
            </a:r>
            <a:r>
              <a:rPr lang="en-US" sz="2400" dirty="0">
                <a:latin typeface="Calibri" panose="020F0502020204030204" pitchFamily="34" charset="0"/>
                <a:cs typeface="Calibri" panose="020F0502020204030204" pitchFamily="34" charset="0"/>
              </a:rPr>
              <a:t>of public authorities or private companies.</a:t>
            </a:r>
          </a:p>
          <a:p>
            <a:pPr algn="just"/>
            <a:r>
              <a:rPr lang="en-US" sz="2400" dirty="0">
                <a:latin typeface="Calibri" panose="020F0502020204030204" pitchFamily="34" charset="0"/>
                <a:cs typeface="Calibri" panose="020F0502020204030204" pitchFamily="34" charset="0"/>
              </a:rPr>
              <a:t>Another categorization distinguishes between </a:t>
            </a:r>
            <a:r>
              <a:rPr lang="en-US" sz="2400" dirty="0" smtClean="0">
                <a:latin typeface="Calibri" panose="020F0502020204030204" pitchFamily="34" charset="0"/>
                <a:cs typeface="Calibri" panose="020F0502020204030204" pitchFamily="34" charset="0"/>
              </a:rPr>
              <a:t>enterprise data </a:t>
            </a:r>
            <a:r>
              <a:rPr lang="en-US" sz="2400" dirty="0">
                <a:latin typeface="Calibri" panose="020F0502020204030204" pitchFamily="34" charset="0"/>
                <a:cs typeface="Calibri" panose="020F0502020204030204" pitchFamily="34" charset="0"/>
              </a:rPr>
              <a:t>centers and service data centers.</a:t>
            </a:r>
          </a:p>
          <a:p>
            <a:pPr marL="457200" indent="-457200" algn="just">
              <a:buFont typeface="+mj-lt"/>
              <a:buAutoNum type="alphaLcParenR"/>
            </a:pPr>
            <a:r>
              <a:rPr lang="en-US" sz="2400" b="1" dirty="0" smtClean="0">
                <a:latin typeface="Calibri" panose="020F0502020204030204" pitchFamily="34" charset="0"/>
                <a:cs typeface="Calibri" panose="020F0502020204030204" pitchFamily="34" charset="0"/>
              </a:rPr>
              <a:t>Enterprise </a:t>
            </a:r>
            <a:r>
              <a:rPr lang="en-US" sz="2400" b="1" dirty="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company-owned) Data </a:t>
            </a:r>
            <a:r>
              <a:rPr lang="en-US" sz="2400" dirty="0">
                <a:latin typeface="Calibri" panose="020F0502020204030204" pitchFamily="34" charset="0"/>
                <a:cs typeface="Calibri" panose="020F0502020204030204" pitchFamily="34" charset="0"/>
              </a:rPr>
              <a:t>centers performing all IT services for </a:t>
            </a:r>
            <a:r>
              <a:rPr lang="en-US" sz="2400" dirty="0" smtClean="0">
                <a:latin typeface="Calibri" panose="020F0502020204030204" pitchFamily="34" charset="0"/>
                <a:cs typeface="Calibri" panose="020F0502020204030204" pitchFamily="34" charset="0"/>
              </a:rPr>
              <a:t>a company </a:t>
            </a:r>
            <a:r>
              <a:rPr lang="en-US" sz="2400" dirty="0">
                <a:latin typeface="Calibri" panose="020F0502020204030204" pitchFamily="34" charset="0"/>
                <a:cs typeface="Calibri" panose="020F0502020204030204" pitchFamily="34" charset="0"/>
              </a:rPr>
              <a:t>and belonging to that company (be </a:t>
            </a:r>
            <a:r>
              <a:rPr lang="en-US" sz="2400" dirty="0" smtClean="0">
                <a:latin typeface="Calibri" panose="020F0502020204030204" pitchFamily="34" charset="0"/>
                <a:cs typeface="Calibri" panose="020F0502020204030204" pitchFamily="34" charset="0"/>
              </a:rPr>
              <a:t>it in </a:t>
            </a:r>
            <a:r>
              <a:rPr lang="en-US" sz="2400" dirty="0">
                <a:latin typeface="Calibri" panose="020F0502020204030204" pitchFamily="34" charset="0"/>
                <a:cs typeface="Calibri" panose="020F0502020204030204" pitchFamily="34" charset="0"/>
              </a:rPr>
              <a:t>the form of an independent company or </a:t>
            </a:r>
            <a:r>
              <a:rPr lang="en-US" sz="2400" dirty="0" smtClean="0">
                <a:latin typeface="Calibri" panose="020F0502020204030204" pitchFamily="34" charset="0"/>
                <a:cs typeface="Calibri" panose="020F0502020204030204" pitchFamily="34" charset="0"/>
              </a:rPr>
              <a:t>a department).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574848" y="132547"/>
            <a:ext cx="10972800" cy="1211283"/>
          </a:xfrm>
        </p:spPr>
        <p:txBody>
          <a:bodyPr/>
          <a:lstStyle/>
          <a:p>
            <a:r>
              <a:rPr lang="en-US" b="1" dirty="0"/>
              <a:t>Typology based on operator type</a:t>
            </a:r>
            <a:endParaRPr lang="en-US" dirty="0"/>
          </a:p>
        </p:txBody>
      </p:sp>
    </p:spTree>
    <p:extLst>
      <p:ext uri="{BB962C8B-B14F-4D97-AF65-F5344CB8AC3E}">
        <p14:creationId xmlns:p14="http://schemas.microsoft.com/office/powerpoint/2010/main" val="208520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637437"/>
            <a:ext cx="7042150" cy="1938992"/>
          </a:xfrm>
          <a:prstGeom prst="rect">
            <a:avLst/>
          </a:prstGeom>
        </p:spPr>
        <p:txBody>
          <a:bodyPr wrap="square">
            <a:spAutoFit/>
          </a:bodyPr>
          <a:lstStyle/>
          <a:p>
            <a:pPr marL="457200" indent="-457200" algn="just">
              <a:buAutoNum type="alphaLcParenR" startAt="2"/>
            </a:pPr>
            <a:r>
              <a:rPr lang="en-US" sz="2400" b="1" dirty="0" smtClean="0">
                <a:latin typeface="Calibri" panose="020F0502020204030204" pitchFamily="34" charset="0"/>
                <a:cs typeface="Calibri" panose="020F0502020204030204" pitchFamily="34" charset="0"/>
              </a:rPr>
              <a:t>Service </a:t>
            </a:r>
            <a:r>
              <a:rPr lang="en-US" sz="2400" b="1" dirty="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(service providers) Data </a:t>
            </a:r>
            <a:r>
              <a:rPr lang="en-US" sz="2400" dirty="0" smtClean="0">
                <a:latin typeface="Calibri" panose="020F0502020204030204" pitchFamily="34" charset="0"/>
                <a:cs typeface="Calibri" panose="020F0502020204030204" pitchFamily="34" charset="0"/>
              </a:rPr>
              <a:t>centers </a:t>
            </a:r>
            <a:r>
              <a:rPr lang="en-US" sz="2400" dirty="0">
                <a:latin typeface="Calibri" panose="020F0502020204030204" pitchFamily="34" charset="0"/>
                <a:cs typeface="Calibri" panose="020F0502020204030204" pitchFamily="34" charset="0"/>
              </a:rPr>
              <a:t>specialized in providing data center </a:t>
            </a:r>
            <a:r>
              <a:rPr lang="en-US" sz="2400" dirty="0" smtClean="0">
                <a:latin typeface="Calibri" panose="020F0502020204030204" pitchFamily="34" charset="0"/>
                <a:cs typeface="Calibri" panose="020F0502020204030204" pitchFamily="34" charset="0"/>
              </a:rPr>
              <a:t>services </a:t>
            </a:r>
            <a:r>
              <a:rPr lang="en-US" sz="2400" dirty="0">
                <a:latin typeface="Calibri" panose="020F0502020204030204" pitchFamily="34" charset="0"/>
                <a:cs typeface="Calibri" panose="020F0502020204030204" pitchFamily="34" charset="0"/>
              </a:rPr>
              <a:t>for third parties. Typical services are </a:t>
            </a:r>
            <a:r>
              <a:rPr lang="en-US" sz="2400" dirty="0" smtClean="0">
                <a:latin typeface="Calibri" panose="020F0502020204030204" pitchFamily="34" charset="0"/>
                <a:cs typeface="Calibri" panose="020F0502020204030204" pitchFamily="34" charset="0"/>
              </a:rPr>
              <a:t>housing</a:t>
            </a:r>
            <a:r>
              <a:rPr lang="en-US" sz="2400" dirty="0">
                <a:latin typeface="Calibri" panose="020F0502020204030204" pitchFamily="34" charset="0"/>
                <a:cs typeface="Calibri" panose="020F0502020204030204" pitchFamily="34" charset="0"/>
              </a:rPr>
              <a:t>, hosting, collocation and managed services, and exchange services for the exchange of data.</a:t>
            </a:r>
          </a:p>
        </p:txBody>
      </p:sp>
      <p:sp>
        <p:nvSpPr>
          <p:cNvPr id="6" name="Title 1"/>
          <p:cNvSpPr>
            <a:spLocks noGrp="1"/>
          </p:cNvSpPr>
          <p:nvPr>
            <p:ph type="title"/>
          </p:nvPr>
        </p:nvSpPr>
        <p:spPr>
          <a:xfrm>
            <a:off x="-1479550" y="18661"/>
            <a:ext cx="10972800" cy="1211283"/>
          </a:xfrm>
        </p:spPr>
        <p:txBody>
          <a:bodyPr/>
          <a:lstStyle/>
          <a:p>
            <a:r>
              <a:rPr lang="en-US" b="1" dirty="0"/>
              <a:t>Typology based on operator type</a:t>
            </a:r>
            <a:endParaRPr lang="en-US" dirty="0"/>
          </a:p>
        </p:txBody>
      </p:sp>
    </p:spTree>
    <p:extLst>
      <p:ext uri="{BB962C8B-B14F-4D97-AF65-F5344CB8AC3E}">
        <p14:creationId xmlns:p14="http://schemas.microsoft.com/office/powerpoint/2010/main" val="102765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85775" y="1417638"/>
            <a:ext cx="7042150" cy="4927178"/>
          </a:xfrm>
          <a:prstGeom prst="rect">
            <a:avLst/>
          </a:prstGeom>
        </p:spPr>
      </p:pic>
      <p:sp>
        <p:nvSpPr>
          <p:cNvPr id="6" name="Title 1"/>
          <p:cNvSpPr>
            <a:spLocks noGrp="1"/>
          </p:cNvSpPr>
          <p:nvPr>
            <p:ph type="title"/>
          </p:nvPr>
        </p:nvSpPr>
        <p:spPr>
          <a:xfrm>
            <a:off x="-727789" y="67238"/>
            <a:ext cx="9045381" cy="1211283"/>
          </a:xfrm>
        </p:spPr>
        <p:txBody>
          <a:bodyPr/>
          <a:lstStyle/>
          <a:p>
            <a:r>
              <a:rPr lang="en-US" b="1" dirty="0"/>
              <a:t>Number and Size of Data Centers</a:t>
            </a:r>
            <a:endParaRPr lang="en-US" dirty="0"/>
          </a:p>
        </p:txBody>
      </p:sp>
    </p:spTree>
    <p:extLst>
      <p:ext uri="{BB962C8B-B14F-4D97-AF65-F5344CB8AC3E}">
        <p14:creationId xmlns:p14="http://schemas.microsoft.com/office/powerpoint/2010/main" val="42700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 best-known classification system defines availability in data centers for both physical structures and </a:t>
            </a:r>
            <a:r>
              <a:rPr lang="en-US" sz="2400" dirty="0" smtClean="0">
                <a:latin typeface="Calibri" panose="020F0502020204030204" pitchFamily="34" charset="0"/>
                <a:cs typeface="Calibri" panose="020F0502020204030204" pitchFamily="34" charset="0"/>
              </a:rPr>
              <a:t>technical facilities </a:t>
            </a:r>
            <a:r>
              <a:rPr lang="en-US" sz="2400" dirty="0">
                <a:latin typeface="Calibri" panose="020F0502020204030204" pitchFamily="34" charset="0"/>
                <a:cs typeface="Calibri" panose="020F0502020204030204" pitchFamily="34" charset="0"/>
              </a:rPr>
              <a:t>and was developed by the Uptime Institute. The Institute was founded in 1993, is based in Santa </a:t>
            </a:r>
            <a:r>
              <a:rPr lang="en-US" sz="2400" dirty="0" smtClean="0">
                <a:latin typeface="Calibri" panose="020F0502020204030204" pitchFamily="34" charset="0"/>
                <a:cs typeface="Calibri" panose="020F0502020204030204" pitchFamily="34" charset="0"/>
              </a:rPr>
              <a:t>Fe (Mexico</a:t>
            </a:r>
            <a:r>
              <a:rPr lang="en-US" sz="2400" dirty="0">
                <a:latin typeface="Calibri" panose="020F0502020204030204" pitchFamily="34" charset="0"/>
                <a:cs typeface="Calibri" panose="020F0502020204030204" pitchFamily="34" charset="0"/>
              </a:rPr>
              <a:t>) and numbers approx. 100 members. The tier classes I to IV define the probability that a system will </a:t>
            </a:r>
            <a:r>
              <a:rPr lang="en-US" sz="2400" dirty="0" smtClean="0">
                <a:latin typeface="Calibri" panose="020F0502020204030204" pitchFamily="34" charset="0"/>
                <a:cs typeface="Calibri" panose="020F0502020204030204" pitchFamily="34" charset="0"/>
              </a:rPr>
              <a:t>be functional </a:t>
            </a:r>
            <a:r>
              <a:rPr lang="en-US" sz="2400" dirty="0">
                <a:latin typeface="Calibri" panose="020F0502020204030204" pitchFamily="34" charset="0"/>
                <a:cs typeface="Calibri" panose="020F0502020204030204" pitchFamily="34" charset="0"/>
              </a:rPr>
              <a:t>over a specified period of time. SPOF (Single Point of Failure) refers to the component of the </a:t>
            </a:r>
            <a:r>
              <a:rPr lang="en-US" sz="2400" dirty="0" smtClean="0">
                <a:latin typeface="Calibri" panose="020F0502020204030204" pitchFamily="34" charset="0"/>
                <a:cs typeface="Calibri" panose="020F0502020204030204" pitchFamily="34" charset="0"/>
              </a:rPr>
              <a:t>system, whose </a:t>
            </a:r>
            <a:r>
              <a:rPr lang="en-US" sz="2400" dirty="0">
                <a:latin typeface="Calibri" panose="020F0502020204030204" pitchFamily="34" charset="0"/>
                <a:cs typeface="Calibri" panose="020F0502020204030204" pitchFamily="34" charset="0"/>
              </a:rPr>
              <a:t>failure causes the entire system to collapse. There can be no SPOF in a high-availability system.</a:t>
            </a:r>
          </a:p>
        </p:txBody>
      </p:sp>
      <p:sp>
        <p:nvSpPr>
          <p:cNvPr id="6" name="Title 1"/>
          <p:cNvSpPr>
            <a:spLocks noGrp="1"/>
          </p:cNvSpPr>
          <p:nvPr>
            <p:ph type="title"/>
          </p:nvPr>
        </p:nvSpPr>
        <p:spPr>
          <a:xfrm>
            <a:off x="-1070993" y="0"/>
            <a:ext cx="10972800" cy="1211283"/>
          </a:xfrm>
        </p:spPr>
        <p:txBody>
          <a:bodyPr/>
          <a:lstStyle/>
          <a:p>
            <a:r>
              <a:rPr lang="en-US" b="1" dirty="0"/>
              <a:t>Classes (Downtime and </a:t>
            </a:r>
            <a:r>
              <a:rPr lang="en-US" b="1" dirty="0" smtClean="0"/>
              <a:t/>
            </a:r>
            <a:br>
              <a:rPr lang="en-US" b="1" dirty="0" smtClean="0"/>
            </a:br>
            <a:r>
              <a:rPr lang="en-US" b="1" dirty="0" smtClean="0"/>
              <a:t>Redundancy</a:t>
            </a:r>
            <a:r>
              <a:rPr lang="en-US" b="1" dirty="0"/>
              <a:t>)</a:t>
            </a:r>
            <a:endParaRPr lang="en-US" dirty="0"/>
          </a:p>
        </p:txBody>
      </p:sp>
    </p:spTree>
    <p:extLst>
      <p:ext uri="{BB962C8B-B14F-4D97-AF65-F5344CB8AC3E}">
        <p14:creationId xmlns:p14="http://schemas.microsoft.com/office/powerpoint/2010/main" val="10193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algn="just"/>
            <a:r>
              <a:rPr lang="en-US" sz="2400" dirty="0" smtClean="0"/>
              <a:t>Align </a:t>
            </a:r>
            <a:r>
              <a:rPr lang="en-US" sz="2400" dirty="0"/>
              <a:t>design and architecture to business </a:t>
            </a:r>
            <a:r>
              <a:rPr lang="en-US" sz="2400" dirty="0" smtClean="0"/>
              <a:t>strategy, business impact decisions, </a:t>
            </a:r>
            <a:r>
              <a:rPr lang="en-US" sz="2400" dirty="0" err="1" smtClean="0"/>
              <a:t>design,space</a:t>
            </a:r>
            <a:r>
              <a:rPr lang="en-US" sz="2400" dirty="0" smtClean="0"/>
              <a:t> considerations and applicable standards. </a:t>
            </a:r>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Among other factors, the tier classification is based on the elements of a data center's infrastructure. The </a:t>
            </a:r>
            <a:r>
              <a:rPr lang="en-US" sz="2400" dirty="0" smtClean="0">
                <a:latin typeface="Calibri" panose="020F0502020204030204" pitchFamily="34" charset="0"/>
                <a:cs typeface="Calibri" panose="020F0502020204030204" pitchFamily="34" charset="0"/>
              </a:rPr>
              <a:t>lowest value </a:t>
            </a:r>
            <a:r>
              <a:rPr lang="en-US" sz="2400" dirty="0">
                <a:latin typeface="Calibri" panose="020F0502020204030204" pitchFamily="34" charset="0"/>
                <a:cs typeface="Calibri" panose="020F0502020204030204" pitchFamily="34" charset="0"/>
              </a:rPr>
              <a:t>of the individual element (cooling, power supply, communication, monitoring, etc.) determines its </a:t>
            </a:r>
            <a:r>
              <a:rPr lang="en-US" sz="2400" dirty="0" smtClean="0">
                <a:latin typeface="Calibri" panose="020F0502020204030204" pitchFamily="34" charset="0"/>
                <a:cs typeface="Calibri" panose="020F0502020204030204" pitchFamily="34" charset="0"/>
              </a:rPr>
              <a:t>overall evaluation</a:t>
            </a:r>
            <a:r>
              <a:rPr lang="en-US" sz="2400" dirty="0">
                <a:latin typeface="Calibri" panose="020F0502020204030204" pitchFamily="34" charset="0"/>
                <a:cs typeface="Calibri" panose="020F0502020204030204" pitchFamily="34" charset="0"/>
              </a:rPr>
              <a:t>. Also taken into account is the sustainability of measures, operational processes and service assurance.</a:t>
            </a:r>
          </a:p>
          <a:p>
            <a:pPr algn="just"/>
            <a:r>
              <a:rPr lang="en-US" sz="2400" dirty="0">
                <a:latin typeface="Calibri" panose="020F0502020204030204" pitchFamily="34" charset="0"/>
                <a:cs typeface="Calibri" panose="020F0502020204030204" pitchFamily="34" charset="0"/>
              </a:rPr>
              <a:t>This is particularly evident in the transition from Tier II to Tier III, where the alternative supply path </a:t>
            </a:r>
            <a:r>
              <a:rPr lang="en-US" sz="2400" dirty="0" smtClean="0">
                <a:latin typeface="Calibri" panose="020F0502020204030204" pitchFamily="34" charset="0"/>
                <a:cs typeface="Calibri" panose="020F0502020204030204" pitchFamily="34" charset="0"/>
              </a:rPr>
              <a:t>allows maintenance </a:t>
            </a:r>
            <a:r>
              <a:rPr lang="en-US" sz="2400" dirty="0">
                <a:latin typeface="Calibri" panose="020F0502020204030204" pitchFamily="34" charset="0"/>
                <a:cs typeface="Calibri" panose="020F0502020204030204" pitchFamily="34" charset="0"/>
              </a:rPr>
              <a:t>work to be performed without interfering with the operation of the data center, which in turn </a:t>
            </a:r>
            <a:r>
              <a:rPr lang="en-US" sz="2400" dirty="0" smtClean="0">
                <a:latin typeface="Calibri" panose="020F0502020204030204" pitchFamily="34" charset="0"/>
                <a:cs typeface="Calibri" panose="020F0502020204030204" pitchFamily="34" charset="0"/>
              </a:rPr>
              <a:t>is manifested </a:t>
            </a:r>
            <a:r>
              <a:rPr lang="en-US" sz="2400" dirty="0">
                <a:latin typeface="Calibri" panose="020F0502020204030204" pitchFamily="34" charset="0"/>
                <a:cs typeface="Calibri" panose="020F0502020204030204" pitchFamily="34" charset="0"/>
              </a:rPr>
              <a:t>in the MTTR value (Mean Time to Repair).</a:t>
            </a:r>
          </a:p>
        </p:txBody>
      </p:sp>
      <p:sp>
        <p:nvSpPr>
          <p:cNvPr id="6" name="Title 1"/>
          <p:cNvSpPr>
            <a:spLocks noGrp="1"/>
          </p:cNvSpPr>
          <p:nvPr>
            <p:ph type="title"/>
          </p:nvPr>
        </p:nvSpPr>
        <p:spPr>
          <a:xfrm>
            <a:off x="-1828800" y="132547"/>
            <a:ext cx="10972800" cy="1211283"/>
          </a:xfrm>
        </p:spPr>
        <p:txBody>
          <a:bodyPr/>
          <a:lstStyle/>
          <a:p>
            <a:r>
              <a:rPr lang="en-US" b="1" dirty="0"/>
              <a:t>Tiers I – IV</a:t>
            </a:r>
            <a:endParaRPr lang="en-US" dirty="0"/>
          </a:p>
        </p:txBody>
      </p:sp>
    </p:spTree>
    <p:extLst>
      <p:ext uri="{BB962C8B-B14F-4D97-AF65-F5344CB8AC3E}">
        <p14:creationId xmlns:p14="http://schemas.microsoft.com/office/powerpoint/2010/main" val="1596221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85775" y="1558072"/>
            <a:ext cx="7002474" cy="4805406"/>
          </a:xfrm>
          <a:prstGeom prst="rect">
            <a:avLst/>
          </a:prstGeom>
        </p:spPr>
      </p:pic>
    </p:spTree>
    <p:extLst>
      <p:ext uri="{BB962C8B-B14F-4D97-AF65-F5344CB8AC3E}">
        <p14:creationId xmlns:p14="http://schemas.microsoft.com/office/powerpoint/2010/main" val="364880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364351" cy="4525963"/>
          </a:xfrm>
        </p:spPr>
        <p:txBody>
          <a:bodyPr/>
          <a:lstStyle/>
          <a:p>
            <a:pPr algn="just"/>
            <a:r>
              <a:rPr lang="en-US" sz="2400" dirty="0">
                <a:latin typeface="Calibri" panose="020F0502020204030204" pitchFamily="34" charset="0"/>
                <a:cs typeface="Calibri" panose="020F0502020204030204" pitchFamily="34" charset="0"/>
              </a:rPr>
              <a:t>This class is appropriate for smaller companies and start-ups. There is no need for extranet applications, </a:t>
            </a:r>
            <a:r>
              <a:rPr lang="en-US" sz="2400" dirty="0" smtClean="0">
                <a:latin typeface="Calibri" panose="020F0502020204030204" pitchFamily="34" charset="0"/>
                <a:cs typeface="Calibri" panose="020F0502020204030204" pitchFamily="34" charset="0"/>
              </a:rPr>
              <a:t>Internet use </a:t>
            </a:r>
            <a:r>
              <a:rPr lang="en-US" sz="2400" dirty="0">
                <a:latin typeface="Calibri" panose="020F0502020204030204" pitchFamily="34" charset="0"/>
                <a:cs typeface="Calibri" panose="020F0502020204030204" pitchFamily="34" charset="0"/>
              </a:rPr>
              <a:t>is mainly passive and availability is not a top priority.</a:t>
            </a:r>
          </a:p>
          <a:p>
            <a:pPr algn="just"/>
            <a:r>
              <a:rPr lang="en-US" sz="2400" dirty="0">
                <a:latin typeface="Calibri" panose="020F0502020204030204" pitchFamily="34" charset="0"/>
                <a:cs typeface="Calibri" panose="020F0502020204030204" pitchFamily="34" charset="0"/>
              </a:rPr>
              <a:t>A Tier I data center basically has non-redundant capacity components and single non-redundant </a:t>
            </a:r>
            <a:r>
              <a:rPr lang="en-US" sz="2400" dirty="0" smtClean="0">
                <a:latin typeface="Calibri" panose="020F0502020204030204" pitchFamily="34" charset="0"/>
                <a:cs typeface="Calibri" panose="020F0502020204030204" pitchFamily="34" charset="0"/>
              </a:rPr>
              <a:t>distribution networks</a:t>
            </a:r>
            <a:r>
              <a:rPr lang="en-US" sz="2400" dirty="0">
                <a:latin typeface="Calibri" panose="020F0502020204030204" pitchFamily="34" charset="0"/>
                <a:cs typeface="Calibri" panose="020F0502020204030204" pitchFamily="34" charset="0"/>
              </a:rPr>
              <a:t>. An emergency power supply, uninterruptible power supply and raised floors are not </a:t>
            </a:r>
            <a:r>
              <a:rPr lang="en-US" sz="2400" dirty="0" smtClean="0">
                <a:latin typeface="Calibri" panose="020F0502020204030204" pitchFamily="34" charset="0"/>
                <a:cs typeface="Calibri" panose="020F0502020204030204" pitchFamily="34" charset="0"/>
              </a:rPr>
              <a:t>required, maintenance </a:t>
            </a:r>
            <a:r>
              <a:rPr lang="en-US" sz="2400" dirty="0">
                <a:latin typeface="Calibri" panose="020F0502020204030204" pitchFamily="34" charset="0"/>
                <a:cs typeface="Calibri" panose="020F0502020204030204" pitchFamily="34" charset="0"/>
              </a:rPr>
              <a:t>and repair work are scheduled and failures of site infrastructure components will cause disruption </a:t>
            </a:r>
            <a:r>
              <a:rPr lang="en-US" sz="2400" dirty="0" smtClean="0">
                <a:latin typeface="Calibri" panose="020F0502020204030204" pitchFamily="34" charset="0"/>
                <a:cs typeface="Calibri" panose="020F0502020204030204" pitchFamily="34" charset="0"/>
              </a:rPr>
              <a:t>of the </a:t>
            </a:r>
            <a:r>
              <a:rPr lang="en-US" sz="2400" dirty="0">
                <a:latin typeface="Calibri" panose="020F0502020204030204" pitchFamily="34" charset="0"/>
                <a:cs typeface="Calibri" panose="020F0502020204030204" pitchFamily="34" charset="0"/>
              </a:rPr>
              <a:t>data center.</a:t>
            </a:r>
          </a:p>
        </p:txBody>
      </p:sp>
      <p:sp>
        <p:nvSpPr>
          <p:cNvPr id="6" name="Title 1"/>
          <p:cNvSpPr>
            <a:spLocks noGrp="1"/>
          </p:cNvSpPr>
          <p:nvPr>
            <p:ph type="title"/>
          </p:nvPr>
        </p:nvSpPr>
        <p:spPr>
          <a:xfrm>
            <a:off x="-1574847" y="18661"/>
            <a:ext cx="10972800" cy="1211283"/>
          </a:xfrm>
        </p:spPr>
        <p:txBody>
          <a:bodyPr/>
          <a:lstStyle/>
          <a:p>
            <a:r>
              <a:rPr lang="en-US" b="1" dirty="0"/>
              <a:t>Tier I</a:t>
            </a:r>
            <a:endParaRPr lang="en-US" dirty="0"/>
          </a:p>
        </p:txBody>
      </p:sp>
    </p:spTree>
    <p:extLst>
      <p:ext uri="{BB962C8B-B14F-4D97-AF65-F5344CB8AC3E}">
        <p14:creationId xmlns:p14="http://schemas.microsoft.com/office/powerpoint/2010/main" val="227318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This is the class for companies that have already moved part of their business processes online, mostly </a:t>
            </a:r>
            <a:r>
              <a:rPr lang="en-US" sz="2400" dirty="0" smtClean="0">
                <a:latin typeface="Calibri" panose="020F0502020204030204" pitchFamily="34" charset="0"/>
                <a:cs typeface="Calibri" panose="020F0502020204030204" pitchFamily="34" charset="0"/>
              </a:rPr>
              <a:t>during standard </a:t>
            </a:r>
            <a:r>
              <a:rPr lang="en-US" sz="2400" dirty="0">
                <a:latin typeface="Calibri" panose="020F0502020204030204" pitchFamily="34" charset="0"/>
                <a:cs typeface="Calibri" panose="020F0502020204030204" pitchFamily="34" charset="0"/>
              </a:rPr>
              <a:t>office and business hours. In the event of non-availability there will be delays but no data loss. There </a:t>
            </a:r>
            <a:r>
              <a:rPr lang="en-US" sz="2400" dirty="0" smtClean="0">
                <a:latin typeface="Calibri" panose="020F0502020204030204" pitchFamily="34" charset="0"/>
                <a:cs typeface="Calibri" panose="020F0502020204030204" pitchFamily="34" charset="0"/>
              </a:rPr>
              <a:t>are no </a:t>
            </a:r>
            <a:r>
              <a:rPr lang="en-US" sz="2400" dirty="0">
                <a:latin typeface="Calibri" panose="020F0502020204030204" pitchFamily="34" charset="0"/>
                <a:cs typeface="Calibri" panose="020F0502020204030204" pitchFamily="34" charset="0"/>
              </a:rPr>
              <a:t>business-critical delays (non-time critical backups).</a:t>
            </a:r>
          </a:p>
          <a:p>
            <a:pPr algn="just"/>
            <a:r>
              <a:rPr lang="en-US" sz="2400" dirty="0">
                <a:latin typeface="Calibri" panose="020F0502020204030204" pitchFamily="34" charset="0"/>
                <a:cs typeface="Calibri" panose="020F0502020204030204" pitchFamily="34" charset="0"/>
              </a:rPr>
              <a:t>A Tier II data center has redundant capacity components (N+1) and single non-redundant distribution </a:t>
            </a:r>
            <a:r>
              <a:rPr lang="en-US" sz="2400" dirty="0" smtClean="0">
                <a:latin typeface="Calibri" panose="020F0502020204030204" pitchFamily="34" charset="0"/>
                <a:cs typeface="Calibri" panose="020F0502020204030204" pitchFamily="34" charset="0"/>
              </a:rPr>
              <a:t>networks. An </a:t>
            </a:r>
            <a:r>
              <a:rPr lang="en-US" sz="2400" dirty="0">
                <a:latin typeface="Calibri" panose="020F0502020204030204" pitchFamily="34" charset="0"/>
                <a:cs typeface="Calibri" panose="020F0502020204030204" pitchFamily="34" charset="0"/>
              </a:rPr>
              <a:t>uninterruptible power supply and raised floors are </a:t>
            </a:r>
            <a:r>
              <a:rPr lang="en-US" sz="2400" dirty="0" smtClean="0">
                <a:latin typeface="Calibri" panose="020F0502020204030204" pitchFamily="34" charset="0"/>
                <a:cs typeface="Calibri" panose="020F0502020204030204" pitchFamily="34" charset="0"/>
              </a:rPr>
              <a:t>required</a:t>
            </a:r>
            <a:r>
              <a:rPr lang="en-US" sz="2400" dirty="0">
                <a:latin typeface="Calibri" panose="020F0502020204030204" pitchFamily="34" charset="0"/>
                <a:cs typeface="Calibri" panose="020F0502020204030204" pitchFamily="34" charset="0"/>
              </a:rPr>
              <a:t>.</a:t>
            </a:r>
          </a:p>
        </p:txBody>
      </p:sp>
      <p:sp>
        <p:nvSpPr>
          <p:cNvPr id="6" name="Title 1"/>
          <p:cNvSpPr>
            <a:spLocks noGrp="1"/>
          </p:cNvSpPr>
          <p:nvPr>
            <p:ph type="title"/>
          </p:nvPr>
        </p:nvSpPr>
        <p:spPr>
          <a:xfrm>
            <a:off x="-1686814" y="55984"/>
            <a:ext cx="10972800" cy="1211283"/>
          </a:xfrm>
        </p:spPr>
        <p:txBody>
          <a:bodyPr/>
          <a:lstStyle/>
          <a:p>
            <a:r>
              <a:rPr lang="en-US" b="1" dirty="0"/>
              <a:t>Tier II</a:t>
            </a:r>
            <a:endParaRPr lang="en-US" dirty="0"/>
          </a:p>
        </p:txBody>
      </p:sp>
    </p:spTree>
    <p:extLst>
      <p:ext uri="{BB962C8B-B14F-4D97-AF65-F5344CB8AC3E}">
        <p14:creationId xmlns:p14="http://schemas.microsoft.com/office/powerpoint/2010/main" val="121317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These are the classes for companies that use their IT equipment for internal and external electronic </a:t>
            </a:r>
            <a:r>
              <a:rPr lang="en-US" sz="2400" dirty="0" smtClean="0">
                <a:latin typeface="Calibri" panose="020F0502020204030204" pitchFamily="34" charset="0"/>
                <a:cs typeface="Calibri" panose="020F0502020204030204" pitchFamily="34" charset="0"/>
              </a:rPr>
              <a:t>business processes </a:t>
            </a:r>
            <a:r>
              <a:rPr lang="en-US" sz="2400" dirty="0">
                <a:latin typeface="Calibri" panose="020F0502020204030204" pitchFamily="34" charset="0"/>
                <a:cs typeface="Calibri" panose="020F0502020204030204" pitchFamily="34" charset="0"/>
              </a:rPr>
              <a:t>and require 24-hour availability. Maintenance work or shut-down times have no damaging effects. </a:t>
            </a:r>
            <a:r>
              <a:rPr lang="en-US" sz="2400" dirty="0" smtClean="0">
                <a:latin typeface="Calibri" panose="020F0502020204030204" pitchFamily="34" charset="0"/>
                <a:cs typeface="Calibri" panose="020F0502020204030204" pitchFamily="34" charset="0"/>
              </a:rPr>
              <a:t>Tier III </a:t>
            </a:r>
            <a:r>
              <a:rPr lang="en-US" sz="2400" dirty="0">
                <a:latin typeface="Calibri" panose="020F0502020204030204" pitchFamily="34" charset="0"/>
                <a:cs typeface="Calibri" panose="020F0502020204030204" pitchFamily="34" charset="0"/>
              </a:rPr>
              <a:t>and IV are the basis for companies operating in e-commerce, electronic market transactions or </a:t>
            </a:r>
            <a:r>
              <a:rPr lang="en-US" sz="2400" dirty="0" smtClean="0">
                <a:latin typeface="Calibri" panose="020F0502020204030204" pitchFamily="34" charset="0"/>
                <a:cs typeface="Calibri" panose="020F0502020204030204" pitchFamily="34" charset="0"/>
              </a:rPr>
              <a:t>financial services </a:t>
            </a:r>
            <a:r>
              <a:rPr lang="en-US" sz="2400" dirty="0">
                <a:latin typeface="Calibri" panose="020F0502020204030204" pitchFamily="34" charset="0"/>
                <a:cs typeface="Calibri" panose="020F0502020204030204" pitchFamily="34" charset="0"/>
              </a:rPr>
              <a:t>(high-reliability security backups).</a:t>
            </a:r>
          </a:p>
          <a:p>
            <a:pPr algn="just"/>
            <a:r>
              <a:rPr lang="en-US" sz="2400" dirty="0">
                <a:latin typeface="Calibri" panose="020F0502020204030204" pitchFamily="34" charset="0"/>
                <a:cs typeface="Calibri" panose="020F0502020204030204" pitchFamily="34" charset="0"/>
              </a:rPr>
              <a:t>A Tier III data center has redundant capacity components and multiple distribution networks that serve the </a:t>
            </a:r>
            <a:r>
              <a:rPr lang="en-US" sz="2400" dirty="0" smtClean="0">
                <a:latin typeface="Calibri" panose="020F0502020204030204" pitchFamily="34" charset="0"/>
                <a:cs typeface="Calibri" panose="020F0502020204030204" pitchFamily="34" charset="0"/>
              </a:rPr>
              <a:t>site's computer </a:t>
            </a:r>
            <a:r>
              <a:rPr lang="en-US" sz="2400" dirty="0">
                <a:latin typeface="Calibri" panose="020F0502020204030204" pitchFamily="34" charset="0"/>
                <a:cs typeface="Calibri" panose="020F0502020204030204" pitchFamily="34" charset="0"/>
              </a:rPr>
              <a:t>equipment. Generally, only one distribution network serves the computer equipment at any time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828800" y="55984"/>
            <a:ext cx="10972800" cy="1211283"/>
          </a:xfrm>
        </p:spPr>
        <p:txBody>
          <a:bodyPr/>
          <a:lstStyle/>
          <a:p>
            <a:r>
              <a:rPr lang="en-US" b="1" dirty="0"/>
              <a:t>Tier III &amp; IV</a:t>
            </a:r>
            <a:endParaRPr lang="en-US" dirty="0"/>
          </a:p>
        </p:txBody>
      </p:sp>
    </p:spTree>
    <p:extLst>
      <p:ext uri="{BB962C8B-B14F-4D97-AF65-F5344CB8AC3E}">
        <p14:creationId xmlns:p14="http://schemas.microsoft.com/office/powerpoint/2010/main" val="159117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629567"/>
            <a:ext cx="7042150" cy="2308324"/>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A fault-tolerant (Tier IV) data center has redundant capacity components and multiple distribution networks simultaneously serving the site's computer equipment. All IT equipment is dual powered and installed properly so as to be compatible with the topology of the site's architecture.</a:t>
            </a:r>
          </a:p>
        </p:txBody>
      </p:sp>
      <p:sp>
        <p:nvSpPr>
          <p:cNvPr id="6" name="Title 1"/>
          <p:cNvSpPr>
            <a:spLocks noGrp="1"/>
          </p:cNvSpPr>
          <p:nvPr>
            <p:ph type="title"/>
          </p:nvPr>
        </p:nvSpPr>
        <p:spPr>
          <a:xfrm>
            <a:off x="-1628840" y="205275"/>
            <a:ext cx="10972800" cy="1211283"/>
          </a:xfrm>
        </p:spPr>
        <p:txBody>
          <a:bodyPr/>
          <a:lstStyle/>
          <a:p>
            <a:r>
              <a:rPr lang="en-US" b="1" dirty="0"/>
              <a:t>Classification Impact on </a:t>
            </a:r>
            <a:r>
              <a:rPr lang="en-US" b="1" dirty="0" smtClean="0"/>
              <a:t/>
            </a:r>
            <a:br>
              <a:rPr lang="en-US" b="1" dirty="0" smtClean="0"/>
            </a:br>
            <a:r>
              <a:rPr lang="en-US" b="1" dirty="0" smtClean="0"/>
              <a:t>Communications </a:t>
            </a:r>
            <a:r>
              <a:rPr lang="en-US" b="1" dirty="0"/>
              <a:t>Cabling</a:t>
            </a:r>
            <a:endParaRPr lang="en-US" dirty="0"/>
          </a:p>
        </p:txBody>
      </p:sp>
    </p:spTree>
    <p:extLst>
      <p:ext uri="{BB962C8B-B14F-4D97-AF65-F5344CB8AC3E}">
        <p14:creationId xmlns:p14="http://schemas.microsoft.com/office/powerpoint/2010/main" val="3918312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8185444" cy="4525963"/>
          </a:xfrm>
        </p:spPr>
        <p:txBody>
          <a:bodyPr/>
          <a:lstStyle/>
          <a:p>
            <a:pPr algn="just"/>
            <a:r>
              <a:rPr lang="en-US" sz="2400" dirty="0">
                <a:latin typeface="Calibri" panose="020F0502020204030204" pitchFamily="34" charset="0"/>
                <a:cs typeface="Calibri" panose="020F0502020204030204" pitchFamily="34" charset="0"/>
              </a:rPr>
              <a:t>To ensure availability and reliability of the communications network in a data center, a redundant cabling </a:t>
            </a:r>
            <a:r>
              <a:rPr lang="en-US" sz="2400" dirty="0" smtClean="0">
                <a:latin typeface="Calibri" panose="020F0502020204030204" pitchFamily="34" charset="0"/>
                <a:cs typeface="Calibri" panose="020F0502020204030204" pitchFamily="34" charset="0"/>
              </a:rPr>
              <a:t>configuration is </a:t>
            </a:r>
            <a:r>
              <a:rPr lang="en-US" sz="2400" dirty="0">
                <a:latin typeface="Calibri" panose="020F0502020204030204" pitchFamily="34" charset="0"/>
                <a:cs typeface="Calibri" panose="020F0502020204030204" pitchFamily="34" charset="0"/>
              </a:rPr>
              <a:t>required, in accordance with the respective Tier level.</a:t>
            </a:r>
          </a:p>
        </p:txBody>
      </p:sp>
      <p:sp>
        <p:nvSpPr>
          <p:cNvPr id="6" name="Title 1"/>
          <p:cNvSpPr>
            <a:spLocks noGrp="1"/>
          </p:cNvSpPr>
          <p:nvPr>
            <p:ph type="title"/>
          </p:nvPr>
        </p:nvSpPr>
        <p:spPr>
          <a:xfrm>
            <a:off x="-1220284" y="37322"/>
            <a:ext cx="10972800" cy="1211283"/>
          </a:xfrm>
        </p:spPr>
        <p:txBody>
          <a:bodyPr/>
          <a:lstStyle/>
          <a:p>
            <a:r>
              <a:rPr lang="en-US" b="1" dirty="0"/>
              <a:t>Classification Impact on </a:t>
            </a:r>
            <a:r>
              <a:rPr lang="en-US" b="1" dirty="0" smtClean="0"/>
              <a:t/>
            </a:r>
            <a:br>
              <a:rPr lang="en-US" b="1" dirty="0" smtClean="0"/>
            </a:br>
            <a:r>
              <a:rPr lang="en-US" b="1" dirty="0" smtClean="0"/>
              <a:t>Communications </a:t>
            </a:r>
            <a:r>
              <a:rPr lang="en-US" b="1" dirty="0"/>
              <a:t>Cabling</a:t>
            </a:r>
            <a:endParaRPr lang="en-US" dirty="0"/>
          </a:p>
        </p:txBody>
      </p:sp>
    </p:spTree>
    <p:extLst>
      <p:ext uri="{BB962C8B-B14F-4D97-AF65-F5344CB8AC3E}">
        <p14:creationId xmlns:p14="http://schemas.microsoft.com/office/powerpoint/2010/main" val="195966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0" y="1597577"/>
            <a:ext cx="9144000" cy="4877868"/>
          </a:xfrm>
          <a:prstGeom prst="rect">
            <a:avLst/>
          </a:prstGeom>
        </p:spPr>
      </p:pic>
    </p:spTree>
    <p:extLst>
      <p:ext uri="{BB962C8B-B14F-4D97-AF65-F5344CB8AC3E}">
        <p14:creationId xmlns:p14="http://schemas.microsoft.com/office/powerpoint/2010/main" val="2268345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85774" y="1417638"/>
            <a:ext cx="8658225" cy="4961738"/>
          </a:xfrm>
          <a:prstGeom prst="rect">
            <a:avLst/>
          </a:prstGeom>
        </p:spPr>
      </p:pic>
    </p:spTree>
    <p:extLst>
      <p:ext uri="{BB962C8B-B14F-4D97-AF65-F5344CB8AC3E}">
        <p14:creationId xmlns:p14="http://schemas.microsoft.com/office/powerpoint/2010/main" val="2522165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29</a:t>
            </a:fld>
            <a:r>
              <a:rPr lang="en-GB" dirty="0" smtClean="0"/>
              <a:t>› of 9</a:t>
            </a:r>
            <a:endParaRPr lang="en-GB" dirty="0"/>
          </a:p>
        </p:txBody>
      </p:sp>
      <p:pic>
        <p:nvPicPr>
          <p:cNvPr id="6" name="Content Placeholder 3"/>
          <p:cNvPicPr>
            <a:picLocks noGrp="1" noChangeAspect="1"/>
          </p:cNvPicPr>
          <p:nvPr>
            <p:ph idx="1"/>
          </p:nvPr>
        </p:nvPicPr>
        <p:blipFill>
          <a:blip r:embed="rId2"/>
          <a:stretch>
            <a:fillRect/>
          </a:stretch>
        </p:blipFill>
        <p:spPr>
          <a:xfrm>
            <a:off x="485775" y="1679510"/>
            <a:ext cx="8658225" cy="4943540"/>
          </a:xfrm>
          <a:prstGeom prst="rect">
            <a:avLst/>
          </a:prstGeo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7" name="Content Placeholder 2"/>
          <p:cNvSpPr>
            <a:spLocks noGrp="1"/>
          </p:cNvSpPr>
          <p:nvPr>
            <p:ph idx="1"/>
          </p:nvPr>
        </p:nvSpPr>
        <p:spPr>
          <a:xfrm>
            <a:off x="190500" y="1764652"/>
            <a:ext cx="8953500" cy="4525963"/>
          </a:xfrm>
        </p:spPr>
        <p:txBody>
          <a:bodyPr/>
          <a:lstStyle/>
          <a:p>
            <a:pPr algn="just"/>
            <a:r>
              <a:rPr lang="en-US" altLang="en-US" sz="2400" b="1" dirty="0">
                <a:solidFill>
                  <a:schemeClr val="accent2"/>
                </a:solidFill>
              </a:rPr>
              <a:t>At the end of this </a:t>
            </a:r>
            <a:r>
              <a:rPr lang="en-US" altLang="en-US" sz="2400" b="1" dirty="0" smtClean="0">
                <a:solidFill>
                  <a:schemeClr val="accent2"/>
                </a:solidFill>
              </a:rPr>
              <a:t>topic, </a:t>
            </a:r>
            <a:r>
              <a:rPr lang="en-US" altLang="en-US" sz="2400" b="1" dirty="0">
                <a:solidFill>
                  <a:srgbClr val="FF0000"/>
                </a:solidFill>
              </a:rPr>
              <a:t>YOU</a:t>
            </a:r>
            <a:r>
              <a:rPr lang="en-US" altLang="en-US" sz="2400" b="1" dirty="0">
                <a:solidFill>
                  <a:schemeClr val="accent2"/>
                </a:solidFill>
              </a:rPr>
              <a:t> should be able to:</a:t>
            </a:r>
            <a:endParaRPr lang="en-GB" altLang="en-US" sz="2400" dirty="0"/>
          </a:p>
          <a:p>
            <a:pPr lvl="0" algn="just" fontAlgn="auto"/>
            <a:r>
              <a:rPr lang="en-US" sz="2400" dirty="0"/>
              <a:t>Align design and architecture to business strategy today and into the future.</a:t>
            </a:r>
          </a:p>
          <a:p>
            <a:pPr lvl="0" algn="just" fontAlgn="auto"/>
            <a:r>
              <a:rPr lang="en-US" sz="2400" dirty="0"/>
              <a:t>Business impact of decisions – looking at design from a TCO perspective over lifecycle.</a:t>
            </a:r>
          </a:p>
          <a:p>
            <a:pPr lvl="0" algn="just" fontAlgn="auto"/>
            <a:r>
              <a:rPr lang="en-US" sz="2400" dirty="0"/>
              <a:t>External Shell design. Space considerations. Structural Specifications.</a:t>
            </a:r>
          </a:p>
          <a:p>
            <a:pPr algn="just"/>
            <a:r>
              <a:rPr lang="en-US" sz="2400" dirty="0"/>
              <a:t>Applicable Standards – including fire resistance, fire suppression and security, etc.</a:t>
            </a:r>
            <a:endParaRPr lang="en-US" altLang="en-US" sz="2400" dirty="0"/>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Content Placeholder 3"/>
          <p:cNvPicPr>
            <a:picLocks noGrp="1" noChangeAspect="1"/>
          </p:cNvPicPr>
          <p:nvPr>
            <p:ph idx="1"/>
          </p:nvPr>
        </p:nvPicPr>
        <p:blipFill>
          <a:blip r:embed="rId2"/>
          <a:stretch>
            <a:fillRect/>
          </a:stretch>
        </p:blipFill>
        <p:spPr>
          <a:xfrm>
            <a:off x="485775" y="1567543"/>
            <a:ext cx="8527596" cy="4870579"/>
          </a:xfrm>
          <a:prstGeom prst="rect">
            <a:avLst/>
          </a:prstGeom>
        </p:spPr>
      </p:pic>
    </p:spTree>
    <p:extLst>
      <p:ext uri="{BB962C8B-B14F-4D97-AF65-F5344CB8AC3E}">
        <p14:creationId xmlns:p14="http://schemas.microsoft.com/office/powerpoint/2010/main" val="51165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Compare housing services with hosting services</a:t>
            </a:r>
          </a:p>
          <a:p>
            <a:r>
              <a:rPr lang="en-US" sz="2400" dirty="0" smtClean="0"/>
              <a:t>Briefly explain Tier 1,Tier II and Tier III data centers</a:t>
            </a:r>
          </a:p>
          <a:p>
            <a:r>
              <a:rPr lang="en-US" sz="2400" dirty="0" smtClean="0"/>
              <a:t>Explain the term colocation</a:t>
            </a:r>
          </a:p>
          <a:p>
            <a:endParaRPr lang="en-US" sz="2400"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3942220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Discussed </a:t>
            </a:r>
            <a:r>
              <a:rPr lang="en-US" sz="2400" dirty="0"/>
              <a:t>design and architecture to business strategy, business impact decisions, design</a:t>
            </a:r>
            <a:r>
              <a:rPr lang="en-US" sz="2400" dirty="0" smtClean="0"/>
              <a:t>, space </a:t>
            </a:r>
            <a:r>
              <a:rPr lang="en-US" sz="2400" dirty="0"/>
              <a:t>considerations and applicable standards. </a:t>
            </a:r>
          </a:p>
          <a:p>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32</a:t>
            </a:fld>
            <a:r>
              <a:rPr lang="en-GB" dirty="0" smtClean="0"/>
              <a:t>› of 9</a:t>
            </a:r>
            <a:endParaRPr lang="en-GB" dirty="0"/>
          </a:p>
        </p:txBody>
      </p:sp>
      <p:sp>
        <p:nvSpPr>
          <p:cNvPr id="5" name="Text Box 2"/>
          <p:cNvSpPr txBox="1">
            <a:spLocks noChangeArrowheads="1"/>
          </p:cNvSpPr>
          <p:nvPr/>
        </p:nvSpPr>
        <p:spPr bwMode="auto">
          <a:xfrm>
            <a:off x="264465" y="394230"/>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33</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Raised Access Floor, connecting the infrastructure with copper and </a:t>
            </a:r>
            <a:r>
              <a:rPr lang="en-US" sz="2400" dirty="0" err="1"/>
              <a:t>fibre</a:t>
            </a:r>
            <a:r>
              <a:rPr lang="en-US" sz="2400" dirty="0"/>
              <a:t>.</a:t>
            </a: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34</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MTTR</a:t>
            </a:r>
          </a:p>
          <a:p>
            <a:r>
              <a:rPr lang="en-US" altLang="en-US" sz="2000" b="1" dirty="0" smtClean="0">
                <a:latin typeface="Century Gothic" panose="020B0502020202020204" pitchFamily="34" charset="0"/>
              </a:rPr>
              <a:t>SPOF</a:t>
            </a:r>
          </a:p>
          <a:p>
            <a:r>
              <a:rPr lang="en-US" altLang="en-US" sz="2000" b="1" dirty="0" smtClean="0">
                <a:latin typeface="Century Gothic" panose="020B0502020202020204" pitchFamily="34" charset="0"/>
              </a:rPr>
              <a:t>IAAS</a:t>
            </a:r>
          </a:p>
          <a:p>
            <a:r>
              <a:rPr lang="en-US" altLang="en-US" sz="2000" b="1" dirty="0" smtClean="0">
                <a:latin typeface="Century Gothic" panose="020B0502020202020204" pitchFamily="34" charset="0"/>
              </a:rPr>
              <a:t>SAAS</a:t>
            </a:r>
          </a:p>
          <a:p>
            <a:r>
              <a:rPr lang="en-US" altLang="en-US" sz="2000" b="1" dirty="0" smtClean="0">
                <a:latin typeface="Century Gothic" panose="020B0502020202020204" pitchFamily="34" charset="0"/>
              </a:rPr>
              <a:t>PAAS</a:t>
            </a:r>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Content Placeholder 2"/>
          <p:cNvSpPr>
            <a:spLocks noGrp="1"/>
          </p:cNvSpPr>
          <p:nvPr>
            <p:ph idx="1"/>
          </p:nvPr>
        </p:nvSpPr>
        <p:spPr>
          <a:xfrm>
            <a:off x="571665" y="1762919"/>
            <a:ext cx="6956260" cy="4525963"/>
          </a:xfrm>
        </p:spPr>
        <p:txBody>
          <a:bodyPr/>
          <a:lstStyle/>
          <a:p>
            <a:pPr algn="just"/>
            <a:r>
              <a:rPr lang="en-US" sz="2400" dirty="0">
                <a:latin typeface="Calibri" panose="020F0502020204030204" pitchFamily="34" charset="0"/>
                <a:cs typeface="Calibri" panose="020F0502020204030204" pitchFamily="34" charset="0"/>
              </a:rPr>
              <a:t>The volumes of data that must be processed are constantly increasing, demanding higher productivity in </a:t>
            </a:r>
            <a:r>
              <a:rPr lang="en-US" sz="2400" dirty="0" smtClean="0">
                <a:latin typeface="Calibri" panose="020F0502020204030204" pitchFamily="34" charset="0"/>
                <a:cs typeface="Calibri" panose="020F0502020204030204" pitchFamily="34" charset="0"/>
              </a:rPr>
              <a:t>data centers</a:t>
            </a:r>
            <a:r>
              <a:rPr lang="en-US" sz="2400" dirty="0">
                <a:latin typeface="Calibri" panose="020F0502020204030204" pitchFamily="34" charset="0"/>
                <a:cs typeface="Calibri" panose="020F0502020204030204" pitchFamily="34" charset="0"/>
              </a:rPr>
              <a:t>. At the same time, data center operators need to keep their operational costs in check, improve </a:t>
            </a:r>
            <a:r>
              <a:rPr lang="en-US" sz="2400" dirty="0" smtClean="0">
                <a:latin typeface="Calibri" panose="020F0502020204030204" pitchFamily="34" charset="0"/>
                <a:cs typeface="Calibri" panose="020F0502020204030204" pitchFamily="34" charset="0"/>
              </a:rPr>
              <a:t>profitability and </a:t>
            </a:r>
            <a:r>
              <a:rPr lang="en-US" sz="2400" dirty="0">
                <a:latin typeface="Calibri" panose="020F0502020204030204" pitchFamily="34" charset="0"/>
                <a:cs typeface="Calibri" panose="020F0502020204030204" pitchFamily="34" charset="0"/>
              </a:rPr>
              <a:t>eliminate sources of error that are potentially causing failures.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Statistics </a:t>
            </a:r>
            <a:r>
              <a:rPr lang="en-US" sz="2400" dirty="0">
                <a:latin typeface="Calibri" panose="020F0502020204030204" pitchFamily="34" charset="0"/>
                <a:cs typeface="Calibri" panose="020F0502020204030204" pitchFamily="34" charset="0"/>
              </a:rPr>
              <a:t>show that many failures </a:t>
            </a:r>
            <a:r>
              <a:rPr lang="en-US" sz="2400" dirty="0" smtClean="0">
                <a:latin typeface="Calibri" panose="020F0502020204030204" pitchFamily="34" charset="0"/>
                <a:cs typeface="Calibri" panose="020F0502020204030204" pitchFamily="34" charset="0"/>
              </a:rPr>
              <a:t>occurring in </a:t>
            </a:r>
            <a:r>
              <a:rPr lang="en-US" sz="2400" dirty="0">
                <a:latin typeface="Calibri" panose="020F0502020204030204" pitchFamily="34" charset="0"/>
                <a:cs typeface="Calibri" panose="020F0502020204030204" pitchFamily="34" charset="0"/>
              </a:rPr>
              <a:t>data centers are caused by problems in the passive infrastructure or human error. Increasing availability </a:t>
            </a:r>
            <a:r>
              <a:rPr lang="en-US" sz="2400" dirty="0" smtClean="0">
                <a:latin typeface="Calibri" panose="020F0502020204030204" pitchFamily="34" charset="0"/>
                <a:cs typeface="Calibri" panose="020F0502020204030204" pitchFamily="34" charset="0"/>
              </a:rPr>
              <a:t>starts with </a:t>
            </a:r>
            <a:r>
              <a:rPr lang="en-US" sz="2400" dirty="0">
                <a:latin typeface="Calibri" panose="020F0502020204030204" pitchFamily="34" charset="0"/>
                <a:cs typeface="Calibri" panose="020F0502020204030204" pitchFamily="34" charset="0"/>
              </a:rPr>
              <a:t>quality planning of the infrastructure and the cabling system.</a:t>
            </a:r>
          </a:p>
        </p:txBody>
      </p:sp>
      <p:sp>
        <p:nvSpPr>
          <p:cNvPr id="7" name="Title 1"/>
          <p:cNvSpPr>
            <a:spLocks noGrp="1"/>
          </p:cNvSpPr>
          <p:nvPr>
            <p:ph type="title"/>
          </p:nvPr>
        </p:nvSpPr>
        <p:spPr>
          <a:xfrm>
            <a:off x="-1623526" y="217468"/>
            <a:ext cx="10972800" cy="1211283"/>
          </a:xfrm>
        </p:spPr>
        <p:txBody>
          <a:bodyPr/>
          <a:lstStyle/>
          <a:p>
            <a:r>
              <a:rPr lang="en-US" b="1" dirty="0"/>
              <a:t>Planning and Designing </a:t>
            </a:r>
            <a:r>
              <a:rPr lang="en-US" b="1" dirty="0" smtClean="0"/>
              <a:t/>
            </a:r>
            <a:br>
              <a:rPr lang="en-US" b="1" dirty="0" smtClean="0"/>
            </a:br>
            <a:r>
              <a:rPr lang="en-US" b="1" dirty="0" smtClean="0"/>
              <a:t>Data </a:t>
            </a:r>
            <a:r>
              <a:rPr lang="en-US" b="1" dirty="0"/>
              <a:t>Centers</a:t>
            </a:r>
            <a:endParaRPr lang="en-US" dirty="0"/>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746448" y="1447412"/>
            <a:ext cx="7520473" cy="4525963"/>
          </a:xfrm>
        </p:spPr>
        <p:txBody>
          <a:bodyPr/>
          <a:lstStyle/>
          <a:p>
            <a:pPr algn="just"/>
            <a:r>
              <a:rPr lang="en-US" sz="2400" dirty="0" smtClean="0">
                <a:latin typeface="Calibri" panose="020F0502020204030204" pitchFamily="34" charset="0"/>
                <a:cs typeface="Calibri" panose="020F0502020204030204" pitchFamily="34" charset="0"/>
              </a:rPr>
              <a:t>Describe </a:t>
            </a:r>
            <a:r>
              <a:rPr lang="en-US" sz="2400" dirty="0">
                <a:latin typeface="Calibri" panose="020F0502020204030204" pitchFamily="34" charset="0"/>
                <a:cs typeface="Calibri" panose="020F0502020204030204" pitchFamily="34" charset="0"/>
              </a:rPr>
              <a:t>the services offered. What they have in common is that the operator provides and manages the </a:t>
            </a:r>
            <a:r>
              <a:rPr lang="en-US" sz="2400" dirty="0" smtClean="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infrastructure.</a:t>
            </a:r>
          </a:p>
          <a:p>
            <a:pPr algn="just"/>
            <a:r>
              <a:rPr lang="en-US" sz="2400" dirty="0">
                <a:latin typeface="Calibri" panose="020F0502020204030204" pitchFamily="34" charset="0"/>
                <a:cs typeface="Calibri" panose="020F0502020204030204" pitchFamily="34" charset="0"/>
              </a:rPr>
              <a:t>However, not every supplier of data center services actually runs his/her own data center. There are </a:t>
            </a:r>
            <a:r>
              <a:rPr lang="en-US" sz="2400" dirty="0" smtClean="0">
                <a:latin typeface="Calibri" panose="020F0502020204030204" pitchFamily="34" charset="0"/>
                <a:cs typeface="Calibri" panose="020F0502020204030204" pitchFamily="34" charset="0"/>
              </a:rPr>
              <a:t>different business </a:t>
            </a:r>
            <a:r>
              <a:rPr lang="en-US" sz="2400" dirty="0">
                <a:latin typeface="Calibri" panose="020F0502020204030204" pitchFamily="34" charset="0"/>
                <a:cs typeface="Calibri" panose="020F0502020204030204" pitchFamily="34" charset="0"/>
              </a:rPr>
              <a:t>models in this area as well:</a:t>
            </a:r>
          </a:p>
          <a:p>
            <a:pPr marL="514350" indent="-514350" algn="just">
              <a:buFont typeface="+mj-lt"/>
              <a:buAutoNum type="alphaLcParen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supplier is renting space from a data center operator;</a:t>
            </a:r>
          </a:p>
          <a:p>
            <a:pPr marL="514350" indent="-514350" algn="just">
              <a:buFont typeface="+mj-lt"/>
              <a:buAutoNum type="alphaLcParen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He acts as reseller for this data center operator;</a:t>
            </a:r>
          </a:p>
          <a:p>
            <a:pPr marL="514350" indent="-514350" algn="just">
              <a:buFont typeface="+mj-lt"/>
              <a:buAutoNum type="alphaLcParen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He is renting the space according to need.</a:t>
            </a:r>
          </a:p>
        </p:txBody>
      </p:sp>
      <p:sp>
        <p:nvSpPr>
          <p:cNvPr id="6" name="Title 1"/>
          <p:cNvSpPr>
            <a:spLocks noGrp="1"/>
          </p:cNvSpPr>
          <p:nvPr>
            <p:ph type="title"/>
          </p:nvPr>
        </p:nvSpPr>
        <p:spPr>
          <a:xfrm>
            <a:off x="-1350912" y="236129"/>
            <a:ext cx="10972800" cy="1211283"/>
          </a:xfrm>
        </p:spPr>
        <p:txBody>
          <a:bodyPr/>
          <a:lstStyle/>
          <a:p>
            <a:r>
              <a:rPr lang="en-US" b="1" dirty="0"/>
              <a:t>Business Models and Services</a:t>
            </a:r>
            <a:endParaRPr lang="en-US" dirty="0"/>
          </a:p>
        </p:txBody>
      </p:sp>
    </p:spTree>
    <p:extLst>
      <p:ext uri="{BB962C8B-B14F-4D97-AF65-F5344CB8AC3E}">
        <p14:creationId xmlns:p14="http://schemas.microsoft.com/office/powerpoint/2010/main" val="32915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8222767" cy="4525963"/>
          </a:xfrm>
        </p:spPr>
        <p:txBody>
          <a:bodyPr/>
          <a:lstStyle/>
          <a:p>
            <a:pPr algn="just"/>
            <a:r>
              <a:rPr lang="en-US" sz="2400" dirty="0">
                <a:latin typeface="Calibri" panose="020F0502020204030204" pitchFamily="34" charset="0"/>
                <a:cs typeface="Calibri" panose="020F0502020204030204" pitchFamily="34" charset="0"/>
              </a:rPr>
              <a:t>In the case of </a:t>
            </a:r>
            <a:r>
              <a:rPr lang="en-US" sz="2400" b="1" dirty="0">
                <a:latin typeface="Calibri" panose="020F0502020204030204" pitchFamily="34" charset="0"/>
                <a:cs typeface="Calibri" panose="020F0502020204030204" pitchFamily="34" charset="0"/>
              </a:rPr>
              <a:t>housing services, </a:t>
            </a:r>
            <a:r>
              <a:rPr lang="en-US" sz="2400" dirty="0">
                <a:latin typeface="Calibri" panose="020F0502020204030204" pitchFamily="34" charset="0"/>
                <a:cs typeface="Calibri" panose="020F0502020204030204" pitchFamily="34" charset="0"/>
              </a:rPr>
              <a:t>the operator provides the rented data center space plus cabling. The </a:t>
            </a:r>
            <a:r>
              <a:rPr lang="en-US" sz="2400" dirty="0" smtClean="0">
                <a:latin typeface="Calibri" panose="020F0502020204030204" pitchFamily="34" charset="0"/>
                <a:cs typeface="Calibri" panose="020F0502020204030204" pitchFamily="34" charset="0"/>
              </a:rPr>
              <a:t>customer usually </a:t>
            </a:r>
            <a:r>
              <a:rPr lang="en-US" sz="2400" dirty="0">
                <a:latin typeface="Calibri" panose="020F0502020204030204" pitchFamily="34" charset="0"/>
                <a:cs typeface="Calibri" panose="020F0502020204030204" pitchFamily="34" charset="0"/>
              </a:rPr>
              <a:t>supplies his own servers, switches, firewalls, etc. The equipment is managed by the customer or a </a:t>
            </a:r>
            <a:r>
              <a:rPr lang="en-US" sz="2400" dirty="0" smtClean="0">
                <a:latin typeface="Calibri" panose="020F0502020204030204" pitchFamily="34" charset="0"/>
                <a:cs typeface="Calibri" panose="020F0502020204030204" pitchFamily="34" charset="0"/>
              </a:rPr>
              <a:t>hired third </a:t>
            </a:r>
            <a:r>
              <a:rPr lang="en-US" sz="2400" dirty="0">
                <a:latin typeface="Calibri" panose="020F0502020204030204" pitchFamily="34" charset="0"/>
                <a:cs typeface="Calibri" panose="020F0502020204030204" pitchFamily="34" charset="0"/>
              </a:rPr>
              <a:t>party.</a:t>
            </a:r>
          </a:p>
          <a:p>
            <a:pPr algn="just"/>
            <a:r>
              <a:rPr lang="en-US" sz="2400" dirty="0">
                <a:latin typeface="Calibri" panose="020F0502020204030204" pitchFamily="34" charset="0"/>
                <a:cs typeface="Calibri" panose="020F0502020204030204" pitchFamily="34" charset="0"/>
              </a:rPr>
              <a:t>In the case of </a:t>
            </a:r>
            <a:r>
              <a:rPr lang="en-US" sz="2400" b="1" dirty="0">
                <a:latin typeface="Calibri" panose="020F0502020204030204" pitchFamily="34" charset="0"/>
                <a:cs typeface="Calibri" panose="020F0502020204030204" pitchFamily="34" charset="0"/>
              </a:rPr>
              <a:t>hosting services, </a:t>
            </a:r>
            <a:r>
              <a:rPr lang="en-US" sz="2400" dirty="0">
                <a:latin typeface="Calibri" panose="020F0502020204030204" pitchFamily="34" charset="0"/>
                <a:cs typeface="Calibri" panose="020F0502020204030204" pitchFamily="34" charset="0"/>
              </a:rPr>
              <a:t>the web host provides space on a server or storage space for use by </a:t>
            </a:r>
            <a:r>
              <a:rPr lang="en-US" sz="2400" dirty="0" smtClean="0">
                <a:latin typeface="Calibri" panose="020F0502020204030204" pitchFamily="34" charset="0"/>
                <a:cs typeface="Calibri" panose="020F0502020204030204" pitchFamily="34" charset="0"/>
              </a:rPr>
              <a:t>the customer</a:t>
            </a:r>
            <a:r>
              <a:rPr lang="en-US" sz="2400" dirty="0">
                <a:latin typeface="Calibri" panose="020F0502020204030204" pitchFamily="34" charset="0"/>
                <a:cs typeface="Calibri" panose="020F0502020204030204" pitchFamily="34" charset="0"/>
              </a:rPr>
              <a:t>, and he/she also provides Internet connectivity. The services include </a:t>
            </a:r>
            <a:r>
              <a:rPr lang="en-US" sz="2400" b="1" dirty="0">
                <a:latin typeface="Calibri" panose="020F0502020204030204" pitchFamily="34" charset="0"/>
                <a:cs typeface="Calibri" panose="020F0502020204030204" pitchFamily="34" charset="0"/>
              </a:rPr>
              <a:t>web hosting, share hosting, </a:t>
            </a:r>
            <a:r>
              <a:rPr lang="en-US" sz="2400" b="1" dirty="0" smtClean="0">
                <a:latin typeface="Calibri" panose="020F0502020204030204" pitchFamily="34" charset="0"/>
                <a:cs typeface="Calibri" panose="020F0502020204030204" pitchFamily="34" charset="0"/>
              </a:rPr>
              <a:t>file hosting</a:t>
            </a:r>
            <a:r>
              <a:rPr lang="en-US" sz="2400" b="1" dirty="0">
                <a:latin typeface="Calibri" panose="020F0502020204030204" pitchFamily="34" charset="0"/>
                <a:cs typeface="Calibri" panose="020F0502020204030204" pitchFamily="34" charset="0"/>
              </a:rPr>
              <a:t>, free hosting, application service provider (ASP), Internet service provider (ISP), full </a:t>
            </a:r>
            <a:r>
              <a:rPr lang="en-US" sz="2400" b="1" dirty="0" smtClean="0">
                <a:latin typeface="Calibri" panose="020F0502020204030204" pitchFamily="34" charset="0"/>
                <a:cs typeface="Calibri" panose="020F0502020204030204" pitchFamily="34" charset="0"/>
              </a:rPr>
              <a:t>service provider </a:t>
            </a:r>
            <a:r>
              <a:rPr lang="en-US" sz="2400" b="1" dirty="0">
                <a:latin typeface="Calibri" panose="020F0502020204030204" pitchFamily="34" charset="0"/>
                <a:cs typeface="Calibri" panose="020F0502020204030204" pitchFamily="34" charset="0"/>
              </a:rPr>
              <a:t>(FSP), cloud computing provider, and more.</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55575" y="206355"/>
            <a:ext cx="10972800" cy="1211283"/>
          </a:xfrm>
        </p:spPr>
        <p:txBody>
          <a:bodyPr/>
          <a:lstStyle/>
          <a:p>
            <a:r>
              <a:rPr lang="en-US" dirty="0" smtClean="0"/>
              <a:t>Housing and Hosting</a:t>
            </a:r>
            <a:endParaRPr lang="en-US" dirty="0"/>
          </a:p>
        </p:txBody>
      </p:sp>
    </p:spTree>
    <p:extLst>
      <p:ext uri="{BB962C8B-B14F-4D97-AF65-F5344CB8AC3E}">
        <p14:creationId xmlns:p14="http://schemas.microsoft.com/office/powerpoint/2010/main" val="209099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757362"/>
            <a:ext cx="7042150" cy="4525963"/>
          </a:xfrm>
        </p:spPr>
        <p:txBody>
          <a:bodyPr/>
          <a:lstStyle/>
          <a:p>
            <a:pPr algn="just"/>
            <a:r>
              <a:rPr lang="en-US" sz="2400" dirty="0">
                <a:latin typeface="Calibri" panose="020F0502020204030204" pitchFamily="34" charset="0"/>
                <a:cs typeface="Calibri" panose="020F0502020204030204" pitchFamily="34" charset="0"/>
              </a:rPr>
              <a:t>In both </a:t>
            </a:r>
            <a:r>
              <a:rPr lang="en-US" sz="2400" b="1" dirty="0">
                <a:latin typeface="Calibri" panose="020F0502020204030204" pitchFamily="34" charset="0"/>
                <a:cs typeface="Calibri" panose="020F0502020204030204" pitchFamily="34" charset="0"/>
              </a:rPr>
              <a:t>managed services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managed hosting, </a:t>
            </a:r>
            <a:r>
              <a:rPr lang="en-US" sz="2400" dirty="0">
                <a:latin typeface="Calibri" panose="020F0502020204030204" pitchFamily="34" charset="0"/>
                <a:cs typeface="Calibri" panose="020F0502020204030204" pitchFamily="34" charset="0"/>
              </a:rPr>
              <a:t>the contracting parties agree on specific services on a </a:t>
            </a:r>
            <a:r>
              <a:rPr lang="en-US" sz="2400" dirty="0" smtClean="0">
                <a:latin typeface="Calibri" panose="020F0502020204030204" pitchFamily="34" charset="0"/>
                <a:cs typeface="Calibri" panose="020F0502020204030204" pitchFamily="34" charset="0"/>
              </a:rPr>
              <a:t>case by-case </a:t>
            </a:r>
            <a:r>
              <a:rPr lang="en-US" sz="2400" dirty="0">
                <a:latin typeface="Calibri" panose="020F0502020204030204" pitchFamily="34" charset="0"/>
                <a:cs typeface="Calibri" panose="020F0502020204030204" pitchFamily="34" charset="0"/>
              </a:rPr>
              <a:t>basis. All conceivable combinations are possible; data center operators running the clients' </a:t>
            </a:r>
            <a:r>
              <a:rPr lang="en-US" sz="2400" dirty="0" smtClean="0">
                <a:latin typeface="Calibri" panose="020F0502020204030204" pitchFamily="34" charset="0"/>
                <a:cs typeface="Calibri" panose="020F0502020204030204" pitchFamily="34" charset="0"/>
              </a:rPr>
              <a:t>servers, including </a:t>
            </a:r>
            <a:r>
              <a:rPr lang="en-US" sz="2400" dirty="0">
                <a:latin typeface="Calibri" panose="020F0502020204030204" pitchFamily="34" charset="0"/>
                <a:cs typeface="Calibri" panose="020F0502020204030204" pitchFamily="34" charset="0"/>
              </a:rPr>
              <a:t>the operating system level, or data center operators providing the servers for their clients, etc.</a:t>
            </a:r>
          </a:p>
        </p:txBody>
      </p:sp>
      <p:sp>
        <p:nvSpPr>
          <p:cNvPr id="6" name="Title 1"/>
          <p:cNvSpPr>
            <a:spLocks noGrp="1"/>
          </p:cNvSpPr>
          <p:nvPr>
            <p:ph type="title"/>
          </p:nvPr>
        </p:nvSpPr>
        <p:spPr>
          <a:xfrm>
            <a:off x="-1479550" y="206355"/>
            <a:ext cx="10972800" cy="1211283"/>
          </a:xfrm>
        </p:spPr>
        <p:txBody>
          <a:bodyPr/>
          <a:lstStyle/>
          <a:p>
            <a:r>
              <a:rPr lang="en-US" sz="3600" b="1" dirty="0" smtClean="0"/>
              <a:t>Managed services and </a:t>
            </a:r>
            <a:br>
              <a:rPr lang="en-US" sz="3600" b="1" dirty="0" smtClean="0"/>
            </a:br>
            <a:r>
              <a:rPr lang="en-US" sz="3600" b="1" dirty="0" smtClean="0"/>
              <a:t>managed hosted</a:t>
            </a:r>
            <a:endParaRPr lang="en-US" sz="3600" b="1" dirty="0"/>
          </a:p>
        </p:txBody>
      </p:sp>
    </p:spTree>
    <p:extLst>
      <p:ext uri="{BB962C8B-B14F-4D97-AF65-F5344CB8AC3E}">
        <p14:creationId xmlns:p14="http://schemas.microsoft.com/office/powerpoint/2010/main" val="367646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Even less clearly defined are the </a:t>
            </a:r>
            <a:r>
              <a:rPr lang="en-US" sz="2400" b="1" dirty="0">
                <a:latin typeface="Calibri" panose="020F0502020204030204" pitchFamily="34" charset="0"/>
                <a:cs typeface="Calibri" panose="020F0502020204030204" pitchFamily="34" charset="0"/>
              </a:rPr>
              <a:t>cloud services. </a:t>
            </a:r>
            <a:r>
              <a:rPr lang="en-US" sz="2400" dirty="0">
                <a:latin typeface="Calibri" panose="020F0502020204030204" pitchFamily="34" charset="0"/>
                <a:cs typeface="Calibri" panose="020F0502020204030204" pitchFamily="34" charset="0"/>
              </a:rPr>
              <a:t>Since they are a trend topic, nearly every company is </a:t>
            </a:r>
            <a:r>
              <a:rPr lang="en-US" sz="2400" dirty="0" smtClean="0">
                <a:latin typeface="Calibri" panose="020F0502020204030204" pitchFamily="34" charset="0"/>
                <a:cs typeface="Calibri" panose="020F0502020204030204" pitchFamily="34" charset="0"/>
              </a:rPr>
              <a:t>offering cloud </a:t>
            </a:r>
            <a:r>
              <a:rPr lang="en-US" sz="2400" dirty="0">
                <a:latin typeface="Calibri" panose="020F0502020204030204" pitchFamily="34" charset="0"/>
                <a:cs typeface="Calibri" panose="020F0502020204030204" pitchFamily="34" charset="0"/>
              </a:rPr>
              <a:t>services, for example </a:t>
            </a:r>
            <a:r>
              <a:rPr lang="en-US" sz="2400" b="1" dirty="0">
                <a:latin typeface="Calibri" panose="020F0502020204030204" pitchFamily="34" charset="0"/>
                <a:cs typeface="Calibri" panose="020F0502020204030204" pitchFamily="34" charset="0"/>
              </a:rPr>
              <a:t>SaaS </a:t>
            </a:r>
            <a:r>
              <a:rPr lang="en-US" sz="2400" dirty="0">
                <a:latin typeface="Calibri" panose="020F0502020204030204" pitchFamily="34" charset="0"/>
                <a:cs typeface="Calibri" panose="020F0502020204030204" pitchFamily="34" charset="0"/>
              </a:rPr>
              <a:t>(Software as a Service), </a:t>
            </a:r>
            <a:r>
              <a:rPr lang="en-US" sz="2400" b="1" dirty="0" err="1">
                <a:latin typeface="Calibri" panose="020F0502020204030204" pitchFamily="34" charset="0"/>
                <a:cs typeface="Calibri" panose="020F0502020204030204" pitchFamily="34" charset="0"/>
              </a:rPr>
              <a:t>IaaS</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(Infrastructure as a Service), </a:t>
            </a:r>
            <a:r>
              <a:rPr lang="en-US" sz="2400" b="1" dirty="0" err="1">
                <a:latin typeface="Calibri" panose="020F0502020204030204" pitchFamily="34" charset="0"/>
                <a:cs typeface="Calibri" panose="020F0502020204030204" pitchFamily="34" charset="0"/>
              </a:rPr>
              <a:t>PaaS</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(Platform as </a:t>
            </a:r>
            <a:r>
              <a:rPr lang="en-US" sz="2400" dirty="0" smtClean="0">
                <a:latin typeface="Calibri" panose="020F0502020204030204" pitchFamily="34" charset="0"/>
                <a:cs typeface="Calibri" panose="020F0502020204030204" pitchFamily="34" charset="0"/>
              </a:rPr>
              <a:t>a Service</a:t>
            </a:r>
            <a:r>
              <a:rPr lang="en-US" sz="2400" dirty="0">
                <a:latin typeface="Calibri" panose="020F0502020204030204" pitchFamily="34" charset="0"/>
                <a:cs typeface="Calibri" panose="020F0502020204030204" pitchFamily="34" charset="0"/>
              </a:rPr>
              <a:t>) or </a:t>
            </a:r>
            <a:r>
              <a:rPr lang="en-US" sz="2400" b="1" dirty="0">
                <a:latin typeface="Calibri" panose="020F0502020204030204" pitchFamily="34" charset="0"/>
                <a:cs typeface="Calibri" panose="020F0502020204030204" pitchFamily="34" charset="0"/>
              </a:rPr>
              <a:t>S+S </a:t>
            </a:r>
            <a:r>
              <a:rPr lang="en-US" sz="2400" dirty="0">
                <a:latin typeface="Calibri" panose="020F0502020204030204" pitchFamily="34" charset="0"/>
                <a:cs typeface="Calibri" panose="020F0502020204030204" pitchFamily="34" charset="0"/>
              </a:rPr>
              <a:t>(Software plus Service). It is important to first establish the specific components of a </a:t>
            </a:r>
            <a:r>
              <a:rPr lang="en-US" sz="2400" dirty="0" smtClean="0">
                <a:latin typeface="Calibri" panose="020F0502020204030204" pitchFamily="34" charset="0"/>
                <a:cs typeface="Calibri" panose="020F0502020204030204" pitchFamily="34" charset="0"/>
              </a:rPr>
              <a:t>product portfolio</a:t>
            </a:r>
            <a:r>
              <a:rPr lang="en-US" sz="2400" dirty="0">
                <a:latin typeface="Calibri" panose="020F0502020204030204" pitchFamily="34" charset="0"/>
                <a:cs typeface="Calibri" panose="020F0502020204030204" pitchFamily="34" charset="0"/>
              </a:rPr>
              <a:t>.</a:t>
            </a:r>
          </a:p>
        </p:txBody>
      </p:sp>
      <p:sp>
        <p:nvSpPr>
          <p:cNvPr id="6" name="Title 1"/>
          <p:cNvSpPr>
            <a:spLocks noGrp="1"/>
          </p:cNvSpPr>
          <p:nvPr>
            <p:ph type="title"/>
          </p:nvPr>
        </p:nvSpPr>
        <p:spPr>
          <a:xfrm>
            <a:off x="-1479550" y="262339"/>
            <a:ext cx="10972800" cy="1211283"/>
          </a:xfrm>
        </p:spPr>
        <p:txBody>
          <a:bodyPr/>
          <a:lstStyle/>
          <a:p>
            <a:r>
              <a:rPr lang="en-US" dirty="0" smtClean="0"/>
              <a:t>Cloud services</a:t>
            </a:r>
            <a:endParaRPr lang="en-US" dirty="0"/>
          </a:p>
        </p:txBody>
      </p:sp>
    </p:spTree>
    <p:extLst>
      <p:ext uri="{BB962C8B-B14F-4D97-AF65-F5344CB8AC3E}">
        <p14:creationId xmlns:p14="http://schemas.microsoft.com/office/powerpoint/2010/main" val="365479867"/>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70</TotalTime>
  <Pages>11</Pages>
  <Words>1841</Words>
  <Application>Microsoft Office PowerPoint</Application>
  <PresentationFormat>On-screen Show (4:3)</PresentationFormat>
  <Paragraphs>116</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Century Gothic</vt:lpstr>
      <vt:lpstr>新細明體</vt:lpstr>
      <vt:lpstr>UCTI-Template-foundation-level</vt:lpstr>
      <vt:lpstr>Data Center Infrastructure CT109-3-2&amp;Version 2</vt:lpstr>
      <vt:lpstr>Topic &amp; Structure of The Lesson</vt:lpstr>
      <vt:lpstr>Learning Outcomes</vt:lpstr>
      <vt:lpstr>Key Terms You Must Be Able To Use</vt:lpstr>
      <vt:lpstr>Planning and Designing  Data Centers</vt:lpstr>
      <vt:lpstr>Business Models and Services</vt:lpstr>
      <vt:lpstr>Housing and Hosting</vt:lpstr>
      <vt:lpstr>Managed services and  managed hosted</vt:lpstr>
      <vt:lpstr>Cloud services</vt:lpstr>
      <vt:lpstr>Space terms in data center</vt:lpstr>
      <vt:lpstr>Space terms in data center</vt:lpstr>
      <vt:lpstr>Typology Overview</vt:lpstr>
      <vt:lpstr>Typology based on statistics</vt:lpstr>
      <vt:lpstr>Typology based on data  center availability</vt:lpstr>
      <vt:lpstr>Typology based on  data center purpose</vt:lpstr>
      <vt:lpstr>Typology based on operator type</vt:lpstr>
      <vt:lpstr>Typology based on operator type</vt:lpstr>
      <vt:lpstr>Number and Size of Data Centers</vt:lpstr>
      <vt:lpstr>Classes (Downtime and  Redundancy)</vt:lpstr>
      <vt:lpstr>Tiers I – IV</vt:lpstr>
      <vt:lpstr>PowerPoint Presentation</vt:lpstr>
      <vt:lpstr>Tier I</vt:lpstr>
      <vt:lpstr>Tier II</vt:lpstr>
      <vt:lpstr>Tier III &amp; IV</vt:lpstr>
      <vt:lpstr>Classification Impact on  Communications Cabling</vt:lpstr>
      <vt:lpstr>Classification Impact on  Communications Cabling</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18</cp:revision>
  <cp:lastPrinted>1995-11-02T09:23:42Z</cp:lastPrinted>
  <dcterms:created xsi:type="dcterms:W3CDTF">2017-10-11T09:20:11Z</dcterms:created>
  <dcterms:modified xsi:type="dcterms:W3CDTF">2018-03-26T06:57:27Z</dcterms:modified>
</cp:coreProperties>
</file>