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66" r:id="rId2"/>
    <p:sldId id="267" r:id="rId3"/>
    <p:sldId id="268" r:id="rId4"/>
    <p:sldId id="269" r:id="rId5"/>
    <p:sldId id="270" r:id="rId6"/>
    <p:sldId id="275" r:id="rId7"/>
    <p:sldId id="276" r:id="rId8"/>
    <p:sldId id="277" r:id="rId9"/>
    <p:sldId id="278" r:id="rId10"/>
    <p:sldId id="298" r:id="rId11"/>
    <p:sldId id="279" r:id="rId12"/>
    <p:sldId id="280" r:id="rId13"/>
    <p:sldId id="281" r:id="rId14"/>
    <p:sldId id="282" r:id="rId15"/>
    <p:sldId id="283" r:id="rId16"/>
    <p:sldId id="284" r:id="rId17"/>
    <p:sldId id="30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9" r:id="rId28"/>
    <p:sldId id="294" r:id="rId29"/>
    <p:sldId id="295" r:id="rId30"/>
    <p:sldId id="296" r:id="rId31"/>
    <p:sldId id="297" r:id="rId32"/>
    <p:sldId id="300" r:id="rId33"/>
    <p:sldId id="271" r:id="rId34"/>
    <p:sldId id="272" r:id="rId35"/>
    <p:sldId id="273" r:id="rId36"/>
    <p:sldId id="274" r:id="rId3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IT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Hardware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smtClean="0"/>
              <a:t>IT Hardware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056695"/>
            <a:ext cx="67548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Data Center Infrastructure</a:t>
            </a:r>
            <a:br>
              <a:rPr lang="en-US" sz="3800"/>
            </a:br>
            <a:r>
              <a:rPr lang="en-US" sz="3800"/>
              <a:t>CT109-3-2&amp;Version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Server as hardware: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term server for hardware is used…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…as a term for a computer on which a server program or a group of server programs run and provide basic services, as already described above.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…as a term for a computer whose hardware is adapted specifically to server applications, partly through specific performance features (e.g. higher I/O throughput, higher RAM, numerous CPUs, high reliability, but minimal graphics performance).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699112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server farm is a group of networked server hosts that are all of the same kind and connected to one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system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optimizes internal processes by distributing the load over the individual servers, and speeds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 computer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processes by taking advantage of the computing power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servers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A server farm uses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appropriate software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load distribution.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206355"/>
            <a:ext cx="10972800" cy="1211283"/>
          </a:xfrm>
        </p:spPr>
        <p:txBody>
          <a:bodyPr/>
          <a:lstStyle/>
          <a:p>
            <a:r>
              <a:rPr lang="en-US" b="1" dirty="0"/>
              <a:t>Server 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566927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performance provided by a single host is not enough to manage the tasks of a server, several hosts can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interconnected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one group, also called a computer cluster. This is done by installing a software component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all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hosts, which causes this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appear as a single server to its clients. Which host is actually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executing 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 of a user’s task remains hidden to that user, who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connected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the server through his/her client.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server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thus a distributed system.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12169" y="93306"/>
            <a:ext cx="10972800" cy="1211283"/>
          </a:xfrm>
        </p:spPr>
        <p:txBody>
          <a:bodyPr/>
          <a:lstStyle/>
          <a:p>
            <a:r>
              <a:rPr lang="en-US" b="1" dirty="0"/>
              <a:t>Virtual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4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6494" y="1417638"/>
            <a:ext cx="728970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Rack servers combine high performance in a small amount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space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They can be employed in a very flexible manner,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 the first choice for constructing IT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infrastructures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scalable and universal. In June of 2010,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Tec-Channel 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list of the most popular rack servers from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extensive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752294" y="0"/>
            <a:ext cx="10972800" cy="1211283"/>
          </a:xfrm>
        </p:spPr>
        <p:txBody>
          <a:bodyPr/>
          <a:lstStyle/>
          <a:p>
            <a:r>
              <a:rPr lang="en-US" b="1" dirty="0"/>
              <a:t>Rack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2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462" y="1417638"/>
            <a:ext cx="717773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Blade systems (blade, blade server, blade center) are one of the most modern server designs and are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fastest growing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of the server market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advantage of blades lies in their compact design, high power density, scalability and flexibility,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cabling system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is more straightforward with significantly lower cable expenditure, and quick and easy maintenance.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addition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only a single keyboard-video-mouse controller (KVM)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required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rack system.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966733" y="132547"/>
            <a:ext cx="10972800" cy="1211283"/>
          </a:xfrm>
        </p:spPr>
        <p:txBody>
          <a:bodyPr/>
          <a:lstStyle/>
          <a:p>
            <a:r>
              <a:rPr lang="en-US" b="1" dirty="0"/>
              <a:t>Blade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0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mainframe computer platform (also known as large computer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host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that was once given up for dead has been experiencing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life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At this point, IBM, with its System-z machines (see image to left),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practically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only supplier of these monoliths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mainframe falls under the category of servers as well.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20284" y="299661"/>
            <a:ext cx="10972800" cy="1211283"/>
          </a:xfrm>
        </p:spPr>
        <p:txBody>
          <a:bodyPr/>
          <a:lstStyle/>
          <a:p>
            <a:r>
              <a:rPr lang="en-US" b="1" dirty="0"/>
              <a:t>Mainframes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5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4980" y="1528524"/>
            <a:ext cx="7927297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systems are systems for online data processing as well as for data storage, archiving and backup.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Depending upon the requirements for their application and for access time, storage systems can either operate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primary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components, such as mass storage systems in the form of hard disk storage or disk arrays, 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secondary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systems such as jukeboxes and tape backup systems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81540" y="74645"/>
            <a:ext cx="10972800" cy="1211283"/>
          </a:xfrm>
        </p:spPr>
        <p:txBody>
          <a:bodyPr/>
          <a:lstStyle/>
          <a:p>
            <a:r>
              <a:rPr lang="en-US" b="1" dirty="0"/>
              <a:t>Storage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9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various transmission technologies available for storage networks: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Direct Attached Storage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Network Attached Storage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Storage Area Networks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Channel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FCoE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Channel over Ethernet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481540" y="74645"/>
            <a:ext cx="10972800" cy="1211283"/>
          </a:xfrm>
        </p:spPr>
        <p:txBody>
          <a:bodyPr/>
          <a:lstStyle/>
          <a:p>
            <a:r>
              <a:rPr lang="en-US" b="1" dirty="0"/>
              <a:t>Storage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Direct Attached Storage (DAS) or Server Attached Storage is a term for hard disks in a separate housing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connected to a single host.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60849" y="132547"/>
            <a:ext cx="10972800" cy="1211283"/>
          </a:xfrm>
        </p:spPr>
        <p:txBody>
          <a:bodyPr/>
          <a:lstStyle/>
          <a:p>
            <a:r>
              <a:rPr lang="en-US" b="1" dirty="0"/>
              <a:t>DAS – Direct Attached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762919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Attached Storage (NAS) describes an easy to manage file server. NAS is generally used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independent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capacity in a computer network without great effort. NAS uses the existing Ethernet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TCP/IP protocol like NFS (Network File System) or CIFS (Common Internet File System), so computers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connected to the network can access the data media. They often operate purely as file servers.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76267" y="217468"/>
            <a:ext cx="10972800" cy="1211283"/>
          </a:xfrm>
        </p:spPr>
        <p:txBody>
          <a:bodyPr/>
          <a:lstStyle/>
          <a:p>
            <a:r>
              <a:rPr lang="en-US" b="1" dirty="0"/>
              <a:t>NAS – Network Attached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04215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Storage Area Network (SAN) in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processing context denotes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network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connect hard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disk subsystems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tape libraries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systems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SANs are designed for serial,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continuous, high-speed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transfers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 volumes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data (up to 16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Gbit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/s).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currently based on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Channel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standards 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high-availability,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high-performance installations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Servers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connected into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FC-SAN using Host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 Adapters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(HBA).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79550" y="132547"/>
            <a:ext cx="10972800" cy="1211283"/>
          </a:xfrm>
        </p:spPr>
        <p:txBody>
          <a:bodyPr/>
          <a:lstStyle/>
          <a:p>
            <a:r>
              <a:rPr lang="en-US" b="1" dirty="0"/>
              <a:t>SAN – Storage Area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9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1" y="1727929"/>
            <a:ext cx="7269173" cy="41742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593063" y="156218"/>
            <a:ext cx="10972800" cy="1211283"/>
          </a:xfrm>
        </p:spPr>
        <p:txBody>
          <a:bodyPr/>
          <a:lstStyle/>
          <a:p>
            <a:r>
              <a:rPr lang="en-US" b="1" dirty="0"/>
              <a:t>SAN – Storage Area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6" y="1417638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demand for storage capacities has been steadily growing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 of increasing volumes of data as well as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backup and archiving. Cost efficiency in the area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company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is therefore still a central theme 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managers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Their goal is to achieve high storage efficiency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their existing means and hardware in combination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storage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virtualization, Cloud Storage (Storage as a Service)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consolidation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132547"/>
            <a:ext cx="10972800" cy="1211283"/>
          </a:xfrm>
        </p:spPr>
        <p:txBody>
          <a:bodyPr/>
          <a:lstStyle/>
          <a:p>
            <a:r>
              <a:rPr lang="en-US" b="1" dirty="0"/>
              <a:t>Storage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3706" y="2761245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components in a network infrastructure can basically be divided up into two groups: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Passive network components which provide the physical network structure, such as cables (copper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glass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fiber), outlets, distribution panels, cabinets, etc.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Active network components, which process and forward (amplify, convert, distribute, filter, etc.) data.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450396" y="691547"/>
            <a:ext cx="8216252" cy="1211283"/>
          </a:xfrm>
        </p:spPr>
        <p:txBody>
          <a:bodyPr/>
          <a:lstStyle/>
          <a:p>
            <a:r>
              <a:rPr lang="en-US" b="1" dirty="0"/>
              <a:t>Network Infrastructure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Basics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NICs, Switches, Routers &amp; Firewalls)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50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613196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network interface card (NIC) usually exists “onboard” a network-compatible device and creates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connection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the network, by means of an appropriate access method. Ethernet in all its forms (different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speeds) is currently being used almost exclusively as an access method, also known as a MAC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 (Media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Access Control).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NIC has a unique hardware address, also called a MAC address, that is required by switches in order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forward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Ethernet frames. The first 3 bytes of this 6-byte MAC address is assigned by IEEE 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manufacturer, who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uses the remaining 3 bytes as a serial number.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530220" y="132547"/>
            <a:ext cx="10972800" cy="1211283"/>
          </a:xfrm>
        </p:spPr>
        <p:txBody>
          <a:bodyPr/>
          <a:lstStyle/>
          <a:p>
            <a:r>
              <a:rPr lang="en-US" b="1" dirty="0"/>
              <a:t>NIC – Network Interface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24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network components are not used much today, since, for reasons of performance, current LAN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networks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constructed only to be switched. They were used as signal amplifiers (repeater) and distributors (hub)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shared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Ethernets in which network subscribers still had to share overall bandwidth. Since these devices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rarely used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today, we will omit a detailed description of them.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55984"/>
            <a:ext cx="10972800" cy="1211283"/>
          </a:xfrm>
        </p:spPr>
        <p:txBody>
          <a:bodyPr/>
          <a:lstStyle/>
          <a:p>
            <a:r>
              <a:rPr lang="en-US" b="1" dirty="0"/>
              <a:t>Repeaters and Hubs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“standard”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layer 2 switch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divides a network up 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subnets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thus increases network bandwidth (from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switched). This means that each individual subscriber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now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the bandwidth commonly available to hubs, if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subscriber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alone is connected to a switch port (segment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68153" y="74645"/>
            <a:ext cx="10972800" cy="1211283"/>
          </a:xfrm>
        </p:spPr>
        <p:txBody>
          <a:bodyPr/>
          <a:lstStyle/>
          <a:p>
            <a:r>
              <a:rPr lang="en-US" b="1" dirty="0"/>
              <a:t>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5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switches can be distinguished based on their performance ability and other factors, by using the following features: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MAC addresses that can be stored (SAT table size)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Method by which a received data packet is forwarded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switching method)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Latency (delay) of the data packets that are forwarded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668153" y="74645"/>
            <a:ext cx="10972800" cy="1211283"/>
          </a:xfrm>
        </p:spPr>
        <p:txBody>
          <a:bodyPr/>
          <a:lstStyle/>
          <a:p>
            <a:r>
              <a:rPr lang="en-US" b="1" dirty="0"/>
              <a:t>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0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605421"/>
            <a:ext cx="7139755" cy="48298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828800" y="285730"/>
            <a:ext cx="10972800" cy="1211283"/>
          </a:xfrm>
        </p:spPr>
        <p:txBody>
          <a:bodyPr/>
          <a:lstStyle/>
          <a:p>
            <a:r>
              <a:rPr lang="en-US" dirty="0" smtClean="0"/>
              <a:t>Switching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532302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router connects a number of network segments, which may operate with different transmission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protocols (LAN/WAN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 It operates on Layer 3, the Network Layer of the OSI reference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network nodes between two or more different networks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subnets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 router has an interface as well as an IP address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network. It can therefore communicate within 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networks. When a data packet reaches the router,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router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reads its destination (destination IP address)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appropriate interface and shortest path over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packet will reach the destination network</a:t>
            </a:r>
            <a:r>
              <a:rPr lang="en-US" sz="2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06896" y="74645"/>
            <a:ext cx="10972800" cy="1211283"/>
          </a:xfrm>
        </p:spPr>
        <p:txBody>
          <a:bodyPr/>
          <a:lstStyle/>
          <a:p>
            <a:r>
              <a:rPr lang="en-US" b="1" dirty="0" smtClean="0"/>
              <a:t>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872" y="1523724"/>
            <a:ext cx="8952930" cy="4525963"/>
          </a:xfrm>
        </p:spPr>
        <p:txBody>
          <a:bodyPr/>
          <a:lstStyle/>
          <a:p>
            <a:pPr fontAlgn="auto"/>
            <a:r>
              <a:rPr lang="en-US" sz="2400" b="1" dirty="0">
                <a:solidFill>
                  <a:schemeClr val="accent2"/>
                </a:solidFill>
              </a:rPr>
              <a:t>At the end of this </a:t>
            </a:r>
            <a:r>
              <a:rPr lang="en-US" sz="2400" b="1" dirty="0" smtClean="0">
                <a:solidFill>
                  <a:schemeClr val="accent2"/>
                </a:solidFill>
              </a:rPr>
              <a:t>topic, </a:t>
            </a:r>
            <a:r>
              <a:rPr lang="en-US" sz="2400" b="1" dirty="0">
                <a:solidFill>
                  <a:srgbClr val="FF0000"/>
                </a:solidFill>
              </a:rPr>
              <a:t>YOU</a:t>
            </a:r>
            <a:r>
              <a:rPr lang="en-US" sz="2400" b="1" dirty="0">
                <a:solidFill>
                  <a:schemeClr val="accent2"/>
                </a:solidFill>
              </a:rPr>
              <a:t> should be able to:</a:t>
            </a:r>
            <a:endParaRPr lang="en-GB" sz="2400" dirty="0"/>
          </a:p>
          <a:p>
            <a:pPr lvl="0" fontAlgn="auto"/>
            <a:r>
              <a:rPr lang="en-US" sz="2400" dirty="0"/>
              <a:t>Identify the roles and terminologies of servers.</a:t>
            </a:r>
          </a:p>
          <a:p>
            <a:pPr lvl="0" fontAlgn="auto"/>
            <a:r>
              <a:rPr lang="en-US" sz="2400" dirty="0"/>
              <a:t>Understand the issues surrounding low server </a:t>
            </a:r>
            <a:r>
              <a:rPr lang="en-US" sz="2400" dirty="0" err="1"/>
              <a:t>utilisation</a:t>
            </a:r>
            <a:r>
              <a:rPr lang="en-US" sz="2400" dirty="0"/>
              <a:t> and the benefits of </a:t>
            </a:r>
            <a:r>
              <a:rPr lang="en-US" sz="2400" dirty="0" err="1"/>
              <a:t>virtualisation</a:t>
            </a:r>
            <a:r>
              <a:rPr lang="en-US" sz="2400" dirty="0"/>
              <a:t>.</a:t>
            </a:r>
          </a:p>
          <a:p>
            <a:pPr lvl="0" fontAlgn="auto"/>
            <a:r>
              <a:rPr lang="en-US" sz="2400" dirty="0"/>
              <a:t>Understand the various types of storage equipment.</a:t>
            </a:r>
          </a:p>
          <a:p>
            <a:pPr lvl="0" fontAlgn="auto"/>
            <a:r>
              <a:rPr lang="en-US" sz="2400" dirty="0"/>
              <a:t>Understand the various types of communications equipment.</a:t>
            </a:r>
          </a:p>
          <a:p>
            <a:r>
              <a:rPr lang="en-US" sz="2400" dirty="0"/>
              <a:t>Be aware of technology developments, today’s challenges and the associated standards &amp; regulations around IT hardware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849543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 balancing is a common data center application which can be implemented in large switching-routing engines.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generally uses the term to mean server load balancing (SLB), a method used in network technology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distribute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loads to multiple, separate hosts in the network. The load balancer serves different layers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OSI model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Server load balancing comes into use anywhere a great number of clients create a high density of requests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overload a single server. Typical criteria for determining a need for SLB include data rate, the number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clients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request rate.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406896" y="74645"/>
            <a:ext cx="10972800" cy="1211283"/>
          </a:xfrm>
        </p:spPr>
        <p:txBody>
          <a:bodyPr/>
          <a:lstStyle/>
          <a:p>
            <a:r>
              <a:rPr lang="en-US" b="1" dirty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1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firewall is a software component that is used to restrict access to the network on the basis of the address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sender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destination and services used, up to OSI layer 7. The firewall monitors the data running through it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uses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established rules to decide whether or not to let specific network packets through. In this way,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firewall attempts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stop illegal accesses to the network. A security vulnerability in the network can therefore be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basis 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unauthorized actions to be performed on a host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265312" y="217468"/>
            <a:ext cx="10972800" cy="1211283"/>
          </a:xfrm>
        </p:spPr>
        <p:txBody>
          <a:bodyPr/>
          <a:lstStyle/>
          <a:p>
            <a:r>
              <a:rPr lang="en-US" b="1" dirty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 firewall functions include intrusion detection and prevention (IDP), which checks the data transfer for abnormalities, as well as content/URL filtering, virus checking and spam filtering. High-end devices use these functions to check data transfers up to 30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Gbit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828800" y="141689"/>
            <a:ext cx="10972800" cy="1211283"/>
          </a:xfrm>
        </p:spPr>
        <p:txBody>
          <a:bodyPr/>
          <a:lstStyle/>
          <a:p>
            <a:r>
              <a:rPr lang="en-US" b="1" dirty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Briefly explain the following:</a:t>
            </a: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a.DAS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b.NAS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c.SAN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 the following:</a:t>
            </a: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a.Rack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b.Blade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33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Discussed the roles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terminologies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servers and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various types of storage equipment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fontAlgn="auto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discussed the issues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surrounding low server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benefits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virtualization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34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394230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35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Cooling System Options and Environmental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36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NAS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DAS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SAN</a:t>
            </a:r>
          </a:p>
          <a:p>
            <a:r>
              <a:rPr lang="en-US" altLang="en-US" sz="2000" b="1" dirty="0" err="1" smtClean="0">
                <a:latin typeface="Century Gothic" panose="020B0502020202020204" pitchFamily="34" charset="0"/>
              </a:rPr>
              <a:t>FCoE</a:t>
            </a:r>
            <a:endParaRPr lang="en-US" altLang="en-US" sz="2000" b="1" dirty="0" smtClean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676592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Active network components are electronic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systems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required to amplify, convert, identify,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forward streams of data. Network devices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prerequisite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computer workstations being able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communicate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one another, so they can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send, receive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understand data.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2619875" y="206355"/>
            <a:ext cx="10972800" cy="1211283"/>
          </a:xfrm>
        </p:spPr>
        <p:txBody>
          <a:bodyPr/>
          <a:lstStyle/>
          <a:p>
            <a:r>
              <a:rPr lang="en-US" b="1" dirty="0"/>
              <a:t>Network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28970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Client/Server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differentiates between two types of computers that make up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network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The server,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host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is a computer which provides resources and functions to individual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 from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central location; the client, as customer, takes advantage of these services. The services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provided by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servers are quite diverse: They range from simple file servers which distribute files over the network or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release disk space for other uses, to printer servers, mail servers and other communication servers, up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specialized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services like database or application servers.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414601" y="225016"/>
            <a:ext cx="10972800" cy="1211283"/>
          </a:xfrm>
        </p:spPr>
        <p:txBody>
          <a:bodyPr/>
          <a:lstStyle/>
          <a:p>
            <a:r>
              <a:rPr lang="en-US" b="1" dirty="0"/>
              <a:t>Client/Server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559380"/>
            <a:ext cx="7364351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 name implies,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Peer-to-Peer Network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consists principally of workstations with equal rights.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user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able to release the resources from his/her own computer to other users in the network.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means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all computers in the network, to a certain extent, provide server services. In turn, this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means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data cannot be stored in one central location.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62879" y="111967"/>
            <a:ext cx="10972800" cy="1211283"/>
          </a:xfrm>
        </p:spPr>
        <p:txBody>
          <a:bodyPr/>
          <a:lstStyle/>
          <a:p>
            <a:r>
              <a:rPr lang="en-US" b="1" dirty="0"/>
              <a:t>Peer-to-Peer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62560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Active components, if they are network-compatible, have LAN interfaces of various types. These are specified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technology used for the transmission (transmission protocol, e.g. Ethernet), speed (100 Mbit/s, 1/10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Gbit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media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support (MM/SM, copper/fiber) and interface for the physical connection (RJ45, LC, etc.).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latencies (delay) in the transmission of data for network-compatible devices: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Transfer delay (in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μs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/ns, based upon medium and distance)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Switching delay (in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μs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based upon device function, switching/routing)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556185" y="18661"/>
            <a:ext cx="10972800" cy="1211283"/>
          </a:xfrm>
        </p:spPr>
        <p:txBody>
          <a:bodyPr/>
          <a:lstStyle/>
          <a:p>
            <a:r>
              <a:rPr lang="en-US" b="1" dirty="0"/>
              <a:t>IT Infrastructure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734" y="1757362"/>
            <a:ext cx="8801266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Server as software: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server is a program which provides a service. In the context of the client/server model, another program,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client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can use this service. Clients and servers can run as programs on different computers or on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computer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the concept can be extended to mean a group of servers which provide a group of services.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mail servers, (extended) web servers, application servers and database servers.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299660"/>
            <a:ext cx="10972800" cy="1211283"/>
          </a:xfrm>
        </p:spPr>
        <p:txBody>
          <a:bodyPr/>
          <a:lstStyle/>
          <a:p>
            <a:r>
              <a:rPr lang="en-US" b="1" dirty="0"/>
              <a:t>Server (Single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004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115</TotalTime>
  <Pages>11</Pages>
  <Words>2365</Words>
  <Application>Microsoft Office PowerPoint</Application>
  <PresentationFormat>On-screen Show (4:3)</PresentationFormat>
  <Paragraphs>150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Century Gothic</vt:lpstr>
      <vt:lpstr>新細明體</vt:lpstr>
      <vt:lpstr>UCTI-Template-foundation-level</vt:lpstr>
      <vt:lpstr>Data Center Infrastructure CT109-3-2&amp;Version 2</vt:lpstr>
      <vt:lpstr>Topic &amp; Structure of The Lesson</vt:lpstr>
      <vt:lpstr>Learning Outcomes</vt:lpstr>
      <vt:lpstr>Key Terms You Must Be Able To Use</vt:lpstr>
      <vt:lpstr>Network Hardware</vt:lpstr>
      <vt:lpstr>Client/Server network</vt:lpstr>
      <vt:lpstr>Peer-to-Peer Network</vt:lpstr>
      <vt:lpstr>IT Infrastructure Basics</vt:lpstr>
      <vt:lpstr>Server (Single Server)</vt:lpstr>
      <vt:lpstr>PowerPoint Presentation</vt:lpstr>
      <vt:lpstr>Server Farm</vt:lpstr>
      <vt:lpstr>Virtual Server</vt:lpstr>
      <vt:lpstr>Rack Server</vt:lpstr>
      <vt:lpstr>Blade Server</vt:lpstr>
      <vt:lpstr>Mainframes</vt:lpstr>
      <vt:lpstr>Storage Systems</vt:lpstr>
      <vt:lpstr>Storage Systems</vt:lpstr>
      <vt:lpstr>DAS – Direct Attached Storage</vt:lpstr>
      <vt:lpstr>NAS – Network Attached  Storage</vt:lpstr>
      <vt:lpstr>SAN – Storage Area Networks</vt:lpstr>
      <vt:lpstr>SAN – Storage Area Networks</vt:lpstr>
      <vt:lpstr>Storage Solutions</vt:lpstr>
      <vt:lpstr>Network Infrastructure  Basics  (NICs, Switches, Routers &amp; Firewalls)</vt:lpstr>
      <vt:lpstr>NIC – Network Interface Card</vt:lpstr>
      <vt:lpstr>Repeaters and Hubs</vt:lpstr>
      <vt:lpstr>Switches</vt:lpstr>
      <vt:lpstr>Switches</vt:lpstr>
      <vt:lpstr>Switching methods</vt:lpstr>
      <vt:lpstr>Router</vt:lpstr>
      <vt:lpstr>Load Balancing</vt:lpstr>
      <vt:lpstr>Firewall</vt:lpstr>
      <vt:lpstr>Firewall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16</cp:revision>
  <cp:lastPrinted>1995-11-02T09:23:42Z</cp:lastPrinted>
  <dcterms:created xsi:type="dcterms:W3CDTF">2017-10-11T09:20:11Z</dcterms:created>
  <dcterms:modified xsi:type="dcterms:W3CDTF">2018-03-26T07:00:53Z</dcterms:modified>
</cp:coreProperties>
</file>