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1"/>
  </p:notesMasterIdLst>
  <p:handoutMasterIdLst>
    <p:handoutMasterId r:id="rId32"/>
  </p:handoutMasterIdLst>
  <p:sldIdLst>
    <p:sldId id="266" r:id="rId2"/>
    <p:sldId id="267" r:id="rId3"/>
    <p:sldId id="268" r:id="rId4"/>
    <p:sldId id="269" r:id="rId5"/>
    <p:sldId id="270" r:id="rId6"/>
    <p:sldId id="275" r:id="rId7"/>
    <p:sldId id="276" r:id="rId8"/>
    <p:sldId id="277" r:id="rId9"/>
    <p:sldId id="279" r:id="rId10"/>
    <p:sldId id="280" r:id="rId11"/>
    <p:sldId id="278" r:id="rId12"/>
    <p:sldId id="281" r:id="rId13"/>
    <p:sldId id="282" r:id="rId14"/>
    <p:sldId id="283" r:id="rId15"/>
    <p:sldId id="284" r:id="rId16"/>
    <p:sldId id="285" r:id="rId17"/>
    <p:sldId id="286" r:id="rId18"/>
    <p:sldId id="287" r:id="rId19"/>
    <p:sldId id="289" r:id="rId20"/>
    <p:sldId id="290" r:id="rId21"/>
    <p:sldId id="294" r:id="rId22"/>
    <p:sldId id="295" r:id="rId23"/>
    <p:sldId id="296" r:id="rId24"/>
    <p:sldId id="297" r:id="rId25"/>
    <p:sldId id="298" r:id="rId26"/>
    <p:sldId id="271" r:id="rId27"/>
    <p:sldId id="272" r:id="rId28"/>
    <p:sldId id="273" r:id="rId29"/>
    <p:sldId id="274" r:id="rId30"/>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a:defRPr baseline="0"/>
            </a:lvl1pPr>
          </a:lstStyle>
          <a:p>
            <a:r>
              <a:rPr lang="en-GB" dirty="0" smtClean="0"/>
              <a:t>Data </a:t>
            </a:r>
            <a:r>
              <a:rPr lang="en-GB" dirty="0" err="1" smtClean="0"/>
              <a:t>Center</a:t>
            </a:r>
            <a:r>
              <a:rPr lang="en-GB" dirty="0" smtClean="0"/>
              <a:t> Infrastructure</a:t>
            </a:r>
            <a:br>
              <a:rPr lang="en-GB" dirty="0" smtClean="0"/>
            </a:br>
            <a:r>
              <a:rPr lang="en-GB" dirty="0" smtClean="0"/>
              <a:t>CT109-3 &amp; Version 2</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CT109-3-2&amp;</a:t>
            </a:r>
            <a:r>
              <a:rPr lang="en-GB" sz="800" baseline="0" dirty="0" smtClean="0">
                <a:latin typeface="Calibri" pitchFamily="34" charset="0"/>
                <a:cs typeface="Calibri" pitchFamily="34" charset="0"/>
              </a:rPr>
              <a:t>Data </a:t>
            </a:r>
            <a:r>
              <a:rPr lang="en-GB" sz="800" baseline="0" dirty="0" smtClean="0">
                <a:latin typeface="Calibri" pitchFamily="34" charset="0"/>
                <a:cs typeface="Calibri" pitchFamily="34" charset="0"/>
              </a:rPr>
              <a:t>Centre </a:t>
            </a:r>
            <a:r>
              <a:rPr lang="en-GB" sz="800" baseline="0" dirty="0" smtClean="0">
                <a:latin typeface="Calibri" pitchFamily="34" charset="0"/>
                <a:cs typeface="Calibri" pitchFamily="34" charset="0"/>
              </a:rPr>
              <a:t>Infrastructure</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 of 29</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Room</a:t>
            </a:r>
            <a:r>
              <a:rPr lang="en-GB" sz="800" baseline="0" dirty="0" smtClean="0">
                <a:latin typeface="Calibri" pitchFamily="34" charset="0"/>
                <a:cs typeface="Calibri" pitchFamily="34" charset="0"/>
              </a:rPr>
              <a:t> Layout</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t>Room Layout</a:t>
            </a:r>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80602" cy="4525963"/>
          </a:xfrm>
        </p:spPr>
        <p:txBody>
          <a:bodyPr/>
          <a:lstStyle/>
          <a:p>
            <a:pPr marL="0" indent="0" algn="just">
              <a:buNone/>
            </a:pPr>
            <a:r>
              <a:rPr lang="en-US" sz="2400" b="1" dirty="0"/>
              <a:t>Horizontal Distribution Area </a:t>
            </a:r>
            <a:r>
              <a:rPr lang="en-US" sz="2400" dirty="0"/>
              <a:t>(Zone Distributor): In this “interface” between backbone and </a:t>
            </a:r>
            <a:r>
              <a:rPr lang="en-US" sz="2400" dirty="0" smtClean="0"/>
              <a:t>horizontal cabling</a:t>
            </a:r>
            <a:r>
              <a:rPr lang="en-US" sz="2400" dirty="0"/>
              <a:t>, the data traffic of the access switches which control the data exchange with terminal devices </a:t>
            </a:r>
            <a:r>
              <a:rPr lang="en-US" sz="2400" dirty="0" smtClean="0"/>
              <a:t>is “passed </a:t>
            </a:r>
            <a:r>
              <a:rPr lang="en-US" sz="2400" dirty="0"/>
              <a:t>over” to the aggregation layer. This area in the network is known as the </a:t>
            </a:r>
            <a:r>
              <a:rPr lang="en-US" sz="2400" b="1" i="1" dirty="0"/>
              <a:t>Access Layer</a:t>
            </a:r>
            <a:r>
              <a:rPr lang="en-US" sz="2400" dirty="0"/>
              <a:t>.</a:t>
            </a:r>
          </a:p>
        </p:txBody>
      </p:sp>
      <p:sp>
        <p:nvSpPr>
          <p:cNvPr id="6" name="Title 1"/>
          <p:cNvSpPr>
            <a:spLocks noGrp="1"/>
          </p:cNvSpPr>
          <p:nvPr>
            <p:ph type="title"/>
          </p:nvPr>
        </p:nvSpPr>
        <p:spPr>
          <a:xfrm>
            <a:off x="552533" y="1"/>
            <a:ext cx="6999734" cy="1211283"/>
          </a:xfrm>
        </p:spPr>
        <p:txBody>
          <a:bodyPr/>
          <a:lstStyle/>
          <a:p>
            <a:r>
              <a:rPr lang="en-US" b="1" dirty="0"/>
              <a:t>Horizontal Distribution Area</a:t>
            </a:r>
            <a:endParaRPr lang="en-US" dirty="0"/>
          </a:p>
        </p:txBody>
      </p:sp>
    </p:spTree>
    <p:extLst>
      <p:ext uri="{BB962C8B-B14F-4D97-AF65-F5344CB8AC3E}">
        <p14:creationId xmlns:p14="http://schemas.microsoft.com/office/powerpoint/2010/main" val="410504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marL="0" indent="0" algn="just">
              <a:buNone/>
            </a:pPr>
            <a:r>
              <a:rPr lang="en-US" sz="2400" b="1" dirty="0"/>
              <a:t>Zone Distribution Area </a:t>
            </a:r>
            <a:r>
              <a:rPr lang="en-US" sz="2400" dirty="0"/>
              <a:t>(Local Distribution Point): This area is for “interim distribution” to the </a:t>
            </a:r>
            <a:r>
              <a:rPr lang="en-US" sz="2400" b="1" dirty="0" smtClean="0"/>
              <a:t>Equipment Distribution </a:t>
            </a:r>
            <a:r>
              <a:rPr lang="en-US" sz="2400" b="1" dirty="0"/>
              <a:t>Area</a:t>
            </a:r>
            <a:r>
              <a:rPr lang="en-US" sz="2400" dirty="0"/>
              <a:t>, which can be used for reasons of space and is placed in the raised floor, for </a:t>
            </a:r>
            <a:r>
              <a:rPr lang="en-US" sz="2400" dirty="0" smtClean="0"/>
              <a:t>example. The </a:t>
            </a:r>
            <a:r>
              <a:rPr lang="en-US" sz="2400" dirty="0"/>
              <a:t>Raised Floor Solution from R&amp;M that was developed for this purpose provides the ideal option for </a:t>
            </a:r>
            <a:r>
              <a:rPr lang="en-US" sz="2400" dirty="0" smtClean="0"/>
              <a:t>this process</a:t>
            </a:r>
            <a:r>
              <a:rPr lang="en-US" sz="2400" dirty="0"/>
              <a:t>, since it allows up to 288 connections per box and is freely configurable, thanks to its </a:t>
            </a:r>
            <a:r>
              <a:rPr lang="en-US" sz="2400" dirty="0" smtClean="0"/>
              <a:t>modular design</a:t>
            </a:r>
            <a:r>
              <a:rPr lang="en-US" sz="2400" dirty="0"/>
              <a:t>.</a:t>
            </a:r>
          </a:p>
        </p:txBody>
      </p:sp>
    </p:spTree>
    <p:extLst>
      <p:ext uri="{BB962C8B-B14F-4D97-AF65-F5344CB8AC3E}">
        <p14:creationId xmlns:p14="http://schemas.microsoft.com/office/powerpoint/2010/main" val="318769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048335" cy="4525963"/>
          </a:xfrm>
        </p:spPr>
        <p:txBody>
          <a:bodyPr/>
          <a:lstStyle/>
          <a:p>
            <a:pPr algn="just"/>
            <a:r>
              <a:rPr lang="en-US" sz="2400" b="1" dirty="0"/>
              <a:t>Telecom Room</a:t>
            </a:r>
            <a:r>
              <a:rPr lang="en-US" sz="2400" dirty="0"/>
              <a:t>: This is the location where the connection to the internal network is located.</a:t>
            </a:r>
          </a:p>
          <a:p>
            <a:pPr algn="just"/>
            <a:r>
              <a:rPr lang="en-US" sz="2400" dirty="0" smtClean="0"/>
              <a:t>The </a:t>
            </a:r>
            <a:r>
              <a:rPr lang="en-US" sz="2400" b="1" dirty="0"/>
              <a:t>Operation Center, Support Room a</a:t>
            </a:r>
            <a:r>
              <a:rPr lang="en-US" sz="2400" dirty="0"/>
              <a:t>nd </a:t>
            </a:r>
            <a:r>
              <a:rPr lang="en-US" sz="2400" b="1" dirty="0"/>
              <a:t>Offices </a:t>
            </a:r>
            <a:r>
              <a:rPr lang="en-US" sz="2400" dirty="0"/>
              <a:t>are rooms for data center personnel.</a:t>
            </a:r>
          </a:p>
        </p:txBody>
      </p:sp>
      <p:sp>
        <p:nvSpPr>
          <p:cNvPr id="6" name="Title 1"/>
          <p:cNvSpPr>
            <a:spLocks noGrp="1"/>
          </p:cNvSpPr>
          <p:nvPr>
            <p:ph type="title"/>
          </p:nvPr>
        </p:nvSpPr>
        <p:spPr>
          <a:xfrm>
            <a:off x="552533" y="1"/>
            <a:ext cx="7067467" cy="1211283"/>
          </a:xfrm>
        </p:spPr>
        <p:txBody>
          <a:bodyPr/>
          <a:lstStyle/>
          <a:p>
            <a:r>
              <a:rPr lang="en-US" b="1" dirty="0" smtClean="0"/>
              <a:t>Other rooms</a:t>
            </a:r>
            <a:endParaRPr lang="en-US" b="1" dirty="0"/>
          </a:p>
        </p:txBody>
      </p:sp>
    </p:spTree>
    <p:extLst>
      <p:ext uri="{BB962C8B-B14F-4D97-AF65-F5344CB8AC3E}">
        <p14:creationId xmlns:p14="http://schemas.microsoft.com/office/powerpoint/2010/main" val="276314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52533" y="1360512"/>
            <a:ext cx="6932000" cy="4525963"/>
          </a:xfrm>
        </p:spPr>
        <p:txBody>
          <a:bodyPr/>
          <a:lstStyle/>
          <a:p>
            <a:pPr algn="just"/>
            <a:r>
              <a:rPr lang="en-US" sz="2400" dirty="0"/>
              <a:t>Backbone cabling is preferably laid with fiber optic cables, and horizontal cabling with copper cables. </a:t>
            </a:r>
            <a:endParaRPr lang="en-US" sz="2400" dirty="0" smtClean="0"/>
          </a:p>
          <a:p>
            <a:pPr algn="just"/>
            <a:r>
              <a:rPr lang="en-US" sz="2400" dirty="0" smtClean="0"/>
              <a:t> </a:t>
            </a:r>
            <a:r>
              <a:rPr lang="en-US" sz="2400" dirty="0"/>
              <a:t>Possible transmission protocols </a:t>
            </a:r>
            <a:r>
              <a:rPr lang="en-US" sz="2400" dirty="0" smtClean="0"/>
              <a:t>and the </a:t>
            </a:r>
            <a:r>
              <a:rPr lang="en-US" sz="2400" dirty="0"/>
              <a:t>associated maximum transmission </a:t>
            </a:r>
            <a:r>
              <a:rPr lang="en-US" sz="2400" dirty="0" smtClean="0"/>
              <a:t>rates </a:t>
            </a:r>
            <a:r>
              <a:rPr lang="en-US" sz="2400" dirty="0"/>
              <a:t>are defined at the same time that cable types </a:t>
            </a:r>
            <a:r>
              <a:rPr lang="en-US" sz="2400" dirty="0" smtClean="0"/>
              <a:t>are selected</a:t>
            </a:r>
            <a:r>
              <a:rPr lang="en-US" sz="2400" dirty="0"/>
              <a:t>, which is why this is a significant decision which determines the future viability of the data center.</a:t>
            </a:r>
          </a:p>
          <a:p>
            <a:pPr algn="just"/>
            <a:r>
              <a:rPr lang="en-US" sz="2400" dirty="0"/>
              <a:t>An equally important factor in data center scalability is determination of the cabling architecture, which in </a:t>
            </a:r>
            <a:r>
              <a:rPr lang="en-US" sz="2400" dirty="0" smtClean="0"/>
              <a:t>turn influences </a:t>
            </a:r>
            <a:r>
              <a:rPr lang="en-US" sz="2400" dirty="0"/>
              <a:t>network availability and determines rack arrangement. </a:t>
            </a:r>
          </a:p>
        </p:txBody>
      </p:sp>
      <p:sp>
        <p:nvSpPr>
          <p:cNvPr id="6" name="Title 1"/>
          <p:cNvSpPr>
            <a:spLocks noGrp="1"/>
          </p:cNvSpPr>
          <p:nvPr>
            <p:ph type="title"/>
          </p:nvPr>
        </p:nvSpPr>
        <p:spPr>
          <a:xfrm>
            <a:off x="552533" y="1"/>
            <a:ext cx="6694934" cy="1211283"/>
          </a:xfrm>
        </p:spPr>
        <p:txBody>
          <a:bodyPr/>
          <a:lstStyle/>
          <a:p>
            <a:r>
              <a:rPr lang="en-US" b="1" dirty="0" smtClean="0"/>
              <a:t>Cabling </a:t>
            </a:r>
            <a:endParaRPr lang="en-US" b="1" dirty="0"/>
          </a:p>
        </p:txBody>
      </p:sp>
    </p:spTree>
    <p:extLst>
      <p:ext uri="{BB962C8B-B14F-4D97-AF65-F5344CB8AC3E}">
        <p14:creationId xmlns:p14="http://schemas.microsoft.com/office/powerpoint/2010/main" val="167280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031402" cy="4525963"/>
          </a:xfrm>
        </p:spPr>
        <p:txBody>
          <a:bodyPr/>
          <a:lstStyle/>
          <a:p>
            <a:pPr marL="0" indent="0" algn="just">
              <a:buNone/>
            </a:pPr>
            <a:r>
              <a:rPr lang="en-US" sz="2400" dirty="0"/>
              <a:t>Different room concepts exist with regard to data center layout</a:t>
            </a:r>
          </a:p>
        </p:txBody>
      </p:sp>
      <p:sp>
        <p:nvSpPr>
          <p:cNvPr id="6" name="Title 1"/>
          <p:cNvSpPr>
            <a:spLocks noGrp="1"/>
          </p:cNvSpPr>
          <p:nvPr>
            <p:ph type="title"/>
          </p:nvPr>
        </p:nvSpPr>
        <p:spPr>
          <a:xfrm>
            <a:off x="552533" y="1"/>
            <a:ext cx="7050534" cy="1211283"/>
          </a:xfrm>
        </p:spPr>
        <p:txBody>
          <a:bodyPr/>
          <a:lstStyle/>
          <a:p>
            <a:r>
              <a:rPr lang="en-US" b="1" dirty="0"/>
              <a:t>Room Concepts</a:t>
            </a:r>
            <a:endParaRPr lang="en-US" dirty="0"/>
          </a:p>
        </p:txBody>
      </p:sp>
    </p:spTree>
    <p:extLst>
      <p:ext uri="{BB962C8B-B14F-4D97-AF65-F5344CB8AC3E}">
        <p14:creationId xmlns:p14="http://schemas.microsoft.com/office/powerpoint/2010/main" val="143890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183802" cy="4525963"/>
          </a:xfrm>
        </p:spPr>
        <p:txBody>
          <a:bodyPr/>
          <a:lstStyle/>
          <a:p>
            <a:pPr marL="0" indent="0" algn="just">
              <a:buNone/>
            </a:pPr>
            <a:r>
              <a:rPr lang="en-US" sz="2400" dirty="0"/>
              <a:t>The classical </a:t>
            </a:r>
            <a:r>
              <a:rPr lang="en-US" sz="2400" b="1" dirty="0"/>
              <a:t>Room-in-Room Concept </a:t>
            </a:r>
            <a:r>
              <a:rPr lang="en-US" sz="2400" dirty="0"/>
              <a:t>with separate technical and IT security rooms that house any type </a:t>
            </a:r>
            <a:r>
              <a:rPr lang="en-US" sz="2400" dirty="0" smtClean="0"/>
              <a:t>and number </a:t>
            </a:r>
            <a:r>
              <a:rPr lang="en-US" sz="2400" dirty="0"/>
              <a:t>of server racks and network cabinets is equipped with raised floors, dropped ceilings if necessary, </a:t>
            </a:r>
            <a:r>
              <a:rPr lang="en-US" sz="2400" dirty="0" smtClean="0"/>
              <a:t>active and </a:t>
            </a:r>
            <a:r>
              <a:rPr lang="en-US" sz="2400" dirty="0"/>
              <a:t>passive fire protection and a cooling system.</a:t>
            </a:r>
          </a:p>
        </p:txBody>
      </p:sp>
      <p:sp>
        <p:nvSpPr>
          <p:cNvPr id="6" name="Title 1"/>
          <p:cNvSpPr>
            <a:spLocks noGrp="1"/>
          </p:cNvSpPr>
          <p:nvPr>
            <p:ph type="title"/>
          </p:nvPr>
        </p:nvSpPr>
        <p:spPr>
          <a:xfrm>
            <a:off x="552533" y="1"/>
            <a:ext cx="7084400" cy="1211283"/>
          </a:xfrm>
        </p:spPr>
        <p:txBody>
          <a:bodyPr/>
          <a:lstStyle/>
          <a:p>
            <a:r>
              <a:rPr lang="en-US" b="1" dirty="0"/>
              <a:t>Room-in-Room Concept</a:t>
            </a:r>
            <a:endParaRPr lang="en-US" dirty="0"/>
          </a:p>
        </p:txBody>
      </p:sp>
    </p:spTree>
    <p:extLst>
      <p:ext uri="{BB962C8B-B14F-4D97-AF65-F5344CB8AC3E}">
        <p14:creationId xmlns:p14="http://schemas.microsoft.com/office/powerpoint/2010/main" val="143670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082202" cy="4525963"/>
          </a:xfrm>
        </p:spPr>
        <p:txBody>
          <a:bodyPr/>
          <a:lstStyle/>
          <a:p>
            <a:pPr marL="0" indent="0" algn="just">
              <a:buNone/>
            </a:pPr>
            <a:r>
              <a:rPr lang="en-US" sz="2400" dirty="0"/>
              <a:t>The large room container is a </a:t>
            </a:r>
            <a:r>
              <a:rPr lang="en-US" sz="2400" b="1" dirty="0" smtClean="0"/>
              <a:t>Modular Container </a:t>
            </a:r>
            <a:r>
              <a:rPr lang="en-US" sz="2400" b="1" dirty="0"/>
              <a:t>Concept </a:t>
            </a:r>
            <a:r>
              <a:rPr lang="en-US" sz="2400" dirty="0"/>
              <a:t>with separate units </a:t>
            </a:r>
            <a:r>
              <a:rPr lang="en-US" sz="2400" dirty="0" smtClean="0"/>
              <a:t>for air </a:t>
            </a:r>
            <a:r>
              <a:rPr lang="en-US" sz="2400" dirty="0"/>
              <a:t>conditioning and energy, as well as an </a:t>
            </a:r>
            <a:r>
              <a:rPr lang="en-US" sz="2400" dirty="0" smtClean="0"/>
              <a:t>IT container </a:t>
            </a:r>
            <a:r>
              <a:rPr lang="en-US" sz="2400" dirty="0"/>
              <a:t>to house server, storage </a:t>
            </a:r>
            <a:r>
              <a:rPr lang="en-US" sz="2400" dirty="0" smtClean="0"/>
              <a:t>and network </a:t>
            </a:r>
            <a:r>
              <a:rPr lang="en-US" sz="2400" dirty="0"/>
              <a:t>devices.</a:t>
            </a:r>
          </a:p>
        </p:txBody>
      </p:sp>
      <p:sp>
        <p:nvSpPr>
          <p:cNvPr id="6" name="Title 1"/>
          <p:cNvSpPr>
            <a:spLocks noGrp="1"/>
          </p:cNvSpPr>
          <p:nvPr>
            <p:ph type="title"/>
          </p:nvPr>
        </p:nvSpPr>
        <p:spPr>
          <a:xfrm>
            <a:off x="552533" y="1"/>
            <a:ext cx="7101334" cy="1211283"/>
          </a:xfrm>
        </p:spPr>
        <p:txBody>
          <a:bodyPr/>
          <a:lstStyle/>
          <a:p>
            <a:r>
              <a:rPr lang="en-US" b="1" dirty="0"/>
              <a:t>Modular Container Concept</a:t>
            </a:r>
            <a:endParaRPr lang="en-US" dirty="0"/>
          </a:p>
        </p:txBody>
      </p:sp>
    </p:spTree>
    <p:extLst>
      <p:ext uri="{BB962C8B-B14F-4D97-AF65-F5344CB8AC3E}">
        <p14:creationId xmlns:p14="http://schemas.microsoft.com/office/powerpoint/2010/main" val="364867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7370068" cy="4525963"/>
          </a:xfrm>
        </p:spPr>
        <p:txBody>
          <a:bodyPr/>
          <a:lstStyle/>
          <a:p>
            <a:pPr marL="0" indent="0" algn="just">
              <a:buNone/>
            </a:pPr>
            <a:r>
              <a:rPr lang="en-US" sz="2400" dirty="0"/>
              <a:t>The </a:t>
            </a:r>
            <a:r>
              <a:rPr lang="en-US" sz="2400" b="1" dirty="0"/>
              <a:t>Self-Sufficient Outdoor Data </a:t>
            </a:r>
            <a:r>
              <a:rPr lang="en-US" sz="2400" b="1" dirty="0" smtClean="0"/>
              <a:t>Center</a:t>
            </a:r>
            <a:r>
              <a:rPr lang="en-US" sz="2400" dirty="0" smtClean="0"/>
              <a:t>, with </a:t>
            </a:r>
            <a:r>
              <a:rPr lang="en-US" sz="2400" dirty="0"/>
              <a:t>its own block heating and </a:t>
            </a:r>
            <a:r>
              <a:rPr lang="en-US" sz="2400" dirty="0" smtClean="0"/>
              <a:t>generating plant</a:t>
            </a:r>
            <a:r>
              <a:rPr lang="en-US" sz="2400" dirty="0"/>
              <a:t>, also provides a transportable </a:t>
            </a:r>
            <a:r>
              <a:rPr lang="en-US" sz="2400" dirty="0" smtClean="0"/>
              <a:t>data center </a:t>
            </a:r>
            <a:r>
              <a:rPr lang="en-US" sz="2400" dirty="0"/>
              <a:t>infrastructure, but is independent </a:t>
            </a:r>
            <a:r>
              <a:rPr lang="en-US" sz="2400" dirty="0" smtClean="0"/>
              <a:t>from the </a:t>
            </a:r>
            <a:r>
              <a:rPr lang="en-US" sz="2400" dirty="0"/>
              <a:t>external energy supply. The </a:t>
            </a:r>
            <a:r>
              <a:rPr lang="en-US" sz="2400" dirty="0" smtClean="0"/>
              <a:t>associated power </a:t>
            </a:r>
            <a:r>
              <a:rPr lang="en-US" sz="2400" dirty="0"/>
              <a:t>plant provides for the supply of </a:t>
            </a:r>
            <a:r>
              <a:rPr lang="en-US" sz="2400" dirty="0" smtClean="0"/>
              <a:t>both energy </a:t>
            </a:r>
            <a:r>
              <a:rPr lang="en-US" sz="2400" dirty="0"/>
              <a:t>as well as cold water, through </a:t>
            </a:r>
            <a:r>
              <a:rPr lang="en-US" sz="2400" dirty="0" smtClean="0"/>
              <a:t>an absorption </a:t>
            </a:r>
            <a:r>
              <a:rPr lang="en-US" sz="2400" dirty="0"/>
              <a:t>unit.</a:t>
            </a:r>
          </a:p>
        </p:txBody>
      </p:sp>
      <p:sp>
        <p:nvSpPr>
          <p:cNvPr id="6" name="Title 1"/>
          <p:cNvSpPr>
            <a:spLocks noGrp="1"/>
          </p:cNvSpPr>
          <p:nvPr>
            <p:ph type="title"/>
          </p:nvPr>
        </p:nvSpPr>
        <p:spPr>
          <a:xfrm>
            <a:off x="552533" y="1"/>
            <a:ext cx="7084400" cy="1211283"/>
          </a:xfrm>
        </p:spPr>
        <p:txBody>
          <a:bodyPr/>
          <a:lstStyle/>
          <a:p>
            <a:r>
              <a:rPr lang="en-US" b="1" dirty="0"/>
              <a:t>Self-Sufficient Outdoor Data Center</a:t>
            </a:r>
            <a:endParaRPr lang="en-US" dirty="0"/>
          </a:p>
        </p:txBody>
      </p:sp>
    </p:spTree>
    <p:extLst>
      <p:ext uri="{BB962C8B-B14F-4D97-AF65-F5344CB8AC3E}">
        <p14:creationId xmlns:p14="http://schemas.microsoft.com/office/powerpoint/2010/main" val="391773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338667" y="1654185"/>
            <a:ext cx="7874000" cy="4525963"/>
          </a:xfrm>
        </p:spPr>
        <p:txBody>
          <a:bodyPr/>
          <a:lstStyle/>
          <a:p>
            <a:pPr marL="0" indent="0" algn="just">
              <a:buNone/>
            </a:pPr>
            <a:r>
              <a:rPr lang="en-US" sz="2400" dirty="0"/>
              <a:t>The redundant, automated </a:t>
            </a:r>
            <a:r>
              <a:rPr lang="en-US" sz="2400" b="1" dirty="0"/>
              <a:t>Compact Data Center </a:t>
            </a:r>
            <a:r>
              <a:rPr lang="en-US" sz="2400" dirty="0"/>
              <a:t>represents an entire, completely redundant data center </a:t>
            </a:r>
            <a:r>
              <a:rPr lang="en-US" sz="2400" dirty="0" smtClean="0"/>
              <a:t>which includes </a:t>
            </a:r>
            <a:r>
              <a:rPr lang="en-US" sz="2400" dirty="0"/>
              <a:t>infrastructure and high-performance servers in one housing. Due to its high power density, this “Mini </a:t>
            </a:r>
            <a:r>
              <a:rPr lang="en-US" sz="2400" dirty="0" smtClean="0"/>
              <a:t>Data Center</a:t>
            </a:r>
            <a:r>
              <a:rPr lang="en-US" sz="2400" dirty="0"/>
              <a:t>” is also a suitable platform for private cloud computing.</a:t>
            </a:r>
          </a:p>
        </p:txBody>
      </p:sp>
      <p:sp>
        <p:nvSpPr>
          <p:cNvPr id="6" name="Title 1"/>
          <p:cNvSpPr>
            <a:spLocks noGrp="1"/>
          </p:cNvSpPr>
          <p:nvPr>
            <p:ph type="title"/>
          </p:nvPr>
        </p:nvSpPr>
        <p:spPr>
          <a:xfrm>
            <a:off x="-1828800" y="221451"/>
            <a:ext cx="10972800" cy="1211283"/>
          </a:xfrm>
        </p:spPr>
        <p:txBody>
          <a:bodyPr/>
          <a:lstStyle/>
          <a:p>
            <a:r>
              <a:rPr lang="en-US" b="1" dirty="0"/>
              <a:t>Compact Data Center</a:t>
            </a:r>
            <a:endParaRPr lang="en-US" dirty="0"/>
          </a:p>
        </p:txBody>
      </p:sp>
    </p:spTree>
    <p:extLst>
      <p:ext uri="{BB962C8B-B14F-4D97-AF65-F5344CB8AC3E}">
        <p14:creationId xmlns:p14="http://schemas.microsoft.com/office/powerpoint/2010/main" val="58805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52533" y="1445684"/>
            <a:ext cx="8420265" cy="4525963"/>
          </a:xfrm>
        </p:spPr>
        <p:txBody>
          <a:bodyPr/>
          <a:lstStyle/>
          <a:p>
            <a:pPr algn="just"/>
            <a:r>
              <a:rPr lang="en-US" sz="2400" dirty="0"/>
              <a:t>Information technology security is a broad term which includes logical data security, physical system security, </a:t>
            </a:r>
            <a:r>
              <a:rPr lang="en-US" sz="2400" dirty="0" smtClean="0"/>
              <a:t>and organizational </a:t>
            </a:r>
            <a:r>
              <a:rPr lang="en-US" sz="2400" dirty="0"/>
              <a:t>process security. The goal of a comprehensive security concept is to examine all areas, detect </a:t>
            </a:r>
            <a:r>
              <a:rPr lang="en-US" sz="2400" dirty="0" smtClean="0"/>
              <a:t>and assess </a:t>
            </a:r>
            <a:r>
              <a:rPr lang="en-US" sz="2400" dirty="0"/>
              <a:t>risks early on and take measures so that a company’s competitive ability on the market is not at risk.</a:t>
            </a:r>
          </a:p>
          <a:p>
            <a:pPr algn="just"/>
            <a:r>
              <a:rPr lang="en-US" sz="2400" dirty="0"/>
              <a:t>When a company’s IT infrastructure and different IT functional areas are taken into consideration, a well </a:t>
            </a:r>
            <a:r>
              <a:rPr lang="en-US" sz="2400" dirty="0" smtClean="0"/>
              <a:t>throughout design </a:t>
            </a:r>
            <a:r>
              <a:rPr lang="en-US" sz="2400" dirty="0"/>
              <a:t>can reduce or even eliminate significant physical security risks. Both the locations of IT areas and </a:t>
            </a:r>
            <a:r>
              <a:rPr lang="en-US" sz="2400" dirty="0" smtClean="0"/>
              <a:t>the spatial </a:t>
            </a:r>
            <a:r>
              <a:rPr lang="en-US" sz="2400" dirty="0"/>
              <a:t>assignment of different functions together play a decisive role in this process.</a:t>
            </a:r>
          </a:p>
        </p:txBody>
      </p:sp>
      <p:sp>
        <p:nvSpPr>
          <p:cNvPr id="6" name="Title 1"/>
          <p:cNvSpPr>
            <a:spLocks noGrp="1"/>
          </p:cNvSpPr>
          <p:nvPr>
            <p:ph type="title"/>
          </p:nvPr>
        </p:nvSpPr>
        <p:spPr>
          <a:xfrm>
            <a:off x="-1225467" y="234401"/>
            <a:ext cx="10972800" cy="1211283"/>
          </a:xfrm>
        </p:spPr>
        <p:txBody>
          <a:bodyPr/>
          <a:lstStyle/>
          <a:p>
            <a:r>
              <a:rPr lang="en-US" b="1" dirty="0"/>
              <a:t>Security Zones</a:t>
            </a:r>
            <a:endParaRPr lang="en-US" dirty="0"/>
          </a:p>
        </p:txBody>
      </p:sp>
    </p:spTree>
    <p:extLst>
      <p:ext uri="{BB962C8B-B14F-4D97-AF65-F5344CB8AC3E}">
        <p14:creationId xmlns:p14="http://schemas.microsoft.com/office/powerpoint/2010/main" val="396561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dirty="0">
                <a:latin typeface="Calibri" panose="020F0502020204030204" pitchFamily="34" charset="0"/>
                <a:cs typeface="Calibri" panose="020F0502020204030204" pitchFamily="34" charset="0"/>
              </a:rPr>
              <a:t>Room Layout</a:t>
            </a: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0" y="1211284"/>
            <a:ext cx="8682732" cy="4525963"/>
          </a:xfrm>
        </p:spPr>
        <p:txBody>
          <a:bodyPr/>
          <a:lstStyle/>
          <a:p>
            <a:pPr marL="0" indent="0">
              <a:buNone/>
            </a:pPr>
            <a:r>
              <a:rPr lang="en-US" sz="2400" dirty="0"/>
              <a:t>The following criteria should be examined when considering the physical security of a data center location:</a:t>
            </a:r>
          </a:p>
          <a:p>
            <a:pPr marL="0" indent="0" algn="just">
              <a:buNone/>
            </a:pPr>
            <a:r>
              <a:rPr lang="en-US" sz="2400" dirty="0"/>
              <a:t>· </a:t>
            </a:r>
            <a:r>
              <a:rPr lang="en-US" sz="1800" dirty="0"/>
              <a:t>Low potential of danger through neighboring uses, adjacent areas or functions</a:t>
            </a:r>
          </a:p>
          <a:p>
            <a:pPr marL="0" indent="0" algn="just">
              <a:buNone/>
            </a:pPr>
            <a:r>
              <a:rPr lang="en-US" sz="1800" dirty="0"/>
              <a:t>· Avoidance of risks through media and supply lines, tremors, chemicals, etc. which may impair the physical</a:t>
            </a:r>
          </a:p>
          <a:p>
            <a:pPr marL="0" indent="0" algn="just">
              <a:buNone/>
            </a:pPr>
            <a:r>
              <a:rPr lang="en-US" sz="1800" dirty="0"/>
              <a:t>security of IT systems</a:t>
            </a:r>
          </a:p>
          <a:p>
            <a:pPr marL="0" indent="0" algn="just">
              <a:buNone/>
            </a:pPr>
            <a:r>
              <a:rPr lang="en-US" sz="1800" dirty="0"/>
              <a:t>· Prevention of possible dangers through natural hazards (water, storms, lightning, earthquakes) – assessment</a:t>
            </a:r>
          </a:p>
          <a:p>
            <a:pPr marL="0" indent="0" algn="just">
              <a:buNone/>
            </a:pPr>
            <a:r>
              <a:rPr lang="en-US" sz="1800" dirty="0"/>
              <a:t>of the characteristics of a region</a:t>
            </a:r>
          </a:p>
          <a:p>
            <a:pPr marL="0" indent="0" algn="just">
              <a:buNone/>
            </a:pPr>
            <a:r>
              <a:rPr lang="en-US" sz="1800" dirty="0"/>
              <a:t>· The data center as a separate, independent functional area</a:t>
            </a:r>
          </a:p>
          <a:p>
            <a:pPr marL="0" indent="0" algn="just">
              <a:buNone/>
            </a:pPr>
            <a:r>
              <a:rPr lang="en-US" sz="1800" dirty="0"/>
              <a:t>· Protection from sabotage via a “protected” location</a:t>
            </a:r>
          </a:p>
          <a:p>
            <a:pPr marL="0" indent="0" algn="just">
              <a:buNone/>
            </a:pPr>
            <a:r>
              <a:rPr lang="en-US" sz="1800" dirty="0"/>
              <a:t>· An assessment of the danger potential that is based on the social position of the company</a:t>
            </a:r>
          </a:p>
        </p:txBody>
      </p:sp>
      <p:sp>
        <p:nvSpPr>
          <p:cNvPr id="6" name="Title 1"/>
          <p:cNvSpPr>
            <a:spLocks noGrp="1"/>
          </p:cNvSpPr>
          <p:nvPr>
            <p:ph type="title"/>
          </p:nvPr>
        </p:nvSpPr>
        <p:spPr>
          <a:xfrm>
            <a:off x="-1530267" y="162741"/>
            <a:ext cx="10972800" cy="1211283"/>
          </a:xfrm>
        </p:spPr>
        <p:txBody>
          <a:bodyPr/>
          <a:lstStyle/>
          <a:p>
            <a:r>
              <a:rPr lang="en-US" b="1" dirty="0"/>
              <a:t>Functional Areas</a:t>
            </a:r>
            <a:endParaRPr lang="en-US" dirty="0"/>
          </a:p>
        </p:txBody>
      </p:sp>
    </p:spTree>
    <p:extLst>
      <p:ext uri="{BB962C8B-B14F-4D97-AF65-F5344CB8AC3E}">
        <p14:creationId xmlns:p14="http://schemas.microsoft.com/office/powerpoint/2010/main" val="53421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230145" y="1501097"/>
            <a:ext cx="7926345" cy="121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3200" kern="0" dirty="0" smtClean="0"/>
              <a:t>The different functional areas can be divided up as follows:</a:t>
            </a:r>
            <a:endParaRPr lang="en-US" sz="3200" kern="0" dirty="0"/>
          </a:p>
        </p:txBody>
      </p:sp>
      <p:pic>
        <p:nvPicPr>
          <p:cNvPr id="6" name="Content Placeholder 3"/>
          <p:cNvPicPr>
            <a:picLocks noGrp="1" noChangeAspect="1"/>
          </p:cNvPicPr>
          <p:nvPr>
            <p:ph idx="1"/>
          </p:nvPr>
        </p:nvPicPr>
        <p:blipFill>
          <a:blip r:embed="rId2"/>
          <a:stretch>
            <a:fillRect/>
          </a:stretch>
        </p:blipFill>
        <p:spPr>
          <a:xfrm>
            <a:off x="485775" y="2864826"/>
            <a:ext cx="7259346" cy="3069123"/>
          </a:xfrm>
          <a:prstGeom prst="rect">
            <a:avLst/>
          </a:prstGeom>
        </p:spPr>
      </p:pic>
    </p:spTree>
    <p:extLst>
      <p:ext uri="{BB962C8B-B14F-4D97-AF65-F5344CB8AC3E}">
        <p14:creationId xmlns:p14="http://schemas.microsoft.com/office/powerpoint/2010/main" val="288336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135467" y="721076"/>
            <a:ext cx="8409600" cy="70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kern="0" dirty="0" smtClean="0"/>
              <a:t>Solution per the cold aisle/hot aisle</a:t>
            </a:r>
            <a:br>
              <a:rPr lang="en-US" kern="0" dirty="0" smtClean="0"/>
            </a:br>
            <a:r>
              <a:rPr lang="en-US" kern="0" dirty="0" smtClean="0"/>
              <a:t>principle – closed-circuit air</a:t>
            </a:r>
            <a:br>
              <a:rPr lang="en-US" kern="0" dirty="0" smtClean="0"/>
            </a:br>
            <a:r>
              <a:rPr lang="en-US" kern="0" dirty="0" smtClean="0"/>
              <a:t>conditioning</a:t>
            </a:r>
            <a:endParaRPr lang="en-US" kern="0" dirty="0"/>
          </a:p>
        </p:txBody>
      </p:sp>
      <p:pic>
        <p:nvPicPr>
          <p:cNvPr id="6" name="Content Placeholder 3"/>
          <p:cNvPicPr>
            <a:picLocks noGrp="1" noChangeAspect="1"/>
          </p:cNvPicPr>
          <p:nvPr>
            <p:ph idx="1"/>
          </p:nvPr>
        </p:nvPicPr>
        <p:blipFill>
          <a:blip r:embed="rId2"/>
          <a:stretch>
            <a:fillRect/>
          </a:stretch>
        </p:blipFill>
        <p:spPr>
          <a:xfrm>
            <a:off x="400133" y="2250233"/>
            <a:ext cx="7874000" cy="4372817"/>
          </a:xfrm>
          <a:prstGeom prst="rect">
            <a:avLst/>
          </a:prstGeom>
        </p:spPr>
      </p:pic>
    </p:spTree>
    <p:extLst>
      <p:ext uri="{BB962C8B-B14F-4D97-AF65-F5344CB8AC3E}">
        <p14:creationId xmlns:p14="http://schemas.microsoft.com/office/powerpoint/2010/main" val="17246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1828800" y="167245"/>
            <a:ext cx="10972800" cy="1211283"/>
          </a:xfrm>
        </p:spPr>
        <p:txBody>
          <a:bodyPr/>
          <a:lstStyle/>
          <a:p>
            <a:r>
              <a:rPr lang="en-US" dirty="0"/>
              <a:t>Plenum Feed, Plenum Return</a:t>
            </a:r>
          </a:p>
        </p:txBody>
      </p:sp>
      <p:pic>
        <p:nvPicPr>
          <p:cNvPr id="6" name="Content Placeholder 3"/>
          <p:cNvPicPr>
            <a:picLocks noGrp="1" noChangeAspect="1"/>
          </p:cNvPicPr>
          <p:nvPr>
            <p:ph idx="1"/>
          </p:nvPr>
        </p:nvPicPr>
        <p:blipFill>
          <a:blip r:embed="rId2"/>
          <a:stretch>
            <a:fillRect/>
          </a:stretch>
        </p:blipFill>
        <p:spPr>
          <a:xfrm>
            <a:off x="640734" y="1378528"/>
            <a:ext cx="7055466" cy="4618784"/>
          </a:xfrm>
          <a:prstGeom prst="rect">
            <a:avLst/>
          </a:prstGeom>
        </p:spPr>
      </p:pic>
    </p:spTree>
    <p:extLst>
      <p:ext uri="{BB962C8B-B14F-4D97-AF65-F5344CB8AC3E}">
        <p14:creationId xmlns:p14="http://schemas.microsoft.com/office/powerpoint/2010/main" val="34395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138246" y="1805618"/>
            <a:ext cx="6760741" cy="4429451"/>
          </a:xfrm>
          <a:prstGeom prst="rect">
            <a:avLst/>
          </a:prstGeom>
        </p:spPr>
      </p:pic>
    </p:spTree>
    <p:extLst>
      <p:ext uri="{BB962C8B-B14F-4D97-AF65-F5344CB8AC3E}">
        <p14:creationId xmlns:p14="http://schemas.microsoft.com/office/powerpoint/2010/main" val="920845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03841" y="1417638"/>
            <a:ext cx="7206017" cy="4950352"/>
          </a:xfrm>
          <a:prstGeom prst="rect">
            <a:avLst/>
          </a:prstGeom>
        </p:spPr>
      </p:pic>
    </p:spTree>
    <p:extLst>
      <p:ext uri="{BB962C8B-B14F-4D97-AF65-F5344CB8AC3E}">
        <p14:creationId xmlns:p14="http://schemas.microsoft.com/office/powerpoint/2010/main" val="61222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Calibri" panose="020F0502020204030204" pitchFamily="34" charset="0"/>
                <a:cs typeface="Calibri" panose="020F0502020204030204" pitchFamily="34" charset="0"/>
              </a:rPr>
              <a:t>Briefly explain the following:</a:t>
            </a:r>
          </a:p>
          <a:p>
            <a:pPr marL="457200" indent="-457200">
              <a:buAutoNum type="alphaLcPeriod"/>
            </a:pPr>
            <a:r>
              <a:rPr lang="en-US" sz="2400" dirty="0" smtClean="0">
                <a:latin typeface="Calibri" panose="020F0502020204030204" pitchFamily="34" charset="0"/>
                <a:cs typeface="Calibri" panose="020F0502020204030204" pitchFamily="34" charset="0"/>
              </a:rPr>
              <a:t>Core Layer</a:t>
            </a:r>
          </a:p>
          <a:p>
            <a:pPr marL="457200" indent="-457200">
              <a:buAutoNum type="alphaLcPeriod"/>
            </a:pPr>
            <a:r>
              <a:rPr lang="en-US" sz="2400" dirty="0" smtClean="0">
                <a:latin typeface="Calibri" panose="020F0502020204030204" pitchFamily="34" charset="0"/>
                <a:cs typeface="Calibri" panose="020F0502020204030204" pitchFamily="34" charset="0"/>
              </a:rPr>
              <a:t>Aggregation Layer</a:t>
            </a:r>
          </a:p>
          <a:p>
            <a:pPr marL="457200" indent="-457200">
              <a:buAutoNum type="alphaLcPeriod"/>
            </a:pPr>
            <a:r>
              <a:rPr lang="en-US" sz="2400" dirty="0" smtClean="0">
                <a:latin typeface="Calibri" panose="020F0502020204030204" pitchFamily="34" charset="0"/>
                <a:cs typeface="Calibri" panose="020F0502020204030204" pitchFamily="34" charset="0"/>
              </a:rPr>
              <a:t>Access Layer</a:t>
            </a: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26</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latin typeface="Calibri" panose="020F0502020204030204" pitchFamily="34" charset="0"/>
                <a:cs typeface="Calibri" panose="020F0502020204030204" pitchFamily="34" charset="0"/>
              </a:rPr>
              <a:t>Discussed room layout in detail</a:t>
            </a: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27</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28</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Fire Protection and Security Systems</a:t>
            </a: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29</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Content Placeholder 2"/>
          <p:cNvSpPr>
            <a:spLocks noGrp="1"/>
          </p:cNvSpPr>
          <p:nvPr>
            <p:ph idx="1"/>
          </p:nvPr>
        </p:nvSpPr>
        <p:spPr>
          <a:xfrm>
            <a:off x="1715070" y="1428751"/>
            <a:ext cx="6463730" cy="4525963"/>
          </a:xfrm>
        </p:spPr>
        <p:txBody>
          <a:bodyPr/>
          <a:lstStyle/>
          <a:p>
            <a:pPr fontAlgn="auto"/>
            <a:r>
              <a:rPr lang="en-US" sz="2800" b="1" dirty="0">
                <a:solidFill>
                  <a:schemeClr val="accent2"/>
                </a:solidFill>
              </a:rPr>
              <a:t>At the end of this </a:t>
            </a:r>
            <a:r>
              <a:rPr lang="en-US" sz="2800" b="1" dirty="0" smtClean="0">
                <a:solidFill>
                  <a:schemeClr val="accent2"/>
                </a:solidFill>
              </a:rPr>
              <a:t>topic, </a:t>
            </a:r>
            <a:r>
              <a:rPr lang="en-US" sz="2800" b="1" dirty="0">
                <a:solidFill>
                  <a:srgbClr val="FF0000"/>
                </a:solidFill>
              </a:rPr>
              <a:t>YOU</a:t>
            </a:r>
            <a:r>
              <a:rPr lang="en-US" sz="2800" b="1" dirty="0">
                <a:solidFill>
                  <a:schemeClr val="accent2"/>
                </a:solidFill>
              </a:rPr>
              <a:t> should be able to:</a:t>
            </a:r>
            <a:endParaRPr lang="en-GB" sz="2800" dirty="0"/>
          </a:p>
          <a:p>
            <a:pPr lvl="0" algn="just" fontAlgn="auto"/>
            <a:r>
              <a:rPr lang="en-GB" sz="2800" dirty="0"/>
              <a:t>Identify IT cabinet types and their installation – including rack mount and blade configurations.</a:t>
            </a:r>
            <a:endParaRPr lang="en-US" sz="2800" dirty="0"/>
          </a:p>
          <a:p>
            <a:pPr algn="just"/>
            <a:r>
              <a:rPr lang="en-GB" sz="2800" dirty="0"/>
              <a:t>Explain what is a hot aisle/cold aisle configuration and understand the benefits of air management.</a:t>
            </a:r>
            <a:endParaRPr lang="en-US" sz="2800" dirty="0"/>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Core Layer</a:t>
            </a:r>
          </a:p>
          <a:p>
            <a:r>
              <a:rPr lang="en-US" altLang="en-US" sz="2000" b="1" dirty="0" smtClean="0">
                <a:latin typeface="Century Gothic" panose="020B0502020202020204" pitchFamily="34" charset="0"/>
              </a:rPr>
              <a:t>Aggregation Layer</a:t>
            </a:r>
          </a:p>
          <a:p>
            <a:r>
              <a:rPr lang="en-US" altLang="en-US" sz="2000" b="1" dirty="0" smtClean="0">
                <a:latin typeface="Century Gothic" panose="020B0502020202020204" pitchFamily="34" charset="0"/>
              </a:rPr>
              <a:t>Access Layer</a:t>
            </a:r>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Content Placeholder 2"/>
          <p:cNvSpPr>
            <a:spLocks noGrp="1"/>
          </p:cNvSpPr>
          <p:nvPr>
            <p:ph idx="1"/>
          </p:nvPr>
        </p:nvSpPr>
        <p:spPr>
          <a:xfrm>
            <a:off x="552533" y="2214562"/>
            <a:ext cx="7505535" cy="4525963"/>
          </a:xfrm>
        </p:spPr>
        <p:txBody>
          <a:bodyPr/>
          <a:lstStyle/>
          <a:p>
            <a:pPr marL="0" indent="0" algn="just">
              <a:buNone/>
            </a:pPr>
            <a:r>
              <a:rPr lang="en-US" sz="2000" dirty="0"/>
              <a:t>Even if small differences between generic and data center cabling are uncovered between the American </a:t>
            </a:r>
            <a:r>
              <a:rPr lang="en-US" sz="2000" dirty="0" smtClean="0"/>
              <a:t>TIA-942 standard </a:t>
            </a:r>
            <a:r>
              <a:rPr lang="en-US" sz="2000" dirty="0"/>
              <a:t>and international and European standards, these bodies of standards essentially differ only in how </a:t>
            </a:r>
            <a:r>
              <a:rPr lang="en-US" sz="2000" dirty="0" smtClean="0"/>
              <a:t>they name </a:t>
            </a:r>
            <a:r>
              <a:rPr lang="en-US" sz="2000" dirty="0"/>
              <a:t>functional elements.</a:t>
            </a:r>
          </a:p>
        </p:txBody>
      </p:sp>
      <p:sp>
        <p:nvSpPr>
          <p:cNvPr id="7" name="Title 1"/>
          <p:cNvSpPr>
            <a:spLocks noGrp="1"/>
          </p:cNvSpPr>
          <p:nvPr>
            <p:ph type="title"/>
          </p:nvPr>
        </p:nvSpPr>
        <p:spPr>
          <a:xfrm>
            <a:off x="552533" y="1"/>
            <a:ext cx="5695867" cy="1211283"/>
          </a:xfrm>
        </p:spPr>
        <p:txBody>
          <a:bodyPr/>
          <a:lstStyle/>
          <a:p>
            <a:r>
              <a:rPr lang="en-US" b="1" dirty="0"/>
              <a:t>Standard Requirements</a:t>
            </a:r>
            <a:endParaRPr lang="en-US" dirty="0"/>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612105" y="1417638"/>
            <a:ext cx="6915820" cy="4657253"/>
          </a:xfrm>
          <a:prstGeom prst="rect">
            <a:avLst/>
          </a:prstGeom>
        </p:spPr>
      </p:pic>
    </p:spTree>
    <p:extLst>
      <p:ext uri="{BB962C8B-B14F-4D97-AF65-F5344CB8AC3E}">
        <p14:creationId xmlns:p14="http://schemas.microsoft.com/office/powerpoint/2010/main" val="151048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361886" y="1417638"/>
            <a:ext cx="7166039" cy="5205412"/>
          </a:xfrm>
          <a:prstGeom prst="rect">
            <a:avLst/>
          </a:prstGeom>
        </p:spPr>
      </p:pic>
    </p:spTree>
    <p:extLst>
      <p:ext uri="{BB962C8B-B14F-4D97-AF65-F5344CB8AC3E}">
        <p14:creationId xmlns:p14="http://schemas.microsoft.com/office/powerpoint/2010/main" val="332699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b="1" dirty="0"/>
              <a:t>Entrance Room </a:t>
            </a:r>
            <a:r>
              <a:rPr lang="en-US" sz="2400" dirty="0"/>
              <a:t>(External Network Interface): This is the entrance area to the network in the data center, which provides for access to the public network (the Internet provider) and can be connected multiple times, depending upon the “tier” level that is selected. In smaller networks, the External Network Interface can be connected directly to the Horizontal Distribution Area (Zone Distributor).</a:t>
            </a:r>
          </a:p>
          <a:p>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552533" y="1"/>
            <a:ext cx="5408000" cy="1211283"/>
          </a:xfrm>
        </p:spPr>
        <p:txBody>
          <a:bodyPr/>
          <a:lstStyle/>
          <a:p>
            <a:r>
              <a:rPr lang="en-US" b="1" dirty="0"/>
              <a:t>Entrance Room</a:t>
            </a:r>
            <a:endParaRPr lang="en-US" dirty="0"/>
          </a:p>
        </p:txBody>
      </p:sp>
    </p:spTree>
    <p:extLst>
      <p:ext uri="{BB962C8B-B14F-4D97-AF65-F5344CB8AC3E}">
        <p14:creationId xmlns:p14="http://schemas.microsoft.com/office/powerpoint/2010/main" val="402890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marL="0" indent="0" algn="just">
              <a:buNone/>
            </a:pPr>
            <a:r>
              <a:rPr lang="en-US" sz="2400" b="1" dirty="0"/>
              <a:t>Main Distribution Area </a:t>
            </a:r>
            <a:r>
              <a:rPr lang="en-US" sz="2400" dirty="0"/>
              <a:t>(Main Distributor): This area represents the core of the data center and </a:t>
            </a:r>
            <a:r>
              <a:rPr lang="en-US" sz="2400" dirty="0" smtClean="0"/>
              <a:t>therefore forms </a:t>
            </a:r>
            <a:r>
              <a:rPr lang="en-US" sz="2400" dirty="0"/>
              <a:t>the “lifeblood” of the network, which is why the redundant connections and components just in </a:t>
            </a:r>
            <a:r>
              <a:rPr lang="en-US" sz="2400" dirty="0" smtClean="0"/>
              <a:t>this area </a:t>
            </a:r>
            <a:r>
              <a:rPr lang="en-US" sz="2400" dirty="0"/>
              <a:t>alone are of crucial importance. All data traffic in the backbone is therefore controlled here, which </a:t>
            </a:r>
            <a:r>
              <a:rPr lang="en-US" sz="2400" dirty="0" smtClean="0"/>
              <a:t>is why </a:t>
            </a:r>
            <a:r>
              <a:rPr lang="en-US" sz="2400" dirty="0"/>
              <a:t>this point in the network is known as the </a:t>
            </a:r>
            <a:r>
              <a:rPr lang="en-US" sz="2400" b="1" i="1" dirty="0"/>
              <a:t>Core Layer</a:t>
            </a:r>
            <a:r>
              <a:rPr lang="en-US" sz="2400" dirty="0"/>
              <a:t>. However, the </a:t>
            </a:r>
            <a:r>
              <a:rPr lang="en-US" sz="2400" b="1" i="1" dirty="0"/>
              <a:t>Aggregation Layer </a:t>
            </a:r>
            <a:r>
              <a:rPr lang="en-US" sz="2400" dirty="0"/>
              <a:t>(</a:t>
            </a:r>
            <a:r>
              <a:rPr lang="en-US" sz="2400" dirty="0" smtClean="0"/>
              <a:t>or Distribution </a:t>
            </a:r>
            <a:r>
              <a:rPr lang="en-US" sz="2400" dirty="0"/>
              <a:t>Layer), whose aggregation/distribution switches bundle and forward Access Layer data </a:t>
            </a:r>
            <a:r>
              <a:rPr lang="en-US" sz="2400" dirty="0" smtClean="0"/>
              <a:t>traffic to </a:t>
            </a:r>
            <a:r>
              <a:rPr lang="en-US" sz="2400" dirty="0"/>
              <a:t>the core, is also located in this area.</a:t>
            </a:r>
          </a:p>
        </p:txBody>
      </p:sp>
      <p:sp>
        <p:nvSpPr>
          <p:cNvPr id="6" name="Title 1"/>
          <p:cNvSpPr>
            <a:spLocks noGrp="1"/>
          </p:cNvSpPr>
          <p:nvPr>
            <p:ph type="title"/>
          </p:nvPr>
        </p:nvSpPr>
        <p:spPr>
          <a:xfrm>
            <a:off x="552533" y="1"/>
            <a:ext cx="6762667" cy="1211283"/>
          </a:xfrm>
        </p:spPr>
        <p:txBody>
          <a:bodyPr/>
          <a:lstStyle/>
          <a:p>
            <a:r>
              <a:rPr lang="en-US" b="1" dirty="0"/>
              <a:t>Main Distribution Area</a:t>
            </a:r>
            <a:endParaRPr lang="en-US" dirty="0"/>
          </a:p>
        </p:txBody>
      </p:sp>
    </p:spTree>
    <p:extLst>
      <p:ext uri="{BB962C8B-B14F-4D97-AF65-F5344CB8AC3E}">
        <p14:creationId xmlns:p14="http://schemas.microsoft.com/office/powerpoint/2010/main" val="2249288016"/>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54</TotalTime>
  <Pages>11</Pages>
  <Words>1196</Words>
  <Application>Microsoft Office PowerPoint</Application>
  <PresentationFormat>On-screen Show (4:3)</PresentationFormat>
  <Paragraphs>94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Century Gothic</vt:lpstr>
      <vt:lpstr>新細明體</vt:lpstr>
      <vt:lpstr>UCTI-Template-foundation-level</vt:lpstr>
      <vt:lpstr>Data Center Infrastructure CT109-3-2&amp;Version 2</vt:lpstr>
      <vt:lpstr>Topic &amp; Structure of The Lesson</vt:lpstr>
      <vt:lpstr>Learning Outcomes</vt:lpstr>
      <vt:lpstr>Key Terms You Must Be Able To Use</vt:lpstr>
      <vt:lpstr>Standard Requirements</vt:lpstr>
      <vt:lpstr>PowerPoint Presentation</vt:lpstr>
      <vt:lpstr>PowerPoint Presentation</vt:lpstr>
      <vt:lpstr>Entrance Room</vt:lpstr>
      <vt:lpstr>Main Distribution Area</vt:lpstr>
      <vt:lpstr>Horizontal Distribution Area</vt:lpstr>
      <vt:lpstr>PowerPoint Presentation</vt:lpstr>
      <vt:lpstr>Other rooms</vt:lpstr>
      <vt:lpstr>Cabling </vt:lpstr>
      <vt:lpstr>Room Concepts</vt:lpstr>
      <vt:lpstr>Room-in-Room Concept</vt:lpstr>
      <vt:lpstr>Modular Container Concept</vt:lpstr>
      <vt:lpstr>Self-Sufficient Outdoor Data Center</vt:lpstr>
      <vt:lpstr>Compact Data Center</vt:lpstr>
      <vt:lpstr>Security Zones</vt:lpstr>
      <vt:lpstr>Functional Areas</vt:lpstr>
      <vt:lpstr>PowerPoint Presentation</vt:lpstr>
      <vt:lpstr>PowerPoint Presentation</vt:lpstr>
      <vt:lpstr>Plenum Feed, Plenum Return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14</cp:revision>
  <cp:lastPrinted>1995-11-02T09:23:42Z</cp:lastPrinted>
  <dcterms:created xsi:type="dcterms:W3CDTF">2017-10-11T09:20:11Z</dcterms:created>
  <dcterms:modified xsi:type="dcterms:W3CDTF">2018-03-27T08:14:57Z</dcterms:modified>
</cp:coreProperties>
</file>