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66" r:id="rId2"/>
    <p:sldId id="267" r:id="rId3"/>
    <p:sldId id="268" r:id="rId4"/>
    <p:sldId id="269" r:id="rId5"/>
    <p:sldId id="270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0" r:id="rId21"/>
    <p:sldId id="271" r:id="rId22"/>
    <p:sldId id="272" r:id="rId23"/>
    <p:sldId id="273" r:id="rId24"/>
    <p:sldId id="274" r:id="rId2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CT109-3-2&amp;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Data Centre Infrastructure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Fire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Protection and Security System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/>
              <a:t>Fire Protection and Security Systems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056695"/>
            <a:ext cx="675481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/>
              <a:t>Data Center Infrastructure</a:t>
            </a:r>
            <a:br>
              <a:rPr lang="en-US" sz="3800"/>
            </a:br>
            <a:r>
              <a:rPr lang="en-US" sz="3800"/>
              <a:t>CT109-3-2&amp;Version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665" y="1428751"/>
            <a:ext cx="7166868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The risk of terror attacks or other catastrophes which could trigger an explosion must be factored in right from </a:t>
            </a:r>
            <a:r>
              <a:rPr lang="en-US" sz="2400" dirty="0" smtClean="0"/>
              <a:t>the start </a:t>
            </a:r>
            <a:r>
              <a:rPr lang="en-US" sz="2400" dirty="0"/>
              <a:t>when planning a highly available security room concept.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Modern</a:t>
            </a:r>
            <a:r>
              <a:rPr lang="en-US" sz="2400" dirty="0"/>
              <a:t>, certified server rooms need to undergo </a:t>
            </a:r>
            <a:r>
              <a:rPr lang="en-US" sz="2400" dirty="0" smtClean="0"/>
              <a:t>an explosion test. </a:t>
            </a:r>
            <a:r>
              <a:rPr lang="en-US" sz="2400" dirty="0"/>
              <a:t>High-security modular server rooms are built with </a:t>
            </a:r>
            <a:r>
              <a:rPr lang="en-US" sz="2400" dirty="0" smtClean="0"/>
              <a:t>pressure resilient wall </a:t>
            </a:r>
            <a:r>
              <a:rPr lang="en-US" sz="2400" dirty="0"/>
              <a:t>panels to resist heavy explosions, protecting valuable IT systems from irreparable damage. </a:t>
            </a:r>
            <a:r>
              <a:rPr lang="en-US" sz="2400" dirty="0" smtClean="0"/>
              <a:t>IT systems </a:t>
            </a:r>
            <a:r>
              <a:rPr lang="en-US" sz="2400" dirty="0"/>
              <a:t>need also be protected against debris and vandalism, to ensure real all-round protection.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106934" y="285201"/>
            <a:ext cx="10972800" cy="1211283"/>
          </a:xfrm>
        </p:spPr>
        <p:txBody>
          <a:bodyPr/>
          <a:lstStyle/>
          <a:p>
            <a:r>
              <a:rPr lang="en-US" b="1" dirty="0"/>
              <a:t>Explosion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1734" y="1547284"/>
            <a:ext cx="7332133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"</a:t>
            </a:r>
            <a:r>
              <a:rPr lang="en-US" sz="2400" dirty="0"/>
              <a:t>Experience tells us that </a:t>
            </a:r>
            <a:r>
              <a:rPr lang="en-US" sz="2400" dirty="0" smtClean="0"/>
              <a:t>a fire </a:t>
            </a:r>
            <a:r>
              <a:rPr lang="en-US" sz="2400" dirty="0"/>
              <a:t>can break out at </a:t>
            </a:r>
            <a:r>
              <a:rPr lang="en-US" sz="2400" dirty="0" smtClean="0"/>
              <a:t>any given </a:t>
            </a:r>
            <a:r>
              <a:rPr lang="en-US" sz="2400" dirty="0"/>
              <a:t>moment. When </a:t>
            </a:r>
            <a:r>
              <a:rPr lang="en-US" sz="2400" dirty="0" smtClean="0"/>
              <a:t>decades go </a:t>
            </a:r>
            <a:r>
              <a:rPr lang="en-US" sz="2400" dirty="0"/>
              <a:t>by without a fire, </a:t>
            </a:r>
            <a:r>
              <a:rPr lang="en-US" sz="2400" dirty="0" smtClean="0"/>
              <a:t>it doesn't </a:t>
            </a:r>
            <a:r>
              <a:rPr lang="en-US" sz="2400" dirty="0"/>
              <a:t>mean that there </a:t>
            </a:r>
            <a:r>
              <a:rPr lang="en-US" sz="2400" dirty="0" smtClean="0"/>
              <a:t>is no </a:t>
            </a:r>
            <a:r>
              <a:rPr lang="en-US" sz="2400" dirty="0"/>
              <a:t>danger, it simply </a:t>
            </a:r>
            <a:r>
              <a:rPr lang="en-US" sz="2400" dirty="0" smtClean="0"/>
              <a:t>means that </a:t>
            </a:r>
            <a:r>
              <a:rPr lang="en-US" sz="2400" dirty="0"/>
              <a:t>we have been lucky </a:t>
            </a:r>
            <a:r>
              <a:rPr lang="en-US" sz="2400" dirty="0" smtClean="0"/>
              <a:t>so far</a:t>
            </a:r>
            <a:r>
              <a:rPr lang="en-US" sz="2400" dirty="0"/>
              <a:t>. Yet, the odds are </a:t>
            </a:r>
            <a:r>
              <a:rPr lang="en-US" sz="2400" dirty="0" smtClean="0"/>
              <a:t>still the </a:t>
            </a:r>
            <a:r>
              <a:rPr lang="en-US" sz="2400" dirty="0"/>
              <a:t>same and a fire can </a:t>
            </a:r>
            <a:r>
              <a:rPr lang="en-US" sz="2400" dirty="0" smtClean="0"/>
              <a:t>still break </a:t>
            </a:r>
            <a:r>
              <a:rPr lang="en-US" sz="2400" dirty="0"/>
              <a:t>out at any given moment."</a:t>
            </a:r>
          </a:p>
        </p:txBody>
      </p:sp>
    </p:spTree>
    <p:extLst>
      <p:ext uri="{BB962C8B-B14F-4D97-AF65-F5344CB8AC3E}">
        <p14:creationId xmlns:p14="http://schemas.microsoft.com/office/powerpoint/2010/main" val="190690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1417638"/>
            <a:ext cx="7042150" cy="50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80532" y="1654185"/>
            <a:ext cx="7531265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The classical </a:t>
            </a:r>
            <a:r>
              <a:rPr lang="en-US" sz="2400" b="1" dirty="0"/>
              <a:t>Room-in-Room Concept </a:t>
            </a:r>
            <a:r>
              <a:rPr lang="en-US" sz="2400" dirty="0"/>
              <a:t>with separate technical and IT security rooms that house any type </a:t>
            </a:r>
            <a:r>
              <a:rPr lang="en-US" sz="2400" dirty="0" smtClean="0"/>
              <a:t>and number </a:t>
            </a:r>
            <a:r>
              <a:rPr lang="en-US" sz="2400" dirty="0"/>
              <a:t>of server racks and network cabinets is equipped with raised floors, dropped ceilings if necessary, </a:t>
            </a:r>
            <a:r>
              <a:rPr lang="en-US" sz="2400" dirty="0" smtClean="0"/>
              <a:t>active and </a:t>
            </a:r>
            <a:r>
              <a:rPr lang="en-US" sz="2400" dirty="0"/>
              <a:t>passive fire protection and a cooling system.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377867" y="221451"/>
            <a:ext cx="10972800" cy="1211283"/>
          </a:xfrm>
        </p:spPr>
        <p:txBody>
          <a:bodyPr/>
          <a:lstStyle/>
          <a:p>
            <a:r>
              <a:rPr lang="en-US" b="1" dirty="0"/>
              <a:t>Room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9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600" y="1654185"/>
            <a:ext cx="8144933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lightning is one of the most common causes of fires, a lightning rod is mandatory in every data center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building.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addition, responsible employees should provide all IT components with surge protection, to avoid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damage that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occur from distant lightning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Structural measures can also be a help: When constructing a data center, some architects go so far as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concrete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contains metal, so a Faraday cage is produced. This ensures that the IT infrastructure 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well protected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against lightning damage.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360934" y="221451"/>
            <a:ext cx="10972800" cy="1211283"/>
          </a:xfrm>
        </p:spPr>
        <p:txBody>
          <a:bodyPr/>
          <a:lstStyle/>
          <a:p>
            <a:r>
              <a:rPr lang="en-US" b="1" dirty="0"/>
              <a:t>Fire and Lightning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0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600" y="1942052"/>
            <a:ext cx="81788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Other causes are also associated with electricity; furthermore, </a:t>
            </a:r>
            <a:r>
              <a:rPr lang="en-US" sz="2400" dirty="0" smtClean="0"/>
              <a:t>overheating and </a:t>
            </a:r>
            <a:r>
              <a:rPr lang="en-US" sz="2400" dirty="0"/>
              <a:t>explosions play an important role in connection with fire. Among other causes, fire that is started by </a:t>
            </a:r>
            <a:r>
              <a:rPr lang="en-US" sz="2400" dirty="0" smtClean="0"/>
              <a:t>electricity can </a:t>
            </a:r>
            <a:r>
              <a:rPr lang="en-US" sz="2400" dirty="0"/>
              <a:t>erupt when the current strength or voltage of a power connection is too high for the device that is running on it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/>
              <a:t>Defective cable insulations also represent a danger, namely they provide sparks that can accidentally </a:t>
            </a:r>
            <a:r>
              <a:rPr lang="en-US" sz="2400" dirty="0" smtClean="0"/>
              <a:t>ignite inflammable </a:t>
            </a:r>
            <a:r>
              <a:rPr lang="en-US" sz="2400" dirty="0"/>
              <a:t>materials that are located nearby.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191600" y="423334"/>
            <a:ext cx="10972800" cy="1211283"/>
          </a:xfrm>
        </p:spPr>
        <p:txBody>
          <a:bodyPr/>
          <a:lstStyle/>
          <a:p>
            <a:r>
              <a:rPr lang="en-US" b="1" dirty="0"/>
              <a:t>Other Causes of Fires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6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665" y="1428751"/>
            <a:ext cx="6879002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Once a fire occurs, the data center infrastructure should already have the means to actively fight it. </a:t>
            </a:r>
            <a:r>
              <a:rPr lang="en-US" sz="2400" dirty="0" smtClean="0"/>
              <a:t>Sprinkler systems </a:t>
            </a:r>
            <a:r>
              <a:rPr lang="en-US" sz="2400" dirty="0"/>
              <a:t>are especially important in this area. These are relatively inexpensive and are easily maintained, but </a:t>
            </a:r>
            <a:r>
              <a:rPr lang="en-US" sz="2400" dirty="0" smtClean="0"/>
              <a:t>are a </a:t>
            </a:r>
            <a:r>
              <a:rPr lang="en-US" sz="2400" dirty="0"/>
              <a:t>problem in that the water can cause tremendous damage to IT components.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Apart </a:t>
            </a:r>
            <a:r>
              <a:rPr lang="en-US" sz="2400" dirty="0"/>
              <a:t>from that, sprinkler </a:t>
            </a:r>
            <a:r>
              <a:rPr lang="en-US" sz="2400" dirty="0" smtClean="0"/>
              <a:t>systems provide </a:t>
            </a:r>
            <a:r>
              <a:rPr lang="en-US" sz="2400" dirty="0"/>
              <a:t>only a few advantages when it comes to fighting concealed fires, like those in server cabinets or </a:t>
            </a:r>
            <a:r>
              <a:rPr lang="en-US" sz="2400" dirty="0" smtClean="0"/>
              <a:t>cable shafts</a:t>
            </a:r>
            <a:r>
              <a:rPr lang="en-US" sz="24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828800" y="33867"/>
            <a:ext cx="10972800" cy="1211283"/>
          </a:xfrm>
        </p:spPr>
        <p:txBody>
          <a:bodyPr/>
          <a:lstStyle/>
          <a:p>
            <a:r>
              <a:rPr lang="en-US" b="1" dirty="0"/>
              <a:t>Fire </a:t>
            </a:r>
            <a:r>
              <a:rPr lang="en-US" b="1" dirty="0" smtClean="0"/>
              <a:t>Fighting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9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665" y="1428751"/>
            <a:ext cx="7166868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CO2 fire extinguishing systems represent a sensible alternative to sprinkler systems in many environments.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These operate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the principle of smothering burning fires, and therefore do not require water.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they also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bring along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disadvantages: For one, they represent a great danger to any individuals who are still in the room,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another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they have no cooling effect, so they are unable to contain damage caused by the generation of heat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699601" y="217468"/>
            <a:ext cx="10972800" cy="1211283"/>
          </a:xfrm>
        </p:spPr>
        <p:txBody>
          <a:bodyPr/>
          <a:lstStyle/>
          <a:p>
            <a:r>
              <a:rPr lang="en-US" b="1" dirty="0"/>
              <a:t>Fire Fighting </a:t>
            </a:r>
            <a:r>
              <a:rPr lang="en-US" b="1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665" y="1428751"/>
            <a:ext cx="7048335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further fire-fighting method is the use of rare gases. Fire extinguishing systems based on rare gases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 the oxygen content in air and thus suffocate flames.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they are less dangerous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humans than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CO2, so individuals who are in the burning room are not in mortal danger. In addition, argon does not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cause damage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IT products. Drawback: These systems are rather expensive.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547200" y="0"/>
            <a:ext cx="10972800" cy="1211283"/>
          </a:xfrm>
        </p:spPr>
        <p:txBody>
          <a:bodyPr/>
          <a:lstStyle/>
          <a:p>
            <a:r>
              <a:rPr lang="en-US" b="1" dirty="0"/>
              <a:t>Fire Fighting </a:t>
            </a:r>
            <a:r>
              <a:rPr lang="en-US" b="1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9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665" y="1428751"/>
            <a:ext cx="7065268" cy="4525963"/>
          </a:xfrm>
        </p:spPr>
        <p:txBody>
          <a:bodyPr/>
          <a:lstStyle/>
          <a:p>
            <a:pPr algn="just"/>
            <a:r>
              <a:rPr lang="en-US" sz="2400" dirty="0"/>
              <a:t>Most of the points covered in the section on catastrophes, such as threats </a:t>
            </a:r>
            <a:r>
              <a:rPr lang="en-US" sz="2400" dirty="0" smtClean="0"/>
              <a:t>resulting from </a:t>
            </a:r>
            <a:r>
              <a:rPr lang="en-US" sz="2400" dirty="0"/>
              <a:t>fire and water, only cause significant damage when they have the opportunity </a:t>
            </a:r>
            <a:r>
              <a:rPr lang="en-US" sz="2400" dirty="0" smtClean="0"/>
              <a:t>to affect </a:t>
            </a:r>
            <a:r>
              <a:rPr lang="en-US" sz="2400" dirty="0"/>
              <a:t>IT infrastructures over a certain period of time.</a:t>
            </a:r>
          </a:p>
          <a:p>
            <a:pPr algn="just"/>
            <a:r>
              <a:rPr lang="en-US" sz="2400" dirty="0"/>
              <a:t>It is therefore especially important to constantly monitor server cabinets, </a:t>
            </a:r>
            <a:r>
              <a:rPr lang="en-US" sz="2400" dirty="0" smtClean="0"/>
              <a:t>computer rooms </a:t>
            </a:r>
            <a:r>
              <a:rPr lang="en-US" sz="2400" dirty="0"/>
              <a:t>and entire buildings, so that reaction times are extremely short in the event </a:t>
            </a:r>
            <a:r>
              <a:rPr lang="en-US" sz="2400" dirty="0" smtClean="0"/>
              <a:t>of damage. 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382101" y="217468"/>
            <a:ext cx="10972800" cy="1211283"/>
          </a:xfrm>
        </p:spPr>
        <p:txBody>
          <a:bodyPr/>
          <a:lstStyle/>
          <a:p>
            <a:r>
              <a:rPr lang="en-US" b="1" dirty="0"/>
              <a:t>Surveillance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Fire Protection and Security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5FD16A9-8C6A-4461-8C10-119E4B147955}" type="slidenum">
              <a:rPr lang="en-GB" smtClean="0"/>
              <a:t>2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209810"/>
            <a:ext cx="8185969" cy="4525963"/>
          </a:xfrm>
        </p:spPr>
        <p:txBody>
          <a:bodyPr/>
          <a:lstStyle/>
          <a:p>
            <a:pPr algn="just"/>
            <a:r>
              <a:rPr lang="en-US" sz="2400" dirty="0"/>
              <a:t>The possibilities for influencing the security of a data center security are by no means limited to the </a:t>
            </a:r>
            <a:r>
              <a:rPr lang="en-US" sz="2400" dirty="0" smtClean="0"/>
              <a:t>planning phase</a:t>
            </a:r>
            <a:r>
              <a:rPr lang="en-US" sz="2400" dirty="0"/>
              <a:t>. Many improvements can still be implemented at a later point in time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/>
              <a:t>The implementation of rare gas fire extinguishing systems and high-performance systems for data center </a:t>
            </a:r>
            <a:r>
              <a:rPr lang="en-US" sz="2400" dirty="0" smtClean="0"/>
              <a:t>surveillance and </a:t>
            </a:r>
            <a:r>
              <a:rPr lang="en-US" sz="2400" dirty="0"/>
              <a:t>access control were just two examples given in this regard.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therefore absolutely essential </a:t>
            </a:r>
            <a:r>
              <a:rPr lang="en-US" sz="2400" dirty="0" smtClean="0"/>
              <a:t>that those </a:t>
            </a:r>
            <a:r>
              <a:rPr lang="en-US" sz="2400" dirty="0"/>
              <a:t>responsible for the data center continue, at regular intervals, to devote time to this topic and analyze </a:t>
            </a:r>
            <a:r>
              <a:rPr lang="en-US" sz="2400" dirty="0" smtClean="0"/>
              <a:t>the changes </a:t>
            </a:r>
            <a:r>
              <a:rPr lang="en-US" sz="2400" dirty="0"/>
              <a:t>that have come to light in their environment, so they can then update their security concept to </a:t>
            </a:r>
            <a:r>
              <a:rPr lang="en-US" sz="2400" dirty="0" smtClean="0"/>
              <a:t>the modified </a:t>
            </a:r>
            <a:r>
              <a:rPr lang="en-US" sz="2400" dirty="0"/>
              <a:t>requirements.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242400" y="154773"/>
            <a:ext cx="10972800" cy="1211283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30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90773AB8-3D04-489B-AF7B-BEDEC604F372}" type="slidenum">
              <a:rPr lang="en-GB" smtClean="0"/>
              <a:t>21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Briefly explain three fire fighting methods that are being used in data centers.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47CDED0-D8D5-4196-BCFA-C049091E5763}" type="slidenum">
              <a:rPr lang="en-GB" smtClean="0"/>
              <a:t>22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fontAlgn="auto"/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Discussed the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importance of fire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regulations and explained fire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detection, warning and fire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suppression systems that includes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including water, water-mist &amp; gaseous </a:t>
            </a:r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suppressants.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65E90936-F74F-4C91-9923-CA704BD4FFFE}" type="slidenum">
              <a:rPr lang="en-GB" smtClean="0"/>
              <a:t>23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Building Automation and Energy Management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Systems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3F49DD0D-5B4E-4F33-8A46-06C4C1B13AA2}" type="slidenum">
              <a:rPr lang="en-GB" smtClean="0"/>
              <a:t>24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5DBE6D7-844C-4C7F-9823-966AC4DC7EB8}" type="slidenum">
              <a:rPr lang="en-GB" smtClean="0"/>
              <a:t>3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523724"/>
            <a:ext cx="7535333" cy="4525963"/>
          </a:xfrm>
        </p:spPr>
        <p:txBody>
          <a:bodyPr/>
          <a:lstStyle/>
          <a:p>
            <a:pPr fontAlgn="auto"/>
            <a:r>
              <a:rPr lang="en-US" sz="2400" b="1" dirty="0">
                <a:solidFill>
                  <a:schemeClr val="accent2"/>
                </a:solidFill>
              </a:rPr>
              <a:t>At the end of this </a:t>
            </a:r>
            <a:r>
              <a:rPr lang="en-US" sz="2400" b="1" dirty="0" smtClean="0">
                <a:solidFill>
                  <a:schemeClr val="accent2"/>
                </a:solidFill>
              </a:rPr>
              <a:t>topic, </a:t>
            </a:r>
            <a:r>
              <a:rPr lang="en-US" sz="2400" b="1" dirty="0">
                <a:solidFill>
                  <a:srgbClr val="FF0000"/>
                </a:solidFill>
              </a:rPr>
              <a:t>YOU</a:t>
            </a:r>
            <a:r>
              <a:rPr lang="en-US" sz="2400" b="1" dirty="0">
                <a:solidFill>
                  <a:schemeClr val="accent2"/>
                </a:solidFill>
              </a:rPr>
              <a:t> should be able to:</a:t>
            </a:r>
            <a:endParaRPr lang="en-GB" sz="2400" dirty="0"/>
          </a:p>
          <a:p>
            <a:pPr lvl="0" algn="just" fontAlgn="auto"/>
            <a:r>
              <a:rPr lang="en-GB" sz="2400" dirty="0"/>
              <a:t>Explain the importance of fire regulations, how to prevent fire and identify the prime reasons for a fire suppression strategy.</a:t>
            </a:r>
            <a:endParaRPr lang="en-US" sz="2400" dirty="0"/>
          </a:p>
          <a:p>
            <a:pPr algn="just"/>
            <a:r>
              <a:rPr lang="en-GB" sz="2400" dirty="0"/>
              <a:t>Understand the various systems for fire detection, warning and fire suppression; including water, water-mist &amp; gaseous suppressants. Identify how any system design needs to consider fire.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r>
              <a:rPr lang="en-US" altLang="en-US" sz="2000" b="1" dirty="0" smtClean="0">
                <a:latin typeface="Century Gothic" panose="020B0502020202020204" pitchFamily="34" charset="0"/>
              </a:rPr>
              <a:t>EFD</a:t>
            </a:r>
          </a:p>
          <a:p>
            <a:r>
              <a:rPr lang="en-US" altLang="en-US" sz="2000" b="1" dirty="0" smtClean="0">
                <a:latin typeface="Century Gothic" panose="020B0502020202020204" pitchFamily="34" charset="0"/>
              </a:rPr>
              <a:t>CO2</a:t>
            </a:r>
          </a:p>
          <a:p>
            <a:r>
              <a:rPr lang="en-US" altLang="en-US" sz="2000" b="1" dirty="0" smtClean="0">
                <a:latin typeface="Century Gothic" panose="020B0502020202020204" pitchFamily="34" charset="0"/>
              </a:rPr>
              <a:t>INERGEN</a:t>
            </a:r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C1754EE-C916-46B9-8AE9-DC16FB141BD6}" type="slidenum">
              <a:rPr lang="en-GB" smtClean="0"/>
              <a:t>4</a:t>
            </a:fld>
            <a:r>
              <a:rPr lang="en-GB" dirty="0" smtClean="0"/>
              <a:t>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DCA5302-DB96-4B65-9CEE-39C415B40160}" type="slidenum">
              <a:rPr lang="en-GB" smtClean="0"/>
              <a:t>5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465" y="1474027"/>
            <a:ext cx="7319268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Only 20 percent or so of all fires start in the server room, or its environment. Nearly </a:t>
            </a:r>
            <a:r>
              <a:rPr lang="en-US" sz="2400" dirty="0" smtClean="0"/>
              <a:t>80 percent </a:t>
            </a:r>
            <a:r>
              <a:rPr lang="en-US" sz="2400" dirty="0"/>
              <a:t>of fires start outside IT structures. This risk therefore needs to be examined </a:t>
            </a:r>
            <a:r>
              <a:rPr lang="en-US" sz="2400" dirty="0" smtClean="0"/>
              <a:t>on two </a:t>
            </a:r>
            <a:r>
              <a:rPr lang="en-US" sz="2400" dirty="0"/>
              <a:t>levels. Protection against fire originating in the server room can be covered by </a:t>
            </a:r>
            <a:r>
              <a:rPr lang="en-US" sz="2400" dirty="0" smtClean="0"/>
              <a:t>early fire </a:t>
            </a:r>
            <a:r>
              <a:rPr lang="en-US" sz="2400" dirty="0"/>
              <a:t>detector systems (EFD), a fire-alarm and extinguishing systems.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These </a:t>
            </a:r>
            <a:r>
              <a:rPr lang="en-US" sz="2400" dirty="0"/>
              <a:t>systems </a:t>
            </a:r>
            <a:r>
              <a:rPr lang="en-US" sz="2400" dirty="0" smtClean="0"/>
              <a:t>can also </a:t>
            </a:r>
            <a:r>
              <a:rPr lang="en-US" sz="2400" dirty="0"/>
              <a:t>be designed redundantly – so that false alarms can be avoided. EFD systems </a:t>
            </a:r>
            <a:r>
              <a:rPr lang="en-US" sz="2400" dirty="0" smtClean="0"/>
              <a:t>suck ambient </a:t>
            </a:r>
            <a:r>
              <a:rPr lang="en-US" sz="2400" dirty="0"/>
              <a:t>air from racks by means of active smoke extraction systems which detect </a:t>
            </a:r>
            <a:r>
              <a:rPr lang="en-US" sz="2400" dirty="0" smtClean="0"/>
              <a:t>even the </a:t>
            </a:r>
            <a:r>
              <a:rPr lang="en-US" sz="2400" dirty="0"/>
              <a:t>smallest, invisible smoke particles.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828800" y="376216"/>
            <a:ext cx="10972800" cy="1211283"/>
          </a:xfrm>
        </p:spPr>
        <p:txBody>
          <a:bodyPr/>
          <a:lstStyle/>
          <a:p>
            <a:r>
              <a:rPr lang="en-US" b="1" dirty="0"/>
              <a:t>Fire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757362"/>
            <a:ext cx="7484533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Due to high air speeds in climate-controlled rooms, the smoke is rapidly diluted, meaning that the EFD </a:t>
            </a:r>
            <a:r>
              <a:rPr lang="en-US" sz="2400" dirty="0" smtClean="0"/>
              <a:t>systems must </a:t>
            </a:r>
            <a:r>
              <a:rPr lang="en-US" sz="2400" dirty="0"/>
              <a:t>have a sufficiently high detection sensibility.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Disturbances </a:t>
            </a:r>
            <a:r>
              <a:rPr lang="en-US" sz="2400" dirty="0"/>
              <a:t>can be avoided or kept away with filters </a:t>
            </a:r>
            <a:r>
              <a:rPr lang="en-US" sz="2400" dirty="0" smtClean="0"/>
              <a:t>and intelligent </a:t>
            </a:r>
            <a:r>
              <a:rPr lang="en-US" sz="2400" dirty="0"/>
              <a:t>signal-processing algorithms. Professional suppliers also offer these systems in a version that </a:t>
            </a:r>
            <a:r>
              <a:rPr lang="en-US" sz="2400" dirty="0" smtClean="0"/>
              <a:t>combines fire-alarm </a:t>
            </a:r>
            <a:r>
              <a:rPr lang="en-US" sz="2400" dirty="0"/>
              <a:t>and extinguishing systems, which can be easily integrated in 19" server racks for space efficiency.</a:t>
            </a:r>
          </a:p>
        </p:txBody>
      </p:sp>
    </p:spTree>
    <p:extLst>
      <p:ext uri="{BB962C8B-B14F-4D97-AF65-F5344CB8AC3E}">
        <p14:creationId xmlns:p14="http://schemas.microsoft.com/office/powerpoint/2010/main" val="20827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665" y="1428751"/>
            <a:ext cx="695626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An often neglected danger for IT systems is water. It is usually not a threat in the </a:t>
            </a:r>
            <a:r>
              <a:rPr lang="en-US" sz="2400" dirty="0" smtClean="0"/>
              <a:t>case of </a:t>
            </a:r>
            <a:r>
              <a:rPr lang="en-US" sz="2400" dirty="0"/>
              <a:t>pipe leaks or floods, but represents a danger in the form of extinguishing water </a:t>
            </a:r>
            <a:r>
              <a:rPr lang="en-US" sz="2400" dirty="0" smtClean="0"/>
              <a:t>in the </a:t>
            </a:r>
            <a:r>
              <a:rPr lang="en-US" sz="2400" dirty="0"/>
              <a:t>event of the above-discussed fire threats.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The </a:t>
            </a:r>
            <a:r>
              <a:rPr lang="en-US" sz="2400" dirty="0"/>
              <a:t>damage caused by the fire is </a:t>
            </a:r>
            <a:r>
              <a:rPr lang="en-US" sz="2400" dirty="0" smtClean="0"/>
              <a:t>often less </a:t>
            </a:r>
            <a:r>
              <a:rPr lang="en-US" sz="2400" dirty="0"/>
              <a:t>severe than the damage caused by the water used to extinguish it.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022267" y="217468"/>
            <a:ext cx="6000667" cy="1211283"/>
          </a:xfrm>
        </p:spPr>
        <p:txBody>
          <a:bodyPr/>
          <a:lstStyle/>
          <a:p>
            <a:r>
              <a:rPr lang="en-US" b="1" dirty="0"/>
              <a:t>Water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0302" y="1302557"/>
            <a:ext cx="695626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Even if a fire is not raging in the immediate vicinity of a data center, smoke still presents a risk of severe </a:t>
            </a:r>
            <a:r>
              <a:rPr lang="en-US" sz="2400" dirty="0" smtClean="0"/>
              <a:t>damage to </a:t>
            </a:r>
            <a:r>
              <a:rPr lang="en-US" sz="2400" dirty="0"/>
              <a:t>IT equipment. In particular, burning plastics such as PVC create poisonous and corrosive smoke </a:t>
            </a:r>
            <a:r>
              <a:rPr lang="en-US" sz="2400" dirty="0" smtClean="0"/>
              <a:t>gases. </a:t>
            </a:r>
          </a:p>
          <a:p>
            <a:pPr marL="0" indent="0" algn="just">
              <a:buNone/>
            </a:pPr>
            <a:r>
              <a:rPr lang="en-US" sz="2400" dirty="0" smtClean="0"/>
              <a:t>Burning </a:t>
            </a:r>
            <a:r>
              <a:rPr lang="en-US" sz="2400" dirty="0"/>
              <a:t>one kilogram of PVC releases approx. 360 liters of hydrochloric acid gas, producing up to 4500 </a:t>
            </a:r>
            <a:r>
              <a:rPr lang="en-US" sz="2400" dirty="0" smtClean="0"/>
              <a:t>cubic meters </a:t>
            </a:r>
            <a:r>
              <a:rPr lang="en-US" sz="2400" dirty="0"/>
              <a:t>of smoke gas. This can destroy the IT facility in little time, a fact that reduces the "mean time </a:t>
            </a:r>
            <a:r>
              <a:rPr lang="en-US" sz="2400" dirty="0" smtClean="0"/>
              <a:t>between failure</a:t>
            </a:r>
            <a:r>
              <a:rPr lang="en-US" sz="2400" dirty="0"/>
              <a:t>" (MTBF) substantially. MTBF is the predicted elapsed time between inherent failures of a system </a:t>
            </a:r>
            <a:r>
              <a:rPr lang="en-US" sz="2400" dirty="0" smtClean="0"/>
              <a:t>during operation</a:t>
            </a:r>
            <a:r>
              <a:rPr lang="en-US" sz="24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381000" y="154773"/>
            <a:ext cx="8509000" cy="1211283"/>
          </a:xfrm>
        </p:spPr>
        <p:txBody>
          <a:bodyPr/>
          <a:lstStyle/>
          <a:p>
            <a:r>
              <a:rPr lang="en-US" b="1" dirty="0"/>
              <a:t>Smoke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9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665" y="1428751"/>
            <a:ext cx="695626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Uninterruptible power supply systems, called UPS systems, take over when the power </a:t>
            </a:r>
            <a:r>
              <a:rPr lang="en-US" sz="2400" dirty="0" smtClean="0"/>
              <a:t>network fails</a:t>
            </a:r>
            <a:r>
              <a:rPr lang="en-US" sz="2400" dirty="0"/>
              <a:t>. Modern UPS systems (online systems) operate continually, supplying consumers via </a:t>
            </a:r>
            <a:r>
              <a:rPr lang="en-US" sz="2400" dirty="0" smtClean="0"/>
              <a:t>their power </a:t>
            </a:r>
            <a:r>
              <a:rPr lang="en-US" sz="2400" dirty="0"/>
              <a:t>circuits.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means that the brief yet dangerous change-over time can be </a:t>
            </a:r>
            <a:r>
              <a:rPr lang="en-US" sz="2400" dirty="0" smtClean="0"/>
              <a:t>eliminated. The </a:t>
            </a:r>
            <a:r>
              <a:rPr lang="en-US" sz="2400" dirty="0"/>
              <a:t>UPS system simply and reliably bridges the time until the power network is up and </a:t>
            </a:r>
            <a:r>
              <a:rPr lang="en-US" sz="2400" dirty="0" smtClean="0"/>
              <a:t>running again</a:t>
            </a:r>
            <a:r>
              <a:rPr lang="en-US" sz="2400" dirty="0"/>
              <a:t>. Thanks to integrated batteries, UPS systems also operate continuously if power is off </a:t>
            </a:r>
            <a:r>
              <a:rPr lang="en-US" sz="2400" dirty="0" smtClean="0"/>
              <a:t>for a </a:t>
            </a:r>
            <a:r>
              <a:rPr lang="en-US" sz="2400" dirty="0"/>
              <a:t>longer period of time.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828800" y="268268"/>
            <a:ext cx="10972800" cy="1211283"/>
          </a:xfrm>
        </p:spPr>
        <p:txBody>
          <a:bodyPr/>
          <a:lstStyle/>
          <a:p>
            <a:r>
              <a:rPr lang="en-US" b="1" dirty="0"/>
              <a:t>Power Supply Risk</a:t>
            </a:r>
          </a:p>
        </p:txBody>
      </p:sp>
    </p:spTree>
    <p:extLst>
      <p:ext uri="{BB962C8B-B14F-4D97-AF65-F5344CB8AC3E}">
        <p14:creationId xmlns:p14="http://schemas.microsoft.com/office/powerpoint/2010/main" val="2801702445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53</TotalTime>
  <Pages>11</Pages>
  <Words>1553</Words>
  <Application>Microsoft Office PowerPoint</Application>
  <PresentationFormat>On-screen Show (4:3)</PresentationFormat>
  <Paragraphs>86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Century Gothic</vt:lpstr>
      <vt:lpstr>新細明體</vt:lpstr>
      <vt:lpstr>UCTI-Template-foundation-level</vt:lpstr>
      <vt:lpstr>Data Center Infrastructure CT109-3-2&amp;Version 2</vt:lpstr>
      <vt:lpstr>Topic &amp; Structure of The Lesson</vt:lpstr>
      <vt:lpstr>Learning Outcomes</vt:lpstr>
      <vt:lpstr>Key Terms You Must Be Able To Use</vt:lpstr>
      <vt:lpstr>Fire Risk</vt:lpstr>
      <vt:lpstr>PowerPoint Presentation</vt:lpstr>
      <vt:lpstr>Water Risk</vt:lpstr>
      <vt:lpstr>Smoke Risk</vt:lpstr>
      <vt:lpstr>Power Supply Risk</vt:lpstr>
      <vt:lpstr>Explosion Risk</vt:lpstr>
      <vt:lpstr>PowerPoint Presentation</vt:lpstr>
      <vt:lpstr>PowerPoint Presentation</vt:lpstr>
      <vt:lpstr>Room Concepts</vt:lpstr>
      <vt:lpstr>Fire and Lightning</vt:lpstr>
      <vt:lpstr>Other Causes of Fires</vt:lpstr>
      <vt:lpstr>Fire Fighting (1)</vt:lpstr>
      <vt:lpstr>Fire Fighting (2)</vt:lpstr>
      <vt:lpstr>Fire Fighting (3)</vt:lpstr>
      <vt:lpstr>Surveillance Systems</vt:lpstr>
      <vt:lpstr>Conclusion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Kuruvikulam Chandrasekaran Arun</cp:lastModifiedBy>
  <cp:revision>13</cp:revision>
  <cp:lastPrinted>1995-11-02T09:23:42Z</cp:lastPrinted>
  <dcterms:created xsi:type="dcterms:W3CDTF">2017-10-11T09:20:11Z</dcterms:created>
  <dcterms:modified xsi:type="dcterms:W3CDTF">2018-03-27T08:17:09Z</dcterms:modified>
</cp:coreProperties>
</file>