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20"/>
  </p:notesMasterIdLst>
  <p:handoutMasterIdLst>
    <p:handoutMasterId r:id="rId21"/>
  </p:handoutMasterIdLst>
  <p:sldIdLst>
    <p:sldId id="266" r:id="rId2"/>
    <p:sldId id="267" r:id="rId3"/>
    <p:sldId id="268" r:id="rId4"/>
    <p:sldId id="269" r:id="rId5"/>
    <p:sldId id="270" r:id="rId6"/>
    <p:sldId id="281" r:id="rId7"/>
    <p:sldId id="275" r:id="rId8"/>
    <p:sldId id="276" r:id="rId9"/>
    <p:sldId id="277" r:id="rId10"/>
    <p:sldId id="278" r:id="rId11"/>
    <p:sldId id="282" r:id="rId12"/>
    <p:sldId id="279" r:id="rId13"/>
    <p:sldId id="280" r:id="rId14"/>
    <p:sldId id="283" r:id="rId15"/>
    <p:sldId id="271" r:id="rId16"/>
    <p:sldId id="272" r:id="rId17"/>
    <p:sldId id="273" r:id="rId18"/>
    <p:sldId id="274" r:id="rId19"/>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4" d="100"/>
          <a:sy n="74" d="100"/>
        </p:scale>
        <p:origin x="1206" y="72"/>
      </p:cViewPr>
      <p:guideLst/>
    </p:cSldViewPr>
  </p:slideViewPr>
  <p:notesTextViewPr>
    <p:cViewPr>
      <p:scale>
        <a:sx n="1" d="1"/>
        <a:sy n="1" d="1"/>
      </p:scale>
      <p:origin x="0" y="0"/>
    </p:cViewPr>
  </p:notesTextViewPr>
  <p:notesViewPr>
    <p:cSldViewPr snapToGrid="0">
      <p:cViewPr varScale="1">
        <p:scale>
          <a:sx n="53" d="100"/>
          <a:sy n="53" d="100"/>
        </p:scale>
        <p:origin x="289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CT109-3-2&amp;</a:t>
            </a:r>
            <a:r>
              <a:rPr lang="en-GB" sz="800" baseline="0" dirty="0" smtClean="0">
                <a:latin typeface="Calibri" pitchFamily="34" charset="0"/>
                <a:cs typeface="Calibri" pitchFamily="34" charset="0"/>
              </a:rPr>
              <a:t>Data Centre Infrastructure</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dirty="0" smtClean="0"/>
              <a:t>Slide 1 of 18</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Building</a:t>
            </a:r>
            <a:r>
              <a:rPr lang="en-GB" sz="800" baseline="0" dirty="0" smtClean="0">
                <a:latin typeface="Calibri" pitchFamily="34" charset="0"/>
                <a:cs typeface="Calibri" pitchFamily="34" charset="0"/>
              </a:rPr>
              <a:t> Automation and Energy Management Systems</a:t>
            </a:r>
            <a:r>
              <a:rPr lang="en-GB" sz="800" dirty="0" smtClean="0">
                <a:latin typeface="Calibri" pitchFamily="34" charset="0"/>
                <a:cs typeface="Calibri" pitchFamily="34" charset="0"/>
              </a:rPr>
              <a:t> </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ergybeat.aquicore.com/what-is-energy-management-software" TargetMode="External"/><Relationship Id="rId2" Type="http://schemas.openxmlformats.org/officeDocument/2006/relationships/hyperlink" Target="http://energybeat.aquicore.com/building-automation-systems-vs-energy-management-softwa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energybeat.aquicore.com/building-automation-systems-vs-energy-management-softwa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energybeat.aquicore.com/real-time-energy-reporting-saves-during-acquisition-upgrad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ghting" TargetMode="External"/><Relationship Id="rId2" Type="http://schemas.openxmlformats.org/officeDocument/2006/relationships/hyperlink" Target="https://en.wikipedia.org/wiki/Ventilation_(architecture)" TargetMode="External"/><Relationship Id="rId1" Type="http://schemas.openxmlformats.org/officeDocument/2006/relationships/slideLayout" Target="../slideLayouts/slideLayout2.xml"/><Relationship Id="rId5" Type="http://schemas.openxmlformats.org/officeDocument/2006/relationships/hyperlink" Target="https://en.wikipedia.org/wiki/Security_system" TargetMode="External"/><Relationship Id="rId4" Type="http://schemas.openxmlformats.org/officeDocument/2006/relationships/hyperlink" Target="https://en.wikipedia.org/wiki/Power_system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Profibus" TargetMode="External"/><Relationship Id="rId2" Type="http://schemas.openxmlformats.org/officeDocument/2006/relationships/hyperlink" Target="https://en.wikipedia.org/wiki/C-Bus_(protoco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Modbus" TargetMode="External"/><Relationship Id="rId3" Type="http://schemas.openxmlformats.org/officeDocument/2006/relationships/hyperlink" Target="https://en.wikipedia.org/wiki/DeviceNet" TargetMode="External"/><Relationship Id="rId7" Type="http://schemas.openxmlformats.org/officeDocument/2006/relationships/hyperlink" Target="https://en.wikipedia.org/wiki/LonWorks" TargetMode="External"/><Relationship Id="rId2" Type="http://schemas.openxmlformats.org/officeDocument/2006/relationships/hyperlink" Target="https://en.wikipedia.org/wiki/Internet_protocol" TargetMode="External"/><Relationship Id="rId1" Type="http://schemas.openxmlformats.org/officeDocument/2006/relationships/slideLayout" Target="../slideLayouts/slideLayout2.xml"/><Relationship Id="rId6" Type="http://schemas.openxmlformats.org/officeDocument/2006/relationships/hyperlink" Target="https://en.wikipedia.org/wiki/BACnet" TargetMode="External"/><Relationship Id="rId5" Type="http://schemas.openxmlformats.org/officeDocument/2006/relationships/hyperlink" Target="https://en.wikipedia.org/wiki/XML" TargetMode="External"/><Relationship Id="rId10" Type="http://schemas.openxmlformats.org/officeDocument/2006/relationships/hyperlink" Target="https://www.youtube.com/watch?v=Xgalj4wklPE" TargetMode="External"/><Relationship Id="rId4" Type="http://schemas.openxmlformats.org/officeDocument/2006/relationships/hyperlink" Target="https://en.wikipedia.org/wiki/SOAP" TargetMode="External"/><Relationship Id="rId9" Type="http://schemas.openxmlformats.org/officeDocument/2006/relationships/hyperlink" Target="https://www.youtube.com/watch?v=xI6kst8XKu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smtClean="0">
                <a:latin typeface="Arial" charset="0"/>
              </a:rPr>
              <a:t>Building Automation and Energy Management Systems </a:t>
            </a:r>
            <a:endParaRPr lang="en-US" dirty="0"/>
          </a:p>
        </p:txBody>
      </p:sp>
      <p:sp>
        <p:nvSpPr>
          <p:cNvPr id="5" name="Text Box 6"/>
          <p:cNvSpPr txBox="1">
            <a:spLocks noGrp="1" noChangeArrowheads="1"/>
          </p:cNvSpPr>
          <p:nvPr>
            <p:ph type="ctrTitle"/>
          </p:nvPr>
        </p:nvSpPr>
        <p:spPr bwMode="auto">
          <a:xfrm>
            <a:off x="2389188" y="2056695"/>
            <a:ext cx="6754812" cy="12618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800"/>
              <a:t>Data Center Infrastructure</a:t>
            </a:r>
            <a:br>
              <a:rPr lang="en-US" sz="3800"/>
            </a:br>
            <a:r>
              <a:rPr lang="en-US" sz="3800"/>
              <a:t>CT109-3-2&amp;Version 2</a:t>
            </a:r>
            <a:endParaRPr lang="en-US" sz="1400" dirty="0"/>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87363" y="1697038"/>
            <a:ext cx="8229600" cy="4525962"/>
          </a:xfrm>
        </p:spPr>
        <p:txBody>
          <a:bodyPr/>
          <a:lstStyle/>
          <a:p>
            <a:pPr algn="just"/>
            <a:r>
              <a:rPr lang="en-US" sz="2400" b="1" dirty="0">
                <a:latin typeface="Calibri" panose="020F0502020204030204" pitchFamily="34" charset="0"/>
                <a:cs typeface="Calibri" panose="020F0502020204030204" pitchFamily="34" charset="0"/>
              </a:rPr>
              <a:t>Energy Management Systems vs. Building Automation System</a:t>
            </a:r>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hlinkClick r:id="rId2"/>
              </a:rPr>
              <a:t>Energy management systems and building automation systems</a:t>
            </a:r>
            <a:r>
              <a:rPr lang="en-US" sz="2400" dirty="0">
                <a:latin typeface="Calibri" panose="020F0502020204030204" pitchFamily="34" charset="0"/>
                <a:cs typeface="Calibri" panose="020F0502020204030204" pitchFamily="34" charset="0"/>
              </a:rPr>
              <a:t> serve two very different functions. </a:t>
            </a:r>
            <a:endParaRPr lang="en-US" sz="2400" dirty="0" smtClean="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Example - Perhaps </a:t>
            </a:r>
            <a:r>
              <a:rPr lang="en-US" sz="2400" dirty="0">
                <a:latin typeface="Calibri" panose="020F0502020204030204" pitchFamily="34" charset="0"/>
                <a:cs typeface="Calibri" panose="020F0502020204030204" pitchFamily="34" charset="0"/>
              </a:rPr>
              <a:t>the easiest way to understand the difference is to think of your building as a car. An </a:t>
            </a:r>
            <a:r>
              <a:rPr lang="en-US" sz="2400" dirty="0">
                <a:latin typeface="Calibri" panose="020F0502020204030204" pitchFamily="34" charset="0"/>
                <a:cs typeface="Calibri" panose="020F0502020204030204" pitchFamily="34" charset="0"/>
                <a:hlinkClick r:id="rId3"/>
              </a:rPr>
              <a:t>energy management system is the dashboard of your car</a:t>
            </a:r>
            <a:r>
              <a:rPr lang="en-US" sz="2400" dirty="0">
                <a:latin typeface="Calibri" panose="020F0502020204030204" pitchFamily="34" charset="0"/>
                <a:cs typeface="Calibri" panose="020F0502020204030204" pitchFamily="34" charset="0"/>
              </a:rPr>
              <a:t>: it allows you to see all the controls and understand how all components are operating. With this high-level view, you accurately direct your car</a:t>
            </a:r>
            <a:r>
              <a:rPr lang="en-US" sz="2400" dirty="0" smtClean="0">
                <a:latin typeface="Calibri" panose="020F0502020204030204" pitchFamily="34" charset="0"/>
                <a:cs typeface="Calibri" panose="020F0502020204030204" pitchFamily="34" charset="0"/>
              </a:rPr>
              <a:t>.</a:t>
            </a:r>
          </a:p>
          <a:p>
            <a:pPr algn="just"/>
            <a:endParaRPr lang="en-US" sz="2400" dirty="0" smtClean="0">
              <a:latin typeface="Calibri" panose="020F0502020204030204" pitchFamily="34" charset="0"/>
              <a:cs typeface="Calibri" panose="020F0502020204030204" pitchFamily="34" charset="0"/>
            </a:endParaRPr>
          </a:p>
          <a:p>
            <a:endParaRPr lang="en-US" dirty="0"/>
          </a:p>
        </p:txBody>
      </p:sp>
      <p:sp>
        <p:nvSpPr>
          <p:cNvPr id="6" name="Title 1"/>
          <p:cNvSpPr>
            <a:spLocks noGrp="1"/>
          </p:cNvSpPr>
          <p:nvPr>
            <p:ph type="title"/>
          </p:nvPr>
        </p:nvSpPr>
        <p:spPr>
          <a:xfrm>
            <a:off x="485775" y="274638"/>
            <a:ext cx="7042150" cy="1143000"/>
          </a:xfrm>
        </p:spPr>
        <p:txBody>
          <a:bodyPr/>
          <a:lstStyle/>
          <a:p>
            <a:r>
              <a:rPr lang="en-US" dirty="0" smtClean="0"/>
              <a:t>EMS </a:t>
            </a:r>
            <a:r>
              <a:rPr lang="en-US" dirty="0" err="1" smtClean="0"/>
              <a:t>vs</a:t>
            </a:r>
            <a:r>
              <a:rPr lang="en-US" dirty="0" smtClean="0"/>
              <a:t> BMS</a:t>
            </a:r>
            <a:endParaRPr lang="en-US" dirty="0"/>
          </a:p>
        </p:txBody>
      </p:sp>
    </p:spTree>
    <p:extLst>
      <p:ext uri="{BB962C8B-B14F-4D97-AF65-F5344CB8AC3E}">
        <p14:creationId xmlns:p14="http://schemas.microsoft.com/office/powerpoint/2010/main" val="387200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latin typeface="Calibri" panose="020F0502020204030204" pitchFamily="34" charset="0"/>
                <a:cs typeface="Calibri" panose="020F0502020204030204" pitchFamily="34" charset="0"/>
              </a:rPr>
              <a:t>That’s when the building automation system comes in. </a:t>
            </a:r>
            <a:r>
              <a:rPr lang="en-US" sz="2400" dirty="0">
                <a:latin typeface="Calibri" panose="020F0502020204030204" pitchFamily="34" charset="0"/>
                <a:cs typeface="Calibri" panose="020F0502020204030204" pitchFamily="34" charset="0"/>
                <a:hlinkClick r:id="rId2"/>
              </a:rPr>
              <a:t>BAS acts as the steering wheel</a:t>
            </a:r>
            <a:r>
              <a:rPr lang="en-US" sz="2400" dirty="0">
                <a:latin typeface="Calibri" panose="020F0502020204030204" pitchFamily="34" charset="0"/>
                <a:cs typeface="Calibri" panose="020F0502020204030204" pitchFamily="34" charset="0"/>
              </a:rPr>
              <a:t>: you can direct the car by telling it what to do. You can set it on “cruise” mode to drive on autopilot, but you’ll still need to run frequent, necessary checks to make sure everything is working properly.</a:t>
            </a:r>
          </a:p>
          <a:p>
            <a:endParaRPr lang="en-US"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a:spLocks noGrp="1"/>
          </p:cNvSpPr>
          <p:nvPr>
            <p:ph type="title"/>
          </p:nvPr>
        </p:nvSpPr>
        <p:spPr>
          <a:xfrm>
            <a:off x="485775" y="274638"/>
            <a:ext cx="7042150" cy="1143000"/>
          </a:xfrm>
        </p:spPr>
        <p:txBody>
          <a:bodyPr/>
          <a:lstStyle/>
          <a:p>
            <a:r>
              <a:rPr lang="en-US" dirty="0" smtClean="0"/>
              <a:t>EMS </a:t>
            </a:r>
            <a:r>
              <a:rPr lang="en-US" dirty="0" err="1" smtClean="0"/>
              <a:t>vs</a:t>
            </a:r>
            <a:r>
              <a:rPr lang="en-US" dirty="0" smtClean="0"/>
              <a:t> BMS</a:t>
            </a:r>
            <a:endParaRPr lang="en-US" dirty="0"/>
          </a:p>
        </p:txBody>
      </p:sp>
    </p:spTree>
    <p:extLst>
      <p:ext uri="{BB962C8B-B14F-4D97-AF65-F5344CB8AC3E}">
        <p14:creationId xmlns:p14="http://schemas.microsoft.com/office/powerpoint/2010/main" val="4005572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87363" y="1697038"/>
            <a:ext cx="8229600" cy="4525962"/>
          </a:xfrm>
        </p:spPr>
        <p:txBody>
          <a:bodyPr/>
          <a:lstStyle/>
          <a:p>
            <a:pPr algn="just"/>
            <a:r>
              <a:rPr lang="en-US" sz="2400" dirty="0">
                <a:latin typeface="Calibri" panose="020F0502020204030204" pitchFamily="34" charset="0"/>
                <a:cs typeface="Calibri" panose="020F0502020204030204" pitchFamily="34" charset="0"/>
              </a:rPr>
              <a:t>Your building operates the same way. A good energy management software provides an overview of your portfolio operations, with the option to explore a potential problem before it happens. </a:t>
            </a:r>
            <a:endParaRPr lang="en-US" sz="2400" dirty="0" smtClean="0">
              <a:latin typeface="Calibri" panose="020F0502020204030204" pitchFamily="34" charset="0"/>
              <a:cs typeface="Calibri" panose="020F0502020204030204" pitchFamily="34" charset="0"/>
            </a:endParaRPr>
          </a:p>
          <a:p>
            <a:pPr algn="just"/>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You </a:t>
            </a:r>
            <a:r>
              <a:rPr lang="en-US" sz="2400" dirty="0">
                <a:latin typeface="Calibri" panose="020F0502020204030204" pitchFamily="34" charset="0"/>
                <a:cs typeface="Calibri" panose="020F0502020204030204" pitchFamily="34" charset="0"/>
              </a:rPr>
              <a:t>then use this information to set your building automation system to run most efficiently</a:t>
            </a:r>
            <a:r>
              <a:rPr lang="en-US" sz="2400" dirty="0" smtClean="0">
                <a:latin typeface="Calibri" panose="020F0502020204030204" pitchFamily="34" charset="0"/>
                <a:cs typeface="Calibri" panose="020F0502020204030204" pitchFamily="34" charset="0"/>
              </a:rPr>
              <a:t>.</a:t>
            </a:r>
          </a:p>
          <a:p>
            <a:pPr marL="0" indent="0">
              <a:buNone/>
            </a:pPr>
            <a:r>
              <a:rPr lang="en-US" sz="1800" dirty="0"/>
              <a:t> </a:t>
            </a:r>
          </a:p>
          <a:p>
            <a:pPr algn="just"/>
            <a:endParaRPr lang="en-US" sz="1800" dirty="0">
              <a:latin typeface="Times New Roman" panose="02020603050405020304" pitchFamily="18" charset="0"/>
              <a:cs typeface="Times New Roman" panose="02020603050405020304" pitchFamily="18" charset="0"/>
            </a:endParaRPr>
          </a:p>
        </p:txBody>
      </p:sp>
      <p:sp>
        <p:nvSpPr>
          <p:cNvPr id="6" name="Title 1"/>
          <p:cNvSpPr>
            <a:spLocks noGrp="1"/>
          </p:cNvSpPr>
          <p:nvPr>
            <p:ph type="title"/>
          </p:nvPr>
        </p:nvSpPr>
        <p:spPr>
          <a:xfrm>
            <a:off x="485775" y="274638"/>
            <a:ext cx="7042150" cy="1143000"/>
          </a:xfrm>
        </p:spPr>
        <p:txBody>
          <a:bodyPr/>
          <a:lstStyle/>
          <a:p>
            <a:r>
              <a:rPr lang="en-US" dirty="0" smtClean="0"/>
              <a:t>EMS </a:t>
            </a:r>
            <a:r>
              <a:rPr lang="en-US" dirty="0" err="1" smtClean="0"/>
              <a:t>vs</a:t>
            </a:r>
            <a:r>
              <a:rPr lang="en-US" dirty="0" smtClean="0"/>
              <a:t> BMS</a:t>
            </a:r>
            <a:endParaRPr lang="en-US" dirty="0"/>
          </a:p>
        </p:txBody>
      </p:sp>
    </p:spTree>
    <p:extLst>
      <p:ext uri="{BB962C8B-B14F-4D97-AF65-F5344CB8AC3E}">
        <p14:creationId xmlns:p14="http://schemas.microsoft.com/office/powerpoint/2010/main" val="981851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87363" y="1697038"/>
            <a:ext cx="8229600" cy="4525962"/>
          </a:xfrm>
        </p:spPr>
        <p:txBody>
          <a:bodyPr/>
          <a:lstStyle/>
          <a:p>
            <a:pPr algn="just"/>
            <a:r>
              <a:rPr lang="en-US" sz="2400" b="1" dirty="0">
                <a:latin typeface="Calibri" panose="020F0502020204030204" pitchFamily="34" charset="0"/>
                <a:cs typeface="Calibri" panose="020F0502020204030204" pitchFamily="34" charset="0"/>
              </a:rPr>
              <a:t>Where Do I Start?</a:t>
            </a:r>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If you don’t have either a BMS or an EMS in your building, you should start by installing web-enabled meters and monitoring meter data with an energy management system. Here’s why:</a:t>
            </a:r>
          </a:p>
          <a:p>
            <a:pPr algn="just"/>
            <a:r>
              <a:rPr lang="en-US" sz="2400" dirty="0">
                <a:latin typeface="Calibri" panose="020F0502020204030204" pitchFamily="34" charset="0"/>
                <a:cs typeface="Calibri" panose="020F0502020204030204" pitchFamily="34" charset="0"/>
              </a:rPr>
              <a:t>First, meters can be installed in any building and will get you started for a fraction of the cost of a building management system. Maybe you even already have meters that integrate with your EMS.</a:t>
            </a:r>
          </a:p>
          <a:p>
            <a:endParaRPr lang="en-US" dirty="0"/>
          </a:p>
        </p:txBody>
      </p:sp>
      <p:sp>
        <p:nvSpPr>
          <p:cNvPr id="6" name="Title 1"/>
          <p:cNvSpPr>
            <a:spLocks noGrp="1"/>
          </p:cNvSpPr>
          <p:nvPr>
            <p:ph type="title"/>
          </p:nvPr>
        </p:nvSpPr>
        <p:spPr>
          <a:xfrm>
            <a:off x="485775" y="274638"/>
            <a:ext cx="7042150" cy="1143000"/>
          </a:xfrm>
        </p:spPr>
        <p:txBody>
          <a:bodyPr/>
          <a:lstStyle/>
          <a:p>
            <a:r>
              <a:rPr lang="en-US" dirty="0" smtClean="0"/>
              <a:t>EMS </a:t>
            </a:r>
            <a:r>
              <a:rPr lang="en-US" dirty="0" err="1" smtClean="0"/>
              <a:t>vs</a:t>
            </a:r>
            <a:r>
              <a:rPr lang="en-US" dirty="0" smtClean="0"/>
              <a:t> BMS</a:t>
            </a:r>
            <a:endParaRPr lang="en-US" dirty="0"/>
          </a:p>
        </p:txBody>
      </p:sp>
    </p:spTree>
    <p:extLst>
      <p:ext uri="{BB962C8B-B14F-4D97-AF65-F5344CB8AC3E}">
        <p14:creationId xmlns:p14="http://schemas.microsoft.com/office/powerpoint/2010/main" val="2549947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dirty="0">
                <a:latin typeface="Calibri" panose="020F0502020204030204" pitchFamily="34" charset="0"/>
                <a:cs typeface="Calibri" panose="020F0502020204030204" pitchFamily="34" charset="0"/>
              </a:rPr>
              <a:t>Second, you can get actionable data in under 30 days and get a return on your investment right away. After setting up meters and real-time energy management software, Cassidy Turley (now DTZ) </a:t>
            </a:r>
            <a:r>
              <a:rPr lang="en-US" sz="2400" dirty="0">
                <a:latin typeface="Calibri" panose="020F0502020204030204" pitchFamily="34" charset="0"/>
                <a:cs typeface="Calibri" panose="020F0502020204030204" pitchFamily="34" charset="0"/>
                <a:hlinkClick r:id="rId2"/>
              </a:rPr>
              <a:t>identified $91,000</a:t>
            </a:r>
            <a:r>
              <a:rPr lang="en-US" sz="2400" dirty="0">
                <a:latin typeface="Calibri" panose="020F0502020204030204" pitchFamily="34" charset="0"/>
                <a:cs typeface="Calibri" panose="020F0502020204030204" pitchFamily="34" charset="0"/>
              </a:rPr>
              <a:t> in annual energy cost savings in one of their buildings, thus justifying future investments in energy efficiency efforts.</a:t>
            </a:r>
          </a:p>
          <a:p>
            <a:pPr algn="just"/>
            <a:r>
              <a:rPr lang="en-US" sz="2400" dirty="0">
                <a:latin typeface="Calibri" panose="020F0502020204030204" pitchFamily="34" charset="0"/>
                <a:cs typeface="Calibri" panose="020F0502020204030204" pitchFamily="34" charset="0"/>
              </a:rPr>
              <a:t>Third, you can identify opportunities and justify capital investments (such as investing in a BMS).</a:t>
            </a:r>
          </a:p>
          <a:p>
            <a:endParaRPr lang="en-US"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Tree>
    <p:extLst>
      <p:ext uri="{BB962C8B-B14F-4D97-AF65-F5344CB8AC3E}">
        <p14:creationId xmlns:p14="http://schemas.microsoft.com/office/powerpoint/2010/main" val="1069327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smtClean="0">
                <a:latin typeface="Calibri" panose="020F0502020204030204" pitchFamily="34" charset="0"/>
                <a:cs typeface="Calibri" panose="020F0502020204030204" pitchFamily="34" charset="0"/>
              </a:rPr>
              <a:t>Define BMS. What are the components of BMS?</a:t>
            </a:r>
          </a:p>
          <a:p>
            <a:pPr algn="just"/>
            <a:r>
              <a:rPr lang="en-US" sz="2400" dirty="0" smtClean="0">
                <a:latin typeface="Calibri" panose="020F0502020204030204" pitchFamily="34" charset="0"/>
                <a:cs typeface="Calibri" panose="020F0502020204030204" pitchFamily="34" charset="0"/>
              </a:rPr>
              <a:t>Compare BMS with EMS.</a:t>
            </a:r>
          </a:p>
          <a:p>
            <a:pPr algn="just"/>
            <a:r>
              <a:rPr lang="en-US" sz="2400" dirty="0" smtClean="0">
                <a:latin typeface="Calibri" panose="020F0502020204030204" pitchFamily="34" charset="0"/>
                <a:cs typeface="Calibri" panose="020F0502020204030204" pitchFamily="34" charset="0"/>
              </a:rPr>
              <a:t>How Building Management Systems work?</a:t>
            </a:r>
            <a:endParaRPr lang="en-US" sz="2400" dirty="0">
              <a:latin typeface="Calibri" panose="020F0502020204030204" pitchFamily="34" charset="0"/>
              <a:cs typeface="Calibri" panose="020F050202020403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15</a:t>
            </a:fld>
            <a:r>
              <a:rPr lang="en-GB" dirty="0" smtClean="0"/>
              <a:t>› of 9</a:t>
            </a:r>
            <a:endParaRPr lang="en-GB" dirty="0"/>
          </a:p>
        </p:txBody>
      </p:sp>
      <p:sp>
        <p:nvSpPr>
          <p:cNvPr id="5" name="Title 1"/>
          <p:cNvSpPr>
            <a:spLocks noGrp="1"/>
          </p:cNvSpPr>
          <p:nvPr>
            <p:ph type="title"/>
          </p:nvPr>
        </p:nvSpPr>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lgn="just"/>
            <a:r>
              <a:rPr lang="en-GB" sz="2400" dirty="0">
                <a:latin typeface="Calibri" panose="020F0502020204030204" pitchFamily="34" charset="0"/>
                <a:cs typeface="Calibri" panose="020F0502020204030204" pitchFamily="34" charset="0"/>
              </a:rPr>
              <a:t>Discussed </a:t>
            </a:r>
            <a:r>
              <a:rPr lang="en-GB" sz="2400" dirty="0" smtClean="0">
                <a:latin typeface="Calibri" panose="020F0502020204030204" pitchFamily="34" charset="0"/>
                <a:cs typeface="Calibri" panose="020F0502020204030204" pitchFamily="34" charset="0"/>
              </a:rPr>
              <a:t>and compared BMS with EMS in detail.</a:t>
            </a:r>
          </a:p>
          <a:p>
            <a:pPr marL="0" lvl="0" indent="0" algn="just">
              <a:buNone/>
            </a:pPr>
            <a:endParaRPr lang="en-US" sz="2400" dirty="0"/>
          </a:p>
        </p:txBody>
      </p:sp>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16</a:t>
            </a:fld>
            <a:r>
              <a:rPr lang="en-GB" dirty="0" smtClean="0"/>
              <a:t>› of 9</a:t>
            </a:r>
            <a:endParaRPr lang="en-GB" dirty="0"/>
          </a:p>
        </p:txBody>
      </p:sp>
      <p:sp>
        <p:nvSpPr>
          <p:cNvPr id="5" name="Text Box 2"/>
          <p:cNvSpPr txBox="1">
            <a:spLocks noChangeArrowheads="1"/>
          </p:cNvSpPr>
          <p:nvPr/>
        </p:nvSpPr>
        <p:spPr bwMode="auto">
          <a:xfrm>
            <a:off x="264465" y="394230"/>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17</a:t>
            </a:fld>
            <a:r>
              <a:rPr lang="en-GB" dirty="0" smtClean="0"/>
              <a:t>› of 9</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Commissioning and </a:t>
            </a:r>
            <a:r>
              <a:rPr lang="en-US" sz="2400" dirty="0" smtClean="0"/>
              <a:t>Handover </a:t>
            </a:r>
            <a:endParaRPr lang="en-US" sz="2400" dirty="0"/>
          </a:p>
        </p:txBody>
      </p:sp>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18</a:t>
            </a:fld>
            <a:r>
              <a:rPr lang="en-GB" dirty="0" smtClean="0"/>
              <a:t>› of 9</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5" y="1697038"/>
            <a:ext cx="8229600" cy="4525962"/>
          </a:xfrm>
        </p:spPr>
        <p:txBody>
          <a:bodyPr/>
          <a:lstStyle/>
          <a:p>
            <a:pPr fontAlgn="auto"/>
            <a:r>
              <a:rPr lang="en-US" sz="2400" dirty="0">
                <a:latin typeface="Calibri" panose="020F0502020204030204" pitchFamily="34" charset="0"/>
                <a:cs typeface="Calibri" panose="020F0502020204030204" pitchFamily="34" charset="0"/>
              </a:rPr>
              <a:t>Building Automation and Energy Management </a:t>
            </a:r>
            <a:r>
              <a:rPr lang="en-US" sz="2400" dirty="0" smtClean="0">
                <a:latin typeface="Calibri" panose="020F0502020204030204" pitchFamily="34" charset="0"/>
                <a:cs typeface="Calibri" panose="020F0502020204030204" pitchFamily="34" charset="0"/>
              </a:rPr>
              <a:t>Systems </a:t>
            </a:r>
            <a:endParaRPr lang="en-US" sz="2400" dirty="0">
              <a:latin typeface="Calibri" panose="020F0502020204030204" pitchFamily="34" charset="0"/>
              <a:cs typeface="Calibri" panose="020F0502020204030204" pitchFamily="34" charset="0"/>
            </a:endParaRPr>
          </a:p>
          <a:p>
            <a:pPr marL="0" lvl="0" indent="0" fontAlgn="auto">
              <a:buNone/>
            </a:pP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9</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auto"/>
            <a:r>
              <a:rPr lang="en-US" sz="2400" b="1" dirty="0">
                <a:solidFill>
                  <a:schemeClr val="accent2"/>
                </a:solidFill>
              </a:rPr>
              <a:t>At the end of this topic, </a:t>
            </a:r>
            <a:r>
              <a:rPr lang="en-US" sz="2400" b="1" dirty="0">
                <a:solidFill>
                  <a:srgbClr val="FF0000"/>
                </a:solidFill>
              </a:rPr>
              <a:t>YOU</a:t>
            </a:r>
            <a:r>
              <a:rPr lang="en-US" sz="2400" b="1" dirty="0">
                <a:solidFill>
                  <a:schemeClr val="accent2"/>
                </a:solidFill>
              </a:rPr>
              <a:t> should be able to:</a:t>
            </a:r>
            <a:endParaRPr lang="en-GB" sz="2400" dirty="0"/>
          </a:p>
          <a:p>
            <a:pPr lvl="0" fontAlgn="auto"/>
            <a:r>
              <a:rPr lang="en-GB" sz="2400" dirty="0" smtClean="0"/>
              <a:t>Define </a:t>
            </a:r>
            <a:r>
              <a:rPr lang="en-GB" sz="2400" dirty="0"/>
              <a:t>BMS &amp; EMS.</a:t>
            </a:r>
            <a:endParaRPr lang="en-US" sz="2400" dirty="0"/>
          </a:p>
          <a:p>
            <a:pPr lvl="0" fontAlgn="auto"/>
            <a:r>
              <a:rPr lang="en-GB" sz="2400" dirty="0"/>
              <a:t>Understand what is involved in building automation protocols.</a:t>
            </a:r>
            <a:endParaRPr lang="en-US" sz="2400" dirty="0"/>
          </a:p>
          <a:p>
            <a:r>
              <a:rPr lang="en-GB" sz="2400" dirty="0"/>
              <a:t>Understand integrated systems and interfaces.</a:t>
            </a:r>
            <a:endParaRPr lang="en-US" sz="2400" dirty="0"/>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9</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smtClean="0">
                <a:latin typeface="Century Gothic" panose="020B0502020202020204" pitchFamily="34" charset="0"/>
              </a:rPr>
              <a:t>:</a:t>
            </a:r>
          </a:p>
          <a:p>
            <a:r>
              <a:rPr lang="en-US" altLang="en-US" sz="2000" b="1" dirty="0" smtClean="0">
                <a:latin typeface="Century Gothic" panose="020B0502020202020204" pitchFamily="34" charset="0"/>
              </a:rPr>
              <a:t>SOAP</a:t>
            </a:r>
          </a:p>
          <a:p>
            <a:r>
              <a:rPr lang="en-US" altLang="en-US" sz="2000" b="1" dirty="0" smtClean="0">
                <a:latin typeface="Century Gothic" panose="020B0502020202020204" pitchFamily="34" charset="0"/>
              </a:rPr>
              <a:t>XML</a:t>
            </a:r>
          </a:p>
          <a:p>
            <a:r>
              <a:rPr lang="en-US" altLang="en-US" sz="2000" b="1" dirty="0" err="1" smtClean="0">
                <a:latin typeface="Century Gothic" panose="020B0502020202020204" pitchFamily="34" charset="0"/>
              </a:rPr>
              <a:t>LonWorks</a:t>
            </a:r>
            <a:endParaRPr lang="en-US" altLang="en-US" sz="2000" b="1" dirty="0" smtClean="0">
              <a:latin typeface="Century Gothic" panose="020B0502020202020204" pitchFamily="34" charset="0"/>
            </a:endParaRPr>
          </a:p>
          <a:p>
            <a:r>
              <a:rPr lang="en-US" altLang="en-US" sz="2000" b="1" dirty="0" err="1" smtClean="0">
                <a:latin typeface="Century Gothic" panose="020B0502020202020204" pitchFamily="34" charset="0"/>
              </a:rPr>
              <a:t>BACnet</a:t>
            </a:r>
            <a:endParaRPr lang="en-US" altLang="en-US" sz="2000" b="1" dirty="0">
              <a:latin typeface="Century Gothic" panose="020B0502020202020204" pitchFamily="34" charset="0"/>
            </a:endParaRP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9</a:t>
            </a:r>
            <a:endParaRPr lang="en-GB"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9</a:t>
            </a:r>
            <a:endParaRPr lang="en-GB" dirty="0"/>
          </a:p>
        </p:txBody>
      </p:sp>
      <p:sp>
        <p:nvSpPr>
          <p:cNvPr id="7" name="Content Placeholder 2"/>
          <p:cNvSpPr>
            <a:spLocks noGrp="1"/>
          </p:cNvSpPr>
          <p:nvPr>
            <p:ph idx="1"/>
          </p:nvPr>
        </p:nvSpPr>
        <p:spPr>
          <a:xfrm>
            <a:off x="485775" y="1417638"/>
            <a:ext cx="8229600" cy="4525962"/>
          </a:xfrm>
        </p:spPr>
        <p:txBody>
          <a:bodyPr/>
          <a:lstStyle/>
          <a:p>
            <a:pPr algn="just"/>
            <a:r>
              <a:rPr lang="en-US" sz="2400" b="1" dirty="0" smtClean="0">
                <a:solidFill>
                  <a:srgbClr val="FF0000"/>
                </a:solidFill>
                <a:latin typeface="Calibri" panose="020F0502020204030204" pitchFamily="34" charset="0"/>
                <a:cs typeface="Calibri" panose="020F0502020204030204" pitchFamily="34" charset="0"/>
              </a:rPr>
              <a:t>BMS stands for?</a:t>
            </a:r>
          </a:p>
          <a:p>
            <a:pPr algn="just"/>
            <a:r>
              <a:rPr lang="en-US" sz="2400" dirty="0" smtClean="0">
                <a:latin typeface="Calibri" panose="020F0502020204030204" pitchFamily="34" charset="0"/>
                <a:cs typeface="Calibri" panose="020F0502020204030204" pitchFamily="34" charset="0"/>
              </a:rPr>
              <a:t>A</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building management system</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BMS</a:t>
            </a:r>
            <a:r>
              <a:rPr lang="en-US" sz="2400" dirty="0">
                <a:latin typeface="Calibri" panose="020F0502020204030204" pitchFamily="34" charset="0"/>
                <a:cs typeface="Calibri" panose="020F0502020204030204" pitchFamily="34" charset="0"/>
              </a:rPr>
              <a:t>), otherwise known as a </a:t>
            </a:r>
            <a:r>
              <a:rPr lang="en-US" sz="2400" b="1" dirty="0">
                <a:latin typeface="Calibri" panose="020F0502020204030204" pitchFamily="34" charset="0"/>
                <a:cs typeface="Calibri" panose="020F0502020204030204" pitchFamily="34" charset="0"/>
              </a:rPr>
              <a:t>building automation system</a:t>
            </a: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BAS</a:t>
            </a:r>
            <a:r>
              <a:rPr lang="en-US" sz="2400" dirty="0" smtClean="0">
                <a:latin typeface="Calibri" panose="020F0502020204030204" pitchFamily="34" charset="0"/>
                <a:cs typeface="Calibri" panose="020F0502020204030204" pitchFamily="34" charset="0"/>
              </a:rPr>
              <a:t>)</a:t>
            </a:r>
          </a:p>
          <a:p>
            <a:pPr algn="just"/>
            <a:endParaRPr lang="en-US" sz="2400" dirty="0">
              <a:latin typeface="Calibri" panose="020F0502020204030204" pitchFamily="34" charset="0"/>
              <a:cs typeface="Calibri" panose="020F0502020204030204" pitchFamily="34" charset="0"/>
            </a:endParaRPr>
          </a:p>
          <a:p>
            <a:pPr algn="just"/>
            <a:r>
              <a:rPr lang="en-US" sz="2400" b="1" dirty="0" smtClean="0">
                <a:solidFill>
                  <a:srgbClr val="FF0000"/>
                </a:solidFill>
                <a:latin typeface="Calibri" panose="020F0502020204030204" pitchFamily="34" charset="0"/>
                <a:cs typeface="Calibri" panose="020F0502020204030204" pitchFamily="34" charset="0"/>
              </a:rPr>
              <a:t>BMS?</a:t>
            </a:r>
            <a:endParaRPr lang="en-US" sz="2400" dirty="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It is </a:t>
            </a:r>
            <a:r>
              <a:rPr lang="en-US" sz="2400" dirty="0">
                <a:latin typeface="Calibri" panose="020F0502020204030204" pitchFamily="34" charset="0"/>
                <a:cs typeface="Calibri" panose="020F0502020204030204" pitchFamily="34" charset="0"/>
              </a:rPr>
              <a:t>a computer-based control system installed in buildings that controls and monitors the building's mechanical and electrical equipment such as </a:t>
            </a:r>
            <a:r>
              <a:rPr lang="en-US" sz="2400" dirty="0">
                <a:latin typeface="Calibri" panose="020F0502020204030204" pitchFamily="34" charset="0"/>
                <a:cs typeface="Calibri" panose="020F0502020204030204" pitchFamily="34" charset="0"/>
                <a:hlinkClick r:id="rId2" tooltip="Ventilation (architecture)"/>
              </a:rPr>
              <a:t>ventilation</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hlinkClick r:id="rId3" tooltip="Lighting"/>
              </a:rPr>
              <a:t>lighting</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hlinkClick r:id="rId4" tooltip="Power systems"/>
              </a:rPr>
              <a:t>power systems</a:t>
            </a:r>
            <a:r>
              <a:rPr lang="en-US" sz="2400" dirty="0">
                <a:latin typeface="Calibri" panose="020F0502020204030204" pitchFamily="34" charset="0"/>
                <a:cs typeface="Calibri" panose="020F0502020204030204" pitchFamily="34" charset="0"/>
              </a:rPr>
              <a:t>, fire systems, and </a:t>
            </a:r>
            <a:r>
              <a:rPr lang="en-US" sz="2400" dirty="0">
                <a:latin typeface="Calibri" panose="020F0502020204030204" pitchFamily="34" charset="0"/>
                <a:cs typeface="Calibri" panose="020F0502020204030204" pitchFamily="34" charset="0"/>
                <a:hlinkClick r:id="rId5" tooltip="Security system"/>
              </a:rPr>
              <a:t>security systems</a:t>
            </a: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9" name="Title 1"/>
          <p:cNvSpPr>
            <a:spLocks noGrp="1"/>
          </p:cNvSpPr>
          <p:nvPr>
            <p:ph type="title"/>
          </p:nvPr>
        </p:nvSpPr>
        <p:spPr>
          <a:xfrm>
            <a:off x="485775" y="274638"/>
            <a:ext cx="7042150" cy="1143000"/>
          </a:xfrm>
        </p:spPr>
        <p:txBody>
          <a:bodyPr/>
          <a:lstStyle/>
          <a:p>
            <a:r>
              <a:rPr lang="en-US" dirty="0" smtClean="0"/>
              <a:t>BMS</a:t>
            </a:r>
            <a:endParaRPr lang="en-US" dirty="0"/>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b="1" dirty="0">
                <a:solidFill>
                  <a:srgbClr val="FF0000"/>
                </a:solidFill>
                <a:latin typeface="Calibri" panose="020F0502020204030204" pitchFamily="34" charset="0"/>
                <a:cs typeface="Calibri" panose="020F0502020204030204" pitchFamily="34" charset="0"/>
              </a:rPr>
              <a:t>BMS Consists of ?</a:t>
            </a:r>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A BMS consists of software and hardware; the software program, usually configured in a hierarchical manner, can be proprietary, using such protocols as </a:t>
            </a:r>
            <a:r>
              <a:rPr lang="en-US" sz="2400" dirty="0">
                <a:latin typeface="Calibri" panose="020F0502020204030204" pitchFamily="34" charset="0"/>
                <a:cs typeface="Calibri" panose="020F0502020204030204" pitchFamily="34" charset="0"/>
                <a:hlinkClick r:id="rId2" tooltip="C-Bus (protocol)"/>
              </a:rPr>
              <a:t>C-Bus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hlinkClick r:id="rId3" tooltip="Profibus"/>
              </a:rPr>
              <a:t>Profibus</a:t>
            </a:r>
            <a:r>
              <a:rPr lang="en-US" sz="2400" dirty="0">
                <a:latin typeface="Calibri" panose="020F0502020204030204" pitchFamily="34" charset="0"/>
                <a:cs typeface="Calibri" panose="020F0502020204030204" pitchFamily="34" charset="0"/>
              </a:rPr>
              <a:t>, and so on. </a:t>
            </a:r>
          </a:p>
          <a:p>
            <a:endParaRPr lang="en-US" sz="2400" dirty="0"/>
          </a:p>
        </p:txBody>
      </p:sp>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Title 1"/>
          <p:cNvSpPr>
            <a:spLocks noGrp="1"/>
          </p:cNvSpPr>
          <p:nvPr>
            <p:ph type="title"/>
          </p:nvPr>
        </p:nvSpPr>
        <p:spPr>
          <a:xfrm>
            <a:off x="485775" y="274638"/>
            <a:ext cx="7042150" cy="1143000"/>
          </a:xfrm>
        </p:spPr>
        <p:txBody>
          <a:bodyPr/>
          <a:lstStyle/>
          <a:p>
            <a:r>
              <a:rPr lang="en-US" dirty="0" smtClean="0"/>
              <a:t>BMS</a:t>
            </a:r>
            <a:endParaRPr lang="en-US" dirty="0"/>
          </a:p>
        </p:txBody>
      </p:sp>
    </p:spTree>
    <p:extLst>
      <p:ext uri="{BB962C8B-B14F-4D97-AF65-F5344CB8AC3E}">
        <p14:creationId xmlns:p14="http://schemas.microsoft.com/office/powerpoint/2010/main" val="2480468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485775" y="1417638"/>
            <a:ext cx="8229600" cy="4525962"/>
          </a:xfrm>
        </p:spPr>
        <p:txBody>
          <a:bodyPr/>
          <a:lstStyle/>
          <a:p>
            <a:pPr marL="0" indent="0" algn="just">
              <a:buNone/>
            </a:pPr>
            <a:r>
              <a:rPr lang="en-US" sz="2400" b="1" dirty="0" smtClean="0">
                <a:solidFill>
                  <a:srgbClr val="FF0000"/>
                </a:solidFill>
                <a:latin typeface="Calibri" panose="020F0502020204030204" pitchFamily="34" charset="0"/>
                <a:cs typeface="Calibri" panose="020F0502020204030204" pitchFamily="34" charset="0"/>
              </a:rPr>
              <a:t>BMS produced by?</a:t>
            </a:r>
          </a:p>
          <a:p>
            <a:pPr marL="0" indent="0" algn="just">
              <a:buNone/>
            </a:pPr>
            <a:endParaRPr lang="en-US" sz="2400" dirty="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Vendors </a:t>
            </a:r>
            <a:endParaRPr lang="en-US" sz="2400" dirty="0">
              <a:latin typeface="Calibri" panose="020F0502020204030204" pitchFamily="34" charset="0"/>
              <a:cs typeface="Calibri" panose="020F0502020204030204" pitchFamily="34" charset="0"/>
            </a:endParaRPr>
          </a:p>
          <a:p>
            <a:pPr marL="0" indent="0" algn="just">
              <a:buNone/>
            </a:pPr>
            <a:endParaRPr lang="en-US" sz="2400" dirty="0" smtClean="0">
              <a:latin typeface="Calibri" panose="020F0502020204030204" pitchFamily="34" charset="0"/>
              <a:cs typeface="Calibri" panose="020F0502020204030204" pitchFamily="34" charset="0"/>
            </a:endParaRPr>
          </a:p>
          <a:p>
            <a:pPr marL="0" indent="0" algn="just">
              <a:buNone/>
            </a:pPr>
            <a:r>
              <a:rPr lang="en-US" sz="2400" b="1" dirty="0" smtClean="0">
                <a:solidFill>
                  <a:srgbClr val="FF0000"/>
                </a:solidFill>
                <a:latin typeface="Calibri" panose="020F0502020204030204" pitchFamily="34" charset="0"/>
                <a:cs typeface="Calibri" panose="020F0502020204030204" pitchFamily="34" charset="0"/>
              </a:rPr>
              <a:t>Protocols used by BMS?                                                          </a:t>
            </a:r>
          </a:p>
          <a:p>
            <a:pPr marL="0" indent="0" algn="just">
              <a:buNone/>
            </a:pPr>
            <a:r>
              <a:rPr lang="en-US" sz="2400" u="sng" dirty="0" smtClean="0">
                <a:solidFill>
                  <a:schemeClr val="tx2"/>
                </a:solidFill>
                <a:latin typeface="Calibri" panose="020F0502020204030204" pitchFamily="34" charset="0"/>
                <a:cs typeface="Calibri" panose="020F0502020204030204" pitchFamily="34" charset="0"/>
                <a:hlinkClick r:id="rId2" tooltip="Internet protocol"/>
              </a:rPr>
              <a:t>BMS integrates the use of </a:t>
            </a:r>
            <a:r>
              <a:rPr lang="en-US" sz="2400" dirty="0" smtClean="0">
                <a:latin typeface="Calibri" panose="020F0502020204030204" pitchFamily="34" charset="0"/>
                <a:cs typeface="Calibri" panose="020F0502020204030204" pitchFamily="34" charset="0"/>
                <a:hlinkClick r:id="rId2" tooltip="Internet protocol"/>
              </a:rPr>
              <a:t>Internet </a:t>
            </a:r>
            <a:r>
              <a:rPr lang="en-US" sz="2400" dirty="0">
                <a:latin typeface="Calibri" panose="020F0502020204030204" pitchFamily="34" charset="0"/>
                <a:cs typeface="Calibri" panose="020F0502020204030204" pitchFamily="34" charset="0"/>
                <a:hlinkClick r:id="rId2" tooltip="Internet protocol"/>
              </a:rPr>
              <a:t>protocols</a:t>
            </a:r>
            <a:r>
              <a:rPr lang="en-US" sz="2400" dirty="0">
                <a:latin typeface="Calibri" panose="020F0502020204030204" pitchFamily="34" charset="0"/>
                <a:cs typeface="Calibri" panose="020F0502020204030204" pitchFamily="34" charset="0"/>
              </a:rPr>
              <a:t> and open </a:t>
            </a:r>
            <a:r>
              <a:rPr lang="en-US" sz="2400" dirty="0" smtClean="0">
                <a:latin typeface="Calibri" panose="020F0502020204030204" pitchFamily="34" charset="0"/>
                <a:cs typeface="Calibri" panose="020F0502020204030204" pitchFamily="34" charset="0"/>
              </a:rPr>
              <a:t>standards such as </a:t>
            </a:r>
            <a:r>
              <a:rPr lang="en-US" sz="2400" dirty="0" err="1" smtClean="0">
                <a:latin typeface="Calibri" panose="020F0502020204030204" pitchFamily="34" charset="0"/>
                <a:cs typeface="Calibri" panose="020F0502020204030204" pitchFamily="34" charset="0"/>
                <a:hlinkClick r:id="rId3" tooltip="DeviceNet"/>
              </a:rPr>
              <a:t>DeviceNet</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hlinkClick r:id="rId4" tooltip="SOAP"/>
              </a:rPr>
              <a:t>SOAP</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hlinkClick r:id="rId5" tooltip="XML"/>
              </a:rPr>
              <a:t>XML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hlinkClick r:id="rId6" tooltip="BACnet"/>
              </a:rPr>
              <a:t>BACnet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hlinkClick r:id="rId7" tooltip="LonWorks"/>
              </a:rPr>
              <a:t>LonWorks</a:t>
            </a:r>
            <a:r>
              <a:rPr lang="en-US" sz="2400" dirty="0">
                <a:latin typeface="Calibri" panose="020F0502020204030204" pitchFamily="34" charset="0"/>
                <a:cs typeface="Calibri" panose="020F0502020204030204" pitchFamily="34" charset="0"/>
              </a:rPr>
              <a:t> and </a:t>
            </a:r>
            <a:r>
              <a:rPr lang="en-US" sz="2400" dirty="0">
                <a:latin typeface="Calibri" panose="020F0502020204030204" pitchFamily="34" charset="0"/>
                <a:cs typeface="Calibri" panose="020F0502020204030204" pitchFamily="34" charset="0"/>
                <a:hlinkClick r:id="rId8" tooltip="Modbus"/>
              </a:rPr>
              <a:t>Modbus</a:t>
            </a:r>
            <a:r>
              <a:rPr lang="en-US" sz="2400" dirty="0">
                <a:latin typeface="Calibri" panose="020F0502020204030204" pitchFamily="34" charset="0"/>
                <a:cs typeface="Calibri" panose="020F0502020204030204" pitchFamily="34" charset="0"/>
              </a:rPr>
              <a:t>.</a:t>
            </a:r>
            <a:endParaRPr lang="en-US" sz="2400" b="1" dirty="0" smtClean="0">
              <a:solidFill>
                <a:srgbClr val="FF0000"/>
              </a:solidFill>
              <a:latin typeface="Calibri" panose="020F0502020204030204" pitchFamily="34" charset="0"/>
              <a:cs typeface="Calibri" panose="020F0502020204030204" pitchFamily="34" charset="0"/>
            </a:endParaRPr>
          </a:p>
          <a:p>
            <a:pPr marL="0" indent="0" algn="just">
              <a:buNone/>
            </a:pPr>
            <a:endParaRPr lang="en-US" sz="2400" b="1" dirty="0" smtClean="0">
              <a:solidFill>
                <a:srgbClr val="FF0000"/>
              </a:solidFill>
              <a:latin typeface="Calibri" panose="020F0502020204030204" pitchFamily="34" charset="0"/>
              <a:cs typeface="Calibri" panose="020F0502020204030204" pitchFamily="34" charset="0"/>
            </a:endParaRPr>
          </a:p>
          <a:p>
            <a:pPr marL="0" indent="0" algn="just">
              <a:buNone/>
            </a:pPr>
            <a:r>
              <a:rPr lang="en-US" sz="2400" b="1" dirty="0" smtClean="0">
                <a:solidFill>
                  <a:srgbClr val="FF0000"/>
                </a:solidFill>
                <a:latin typeface="Calibri" panose="020F0502020204030204" pitchFamily="34" charset="0"/>
                <a:cs typeface="Calibri" panose="020F0502020204030204" pitchFamily="34" charset="0"/>
              </a:rPr>
              <a:t>Example BMS videos?</a:t>
            </a:r>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hlinkClick r:id="rId9"/>
              </a:rPr>
              <a:t>https://www.youtube.com/watch?v=xI6kst8XKu0</a:t>
            </a:r>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hlinkClick r:id="rId10"/>
              </a:rPr>
              <a:t>https://www.youtube.com/watch?v=Xgalj4wklPE</a:t>
            </a:r>
            <a:endParaRPr lang="en-US" sz="2400" dirty="0">
              <a:latin typeface="Calibri" panose="020F0502020204030204" pitchFamily="34" charset="0"/>
              <a:cs typeface="Calibri" panose="020F0502020204030204" pitchFamily="34" charset="0"/>
            </a:endParaRPr>
          </a:p>
          <a:p>
            <a:endParaRPr lang="en-US" dirty="0"/>
          </a:p>
        </p:txBody>
      </p:sp>
      <p:sp>
        <p:nvSpPr>
          <p:cNvPr id="6" name="Title 1"/>
          <p:cNvSpPr>
            <a:spLocks noGrp="1"/>
          </p:cNvSpPr>
          <p:nvPr>
            <p:ph type="title"/>
          </p:nvPr>
        </p:nvSpPr>
        <p:spPr>
          <a:xfrm>
            <a:off x="485775" y="274638"/>
            <a:ext cx="7042150" cy="1143000"/>
          </a:xfrm>
        </p:spPr>
        <p:txBody>
          <a:bodyPr/>
          <a:lstStyle/>
          <a:p>
            <a:r>
              <a:rPr lang="en-US" dirty="0" smtClean="0"/>
              <a:t>BMS</a:t>
            </a:r>
            <a:endParaRPr lang="en-US" dirty="0"/>
          </a:p>
        </p:txBody>
      </p:sp>
    </p:spTree>
    <p:extLst>
      <p:ext uri="{BB962C8B-B14F-4D97-AF65-F5344CB8AC3E}">
        <p14:creationId xmlns:p14="http://schemas.microsoft.com/office/powerpoint/2010/main" val="880185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pic>
        <p:nvPicPr>
          <p:cNvPr id="5" name="Picture 4"/>
          <p:cNvPicPr>
            <a:picLocks noChangeAspect="1"/>
          </p:cNvPicPr>
          <p:nvPr/>
        </p:nvPicPr>
        <p:blipFill>
          <a:blip r:embed="rId2"/>
          <a:stretch>
            <a:fillRect/>
          </a:stretch>
        </p:blipFill>
        <p:spPr>
          <a:xfrm>
            <a:off x="-1" y="1417637"/>
            <a:ext cx="9144001" cy="5192533"/>
          </a:xfrm>
          <a:prstGeom prst="rect">
            <a:avLst/>
          </a:prstGeom>
        </p:spPr>
      </p:pic>
      <p:sp>
        <p:nvSpPr>
          <p:cNvPr id="6" name="Title 1"/>
          <p:cNvSpPr>
            <a:spLocks noGrp="1"/>
          </p:cNvSpPr>
          <p:nvPr>
            <p:ph type="title"/>
          </p:nvPr>
        </p:nvSpPr>
        <p:spPr>
          <a:xfrm>
            <a:off x="485775" y="274638"/>
            <a:ext cx="7042150" cy="1143000"/>
          </a:xfrm>
        </p:spPr>
        <p:txBody>
          <a:bodyPr/>
          <a:lstStyle/>
          <a:p>
            <a:r>
              <a:rPr lang="en-US" dirty="0" smtClean="0"/>
              <a:t>BMS</a:t>
            </a:r>
            <a:endParaRPr lang="en-US" dirty="0"/>
          </a:p>
        </p:txBody>
      </p:sp>
    </p:spTree>
    <p:extLst>
      <p:ext uri="{BB962C8B-B14F-4D97-AF65-F5344CB8AC3E}">
        <p14:creationId xmlns:p14="http://schemas.microsoft.com/office/powerpoint/2010/main" val="3568451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smtClean="0"/>
              <a:t>Slide ‹#› of 9</a:t>
            </a:r>
            <a:endParaRPr lang="en-GB"/>
          </a:p>
        </p:txBody>
      </p:sp>
      <p:sp>
        <p:nvSpPr>
          <p:cNvPr id="5" name="Content Placeholder 2"/>
          <p:cNvSpPr>
            <a:spLocks noGrp="1"/>
          </p:cNvSpPr>
          <p:nvPr>
            <p:ph idx="1"/>
          </p:nvPr>
        </p:nvSpPr>
        <p:spPr>
          <a:xfrm>
            <a:off x="226106" y="1286491"/>
            <a:ext cx="8229600" cy="4525962"/>
          </a:xfrm>
        </p:spPr>
        <p:txBody>
          <a:bodyPr/>
          <a:lstStyle/>
          <a:p>
            <a:pPr algn="just"/>
            <a:r>
              <a:rPr lang="en-US" sz="2400" dirty="0">
                <a:latin typeface="Calibri" panose="020F0502020204030204" pitchFamily="34" charset="0"/>
                <a:cs typeface="Calibri" panose="020F0502020204030204" pitchFamily="34" charset="0"/>
              </a:rPr>
              <a:t>Energy management systems are also often commonly used by individual commercial entities to monitor, measure, and control their electrical building loads</a:t>
            </a:r>
            <a:r>
              <a:rPr lang="en-US" sz="2400" dirty="0" smtClean="0">
                <a:latin typeface="Calibri" panose="020F0502020204030204" pitchFamily="34" charset="0"/>
                <a:cs typeface="Calibri" panose="020F0502020204030204" pitchFamily="34" charset="0"/>
              </a:rPr>
              <a:t>.</a:t>
            </a:r>
          </a:p>
          <a:p>
            <a:pPr marL="0" indent="0" algn="just">
              <a:buNone/>
            </a:pPr>
            <a:r>
              <a:rPr lang="en-US" sz="2400" dirty="0" smtClean="0">
                <a:latin typeface="Calibri" panose="020F0502020204030204" pitchFamily="34" charset="0"/>
                <a:cs typeface="Calibri" panose="020F0502020204030204" pitchFamily="34" charset="0"/>
              </a:rPr>
              <a:t> </a:t>
            </a:r>
          </a:p>
          <a:p>
            <a:pPr algn="just"/>
            <a:r>
              <a:rPr lang="en-US" sz="2400" dirty="0" smtClean="0">
                <a:latin typeface="Calibri" panose="020F0502020204030204" pitchFamily="34" charset="0"/>
                <a:cs typeface="Calibri" panose="020F0502020204030204" pitchFamily="34" charset="0"/>
              </a:rPr>
              <a:t>Energy </a:t>
            </a:r>
            <a:r>
              <a:rPr lang="en-US" sz="2400" dirty="0">
                <a:latin typeface="Calibri" panose="020F0502020204030204" pitchFamily="34" charset="0"/>
                <a:cs typeface="Calibri" panose="020F0502020204030204" pitchFamily="34" charset="0"/>
              </a:rPr>
              <a:t>management systems can be used to centrally control devices like HVAC units and lighting systems across multiple locations, such as retail, grocery and restaurant sites</a:t>
            </a:r>
            <a:r>
              <a:rPr lang="en-US" sz="2400" dirty="0" smtClean="0">
                <a:latin typeface="Calibri" panose="020F0502020204030204" pitchFamily="34" charset="0"/>
                <a:cs typeface="Calibri" panose="020F0502020204030204" pitchFamily="34" charset="0"/>
              </a:rPr>
              <a:t>.</a:t>
            </a:r>
          </a:p>
          <a:p>
            <a:pPr marL="0" indent="0" algn="just">
              <a:buNone/>
            </a:pPr>
            <a:r>
              <a:rPr lang="en-US" sz="2400" dirty="0" smtClean="0">
                <a:latin typeface="Calibri" panose="020F0502020204030204" pitchFamily="34" charset="0"/>
                <a:cs typeface="Calibri" panose="020F0502020204030204" pitchFamily="34" charset="0"/>
              </a:rPr>
              <a:t> </a:t>
            </a:r>
          </a:p>
          <a:p>
            <a:pPr algn="just"/>
            <a:r>
              <a:rPr lang="en-US" sz="2400" dirty="0" smtClean="0">
                <a:latin typeface="Calibri" panose="020F0502020204030204" pitchFamily="34" charset="0"/>
                <a:cs typeface="Calibri" panose="020F0502020204030204" pitchFamily="34" charset="0"/>
              </a:rPr>
              <a:t>Energy </a:t>
            </a:r>
            <a:r>
              <a:rPr lang="en-US" sz="2400" dirty="0">
                <a:latin typeface="Calibri" panose="020F0502020204030204" pitchFamily="34" charset="0"/>
                <a:cs typeface="Calibri" panose="020F0502020204030204" pitchFamily="34" charset="0"/>
              </a:rPr>
              <a:t>management systems can also provide metering, </a:t>
            </a:r>
            <a:r>
              <a:rPr lang="en-US" sz="2400" dirty="0" smtClean="0">
                <a:latin typeface="Calibri" panose="020F0502020204030204" pitchFamily="34" charset="0"/>
                <a:cs typeface="Calibri" panose="020F0502020204030204" pitchFamily="34" charset="0"/>
              </a:rPr>
              <a:t>sub metering</a:t>
            </a:r>
            <a:r>
              <a:rPr lang="en-US" sz="2400" dirty="0">
                <a:latin typeface="Calibri" panose="020F0502020204030204" pitchFamily="34" charset="0"/>
                <a:cs typeface="Calibri" panose="020F0502020204030204" pitchFamily="34" charset="0"/>
              </a:rPr>
              <a:t>, and monitoring functions that allow facility and building managers to gather data and insight that allows them to make more informed decisions about energy activities across their sites.</a:t>
            </a:r>
          </a:p>
          <a:p>
            <a:pPr algn="just"/>
            <a:endParaRPr lang="en-US" sz="1800" dirty="0"/>
          </a:p>
        </p:txBody>
      </p:sp>
      <p:sp>
        <p:nvSpPr>
          <p:cNvPr id="6" name="Title 1"/>
          <p:cNvSpPr>
            <a:spLocks noGrp="1"/>
          </p:cNvSpPr>
          <p:nvPr>
            <p:ph type="title"/>
          </p:nvPr>
        </p:nvSpPr>
        <p:spPr>
          <a:xfrm>
            <a:off x="485775" y="274638"/>
            <a:ext cx="7042150" cy="1143000"/>
          </a:xfrm>
        </p:spPr>
        <p:txBody>
          <a:bodyPr/>
          <a:lstStyle/>
          <a:p>
            <a:r>
              <a:rPr lang="en-US" dirty="0" smtClean="0"/>
              <a:t>EMS</a:t>
            </a:r>
            <a:endParaRPr lang="en-US" dirty="0"/>
          </a:p>
        </p:txBody>
      </p:sp>
    </p:spTree>
    <p:extLst>
      <p:ext uri="{BB962C8B-B14F-4D97-AF65-F5344CB8AC3E}">
        <p14:creationId xmlns:p14="http://schemas.microsoft.com/office/powerpoint/2010/main" val="1344789300"/>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415</TotalTime>
  <Pages>11</Pages>
  <Words>569</Words>
  <Application>Microsoft Office PowerPoint</Application>
  <PresentationFormat>On-screen Show (4:3)</PresentationFormat>
  <Paragraphs>89</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ＭＳ Ｐゴシック</vt:lpstr>
      <vt:lpstr>Arial</vt:lpstr>
      <vt:lpstr>Calibri</vt:lpstr>
      <vt:lpstr>Century Gothic</vt:lpstr>
      <vt:lpstr>新細明體</vt:lpstr>
      <vt:lpstr>Times New Roman</vt:lpstr>
      <vt:lpstr>UCTI-Template-foundation-level</vt:lpstr>
      <vt:lpstr>Data Center Infrastructure CT109-3-2&amp;Version 2</vt:lpstr>
      <vt:lpstr>Topic &amp; Structure of The Lesson</vt:lpstr>
      <vt:lpstr>Learning Outcomes</vt:lpstr>
      <vt:lpstr>Key Terms You Must Be Able To Use</vt:lpstr>
      <vt:lpstr>BMS</vt:lpstr>
      <vt:lpstr>BMS</vt:lpstr>
      <vt:lpstr>BMS</vt:lpstr>
      <vt:lpstr>BMS</vt:lpstr>
      <vt:lpstr>EMS</vt:lpstr>
      <vt:lpstr>EMS vs BMS</vt:lpstr>
      <vt:lpstr>EMS vs BMS</vt:lpstr>
      <vt:lpstr>EMS vs BMS</vt:lpstr>
      <vt:lpstr>EMS vs BMS</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20</cp:revision>
  <cp:lastPrinted>1995-11-02T09:23:42Z</cp:lastPrinted>
  <dcterms:created xsi:type="dcterms:W3CDTF">2017-10-11T09:20:11Z</dcterms:created>
  <dcterms:modified xsi:type="dcterms:W3CDTF">2018-03-27T08:19:02Z</dcterms:modified>
</cp:coreProperties>
</file>