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19"/>
  </p:notesMasterIdLst>
  <p:handoutMasterIdLst>
    <p:handoutMasterId r:id="rId20"/>
  </p:handoutMasterIdLst>
  <p:sldIdLst>
    <p:sldId id="266" r:id="rId2"/>
    <p:sldId id="267" r:id="rId3"/>
    <p:sldId id="268" r:id="rId4"/>
    <p:sldId id="269" r:id="rId5"/>
    <p:sldId id="270" r:id="rId6"/>
    <p:sldId id="281" r:id="rId7"/>
    <p:sldId id="275" r:id="rId8"/>
    <p:sldId id="276" r:id="rId9"/>
    <p:sldId id="284" r:id="rId10"/>
    <p:sldId id="277" r:id="rId11"/>
    <p:sldId id="278" r:id="rId12"/>
    <p:sldId id="282" r:id="rId13"/>
    <p:sldId id="279" r:id="rId14"/>
    <p:sldId id="280" r:id="rId15"/>
    <p:sldId id="271" r:id="rId16"/>
    <p:sldId id="272" r:id="rId17"/>
    <p:sldId id="273" r:id="rId18"/>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702" autoAdjust="0"/>
  </p:normalViewPr>
  <p:slideViewPr>
    <p:cSldViewPr snapToGrid="0">
      <p:cViewPr varScale="1">
        <p:scale>
          <a:sx n="74" d="100"/>
          <a:sy n="74" d="100"/>
        </p:scale>
        <p:origin x="1206" y="7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dirty="0" smtClean="0">
                <a:latin typeface="Calibri" pitchFamily="34" charset="0"/>
                <a:cs typeface="Calibri" pitchFamily="34" charset="0"/>
              </a:rPr>
              <a:t>CT109-3-2&amp;Data </a:t>
            </a:r>
            <a:r>
              <a:rPr lang="en-GB" sz="800" dirty="0" smtClean="0">
                <a:latin typeface="Calibri" pitchFamily="34" charset="0"/>
                <a:cs typeface="Calibri" pitchFamily="34" charset="0"/>
              </a:rPr>
              <a:t>Centre </a:t>
            </a:r>
            <a:r>
              <a:rPr lang="en-GB" sz="800" dirty="0" smtClean="0">
                <a:latin typeface="Calibri" pitchFamily="34" charset="0"/>
                <a:cs typeface="Calibri" pitchFamily="34" charset="0"/>
              </a:rPr>
              <a:t>Infrastructure</a:t>
            </a: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dirty="0" smtClean="0"/>
              <a:t>Slide 1 of</a:t>
            </a:r>
            <a:endParaRPr lang="en-US" altLang="en-US"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Commissioning</a:t>
            </a:r>
            <a:r>
              <a:rPr lang="en-GB" sz="800" baseline="0" dirty="0" smtClean="0">
                <a:latin typeface="Calibri" pitchFamily="34" charset="0"/>
                <a:cs typeface="Calibri" pitchFamily="34" charset="0"/>
              </a:rPr>
              <a:t> and Handover</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a:t>Commissioning and Handover </a:t>
            </a:r>
          </a:p>
        </p:txBody>
      </p:sp>
      <p:sp>
        <p:nvSpPr>
          <p:cNvPr id="5" name="Text Box 6"/>
          <p:cNvSpPr txBox="1">
            <a:spLocks noGrp="1" noChangeArrowheads="1"/>
          </p:cNvSpPr>
          <p:nvPr>
            <p:ph type="ctrTitle"/>
          </p:nvPr>
        </p:nvSpPr>
        <p:spPr bwMode="auto">
          <a:xfrm>
            <a:off x="2389188" y="2056695"/>
            <a:ext cx="6754812" cy="12618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800"/>
              <a:t>Data Center Infrastructure</a:t>
            </a:r>
            <a:br>
              <a:rPr lang="en-US" sz="3800"/>
            </a:br>
            <a:r>
              <a:rPr lang="en-US" sz="3800"/>
              <a:t>CT109-3-2&amp;Version 2</a:t>
            </a:r>
            <a:endParaRPr lang="en-US" sz="1400" dirty="0"/>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8" name="Content Placeholder 2"/>
          <p:cNvSpPr>
            <a:spLocks noGrp="1"/>
          </p:cNvSpPr>
          <p:nvPr>
            <p:ph idx="1"/>
          </p:nvPr>
        </p:nvSpPr>
        <p:spPr>
          <a:xfrm>
            <a:off x="0" y="2098003"/>
            <a:ext cx="8596668" cy="3880773"/>
          </a:xfrm>
        </p:spPr>
        <p:txBody>
          <a:bodyPr/>
          <a:lstStyle/>
          <a:p>
            <a:pPr algn="just"/>
            <a:r>
              <a:rPr lang="en-US" sz="2400" dirty="0">
                <a:latin typeface="Calibri" panose="020F0502020204030204" pitchFamily="34" charset="0"/>
                <a:cs typeface="Calibri" panose="020F0502020204030204" pitchFamily="34" charset="0"/>
              </a:rPr>
              <a:t>Done properly, commissioning improves system performance throughout the life cycle of a data center. </a:t>
            </a:r>
            <a:endParaRPr lang="en-US" sz="2400" dirty="0" smtClean="0">
              <a:latin typeface="Calibri" panose="020F0502020204030204" pitchFamily="34" charset="0"/>
              <a:cs typeface="Calibri" panose="020F0502020204030204" pitchFamily="34" charset="0"/>
            </a:endParaRPr>
          </a:p>
          <a:p>
            <a:pPr algn="just"/>
            <a:endParaRPr lang="en-US" sz="2400" dirty="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Better </a:t>
            </a:r>
            <a:r>
              <a:rPr lang="en-US" sz="2400" dirty="0">
                <a:latin typeface="Calibri" panose="020F0502020204030204" pitchFamily="34" charset="0"/>
                <a:cs typeface="Calibri" panose="020F0502020204030204" pitchFamily="34" charset="0"/>
              </a:rPr>
              <a:t>system performance not only optimizes data center performance, it also decreases operation and maintenance costs and cuts down on energy consumption for smaller utility bills.</a:t>
            </a:r>
          </a:p>
        </p:txBody>
      </p:sp>
      <p:sp>
        <p:nvSpPr>
          <p:cNvPr id="10" name="Title 1"/>
          <p:cNvSpPr>
            <a:spLocks noGrp="1"/>
          </p:cNvSpPr>
          <p:nvPr>
            <p:ph type="title"/>
          </p:nvPr>
        </p:nvSpPr>
        <p:spPr>
          <a:xfrm>
            <a:off x="-405017" y="455066"/>
            <a:ext cx="8596668" cy="1320800"/>
          </a:xfrm>
        </p:spPr>
        <p:txBody>
          <a:bodyPr/>
          <a:lstStyle/>
          <a:p>
            <a:r>
              <a:rPr lang="en-US" dirty="0" smtClean="0"/>
              <a:t>Reduced Life Cycle Costs</a:t>
            </a:r>
            <a:endParaRPr lang="en-US" dirty="0"/>
          </a:p>
        </p:txBody>
      </p:sp>
    </p:spTree>
    <p:extLst>
      <p:ext uri="{BB962C8B-B14F-4D97-AF65-F5344CB8AC3E}">
        <p14:creationId xmlns:p14="http://schemas.microsoft.com/office/powerpoint/2010/main" val="1344789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8" name="Content Placeholder 2"/>
          <p:cNvSpPr>
            <a:spLocks noGrp="1"/>
          </p:cNvSpPr>
          <p:nvPr>
            <p:ph idx="1"/>
          </p:nvPr>
        </p:nvSpPr>
        <p:spPr>
          <a:xfrm>
            <a:off x="154820" y="1843348"/>
            <a:ext cx="8596668" cy="3880773"/>
          </a:xfrm>
        </p:spPr>
        <p:txBody>
          <a:bodyPr/>
          <a:lstStyle/>
          <a:p>
            <a:pPr algn="just"/>
            <a:r>
              <a:rPr lang="en-US" sz="2400" dirty="0">
                <a:latin typeface="Calibri" panose="020F0502020204030204" pitchFamily="34" charset="0"/>
                <a:cs typeface="Calibri" panose="020F0502020204030204" pitchFamily="34" charset="0"/>
              </a:rPr>
              <a:t>For maximum data center availability, all critical systems - power, cooling and IT infrastructure - must function together as a fully integrated system</a:t>
            </a:r>
            <a:r>
              <a:rPr lang="en-US" sz="2400" dirty="0" smtClean="0">
                <a:latin typeface="Calibri" panose="020F0502020204030204" pitchFamily="34" charset="0"/>
                <a:cs typeface="Calibri" panose="020F0502020204030204" pitchFamily="34" charset="0"/>
              </a:rPr>
              <a:t>.</a:t>
            </a:r>
          </a:p>
          <a:p>
            <a:pPr algn="just"/>
            <a:endParaRPr lang="en-US" sz="2400" dirty="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Historical approaches to testing and startup verified only that each individual system components functioned independently. Today, a </a:t>
            </a:r>
            <a:r>
              <a:rPr lang="en-US" sz="2400" dirty="0" err="1">
                <a:latin typeface="Calibri" panose="020F0502020204030204" pitchFamily="34" charset="0"/>
                <a:cs typeface="Calibri" panose="020F0502020204030204" pitchFamily="34" charset="0"/>
              </a:rPr>
              <a:t>CxA</a:t>
            </a:r>
            <a:r>
              <a:rPr lang="en-US" sz="2400" dirty="0">
                <a:latin typeface="Calibri" panose="020F0502020204030204" pitchFamily="34" charset="0"/>
                <a:cs typeface="Calibri" panose="020F0502020204030204" pitchFamily="34" charset="0"/>
              </a:rPr>
              <a:t> employs more sophisticated processes and tests to verify that components work together as an integrated system.</a:t>
            </a:r>
          </a:p>
        </p:txBody>
      </p:sp>
      <p:sp>
        <p:nvSpPr>
          <p:cNvPr id="10" name="Title 1"/>
          <p:cNvSpPr>
            <a:spLocks noGrp="1"/>
          </p:cNvSpPr>
          <p:nvPr>
            <p:ph type="title"/>
          </p:nvPr>
        </p:nvSpPr>
        <p:spPr>
          <a:xfrm>
            <a:off x="154820" y="522548"/>
            <a:ext cx="8596668" cy="1320800"/>
          </a:xfrm>
        </p:spPr>
        <p:txBody>
          <a:bodyPr/>
          <a:lstStyle/>
          <a:p>
            <a:r>
              <a:rPr lang="en-US" dirty="0" smtClean="0"/>
              <a:t>Full System Integration</a:t>
            </a:r>
            <a:endParaRPr lang="en-US" dirty="0"/>
          </a:p>
        </p:txBody>
      </p:sp>
    </p:spTree>
    <p:extLst>
      <p:ext uri="{BB962C8B-B14F-4D97-AF65-F5344CB8AC3E}">
        <p14:creationId xmlns:p14="http://schemas.microsoft.com/office/powerpoint/2010/main" val="3872005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7" name="Content Placeholder 2"/>
          <p:cNvSpPr>
            <a:spLocks noGrp="1"/>
          </p:cNvSpPr>
          <p:nvPr>
            <p:ph idx="1"/>
          </p:nvPr>
        </p:nvSpPr>
        <p:spPr>
          <a:xfrm>
            <a:off x="229465" y="2079957"/>
            <a:ext cx="8596668" cy="3880773"/>
          </a:xfrm>
        </p:spPr>
        <p:txBody>
          <a:bodyPr/>
          <a:lstStyle/>
          <a:p>
            <a:pPr algn="just"/>
            <a:r>
              <a:rPr lang="en-US" sz="2400" dirty="0">
                <a:latin typeface="Calibri" panose="020F0502020204030204" pitchFamily="34" charset="0"/>
                <a:cs typeface="Calibri" panose="020F0502020204030204" pitchFamily="34" charset="0"/>
              </a:rPr>
              <a:t>The commissioning process produces a safer data center and reduces owner liability by uncovering safety problems throughout the design, construction, and occupancy phases of a project. </a:t>
            </a:r>
            <a:endParaRPr lang="en-US" sz="2400" dirty="0" smtClean="0">
              <a:latin typeface="Calibri" panose="020F0502020204030204" pitchFamily="34" charset="0"/>
              <a:cs typeface="Calibri" panose="020F0502020204030204" pitchFamily="34" charset="0"/>
            </a:endParaRPr>
          </a:p>
          <a:p>
            <a:pPr algn="just"/>
            <a:endParaRPr lang="en-US" sz="2400" dirty="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Commissioners </a:t>
            </a:r>
            <a:r>
              <a:rPr lang="en-US" sz="2400" dirty="0">
                <a:latin typeface="Calibri" panose="020F0502020204030204" pitchFamily="34" charset="0"/>
                <a:cs typeface="Calibri" panose="020F0502020204030204" pitchFamily="34" charset="0"/>
              </a:rPr>
              <a:t>can ensure that owners and O&amp;M staff receive proper education on safe operating and maintenance procedures pertaining to electrical and mechanical equipment.</a:t>
            </a:r>
          </a:p>
        </p:txBody>
      </p:sp>
      <p:sp>
        <p:nvSpPr>
          <p:cNvPr id="9" name="Title 1"/>
          <p:cNvSpPr>
            <a:spLocks noGrp="1"/>
          </p:cNvSpPr>
          <p:nvPr>
            <p:ph type="title"/>
          </p:nvPr>
        </p:nvSpPr>
        <p:spPr>
          <a:xfrm>
            <a:off x="0" y="759157"/>
            <a:ext cx="8596668" cy="1320800"/>
          </a:xfrm>
        </p:spPr>
        <p:txBody>
          <a:bodyPr/>
          <a:lstStyle/>
          <a:p>
            <a:r>
              <a:rPr lang="en-US" dirty="0"/>
              <a:t>Enhanced Safety and </a:t>
            </a:r>
            <a:r>
              <a:rPr lang="en-US" dirty="0" smtClean="0"/>
              <a:t/>
            </a:r>
            <a:br>
              <a:rPr lang="en-US" dirty="0" smtClean="0"/>
            </a:br>
            <a:r>
              <a:rPr lang="en-US" dirty="0" smtClean="0"/>
              <a:t>Compliance</a:t>
            </a:r>
            <a:r>
              <a:rPr lang="en-US" b="1" dirty="0"/>
              <a:t/>
            </a:r>
            <a:br>
              <a:rPr lang="en-US" b="1" dirty="0"/>
            </a:br>
            <a:endParaRPr lang="en-US" dirty="0"/>
          </a:p>
        </p:txBody>
      </p:sp>
    </p:spTree>
    <p:extLst>
      <p:ext uri="{BB962C8B-B14F-4D97-AF65-F5344CB8AC3E}">
        <p14:creationId xmlns:p14="http://schemas.microsoft.com/office/powerpoint/2010/main" val="4005572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8" name="Content Placeholder 2"/>
          <p:cNvSpPr>
            <a:spLocks noGrp="1"/>
          </p:cNvSpPr>
          <p:nvPr>
            <p:ph idx="1"/>
          </p:nvPr>
        </p:nvSpPr>
        <p:spPr>
          <a:xfrm>
            <a:off x="248126" y="1818432"/>
            <a:ext cx="8596668" cy="3880773"/>
          </a:xfrm>
        </p:spPr>
        <p:txBody>
          <a:bodyPr/>
          <a:lstStyle/>
          <a:p>
            <a:pPr algn="just"/>
            <a:r>
              <a:rPr lang="en-US" sz="2400" dirty="0">
                <a:latin typeface="Calibri" panose="020F0502020204030204" pitchFamily="34" charset="0"/>
                <a:cs typeface="Calibri" panose="020F0502020204030204" pitchFamily="34" charset="0"/>
              </a:rPr>
              <a:t>The benefits of commissioning often create a return on investment that far exceeds the cost of the commissioning project itself. </a:t>
            </a:r>
          </a:p>
          <a:p>
            <a:pPr algn="just"/>
            <a:r>
              <a:rPr lang="en-US" sz="2400" dirty="0" smtClean="0">
                <a:latin typeface="Calibri" panose="020F0502020204030204" pitchFamily="34" charset="0"/>
                <a:cs typeface="Calibri" panose="020F0502020204030204" pitchFamily="34" charset="0"/>
              </a:rPr>
              <a:t>In </a:t>
            </a:r>
            <a:r>
              <a:rPr lang="en-US" sz="2400" dirty="0">
                <a:latin typeface="Calibri" panose="020F0502020204030204" pitchFamily="34" charset="0"/>
                <a:cs typeface="Calibri" panose="020F0502020204030204" pitchFamily="34" charset="0"/>
              </a:rPr>
              <a:t>all recent ERS projects, cost/benefit analyses of key issues discovered and corrected during the commissioning process revealed value for the owner well beyond the cost of commissioning. </a:t>
            </a:r>
          </a:p>
          <a:p>
            <a:pPr algn="just"/>
            <a:r>
              <a:rPr lang="en-US" sz="2400" dirty="0" smtClean="0">
                <a:latin typeface="Calibri" panose="020F0502020204030204" pitchFamily="34" charset="0"/>
                <a:cs typeface="Calibri" panose="020F0502020204030204" pitchFamily="34" charset="0"/>
              </a:rPr>
              <a:t>These </a:t>
            </a:r>
            <a:r>
              <a:rPr lang="en-US" sz="2400" dirty="0">
                <a:latin typeface="Calibri" panose="020F0502020204030204" pitchFamily="34" charset="0"/>
                <a:cs typeface="Calibri" panose="020F0502020204030204" pitchFamily="34" charset="0"/>
              </a:rPr>
              <a:t>analyses took into account only material and labor costs and did not factor in the cost of data center downtime that likely would have occurred had the identified issues not been resolved.</a:t>
            </a:r>
          </a:p>
        </p:txBody>
      </p:sp>
      <p:sp>
        <p:nvSpPr>
          <p:cNvPr id="12" name="Title 1"/>
          <p:cNvSpPr>
            <a:spLocks noGrp="1"/>
          </p:cNvSpPr>
          <p:nvPr>
            <p:ph type="title"/>
          </p:nvPr>
        </p:nvSpPr>
        <p:spPr>
          <a:xfrm>
            <a:off x="0" y="696110"/>
            <a:ext cx="8596668" cy="1320800"/>
          </a:xfrm>
        </p:spPr>
        <p:txBody>
          <a:bodyPr/>
          <a:lstStyle/>
          <a:p>
            <a:r>
              <a:rPr lang="en-US" dirty="0"/>
              <a:t>Return on Investment</a:t>
            </a:r>
            <a:br>
              <a:rPr lang="en-US" dirty="0"/>
            </a:br>
            <a:endParaRPr lang="en-US" dirty="0"/>
          </a:p>
        </p:txBody>
      </p:sp>
    </p:spTree>
    <p:extLst>
      <p:ext uri="{BB962C8B-B14F-4D97-AF65-F5344CB8AC3E}">
        <p14:creationId xmlns:p14="http://schemas.microsoft.com/office/powerpoint/2010/main" val="981851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8" name="Content Placeholder 2"/>
          <p:cNvSpPr>
            <a:spLocks noGrp="1"/>
          </p:cNvSpPr>
          <p:nvPr>
            <p:ph idx="1"/>
          </p:nvPr>
        </p:nvSpPr>
        <p:spPr>
          <a:xfrm>
            <a:off x="168534" y="1675397"/>
            <a:ext cx="8596668" cy="3880773"/>
          </a:xfrm>
        </p:spPr>
        <p:txBody>
          <a:bodyPr/>
          <a:lstStyle/>
          <a:p>
            <a:pPr algn="just"/>
            <a:r>
              <a:rPr lang="en-US" sz="2400" dirty="0">
                <a:latin typeface="Calibri" panose="020F0502020204030204" pitchFamily="34" charset="0"/>
                <a:cs typeface="Calibri" panose="020F0502020204030204" pitchFamily="34" charset="0"/>
              </a:rPr>
              <a:t>Despite the differences of opinion in the data center industry as to what the commissioning process should entail, commissioning is verifiably a critical step in the design and build of a new facility, system or addition. </a:t>
            </a:r>
            <a:endParaRPr lang="en-US" sz="2400" dirty="0" smtClean="0">
              <a:latin typeface="Calibri" panose="020F0502020204030204" pitchFamily="34" charset="0"/>
              <a:cs typeface="Calibri" panose="020F0502020204030204" pitchFamily="34" charset="0"/>
            </a:endParaRPr>
          </a:p>
          <a:p>
            <a:pPr algn="just"/>
            <a:endParaRPr lang="en-US" sz="2400" dirty="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Ultimately</a:t>
            </a:r>
            <a:r>
              <a:rPr lang="en-US" sz="2400" dirty="0">
                <a:latin typeface="Calibri" panose="020F0502020204030204" pitchFamily="34" charset="0"/>
                <a:cs typeface="Calibri" panose="020F0502020204030204" pitchFamily="34" charset="0"/>
              </a:rPr>
              <a:t>, commissioning leads to greater availability, safety, and efficiency while reducing project and operating costs throughout the life cycle of the data center.</a:t>
            </a:r>
          </a:p>
        </p:txBody>
      </p:sp>
      <p:sp>
        <p:nvSpPr>
          <p:cNvPr id="10" name="Title 1"/>
          <p:cNvSpPr>
            <a:spLocks noGrp="1"/>
          </p:cNvSpPr>
          <p:nvPr>
            <p:ph type="title"/>
          </p:nvPr>
        </p:nvSpPr>
        <p:spPr>
          <a:xfrm>
            <a:off x="0" y="567560"/>
            <a:ext cx="8596668" cy="1320800"/>
          </a:xfrm>
        </p:spPr>
        <p:txBody>
          <a:bodyPr/>
          <a:lstStyle/>
          <a:p>
            <a:r>
              <a:rPr lang="en-US" dirty="0"/>
              <a:t>Return on Investment</a:t>
            </a:r>
            <a:r>
              <a:rPr lang="en-US" b="1" dirty="0"/>
              <a:t/>
            </a:r>
            <a:br>
              <a:rPr lang="en-US" b="1" dirty="0"/>
            </a:br>
            <a:endParaRPr lang="en-US" dirty="0"/>
          </a:p>
        </p:txBody>
      </p:sp>
    </p:spTree>
    <p:extLst>
      <p:ext uri="{BB962C8B-B14F-4D97-AF65-F5344CB8AC3E}">
        <p14:creationId xmlns:p14="http://schemas.microsoft.com/office/powerpoint/2010/main" val="2549947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t>Explain commissioning process with an example.</a:t>
            </a:r>
            <a:endParaRPr lang="en-US" sz="2400" dirty="0"/>
          </a:p>
        </p:txBody>
      </p:sp>
      <p:sp>
        <p:nvSpPr>
          <p:cNvPr id="4" name="Footer Placeholder 3"/>
          <p:cNvSpPr>
            <a:spLocks noGrp="1"/>
          </p:cNvSpPr>
          <p:nvPr>
            <p:ph type="ftr" sz="quarter" idx="10"/>
          </p:nvPr>
        </p:nvSpPr>
        <p:spPr/>
        <p:txBody>
          <a:bodyPr/>
          <a:lstStyle/>
          <a:p>
            <a:pPr>
              <a:defRPr/>
            </a:pPr>
            <a:r>
              <a:rPr lang="en-GB" dirty="0" smtClean="0"/>
              <a:t>Slide ‹</a:t>
            </a:r>
            <a:fld id="{90773AB8-3D04-489B-AF7B-BEDEC604F372}" type="slidenum">
              <a:rPr lang="en-GB" smtClean="0"/>
              <a:t>15</a:t>
            </a:fld>
            <a:r>
              <a:rPr lang="en-GB" dirty="0" smtClean="0"/>
              <a:t>› of 9</a:t>
            </a:r>
            <a:endParaRPr lang="en-GB" dirty="0"/>
          </a:p>
        </p:txBody>
      </p:sp>
      <p:sp>
        <p:nvSpPr>
          <p:cNvPr id="5" name="Title 1"/>
          <p:cNvSpPr>
            <a:spLocks noGrp="1"/>
          </p:cNvSpPr>
          <p:nvPr>
            <p:ph type="title"/>
          </p:nvPr>
        </p:nvSpPr>
        <p:spPr/>
        <p:txBody>
          <a:bodyPr/>
          <a:lstStyle/>
          <a:p>
            <a:r>
              <a:rPr lang="en-US" altLang="en-US" b="1" u="sng" dirty="0" smtClean="0">
                <a:solidFill>
                  <a:schemeClr val="accent6">
                    <a:lumMod val="75000"/>
                  </a:schemeClr>
                </a:solidFill>
              </a:rPr>
              <a:t>Quick Review Question</a:t>
            </a:r>
          </a:p>
        </p:txBody>
      </p:sp>
    </p:spTree>
    <p:extLst>
      <p:ext uri="{BB962C8B-B14F-4D97-AF65-F5344CB8AC3E}">
        <p14:creationId xmlns:p14="http://schemas.microsoft.com/office/powerpoint/2010/main" val="2090483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dirty="0" smtClean="0">
                <a:latin typeface="Calibri" panose="020F0502020204030204" pitchFamily="34" charset="0"/>
                <a:cs typeface="Calibri" panose="020F0502020204030204" pitchFamily="34" charset="0"/>
              </a:rPr>
              <a:t>Discussed commissioning </a:t>
            </a:r>
            <a:r>
              <a:rPr lang="en-US" sz="2400" dirty="0">
                <a:latin typeface="Calibri" panose="020F0502020204030204" pitchFamily="34" charset="0"/>
                <a:cs typeface="Calibri" panose="020F0502020204030204" pitchFamily="34" charset="0"/>
              </a:rPr>
              <a:t>activities </a:t>
            </a:r>
            <a:r>
              <a:rPr lang="en-US" sz="2400" dirty="0" smtClean="0">
                <a:latin typeface="Calibri" panose="020F0502020204030204" pitchFamily="34" charset="0"/>
                <a:cs typeface="Calibri" panose="020F0502020204030204" pitchFamily="34" charset="0"/>
              </a:rPr>
              <a:t>that ensures proper installation of mission-critical </a:t>
            </a:r>
            <a:r>
              <a:rPr lang="en-US" sz="2400" dirty="0">
                <a:latin typeface="Calibri" panose="020F0502020204030204" pitchFamily="34" charset="0"/>
                <a:cs typeface="Calibri" panose="020F0502020204030204" pitchFamily="34" charset="0"/>
              </a:rPr>
              <a:t>equipment </a:t>
            </a:r>
            <a:r>
              <a:rPr lang="en-US" sz="2400" dirty="0" smtClean="0">
                <a:latin typeface="Calibri" panose="020F0502020204030204" pitchFamily="34" charset="0"/>
                <a:cs typeface="Calibri" panose="020F0502020204030204" pitchFamily="34" charset="0"/>
              </a:rPr>
              <a:t>and checks whether the system is fully integrated. </a:t>
            </a:r>
            <a:endParaRPr lang="en-US" sz="2400" dirty="0">
              <a:latin typeface="Calibri" panose="020F0502020204030204" pitchFamily="34" charset="0"/>
              <a:cs typeface="Calibri" panose="020F0502020204030204" pitchFamily="34" charset="0"/>
            </a:endParaRPr>
          </a:p>
          <a:p>
            <a:pPr marL="0" indent="0" algn="just">
              <a:buNone/>
            </a:pPr>
            <a:endParaRPr lang="en-US" sz="2400" dirty="0">
              <a:latin typeface="Calibri" panose="020F0502020204030204" pitchFamily="34" charset="0"/>
              <a:cs typeface="Calibri" panose="020F050202020403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647CDED0-D8D5-4196-BCFA-C049091E5763}" type="slidenum">
              <a:rPr lang="en-GB" smtClean="0"/>
              <a:t>16</a:t>
            </a:fld>
            <a:r>
              <a:rPr lang="en-GB" dirty="0" smtClean="0"/>
              <a:t>› of 9</a:t>
            </a:r>
            <a:endParaRPr lang="en-GB" dirty="0"/>
          </a:p>
        </p:txBody>
      </p:sp>
      <p:sp>
        <p:nvSpPr>
          <p:cNvPr id="5" name="Text Box 2"/>
          <p:cNvSpPr txBox="1">
            <a:spLocks noChangeArrowheads="1"/>
          </p:cNvSpPr>
          <p:nvPr/>
        </p:nvSpPr>
        <p:spPr bwMode="auto">
          <a:xfrm>
            <a:off x="264465" y="394230"/>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3443054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5E90936-F74F-4C91-9923-CA704BD4FFFE}" type="slidenum">
              <a:rPr lang="en-GB" smtClean="0"/>
              <a:t>17</a:t>
            </a:fld>
            <a:r>
              <a:rPr lang="en-GB" dirty="0" smtClean="0"/>
              <a:t>› of 9</a:t>
            </a:r>
            <a:endParaRPr lang="en-GB" dirty="0"/>
          </a:p>
        </p:txBody>
      </p:sp>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665" y="1697038"/>
            <a:ext cx="8229600" cy="4525962"/>
          </a:xfrm>
        </p:spPr>
        <p:txBody>
          <a:bodyPr/>
          <a:lstStyle/>
          <a:p>
            <a:r>
              <a:rPr lang="en-US" sz="2400" dirty="0"/>
              <a:t>Commissioning and Handover </a:t>
            </a:r>
          </a:p>
          <a:p>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auto"/>
            <a:r>
              <a:rPr lang="en-US" sz="2400" b="1" dirty="0">
                <a:solidFill>
                  <a:schemeClr val="accent2"/>
                </a:solidFill>
              </a:rPr>
              <a:t>At the end of this topic, </a:t>
            </a:r>
            <a:r>
              <a:rPr lang="en-US" sz="2400" b="1" dirty="0">
                <a:solidFill>
                  <a:srgbClr val="FF0000"/>
                </a:solidFill>
              </a:rPr>
              <a:t>YOU</a:t>
            </a:r>
            <a:r>
              <a:rPr lang="en-US" sz="2400" b="1" dirty="0">
                <a:solidFill>
                  <a:schemeClr val="accent2"/>
                </a:solidFill>
              </a:rPr>
              <a:t> should be able to:</a:t>
            </a:r>
            <a:endParaRPr lang="en-GB" sz="2400" dirty="0"/>
          </a:p>
          <a:p>
            <a:pPr lvl="0"/>
            <a:r>
              <a:rPr lang="en-GB" sz="2400" dirty="0" smtClean="0"/>
              <a:t>Commissioning </a:t>
            </a:r>
            <a:r>
              <a:rPr lang="en-GB" sz="2400" dirty="0"/>
              <a:t>scope of works and plan</a:t>
            </a:r>
            <a:endParaRPr lang="en-US" sz="2400" dirty="0"/>
          </a:p>
          <a:p>
            <a:pPr lvl="0"/>
            <a:r>
              <a:rPr lang="en-GB" sz="2400" dirty="0"/>
              <a:t>Project phases and the involvement of a training element for the future operational staff.</a:t>
            </a:r>
            <a:endParaRPr lang="en-US" sz="2400" dirty="0"/>
          </a:p>
          <a:p>
            <a:pPr lvl="0" fontAlgn="auto"/>
            <a:r>
              <a:rPr lang="en-GB" sz="2400" dirty="0"/>
              <a:t>Elements of maintenance plans, both planned and emergency including OEM &amp; third-party contracts and SLAs.</a:t>
            </a:r>
            <a:endParaRPr lang="en-US" sz="2400" dirty="0"/>
          </a:p>
          <a:p>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E5DBE6D7-844C-4C7F-9823-966AC4DC7EB8}" type="slidenum">
              <a:rPr lang="en-GB" smtClean="0"/>
              <a:t>3</a:t>
            </a:fld>
            <a:r>
              <a:rPr lang="en-GB" dirty="0" smtClean="0"/>
              <a:t>› of 9</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smtClean="0">
                <a:latin typeface="Century Gothic" panose="020B0502020202020204" pitchFamily="34" charset="0"/>
              </a:rPr>
              <a:t>:</a:t>
            </a:r>
          </a:p>
          <a:p>
            <a:r>
              <a:rPr lang="en-US" altLang="en-US" sz="2000" b="1" dirty="0" smtClean="0">
                <a:latin typeface="Century Gothic" panose="020B0502020202020204" pitchFamily="34" charset="0"/>
              </a:rPr>
              <a:t>CA</a:t>
            </a:r>
          </a:p>
          <a:p>
            <a:r>
              <a:rPr lang="en-US" altLang="en-US" sz="2000" b="1" dirty="0" smtClean="0">
                <a:latin typeface="Century Gothic" panose="020B0502020202020204" pitchFamily="34" charset="0"/>
              </a:rPr>
              <a:t>ERS</a:t>
            </a:r>
          </a:p>
          <a:p>
            <a:r>
              <a:rPr lang="en-US" altLang="en-US" sz="2000" b="1" dirty="0" smtClean="0">
                <a:latin typeface="Century Gothic" panose="020B0502020202020204" pitchFamily="34" charset="0"/>
              </a:rPr>
              <a:t>O&amp;M</a:t>
            </a:r>
            <a:endParaRPr lang="en-US" altLang="en-US" sz="2000" b="1" dirty="0">
              <a:latin typeface="Century Gothic" panose="020B0502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8C1754EE-C916-46B9-8AE9-DC16FB141BD6}" type="slidenum">
              <a:rPr lang="en-GB" smtClean="0"/>
              <a:t>4</a:t>
            </a:fld>
            <a:r>
              <a:rPr lang="en-GB" dirty="0" smtClean="0"/>
              <a:t>› of 9</a:t>
            </a:r>
            <a:endParaRPr lang="en-GB" dirty="0"/>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8DCA5302-DB96-4B65-9CEE-39C415B40160}" type="slidenum">
              <a:rPr lang="en-GB" smtClean="0"/>
              <a:t>5</a:t>
            </a:fld>
            <a:r>
              <a:rPr lang="en-GB" dirty="0" smtClean="0"/>
              <a:t>› of 9</a:t>
            </a:r>
            <a:endParaRPr lang="en-GB" dirty="0"/>
          </a:p>
        </p:txBody>
      </p:sp>
      <p:sp>
        <p:nvSpPr>
          <p:cNvPr id="9" name="Title 1"/>
          <p:cNvSpPr>
            <a:spLocks noGrp="1"/>
          </p:cNvSpPr>
          <p:nvPr>
            <p:ph type="title"/>
          </p:nvPr>
        </p:nvSpPr>
        <p:spPr>
          <a:xfrm>
            <a:off x="485775" y="274638"/>
            <a:ext cx="7042150" cy="1143000"/>
          </a:xfrm>
        </p:spPr>
        <p:txBody>
          <a:bodyPr/>
          <a:lstStyle/>
          <a:p>
            <a:r>
              <a:rPr lang="en-US" dirty="0" smtClean="0"/>
              <a:t>Commissioning and Handover</a:t>
            </a:r>
            <a:endParaRPr lang="en-US" dirty="0"/>
          </a:p>
        </p:txBody>
      </p:sp>
      <p:sp>
        <p:nvSpPr>
          <p:cNvPr id="11" name="Content Placeholder 2"/>
          <p:cNvSpPr>
            <a:spLocks noGrp="1"/>
          </p:cNvSpPr>
          <p:nvPr>
            <p:ph idx="1"/>
          </p:nvPr>
        </p:nvSpPr>
        <p:spPr>
          <a:xfrm>
            <a:off x="168534" y="1638074"/>
            <a:ext cx="8596668" cy="3880773"/>
          </a:xfrm>
        </p:spPr>
        <p:txBody>
          <a:bodyPr/>
          <a:lstStyle/>
          <a:p>
            <a:pPr algn="just"/>
            <a:r>
              <a:rPr lang="en-US" sz="2400" dirty="0">
                <a:latin typeface="Calibri" panose="020F0502020204030204" pitchFamily="34" charset="0"/>
                <a:cs typeface="Calibri" panose="020F0502020204030204" pitchFamily="34" charset="0"/>
              </a:rPr>
              <a:t>The commissioning process helps identify system-related problems early in the project when it is most economical to correct the issues. </a:t>
            </a:r>
            <a:endParaRPr lang="en-US" sz="2400" dirty="0" smtClean="0">
              <a:latin typeface="Calibri" panose="020F0502020204030204" pitchFamily="34" charset="0"/>
              <a:cs typeface="Calibri" panose="020F0502020204030204" pitchFamily="34" charset="0"/>
            </a:endParaRPr>
          </a:p>
          <a:p>
            <a:pPr algn="just"/>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For </a:t>
            </a:r>
            <a:r>
              <a:rPr lang="en-US" sz="2400" dirty="0">
                <a:latin typeface="Calibri" panose="020F0502020204030204" pitchFamily="34" charset="0"/>
                <a:cs typeface="Calibri" panose="020F0502020204030204" pitchFamily="34" charset="0"/>
              </a:rPr>
              <a:t>example, design problems can be identified during design reviews as opposed to late in the construction process when it is much more time consuming and costly to correct them. </a:t>
            </a:r>
            <a:endParaRPr lang="en-US" sz="2400" dirty="0" smtClean="0">
              <a:latin typeface="Calibri" panose="020F0502020204030204" pitchFamily="34" charset="0"/>
              <a:cs typeface="Calibri" panose="020F0502020204030204" pitchFamily="34" charset="0"/>
            </a:endParaRPr>
          </a:p>
          <a:p>
            <a:pPr algn="just"/>
            <a:endParaRPr lang="en-US" sz="2400" dirty="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Installation </a:t>
            </a:r>
            <a:r>
              <a:rPr lang="en-US" sz="2400" dirty="0">
                <a:latin typeface="Calibri" panose="020F0502020204030204" pitchFamily="34" charset="0"/>
                <a:cs typeface="Calibri" panose="020F0502020204030204" pitchFamily="34" charset="0"/>
              </a:rPr>
              <a:t>issues are pinpointed before system startup, and O&amp;M process problems are noted before a component fails.</a:t>
            </a:r>
          </a:p>
        </p:txBody>
      </p:sp>
    </p:spTree>
    <p:extLst>
      <p:ext uri="{BB962C8B-B14F-4D97-AF65-F5344CB8AC3E}">
        <p14:creationId xmlns:p14="http://schemas.microsoft.com/office/powerpoint/2010/main" val="3227043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7" name="Content Placeholder 2"/>
          <p:cNvSpPr>
            <a:spLocks noGrp="1"/>
          </p:cNvSpPr>
          <p:nvPr>
            <p:ph idx="1"/>
          </p:nvPr>
        </p:nvSpPr>
        <p:spPr>
          <a:xfrm>
            <a:off x="154820" y="1806026"/>
            <a:ext cx="8596668" cy="3880773"/>
          </a:xfrm>
        </p:spPr>
        <p:txBody>
          <a:bodyPr>
            <a:noAutofit/>
          </a:bodyPr>
          <a:lstStyle/>
          <a:p>
            <a:pPr algn="just"/>
            <a:r>
              <a:rPr lang="en-US" sz="2400" dirty="0">
                <a:latin typeface="Calibri" panose="020F0502020204030204" pitchFamily="34" charset="0"/>
                <a:cs typeface="Calibri" panose="020F0502020204030204" pitchFamily="34" charset="0"/>
              </a:rPr>
              <a:t>Because commissioning activities always tie back to meeting the owners’ needs, the owner is the best person to oversee the commissioning process. </a:t>
            </a:r>
            <a:endParaRPr lang="en-US" sz="2400" dirty="0" smtClean="0">
              <a:latin typeface="Calibri" panose="020F0502020204030204" pitchFamily="34" charset="0"/>
              <a:cs typeface="Calibri" panose="020F0502020204030204" pitchFamily="34" charset="0"/>
            </a:endParaRPr>
          </a:p>
          <a:p>
            <a:pPr algn="just"/>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However</a:t>
            </a:r>
            <a:r>
              <a:rPr lang="en-US" sz="2400" dirty="0">
                <a:latin typeface="Calibri" panose="020F0502020204030204" pitchFamily="34" charset="0"/>
                <a:cs typeface="Calibri" panose="020F0502020204030204" pitchFamily="34" charset="0"/>
              </a:rPr>
              <a:t>, rarely does the owner have the time or expertise to fill this role, particularly in the middle of a large project. </a:t>
            </a:r>
            <a:endParaRPr lang="en-US" sz="2400" dirty="0" smtClean="0">
              <a:latin typeface="Calibri" panose="020F0502020204030204" pitchFamily="34" charset="0"/>
              <a:cs typeface="Calibri" panose="020F0502020204030204" pitchFamily="34" charset="0"/>
            </a:endParaRPr>
          </a:p>
          <a:p>
            <a:pPr algn="just"/>
            <a:endParaRPr lang="en-US" sz="2400" dirty="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This </a:t>
            </a:r>
            <a:r>
              <a:rPr lang="en-US" sz="2400" dirty="0">
                <a:latin typeface="Calibri" panose="020F0502020204030204" pitchFamily="34" charset="0"/>
                <a:cs typeface="Calibri" panose="020F0502020204030204" pitchFamily="34" charset="0"/>
              </a:rPr>
              <a:t>is why owners typically hire a Commissioning Authority (</a:t>
            </a:r>
            <a:r>
              <a:rPr lang="en-US" sz="2400" dirty="0" smtClean="0">
                <a:latin typeface="Calibri" panose="020F0502020204030204" pitchFamily="34" charset="0"/>
                <a:cs typeface="Calibri" panose="020F0502020204030204" pitchFamily="34" charset="0"/>
              </a:rPr>
              <a:t>CA</a:t>
            </a:r>
            <a:r>
              <a:rPr lang="en-US" sz="2400" dirty="0">
                <a:latin typeface="Calibri" panose="020F0502020204030204" pitchFamily="34" charset="0"/>
                <a:cs typeface="Calibri" panose="020F0502020204030204" pitchFamily="34" charset="0"/>
              </a:rPr>
              <a:t>), such as Electrical Reliability Services (ERS), to provide building commissioning services, and oversee and execute the entire commissioning process.</a:t>
            </a:r>
          </a:p>
        </p:txBody>
      </p:sp>
      <p:sp>
        <p:nvSpPr>
          <p:cNvPr id="9" name="Title 1"/>
          <p:cNvSpPr>
            <a:spLocks noGrp="1"/>
          </p:cNvSpPr>
          <p:nvPr>
            <p:ph type="title"/>
          </p:nvPr>
        </p:nvSpPr>
        <p:spPr>
          <a:xfrm>
            <a:off x="0" y="485226"/>
            <a:ext cx="8596668" cy="1320800"/>
          </a:xfrm>
        </p:spPr>
        <p:txBody>
          <a:bodyPr/>
          <a:lstStyle/>
          <a:p>
            <a:r>
              <a:rPr lang="en-US" dirty="0"/>
              <a:t>Commissioning and Handover</a:t>
            </a:r>
          </a:p>
        </p:txBody>
      </p:sp>
    </p:spTree>
    <p:extLst>
      <p:ext uri="{BB962C8B-B14F-4D97-AF65-F5344CB8AC3E}">
        <p14:creationId xmlns:p14="http://schemas.microsoft.com/office/powerpoint/2010/main" val="2480468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8" name="Content Placeholder 2"/>
          <p:cNvSpPr>
            <a:spLocks noGrp="1"/>
          </p:cNvSpPr>
          <p:nvPr>
            <p:ph idx="1"/>
          </p:nvPr>
        </p:nvSpPr>
        <p:spPr>
          <a:xfrm>
            <a:off x="173480" y="1519853"/>
            <a:ext cx="8596668" cy="3880773"/>
          </a:xfrm>
        </p:spPr>
        <p:txBody>
          <a:bodyPr/>
          <a:lstStyle/>
          <a:p>
            <a:pPr algn="just"/>
            <a:r>
              <a:rPr lang="en-US" sz="2400" dirty="0" smtClean="0">
                <a:latin typeface="Calibri" panose="020F0502020204030204" pitchFamily="34" charset="0"/>
                <a:cs typeface="Calibri" panose="020F0502020204030204" pitchFamily="34" charset="0"/>
              </a:rPr>
              <a:t>Unlike a Commissioning Agent, who has legal authority to make decisions on behalf of the owner, the CA does not have any decision-making power on the project. </a:t>
            </a:r>
          </a:p>
          <a:p>
            <a:pPr algn="just"/>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However, a quality CA will offer the expertise, guidance, and direction the owner needs to make informed commissioning decisions.</a:t>
            </a:r>
          </a:p>
          <a:p>
            <a:pPr algn="just"/>
            <a:endParaRPr lang="en-US" sz="2400" dirty="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 Another way to think of the CA is as a quality assurance professional that keeps the project focused on the goals of the owner, from start to finish, in order to realize the following benefits.</a:t>
            </a:r>
          </a:p>
          <a:p>
            <a:endParaRPr lang="en-US" sz="2400" dirty="0">
              <a:latin typeface="Calibri" panose="020F0502020204030204" pitchFamily="34" charset="0"/>
              <a:cs typeface="Calibri" panose="020F0502020204030204" pitchFamily="34" charset="0"/>
            </a:endParaRPr>
          </a:p>
        </p:txBody>
      </p:sp>
      <p:sp>
        <p:nvSpPr>
          <p:cNvPr id="10" name="Title 1"/>
          <p:cNvSpPr>
            <a:spLocks noGrp="1"/>
          </p:cNvSpPr>
          <p:nvPr>
            <p:ph type="title"/>
          </p:nvPr>
        </p:nvSpPr>
        <p:spPr>
          <a:xfrm>
            <a:off x="-199743" y="199053"/>
            <a:ext cx="8596668" cy="1320800"/>
          </a:xfrm>
        </p:spPr>
        <p:txBody>
          <a:bodyPr/>
          <a:lstStyle/>
          <a:p>
            <a:r>
              <a:rPr lang="en-US" dirty="0"/>
              <a:t>Commissioning and Handover</a:t>
            </a:r>
          </a:p>
        </p:txBody>
      </p:sp>
    </p:spTree>
    <p:extLst>
      <p:ext uri="{BB962C8B-B14F-4D97-AF65-F5344CB8AC3E}">
        <p14:creationId xmlns:p14="http://schemas.microsoft.com/office/powerpoint/2010/main" val="880185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7" name="Content Placeholder 2"/>
          <p:cNvSpPr>
            <a:spLocks noGrp="1"/>
          </p:cNvSpPr>
          <p:nvPr>
            <p:ph idx="1"/>
          </p:nvPr>
        </p:nvSpPr>
        <p:spPr>
          <a:xfrm>
            <a:off x="210804" y="2033459"/>
            <a:ext cx="8596668" cy="3880773"/>
          </a:xfrm>
        </p:spPr>
        <p:txBody>
          <a:bodyPr/>
          <a:lstStyle/>
          <a:p>
            <a:pPr algn="just"/>
            <a:r>
              <a:rPr lang="en-US" sz="2400" dirty="0">
                <a:latin typeface="Calibri" panose="020F0502020204030204" pitchFamily="34" charset="0"/>
                <a:cs typeface="Calibri" panose="020F0502020204030204" pitchFamily="34" charset="0"/>
              </a:rPr>
              <a:t>Commissioning activities ensure that mission-critical equipment is properly installed and that systems are fully integrated. </a:t>
            </a:r>
            <a:endParaRPr lang="en-US" sz="2400" dirty="0" smtClean="0">
              <a:latin typeface="Calibri" panose="020F0502020204030204" pitchFamily="34" charset="0"/>
              <a:cs typeface="Calibri" panose="020F0502020204030204" pitchFamily="34" charset="0"/>
            </a:endParaRPr>
          </a:p>
          <a:p>
            <a:pPr marL="0" indent="0" algn="just">
              <a:buNone/>
            </a:pPr>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process checks for redundancy and single points of failure. It includes comprehensive system testing to verify availability in all operating modes</a:t>
            </a:r>
            <a:r>
              <a:rPr lang="en-US" sz="2400" dirty="0" smtClean="0">
                <a:latin typeface="Calibri" panose="020F0502020204030204" pitchFamily="34" charset="0"/>
                <a:cs typeface="Calibri" panose="020F0502020204030204" pitchFamily="34" charset="0"/>
              </a:rPr>
              <a:t>.</a:t>
            </a:r>
          </a:p>
          <a:p>
            <a:pPr algn="just"/>
            <a:endParaRPr lang="en-US" sz="2400" dirty="0">
              <a:latin typeface="Calibri" panose="020F0502020204030204" pitchFamily="34" charset="0"/>
              <a:cs typeface="Calibri" panose="020F0502020204030204" pitchFamily="34" charset="0"/>
            </a:endParaRPr>
          </a:p>
        </p:txBody>
      </p:sp>
      <p:sp>
        <p:nvSpPr>
          <p:cNvPr id="9" name="Title 1"/>
          <p:cNvSpPr>
            <a:spLocks noGrp="1"/>
          </p:cNvSpPr>
          <p:nvPr>
            <p:ph type="title"/>
          </p:nvPr>
        </p:nvSpPr>
        <p:spPr>
          <a:xfrm>
            <a:off x="-237066" y="422987"/>
            <a:ext cx="8596668" cy="1320800"/>
          </a:xfrm>
        </p:spPr>
        <p:txBody>
          <a:bodyPr>
            <a:normAutofit fontScale="90000"/>
          </a:bodyPr>
          <a:lstStyle/>
          <a:p>
            <a:r>
              <a:rPr lang="en-US" dirty="0"/>
              <a:t>Less Unplanned Downtime and </a:t>
            </a:r>
            <a:r>
              <a:rPr lang="en-US" dirty="0" smtClean="0"/>
              <a:t/>
            </a:r>
            <a:br>
              <a:rPr lang="en-US" dirty="0" smtClean="0"/>
            </a:br>
            <a:r>
              <a:rPr lang="en-US" dirty="0" smtClean="0"/>
              <a:t>Fewer </a:t>
            </a:r>
            <a:r>
              <a:rPr lang="en-US" dirty="0"/>
              <a:t>Repairs</a:t>
            </a:r>
            <a:r>
              <a:rPr lang="en-US" b="1" dirty="0"/>
              <a:t/>
            </a:r>
            <a:br>
              <a:rPr lang="en-US" b="1" dirty="0"/>
            </a:br>
            <a:endParaRPr lang="en-US" dirty="0"/>
          </a:p>
        </p:txBody>
      </p:sp>
    </p:spTree>
    <p:extLst>
      <p:ext uri="{BB962C8B-B14F-4D97-AF65-F5344CB8AC3E}">
        <p14:creationId xmlns:p14="http://schemas.microsoft.com/office/powerpoint/2010/main" val="3568451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p:nvPr/>
        </p:nvSpPr>
        <p:spPr>
          <a:xfrm>
            <a:off x="485775" y="2274838"/>
            <a:ext cx="7930437" cy="2308324"/>
          </a:xfrm>
          <a:prstGeom prst="rect">
            <a:avLst/>
          </a:prstGeom>
        </p:spPr>
        <p:txBody>
          <a:bodyPr wrap="square">
            <a:spAutoFit/>
          </a:bodyPr>
          <a:lstStyle/>
          <a:p>
            <a:pPr algn="just"/>
            <a:r>
              <a:rPr lang="en-US" sz="2400" dirty="0">
                <a:latin typeface="Calibri" panose="020F0502020204030204" pitchFamily="34" charset="0"/>
                <a:cs typeface="Calibri" panose="020F0502020204030204" pitchFamily="34" charset="0"/>
              </a:rPr>
              <a:t> These activities help identify potential system-related problems so they can be resolved before leading to major equipment damage or a disruption of service. Commissioning can also ensure a well-trained and well-equipped operations and maintenance (O&amp;M) staff that is less likely to make mistakes that lead to system failure.</a:t>
            </a:r>
          </a:p>
        </p:txBody>
      </p:sp>
      <p:sp>
        <p:nvSpPr>
          <p:cNvPr id="6" name="Title 1"/>
          <p:cNvSpPr>
            <a:spLocks noGrp="1"/>
          </p:cNvSpPr>
          <p:nvPr>
            <p:ph type="title"/>
          </p:nvPr>
        </p:nvSpPr>
        <p:spPr>
          <a:xfrm>
            <a:off x="0" y="594494"/>
            <a:ext cx="8036832" cy="1320800"/>
          </a:xfrm>
        </p:spPr>
        <p:txBody>
          <a:bodyPr>
            <a:normAutofit fontScale="90000"/>
          </a:bodyPr>
          <a:lstStyle/>
          <a:p>
            <a:r>
              <a:rPr lang="en-US" dirty="0"/>
              <a:t>Less Unplanned Downtime and Fewer Repairs</a:t>
            </a:r>
            <a:br>
              <a:rPr lang="en-US" dirty="0"/>
            </a:br>
            <a:endParaRPr lang="en-US" dirty="0"/>
          </a:p>
        </p:txBody>
      </p:sp>
    </p:spTree>
    <p:extLst>
      <p:ext uri="{BB962C8B-B14F-4D97-AF65-F5344CB8AC3E}">
        <p14:creationId xmlns:p14="http://schemas.microsoft.com/office/powerpoint/2010/main" val="2345624158"/>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71</TotalTime>
  <Pages>11</Pages>
  <Words>910</Words>
  <Application>Microsoft Office PowerPoint</Application>
  <PresentationFormat>On-screen Show (4:3)</PresentationFormat>
  <Paragraphs>80</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ＭＳ Ｐゴシック</vt:lpstr>
      <vt:lpstr>Arial</vt:lpstr>
      <vt:lpstr>Calibri</vt:lpstr>
      <vt:lpstr>Century Gothic</vt:lpstr>
      <vt:lpstr>新細明體</vt:lpstr>
      <vt:lpstr>UCTI-Template-foundation-level</vt:lpstr>
      <vt:lpstr>Data Center Infrastructure CT109-3-2&amp;Version 2</vt:lpstr>
      <vt:lpstr>Topic &amp; Structure of The Lesson</vt:lpstr>
      <vt:lpstr>Learning Outcomes</vt:lpstr>
      <vt:lpstr>Key Terms You Must Be Able To Use</vt:lpstr>
      <vt:lpstr>Commissioning and Handover</vt:lpstr>
      <vt:lpstr>Commissioning and Handover</vt:lpstr>
      <vt:lpstr>Commissioning and Handover</vt:lpstr>
      <vt:lpstr>Less Unplanned Downtime and  Fewer Repairs </vt:lpstr>
      <vt:lpstr>Less Unplanned Downtime and Fewer Repairs </vt:lpstr>
      <vt:lpstr>Reduced Life Cycle Costs</vt:lpstr>
      <vt:lpstr>Full System Integration</vt:lpstr>
      <vt:lpstr>Enhanced Safety and  Compliance </vt:lpstr>
      <vt:lpstr>Return on Investment </vt:lpstr>
      <vt:lpstr>Return on Investment </vt:lpstr>
      <vt:lpstr>Quick Review Question</vt:lpstr>
      <vt:lpstr>PowerPoint Presentation</vt:lpstr>
      <vt:lpstr>Question and Answer Session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Dr. Kuruvikulam Chandrasekaran Arun</cp:lastModifiedBy>
  <cp:revision>17</cp:revision>
  <cp:lastPrinted>1995-11-02T09:23:42Z</cp:lastPrinted>
  <dcterms:created xsi:type="dcterms:W3CDTF">2017-10-11T09:20:11Z</dcterms:created>
  <dcterms:modified xsi:type="dcterms:W3CDTF">2018-03-27T08:20:25Z</dcterms:modified>
</cp:coreProperties>
</file>