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66" r:id="rId2"/>
    <p:sldId id="267" r:id="rId3"/>
    <p:sldId id="268" r:id="rId4"/>
    <p:sldId id="269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71" r:id="rId25"/>
    <p:sldId id="272" r:id="rId26"/>
    <p:sldId id="273" r:id="rId27"/>
    <p:sldId id="274" r:id="rId2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Cooling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 Options and Environmental Control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/>
              <a:t>Cooling System Options and Environmental </a:t>
            </a:r>
            <a:r>
              <a:rPr lang="en-US" dirty="0" smtClean="0"/>
              <a:t>Control I &amp; II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056695"/>
            <a:ext cx="67548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Data Center Infrastructure</a:t>
            </a:r>
            <a:br>
              <a:rPr lang="en-US" sz="3800"/>
            </a:br>
            <a:r>
              <a:rPr lang="en-US" sz="3800"/>
              <a:t>CT109-3-2&amp;Version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277294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Core Layer in the hierarchical design is the high-speed “backbone” of the network. This layer is critical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connectivity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between the devices in the Aggregation Layer, which means that devices in this layer must also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high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availability and be laid out redundantly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the severe load placed on Core Switches, they have a tendency to generate higher process heat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Access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Aggregation Switches; therefore one must make certain that sufficient cooling is provided 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them. Many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Core Switches offer the ability to replace fans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having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turn off the switch.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371" y="0"/>
            <a:ext cx="6225545" cy="1211283"/>
          </a:xfrm>
        </p:spPr>
        <p:txBody>
          <a:bodyPr/>
          <a:lstStyle/>
          <a:p>
            <a:r>
              <a:rPr lang="en-US" b="1" dirty="0"/>
              <a:t>Core Layer / Backbone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31607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Pod systems are a group (12 to 24) of self-contained rack systems. They are highly optimized and efficiently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constructed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regard to power consumption, cooling performance and cabling, so as to enable rapid replication.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addition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each pod system can be monitored and evaluated.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25556" y="132547"/>
            <a:ext cx="10972800" cy="1211283"/>
          </a:xfrm>
        </p:spPr>
        <p:txBody>
          <a:bodyPr/>
          <a:lstStyle/>
          <a:p>
            <a:r>
              <a:rPr lang="en-US" b="1" dirty="0"/>
              <a:t>Pod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364351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Placing cabinets in rows makes for arrangements that are advantageous for cooling active components. One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must make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sure that aisles have sufficient space to allow for installing and dismantling active components. Since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active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recent years are having continuously larger installation depths, an aisle width of at least 1.2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meters must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provided.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17029" y="132547"/>
            <a:ext cx="10972800" cy="1211283"/>
          </a:xfrm>
        </p:spPr>
        <p:txBody>
          <a:bodyPr/>
          <a:lstStyle/>
          <a:p>
            <a:r>
              <a:rPr lang="en-US" b="1" dirty="0"/>
              <a:t>Data Center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kilowatt (kW) of electrical power that is used by IT devices is later released as heat. This heat must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drawn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away from the device, cabinet and room so that operating temperatures are kept constant.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Air conditioning systems, that operate in a variety of ways and have different levels of performance, are used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draw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away heat. Providing air conditioning to IT systems is crucial for their availability and security.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increasing integration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packing densities of processors and computer/server systems causes a level of waste heat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was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unimaginable in such a limited space only a few years ago.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332251" y="285730"/>
            <a:ext cx="10972800" cy="1211283"/>
          </a:xfrm>
        </p:spPr>
        <p:txBody>
          <a:bodyPr/>
          <a:lstStyle/>
          <a:p>
            <a:r>
              <a:rPr lang="en-US" b="1" dirty="0" smtClean="0"/>
              <a:t>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9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37235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order to improve the performance of existing air conditioning solutions that use raised floors, containment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currently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provided for active components, which are arranged in accordance with the cold aisle/hot aisle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principle. Cold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hot aisles are sometimes enclosed in order to enable higher heat emissions per rack.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cabling solution that is installed in a raised floor, and that is well-arranged and professionally optimized in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accordance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space requirements, can likewise contribute to improved air conditioning.</a:t>
            </a:r>
          </a:p>
        </p:txBody>
      </p:sp>
    </p:spTree>
    <p:extLst>
      <p:ext uri="{BB962C8B-B14F-4D97-AF65-F5344CB8AC3E}">
        <p14:creationId xmlns:p14="http://schemas.microsoft.com/office/powerpoint/2010/main" val="373314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023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decision criteria for an air conditioning solution include, among other things, maximum expected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dissipation loss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operating costs, acquisition costs, installation conditions, expansion costs, guaranteed future and costs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downtimes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for physical safety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basically two common air conditioning types: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Closed-circuit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air conditioning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· Direct cooling</a:t>
            </a:r>
          </a:p>
        </p:txBody>
      </p:sp>
    </p:spTree>
    <p:extLst>
      <p:ext uri="{BB962C8B-B14F-4D97-AF65-F5344CB8AC3E}">
        <p14:creationId xmlns:p14="http://schemas.microsoft.com/office/powerpoint/2010/main" val="3860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1554016"/>
            <a:ext cx="7800392" cy="437281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324947" y="331639"/>
            <a:ext cx="10972800" cy="706317"/>
          </a:xfrm>
        </p:spPr>
        <p:txBody>
          <a:bodyPr/>
          <a:lstStyle/>
          <a:p>
            <a:r>
              <a:rPr lang="en-US" sz="2400" dirty="0" smtClean="0"/>
              <a:t>Closed-circuit </a:t>
            </a:r>
            <a:r>
              <a:rPr lang="en-US" sz="2400" dirty="0"/>
              <a:t>air</a:t>
            </a:r>
            <a:br>
              <a:rPr lang="en-US" sz="2400" dirty="0"/>
            </a:br>
            <a:r>
              <a:rPr lang="en-US" sz="2400" dirty="0"/>
              <a:t>conditioning</a:t>
            </a:r>
          </a:p>
        </p:txBody>
      </p:sp>
    </p:spTree>
    <p:extLst>
      <p:ext uri="{BB962C8B-B14F-4D97-AF65-F5344CB8AC3E}">
        <p14:creationId xmlns:p14="http://schemas.microsoft.com/office/powerpoint/2010/main" val="6544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857" y="1812731"/>
            <a:ext cx="7930437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Conditions for supply air in the cold aisle should be between 18° C and 27° C, depending upon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relative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supply air humidity should be between 40% and 60% RH. Lower humidity leads to electrostatic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charging, high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humidity to corrosion of electrical and electronic components. Operating conditions with extremely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cold temperatures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under 18° C and high humidity,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lead to formation of condensation on IT devices,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must always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avoided. A maximum temperature fluctuation of 5° C per hour must also be taken 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317092"/>
            <a:ext cx="10972800" cy="1211283"/>
          </a:xfrm>
        </p:spPr>
        <p:txBody>
          <a:bodyPr/>
          <a:lstStyle/>
          <a:p>
            <a:r>
              <a:rPr lang="en-US" b="1" dirty="0"/>
              <a:t>Closed-Circuit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Air </a:t>
            </a:r>
            <a:r>
              <a:rPr lang="en-US" b="1" dirty="0"/>
              <a:t>Conditioning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7241" y="1417638"/>
            <a:ext cx="805481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closed-circuit air conditioning principle, the air cooled by the air conditioning system circulates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components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takes in heat and the warmed air then reaches the air conditioning system again in the form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air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is to be re-cooled. Only a small amount of outside air is introduced into the room that is to be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air conditioned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for air exchange. Optimal conditions with respect to temperature and relative humidity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only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achieved with closed-circuit air-conditioning units, or so-called precision air-conditioning units.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energy used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these systems is better utilized, i.e. reducing the temperature of return air is the first priority.</a:t>
            </a:r>
          </a:p>
        </p:txBody>
      </p:sp>
    </p:spTree>
    <p:extLst>
      <p:ext uri="{BB962C8B-B14F-4D97-AF65-F5344CB8AC3E}">
        <p14:creationId xmlns:p14="http://schemas.microsoft.com/office/powerpoint/2010/main" val="326122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5901" y="1578041"/>
            <a:ext cx="850268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“Plenum Feed, Plenum Return”, it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absolutely necessary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 cabinet has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doors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they can be sealed airtight.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contrast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floor must be sealed 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warm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side and be open on the cold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side. These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solutions are suitable for power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approximately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 kW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366758"/>
            <a:ext cx="10972800" cy="1211283"/>
          </a:xfrm>
        </p:spPr>
        <p:txBody>
          <a:bodyPr/>
          <a:lstStyle/>
          <a:p>
            <a:r>
              <a:rPr lang="en-US" dirty="0"/>
              <a:t>Plenum Feed, Plenum Return</a:t>
            </a:r>
          </a:p>
        </p:txBody>
      </p:sp>
    </p:spTree>
    <p:extLst>
      <p:ext uri="{BB962C8B-B14F-4D97-AF65-F5344CB8AC3E}">
        <p14:creationId xmlns:p14="http://schemas.microsoft.com/office/powerpoint/2010/main" val="21606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Cooling System Options and Environmental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17638"/>
            <a:ext cx="8453535" cy="46187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59634" y="18661"/>
            <a:ext cx="10972800" cy="1211283"/>
          </a:xfrm>
        </p:spPr>
        <p:txBody>
          <a:bodyPr/>
          <a:lstStyle/>
          <a:p>
            <a:r>
              <a:rPr lang="en-US" dirty="0"/>
              <a:t>Plenum Feed, Plenum Return</a:t>
            </a:r>
          </a:p>
        </p:txBody>
      </p:sp>
    </p:spTree>
    <p:extLst>
      <p:ext uri="{BB962C8B-B14F-4D97-AF65-F5344CB8AC3E}">
        <p14:creationId xmlns:p14="http://schemas.microsoft.com/office/powerpoint/2010/main" val="54768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009787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the cabinet no openings may exist between the cold side and the warm side, to ensure that mixtures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microcirculations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avoided. Unused height units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feed through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be closed with blind panels and seals.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Performance can be further optimized by containment of the cold or warm aisle</a:t>
            </a:r>
          </a:p>
        </p:txBody>
      </p:sp>
    </p:spTree>
    <p:extLst>
      <p:ext uri="{BB962C8B-B14F-4D97-AF65-F5344CB8AC3E}">
        <p14:creationId xmlns:p14="http://schemas.microsoft.com/office/powerpoint/2010/main" val="293814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940" y="1731571"/>
            <a:ext cx="695626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Direct cooling of racks must be implemented when heat loads exceed 10 to 15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kW per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cabinet. This is realized via a heat exchanger installed in the immediate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vicinity of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servers. These are usually heat exchangers cooled with cold water, that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arranged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either below or next to the 19” fixtures. Up to 40 kW of heat per rack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drawn off in this way. A cold-water infrastructure must be provided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rack area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this method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36605" y="154773"/>
            <a:ext cx="10972800" cy="1211283"/>
          </a:xfrm>
        </p:spPr>
        <p:txBody>
          <a:bodyPr/>
          <a:lstStyle/>
          <a:p>
            <a:r>
              <a:rPr lang="en-US" b="1" dirty="0"/>
              <a:t>Direct-Cooling Principle –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Water-Cooled </a:t>
            </a:r>
            <a:r>
              <a:rPr lang="en-US" b="1" dirty="0"/>
              <a:t>Server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2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water-cooled racks ensure the proper climatic conditions for their server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cabinets,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therefore self-sufficient with respect to the room air-conditioning system.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buildings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a low distance between floors, water-cooled server racks are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option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drawing off high heat loads safely without having to use a raised floor.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high-performance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cooling system required for higher power also includes a cold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hot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aisle containment.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436605" y="154773"/>
            <a:ext cx="10972800" cy="1211283"/>
          </a:xfrm>
        </p:spPr>
        <p:txBody>
          <a:bodyPr/>
          <a:lstStyle/>
          <a:p>
            <a:r>
              <a:rPr lang="en-US" b="1" dirty="0"/>
              <a:t>Direct-Cooling Principle –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Water-Cooled </a:t>
            </a:r>
            <a:r>
              <a:rPr lang="en-US" b="1" dirty="0"/>
              <a:t>Server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7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Briefly explain two common air conditioning types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plenum feed and plenum return?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24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709917"/>
            <a:ext cx="8229600" cy="45259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Discussed Cooling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System Options and Environmental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25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394230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26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Electrical Power Systems 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27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186155"/>
            <a:ext cx="81549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/>
            <a:r>
              <a:rPr lang="en-US" sz="2800" b="1" kern="0" dirty="0" smtClean="0">
                <a:solidFill>
                  <a:schemeClr val="accent2"/>
                </a:solidFill>
              </a:rPr>
              <a:t>At the end of this module, </a:t>
            </a:r>
            <a:r>
              <a:rPr lang="en-US" sz="2800" b="1" kern="0" dirty="0" smtClean="0">
                <a:solidFill>
                  <a:srgbClr val="FF0000"/>
                </a:solidFill>
              </a:rPr>
              <a:t>YOU</a:t>
            </a:r>
            <a:r>
              <a:rPr lang="en-US" sz="2800" b="1" kern="0" dirty="0" smtClean="0">
                <a:solidFill>
                  <a:schemeClr val="accent2"/>
                </a:solidFill>
              </a:rPr>
              <a:t> should be able to:</a:t>
            </a:r>
            <a:endParaRPr lang="en-GB" sz="2800" kern="0" dirty="0" smtClean="0"/>
          </a:p>
          <a:p>
            <a:pPr fontAlgn="auto"/>
            <a:r>
              <a:rPr lang="en-GB" sz="2000" kern="0" dirty="0" smtClean="0"/>
              <a:t>Demonstrate a knowledge of the fundamentals of cooling.</a:t>
            </a:r>
            <a:endParaRPr lang="en-US" sz="2000" kern="0" dirty="0" smtClean="0"/>
          </a:p>
          <a:p>
            <a:pPr fontAlgn="auto"/>
            <a:r>
              <a:rPr lang="en-GB" sz="2000" kern="0" dirty="0" smtClean="0"/>
              <a:t>Understand what cooling options are available and the</a:t>
            </a:r>
            <a:endParaRPr lang="en-US" sz="2000" kern="0" dirty="0" smtClean="0"/>
          </a:p>
          <a:p>
            <a:pPr fontAlgn="auto"/>
            <a:r>
              <a:rPr lang="en-GB" sz="2000" kern="0" dirty="0" smtClean="0"/>
              <a:t>advantages\disadvantages of each method, especially with respect to risk management.</a:t>
            </a:r>
            <a:endParaRPr lang="en-US" sz="2000" kern="0" dirty="0" smtClean="0"/>
          </a:p>
          <a:p>
            <a:r>
              <a:rPr lang="en-GB" sz="2000" kern="0" dirty="0" smtClean="0"/>
              <a:t>Understand different monitoring and control strategies including associated benefits</a:t>
            </a:r>
          </a:p>
          <a:p>
            <a:pPr fontAlgn="auto"/>
            <a:r>
              <a:rPr lang="en-GB" sz="2000" kern="0" dirty="0" smtClean="0"/>
              <a:t>Be aware of how to implement the changes in an operational environment.</a:t>
            </a:r>
            <a:endParaRPr lang="en-US" sz="2000" kern="0" dirty="0" smtClean="0"/>
          </a:p>
          <a:p>
            <a:pPr fontAlgn="auto"/>
            <a:r>
              <a:rPr lang="en-GB" sz="2000" kern="0" dirty="0" smtClean="0"/>
              <a:t>Understand how cooling is affected by design considerations across the world.</a:t>
            </a:r>
            <a:endParaRPr lang="en-US" sz="2000" kern="0" dirty="0" smtClean="0"/>
          </a:p>
          <a:p>
            <a:pPr fontAlgn="auto"/>
            <a:r>
              <a:rPr lang="en-GB" sz="2000" kern="0" dirty="0" smtClean="0"/>
              <a:t>Understand how to make cooling systems more efficient</a:t>
            </a:r>
            <a:endParaRPr lang="en-US" sz="2000" kern="0" dirty="0" smtClean="0"/>
          </a:p>
          <a:p>
            <a:r>
              <a:rPr lang="en-GB" sz="2000" kern="0" dirty="0" smtClean="0"/>
              <a:t>Understand </a:t>
            </a:r>
            <a:r>
              <a:rPr lang="en-GB" sz="2000" kern="0" dirty="0" err="1" smtClean="0"/>
              <a:t>CoP</a:t>
            </a:r>
            <a:r>
              <a:rPr lang="en-GB" sz="2000" kern="0" dirty="0" smtClean="0"/>
              <a:t>/EER and operational efficiency across the whole lifecycle of the data centre including part load efficiency.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Plenum feed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Plenum return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Direct Cooling</a:t>
            </a:r>
          </a:p>
          <a:p>
            <a:r>
              <a:rPr lang="en-US" altLang="en-US" sz="2000" b="1" smtClean="0">
                <a:latin typeface="Century Gothic" panose="020B0502020202020204" pitchFamily="34" charset="0"/>
              </a:rPr>
              <a:t>Closed Circuit</a:t>
            </a:r>
            <a:endParaRPr lang="en-US" altLang="en-US" sz="2000" b="1" dirty="0" smtClean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3004" y="1949092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cooling system of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center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turning into a major design criterion. The continuous increase in processor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leading to a growing demand for energy, which in turn leads to considerably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cooling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loads. This means that it makes sense to cool partitioned sections in the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center individually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in accordance with the specific way heat is generated in the area.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279158" y="546079"/>
            <a:ext cx="7982810" cy="1211283"/>
          </a:xfrm>
        </p:spPr>
        <p:txBody>
          <a:bodyPr/>
          <a:lstStyle/>
          <a:p>
            <a:r>
              <a:rPr lang="en-US" b="1" dirty="0"/>
              <a:t>Cooling – great potential for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704215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facility power includes the energy used to power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distribution switch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board, the uninterruptible power supply (UPS),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cooling system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climate control and all IT equipment, i.e. computers,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servers,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associated communication devices and peripherals.</a:t>
            </a:r>
          </a:p>
        </p:txBody>
      </p:sp>
    </p:spTree>
    <p:extLst>
      <p:ext uri="{BB962C8B-B14F-4D97-AF65-F5344CB8AC3E}">
        <p14:creationId xmlns:p14="http://schemas.microsoft.com/office/powerpoint/2010/main" val="218624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4" y="1757362"/>
            <a:ext cx="8117049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often neglected danger for IT systems is water. It is usually not a threat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of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pipe leaks or floods, but represents a danger in the form of extinguishing water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event of the above-discussed fire threats. The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amage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caused by the fire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often less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severe than the damage caused by the water used to extinguish it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latest developments allow data centers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equipped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wireless sensors that are able to detect leaks early, send warning signals and automatically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 doors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required. This is particularly important when highly efficient liquid-cooling systems are used for racks.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3689" y="206354"/>
            <a:ext cx="6281530" cy="1211283"/>
          </a:xfrm>
        </p:spPr>
        <p:txBody>
          <a:bodyPr/>
          <a:lstStyle/>
          <a:p>
            <a:r>
              <a:rPr lang="en-US" b="1" dirty="0"/>
              <a:t>Water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center is now divided up 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entrance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area, the actual computer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room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work area for administrators,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through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separate rooms for UPS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batteries, emergency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 generators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cooling. 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addition, attention must be given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matters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access control, video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monitoring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alarm systems. An emphasis 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active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passive components requires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improved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infrastructure that includes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equipment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a cooling system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supply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in turn affect installation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construction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well as the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cabling structure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09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room concepts exist with regard to data center layout.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classical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Room-in-Room Concept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separate technical and IT security rooms that house any type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number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server racks and network cabinets is equipped with raised floors, dropped ceilings if necessary,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active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passive fire protection and a cooling system.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419" y="0"/>
            <a:ext cx="6934200" cy="1211283"/>
          </a:xfrm>
        </p:spPr>
        <p:txBody>
          <a:bodyPr/>
          <a:lstStyle/>
          <a:p>
            <a:r>
              <a:rPr lang="en-US" b="1" dirty="0"/>
              <a:t>Room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82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66</TotalTime>
  <Pages>11</Pages>
  <Words>1700</Words>
  <Application>Microsoft Office PowerPoint</Application>
  <PresentationFormat>On-screen Show (4:3)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新細明體</vt:lpstr>
      <vt:lpstr>UCTI-Template-foundation-level</vt:lpstr>
      <vt:lpstr>Data Center Infrastructure CT109-3-2&amp;Version 2</vt:lpstr>
      <vt:lpstr>Topic &amp; Structure of The Lesson</vt:lpstr>
      <vt:lpstr>Learning Outcomes</vt:lpstr>
      <vt:lpstr>Key Terms You Must Be Able To Use</vt:lpstr>
      <vt:lpstr>Cooling – great potential for savings</vt:lpstr>
      <vt:lpstr>PowerPoint Presentation</vt:lpstr>
      <vt:lpstr>Water Risk</vt:lpstr>
      <vt:lpstr>PowerPoint Presentation</vt:lpstr>
      <vt:lpstr>Room Concepts</vt:lpstr>
      <vt:lpstr>Core Layer / Backbone</vt:lpstr>
      <vt:lpstr>Pod Systems</vt:lpstr>
      <vt:lpstr>Data Center Infrastructure</vt:lpstr>
      <vt:lpstr>Cooling</vt:lpstr>
      <vt:lpstr>PowerPoint Presentation</vt:lpstr>
      <vt:lpstr>PowerPoint Presentation</vt:lpstr>
      <vt:lpstr>Closed-circuit air conditioning</vt:lpstr>
      <vt:lpstr>Closed-Circuit  Air Conditioning Operation</vt:lpstr>
      <vt:lpstr>PowerPoint Presentation</vt:lpstr>
      <vt:lpstr>Plenum Feed, Plenum Return</vt:lpstr>
      <vt:lpstr>Plenum Feed, Plenum Return</vt:lpstr>
      <vt:lpstr>PowerPoint Presentation</vt:lpstr>
      <vt:lpstr>Direct-Cooling Principle –  Water-Cooled Server Rack</vt:lpstr>
      <vt:lpstr>Direct-Cooling Principle –  Water-Cooled Server Rack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15</cp:revision>
  <cp:lastPrinted>1995-11-02T09:23:42Z</cp:lastPrinted>
  <dcterms:created xsi:type="dcterms:W3CDTF">2017-10-11T09:20:11Z</dcterms:created>
  <dcterms:modified xsi:type="dcterms:W3CDTF">2018-03-26T07:09:22Z</dcterms:modified>
</cp:coreProperties>
</file>