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80" r:id="rId7"/>
    <p:sldId id="281" r:id="rId8"/>
    <p:sldId id="279" r:id="rId9"/>
    <p:sldId id="278" r:id="rId10"/>
    <p:sldId id="277" r:id="rId11"/>
    <p:sldId id="276" r:id="rId12"/>
    <p:sldId id="275" r:id="rId13"/>
    <p:sldId id="274" r:id="rId14"/>
    <p:sldId id="282" r:id="rId15"/>
    <p:sldId id="273" r:id="rId16"/>
    <p:sldId id="263" r:id="rId17"/>
    <p:sldId id="264" r:id="rId18"/>
    <p:sldId id="266" r:id="rId19"/>
    <p:sldId id="267" r:id="rId20"/>
    <p:sldId id="268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Overview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60325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Data Centre </a:t>
            </a:r>
            <a:r>
              <a:rPr lang="en-US" sz="4000" dirty="0" smtClean="0"/>
              <a:t>Infrastructure</a:t>
            </a:r>
            <a:r>
              <a:rPr lang="en-US" sz="3800" dirty="0" smtClean="0"/>
              <a:t> </a:t>
            </a:r>
            <a:endParaRPr lang="en-US" sz="3800" dirty="0"/>
          </a:p>
          <a:p>
            <a:pPr eaLnBrk="1" hangingPunct="1"/>
            <a:r>
              <a:rPr lang="en-US" sz="1400" dirty="0" smtClean="0"/>
              <a:t>CT109-3-2 and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10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</a:t>
            </a:r>
            <a:r>
              <a:rPr lang="en-GB" sz="2400" kern="0" dirty="0" smtClean="0">
                <a:latin typeface="Century Gothic" panose="020B0502020202020204" pitchFamily="34" charset="0"/>
              </a:rPr>
              <a:t>24 </a:t>
            </a:r>
            <a:r>
              <a:rPr lang="en-GB" sz="2400" kern="0" dirty="0" smtClean="0">
                <a:latin typeface="Century Gothic" panose="020B0502020202020204" pitchFamily="34" charset="0"/>
              </a:rPr>
              <a:t>hours per semester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 / Case Study : </a:t>
            </a:r>
            <a:r>
              <a:rPr lang="en-GB" sz="2400" kern="0" dirty="0" smtClean="0">
                <a:latin typeface="Century Gothic" panose="020B0502020202020204" pitchFamily="34" charset="0"/>
              </a:rPr>
              <a:t>18</a:t>
            </a:r>
            <a:r>
              <a:rPr lang="en-GB" sz="2400" kern="0" dirty="0" smtClean="0">
                <a:latin typeface="Century Gothic" panose="020B0502020202020204" pitchFamily="34" charset="0"/>
              </a:rPr>
              <a:t> </a:t>
            </a:r>
            <a:r>
              <a:rPr lang="en-GB" sz="2400" kern="0" dirty="0" smtClean="0">
                <a:latin typeface="Century Gothic" panose="020B0502020202020204" pitchFamily="34" charset="0"/>
              </a:rPr>
              <a:t>hours per </a:t>
            </a:r>
            <a:r>
              <a:rPr lang="en-US" sz="2400" kern="0" dirty="0" smtClean="0">
                <a:latin typeface="Century Gothic" panose="020B0502020202020204" pitchFamily="34" charset="0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Independent Learning Time: </a:t>
            </a:r>
            <a:r>
              <a:rPr lang="en-US" sz="2400" kern="0" dirty="0" smtClean="0">
                <a:latin typeface="Century Gothic" panose="020B0502020202020204" pitchFamily="34" charset="0"/>
              </a:rPr>
              <a:t>61 </a:t>
            </a:r>
            <a:r>
              <a:rPr lang="en-US" sz="2400" kern="0" dirty="0" smtClean="0">
                <a:latin typeface="Century Gothic" panose="020B0502020202020204" pitchFamily="34" charset="0"/>
              </a:rPr>
              <a:t>hours</a:t>
            </a: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9586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11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</a:t>
            </a:r>
            <a:r>
              <a:rPr lang="en-US" dirty="0"/>
              <a:t>e</a:t>
            </a:r>
            <a:r>
              <a:rPr lang="en-US" dirty="0" smtClean="0"/>
              <a:t>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12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13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0293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14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1376" y="1696730"/>
            <a:ext cx="8229600" cy="40475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</a:t>
            </a:r>
            <a:r>
              <a:rPr lang="en-US" sz="2400" b="1" dirty="0" smtClean="0">
                <a:solidFill>
                  <a:srgbClr val="C00000"/>
                </a:solidFill>
              </a:rPr>
              <a:t>Final Exam (50%)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Lecture</a:t>
            </a:r>
          </a:p>
          <a:p>
            <a:r>
              <a:rPr lang="en-US" sz="2400" dirty="0"/>
              <a:t>Introduction to Data Centre</a:t>
            </a:r>
            <a:r>
              <a:rPr lang="en-US" sz="2400" dirty="0" smtClean="0"/>
              <a:t>(Week_02_Lecture_Slide)</a:t>
            </a:r>
          </a:p>
          <a:p>
            <a:r>
              <a:rPr lang="en-US" sz="2400" dirty="0"/>
              <a:t>Site selection and environmental considerations</a:t>
            </a:r>
            <a:r>
              <a:rPr lang="en-US" sz="2400" dirty="0" smtClean="0"/>
              <a:t>(Week_03_Lecture_Slide)</a:t>
            </a:r>
          </a:p>
          <a:p>
            <a:r>
              <a:rPr lang="en-US" sz="2400" dirty="0"/>
              <a:t>Architecture Design </a:t>
            </a:r>
            <a:r>
              <a:rPr lang="en-US" sz="2400" dirty="0" smtClean="0"/>
              <a:t>(Week_04_Lecture_Slide)</a:t>
            </a:r>
          </a:p>
          <a:p>
            <a:r>
              <a:rPr lang="en-US" sz="2400" dirty="0"/>
              <a:t>Raised Access Floor </a:t>
            </a:r>
            <a:r>
              <a:rPr lang="en-US" sz="2400" dirty="0" smtClean="0"/>
              <a:t>(Week_05_Lecture_Slide</a:t>
            </a:r>
            <a:r>
              <a:rPr lang="en-US" sz="2400" dirty="0"/>
              <a:t>)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15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92571" y="553750"/>
            <a:ext cx="4828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Content Outline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8125" y="1617806"/>
            <a:ext cx="8283149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CLO2 &amp; CLO3 : Group Assignment (50%)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Tutorial / Case Study</a:t>
            </a:r>
          </a:p>
          <a:p>
            <a:r>
              <a:rPr lang="en-US" sz="2400" dirty="0"/>
              <a:t>IT </a:t>
            </a:r>
            <a:r>
              <a:rPr lang="en-US" sz="2400" dirty="0" smtClean="0"/>
              <a:t>Hardware</a:t>
            </a:r>
          </a:p>
          <a:p>
            <a:r>
              <a:rPr lang="en-US" sz="2400" dirty="0"/>
              <a:t>Case </a:t>
            </a:r>
            <a:r>
              <a:rPr lang="en-US" sz="2400" dirty="0" err="1"/>
              <a:t>Study:Commissioning</a:t>
            </a:r>
            <a:r>
              <a:rPr lang="en-US" sz="2400" dirty="0"/>
              <a:t> and </a:t>
            </a:r>
            <a:r>
              <a:rPr lang="en-US" sz="2400" dirty="0" smtClean="0"/>
              <a:t>Handover</a:t>
            </a:r>
          </a:p>
          <a:p>
            <a:r>
              <a:rPr lang="en-US" sz="2400" dirty="0"/>
              <a:t>Building Automation and Energy Management </a:t>
            </a:r>
            <a:r>
              <a:rPr lang="en-US" sz="2400" dirty="0" smtClean="0"/>
              <a:t>Systems</a:t>
            </a:r>
          </a:p>
          <a:p>
            <a:r>
              <a:rPr lang="en-US" sz="2400" dirty="0"/>
              <a:t>Room </a:t>
            </a:r>
            <a:r>
              <a:rPr lang="en-US" sz="2400" dirty="0" smtClean="0"/>
              <a:t>Layout</a:t>
            </a:r>
          </a:p>
          <a:p>
            <a:r>
              <a:rPr lang="en-US" sz="2400" dirty="0"/>
              <a:t>Case </a:t>
            </a:r>
            <a:r>
              <a:rPr lang="en-US" sz="2400" dirty="0" err="1"/>
              <a:t>Study:Fire</a:t>
            </a:r>
            <a:r>
              <a:rPr lang="en-US" sz="2400" dirty="0"/>
              <a:t> Protection and Security </a:t>
            </a:r>
            <a:r>
              <a:rPr lang="en-US" sz="2400" dirty="0" smtClean="0"/>
              <a:t>Systems </a:t>
            </a:r>
          </a:p>
          <a:p>
            <a:r>
              <a:rPr lang="en-US" sz="2400" dirty="0"/>
              <a:t>Case </a:t>
            </a:r>
            <a:r>
              <a:rPr lang="en-US" sz="2400" dirty="0" err="1"/>
              <a:t>Study:Electrical</a:t>
            </a:r>
            <a:r>
              <a:rPr lang="en-US" sz="2400" dirty="0"/>
              <a:t> Power Systems </a:t>
            </a:r>
            <a:endParaRPr lang="en-US" sz="2400" dirty="0" smtClean="0"/>
          </a:p>
          <a:p>
            <a:r>
              <a:rPr lang="en-US" sz="2400" dirty="0"/>
              <a:t>Case </a:t>
            </a:r>
            <a:r>
              <a:rPr lang="en-US" sz="2400" dirty="0" err="1"/>
              <a:t>Study:Cooling</a:t>
            </a:r>
            <a:r>
              <a:rPr lang="en-US" sz="2400" dirty="0"/>
              <a:t> System Options and Environmental Control </a:t>
            </a:r>
          </a:p>
        </p:txBody>
      </p:sp>
    </p:spTree>
    <p:extLst>
      <p:ext uri="{BB962C8B-B14F-4D97-AF65-F5344CB8AC3E}">
        <p14:creationId xmlns:p14="http://schemas.microsoft.com/office/powerpoint/2010/main" val="425234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16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BA0F044-2D01-4C18-AE27-158399AE242E}" type="slidenum">
              <a:rPr lang="en-GB" smtClean="0"/>
              <a:t>17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480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Reference material</a:t>
            </a:r>
          </a:p>
          <a:p>
            <a:pPr lvl="1" algn="just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Essential Reading: </a:t>
            </a:r>
            <a:endParaRPr lang="en-US" sz="1800" dirty="0" smtClean="0"/>
          </a:p>
          <a:p>
            <a:pPr lvl="1" algn="just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sz="1800" dirty="0" err="1" smtClean="0"/>
              <a:t>Lowe,S</a:t>
            </a:r>
            <a:r>
              <a:rPr lang="en-US" sz="1800" dirty="0"/>
              <a:t>. D., </a:t>
            </a:r>
            <a:r>
              <a:rPr lang="en-US" sz="1800" dirty="0" err="1"/>
              <a:t>Davis,D</a:t>
            </a:r>
            <a:r>
              <a:rPr lang="en-US" sz="1800" dirty="0"/>
              <a:t>. M. and </a:t>
            </a:r>
            <a:r>
              <a:rPr lang="en-US" sz="1800" dirty="0" err="1"/>
              <a:t>Green,J</a:t>
            </a:r>
            <a:r>
              <a:rPr lang="en-US" sz="1800" dirty="0"/>
              <a:t>.(2017) Building a Modern Data Center: Principles and Strategies of </a:t>
            </a:r>
            <a:r>
              <a:rPr lang="en-US" sz="1800" dirty="0" err="1"/>
              <a:t>Design.Bluffton:Actual</a:t>
            </a:r>
            <a:r>
              <a:rPr lang="en-US" sz="1800" dirty="0"/>
              <a:t> Tech Media. ISBN-13: 978-1943952076. </a:t>
            </a:r>
            <a:endParaRPr lang="en-US" sz="1800" dirty="0" smtClean="0"/>
          </a:p>
          <a:p>
            <a:pPr lvl="1" algn="just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sz="1800" dirty="0" err="1" smtClean="0"/>
              <a:t>Lammle</a:t>
            </a:r>
            <a:r>
              <a:rPr lang="en-US" sz="1800" dirty="0"/>
              <a:t>, T. and Montgomery, T. (2016) CCNA Data Center - Introducing Cisco Data Center Technologies Study Guide. New </a:t>
            </a:r>
            <a:r>
              <a:rPr lang="en-US" sz="1800" dirty="0" err="1"/>
              <a:t>York:Wiley.ISBN</a:t>
            </a:r>
            <a:r>
              <a:rPr lang="en-US" sz="1800" dirty="0"/>
              <a:t>: 978-1118661093. </a:t>
            </a:r>
            <a:endParaRPr lang="en-US" sz="1800" dirty="0" smtClean="0"/>
          </a:p>
          <a:p>
            <a:pPr lvl="1" algn="just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Geng</a:t>
            </a:r>
            <a:r>
              <a:rPr lang="en-US" sz="1800" dirty="0"/>
              <a:t>, H.(2014) Data Center </a:t>
            </a:r>
            <a:r>
              <a:rPr lang="en-US" sz="1800" dirty="0" err="1"/>
              <a:t>Handbook.Newyork:Wiley</a:t>
            </a:r>
            <a:r>
              <a:rPr lang="en-US" sz="1800" dirty="0"/>
              <a:t>. ISBN: 978-1118436639</a:t>
            </a:r>
            <a:r>
              <a:rPr lang="en-US" sz="2400" dirty="0"/>
              <a:t>. </a:t>
            </a:r>
            <a:endParaRPr lang="en-US" altLang="en-US" sz="2400" b="1" kern="0" dirty="0" smtClean="0">
              <a:latin typeface="Century Gothic" panose="020B0502020202020204" pitchFamily="34" charset="0"/>
            </a:endParaRP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dirty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/>
              <a:t>Lecturer Name: </a:t>
            </a:r>
            <a:r>
              <a:rPr lang="en-US" altLang="en-US" u="sng" kern="0" dirty="0"/>
              <a:t>Dr. K.C. Arun</a:t>
            </a:r>
          </a:p>
          <a:p>
            <a:pPr>
              <a:buFontTx/>
              <a:buNone/>
            </a:pPr>
            <a:r>
              <a:rPr lang="en-US" altLang="en-US" kern="0" dirty="0" smtClean="0"/>
              <a:t>Email: </a:t>
            </a:r>
            <a:r>
              <a:rPr lang="en-US" altLang="en-US" sz="2800" u="sng" kern="0" dirty="0" smtClean="0"/>
              <a:t>kchandran.arun@staffemail.apu.edu.my</a:t>
            </a:r>
            <a:endParaRPr lang="en-US" altLang="en-US" sz="2800" u="sng" kern="0" dirty="0"/>
          </a:p>
          <a:p>
            <a:pPr>
              <a:buFontTx/>
              <a:buNone/>
            </a:pPr>
            <a:r>
              <a:rPr lang="en-US" altLang="en-US" kern="0" dirty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20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The purpose of Data Centre Infrastructure is to provide knowledge of the various elements within a data </a:t>
            </a:r>
            <a:r>
              <a:rPr lang="en-US" sz="2400" dirty="0" smtClean="0">
                <a:cs typeface="Times New Roman" panose="02020603050405020304" pitchFamily="18" charset="0"/>
              </a:rPr>
              <a:t>center, </a:t>
            </a:r>
            <a:r>
              <a:rPr lang="en-US" sz="2400" dirty="0">
                <a:cs typeface="Times New Roman" panose="02020603050405020304" pitchFamily="18" charset="0"/>
              </a:rPr>
              <a:t>the various specialisms involved, and the associated best practices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Data center </a:t>
            </a:r>
            <a:r>
              <a:rPr lang="en-US" sz="2400" dirty="0">
                <a:cs typeface="Times New Roman" panose="02020603050405020304" pitchFamily="18" charset="0"/>
              </a:rPr>
              <a:t>infrastructure/design requires a multi-disciplinary solution, therefore this module is not intended to give students the ability to individually manage, control or </a:t>
            </a:r>
            <a:r>
              <a:rPr lang="en-US" sz="2400" dirty="0" smtClean="0">
                <a:cs typeface="Times New Roman" panose="02020603050405020304" pitchFamily="18" charset="0"/>
              </a:rPr>
              <a:t>optimize </a:t>
            </a:r>
            <a:r>
              <a:rPr lang="en-US" sz="2400" dirty="0">
                <a:cs typeface="Times New Roman" panose="02020603050405020304" pitchFamily="18" charset="0"/>
              </a:rPr>
              <a:t>all aspects of a data </a:t>
            </a:r>
            <a:r>
              <a:rPr lang="en-US" sz="2400" dirty="0" smtClean="0">
                <a:cs typeface="Times New Roman" panose="02020603050405020304" pitchFamily="18" charset="0"/>
              </a:rPr>
              <a:t>center </a:t>
            </a:r>
            <a:r>
              <a:rPr lang="en-US" sz="2400" dirty="0">
                <a:cs typeface="Times New Roman" panose="02020603050405020304" pitchFamily="18" charset="0"/>
              </a:rPr>
              <a:t>design or build but to provide them with the skills to work with assistance from experts in other disciplines to deliver an overall design and efficiency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610B9CF-F210-4713-9F26-4246EF4DB1E2}" type="slidenum">
              <a:rPr lang="en-GB" smtClean="0"/>
              <a:t>5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2435" y="1436985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:</a:t>
            </a:r>
            <a:endParaRPr lang="en-US" altLang="en-US" sz="2800" b="1" dirty="0">
              <a:latin typeface="Century Gothic" panose="020B0502020202020204" pitchFamily="34" charset="0"/>
            </a:endParaRPr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800" dirty="0" smtClean="0"/>
              <a:t>1 </a:t>
            </a:r>
            <a:r>
              <a:rPr lang="en-US" sz="2400" dirty="0" smtClean="0"/>
              <a:t>Evaluate </a:t>
            </a:r>
            <a:r>
              <a:rPr lang="en-US" sz="2400" dirty="0"/>
              <a:t>the options for Data Centre designs </a:t>
            </a:r>
            <a:r>
              <a:rPr lang="en-US" sz="2400" dirty="0" smtClean="0"/>
              <a:t>including the  </a:t>
            </a:r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400" dirty="0"/>
              <a:t> </a:t>
            </a:r>
            <a:r>
              <a:rPr lang="en-US" sz="2400" dirty="0" smtClean="0"/>
              <a:t>  types </a:t>
            </a:r>
            <a:r>
              <a:rPr lang="en-US" sz="2400" dirty="0"/>
              <a:t>of data centers for different </a:t>
            </a:r>
            <a:r>
              <a:rPr lang="en-US" sz="2400" dirty="0" smtClean="0"/>
              <a:t>computing architectures</a:t>
            </a:r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400" dirty="0" smtClean="0"/>
              <a:t>   and </a:t>
            </a:r>
            <a:r>
              <a:rPr lang="en-US" sz="2400" dirty="0"/>
              <a:t>business models </a:t>
            </a:r>
            <a:r>
              <a:rPr lang="en-US" sz="2400" dirty="0" smtClean="0"/>
              <a:t>(</a:t>
            </a:r>
            <a:r>
              <a:rPr lang="en-US" sz="2400" dirty="0"/>
              <a:t>C5,PLO1</a:t>
            </a:r>
            <a:r>
              <a:rPr lang="en-US" sz="2400" dirty="0" smtClean="0"/>
              <a:t>). </a:t>
            </a:r>
            <a:endParaRPr lang="en-US" sz="2400" dirty="0"/>
          </a:p>
          <a:p>
            <a:pPr marL="0" indent="0" algn="just" eaLnBrk="1" hangingPunct="1"/>
            <a:endParaRPr lang="en-US" altLang="en-US" sz="2400" dirty="0"/>
          </a:p>
          <a:p>
            <a:pPr marL="0" indent="0" algn="just" eaLnBrk="1" hangingPunct="1"/>
            <a:r>
              <a:rPr lang="en-US" altLang="en-US" sz="2400" dirty="0" smtClean="0"/>
              <a:t>2 </a:t>
            </a:r>
            <a:r>
              <a:rPr lang="en-US" sz="2400" dirty="0" smtClean="0"/>
              <a:t>Produce </a:t>
            </a:r>
            <a:r>
              <a:rPr lang="en-US" sz="2400" dirty="0"/>
              <a:t>a design plan for a Data Centre with </a:t>
            </a:r>
            <a:r>
              <a:rPr lang="en-US" sz="2400" dirty="0" smtClean="0"/>
              <a:t>necessary </a:t>
            </a:r>
          </a:p>
          <a:p>
            <a:pPr marL="0" indent="0" algn="just" eaLnBrk="1" hangingPunct="1"/>
            <a:r>
              <a:rPr lang="en-US" sz="2400" dirty="0"/>
              <a:t> </a:t>
            </a:r>
            <a:r>
              <a:rPr lang="en-US" sz="2400" dirty="0" smtClean="0"/>
              <a:t>  components </a:t>
            </a:r>
            <a:r>
              <a:rPr lang="en-US" sz="2400" dirty="0"/>
              <a:t>for an organization </a:t>
            </a:r>
            <a:r>
              <a:rPr lang="en-US" sz="2400" dirty="0" smtClean="0"/>
              <a:t>based on </a:t>
            </a:r>
            <a:r>
              <a:rPr lang="en-US" sz="2400" dirty="0"/>
              <a:t>a </a:t>
            </a:r>
            <a:r>
              <a:rPr lang="en-US" sz="2400" dirty="0" smtClean="0"/>
              <a:t>given scenario</a:t>
            </a:r>
          </a:p>
          <a:p>
            <a:pPr marL="0" indent="0" algn="just" eaLnBrk="1" hangingPunct="1"/>
            <a:r>
              <a:rPr lang="en-US" sz="2400" dirty="0" smtClean="0"/>
              <a:t>   (</a:t>
            </a:r>
            <a:r>
              <a:rPr lang="en-US" sz="2400" dirty="0"/>
              <a:t>C3,PLO3). </a:t>
            </a:r>
            <a:endParaRPr lang="en-US" sz="2400" dirty="0" smtClean="0"/>
          </a:p>
          <a:p>
            <a:pPr marL="0" indent="0" algn="just" eaLnBrk="1" hangingPunct="1"/>
            <a:endParaRPr lang="en-US" sz="2400" dirty="0"/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400" dirty="0" smtClean="0">
                <a:latin typeface="Century Gothic" panose="020B0502020202020204" pitchFamily="34" charset="0"/>
              </a:rPr>
              <a:t>3 </a:t>
            </a:r>
            <a:r>
              <a:rPr lang="en-US" sz="2400" dirty="0" smtClean="0"/>
              <a:t>Choose </a:t>
            </a:r>
            <a:r>
              <a:rPr lang="en-US" sz="2400" dirty="0"/>
              <a:t>cooling and energy management systems </a:t>
            </a:r>
            <a:r>
              <a:rPr lang="en-US" sz="2400" dirty="0" smtClean="0"/>
              <a:t>that</a:t>
            </a:r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400" dirty="0" smtClean="0"/>
              <a:t>   promote </a:t>
            </a:r>
            <a:r>
              <a:rPr lang="en-US" sz="2400" dirty="0"/>
              <a:t>sustainability and green computing in a </a:t>
            </a:r>
            <a:r>
              <a:rPr lang="en-US" sz="2400" dirty="0" smtClean="0"/>
              <a:t>data   </a:t>
            </a:r>
          </a:p>
          <a:p>
            <a:pPr marL="0" indent="0" algn="just" eaLnBrk="1" hangingPunct="1">
              <a:buClr>
                <a:srgbClr val="FF0000"/>
              </a:buClr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centre</a:t>
            </a:r>
            <a:r>
              <a:rPr lang="en-US" sz="2400" dirty="0" smtClean="0"/>
              <a:t> </a:t>
            </a:r>
            <a:r>
              <a:rPr lang="en-US" sz="2400" dirty="0"/>
              <a:t>(A3,PLO5</a:t>
            </a:r>
            <a:r>
              <a:rPr lang="en-US" sz="2400" dirty="0" smtClean="0"/>
              <a:t>).</a:t>
            </a:r>
            <a:endParaRPr lang="en-US" altLang="en-US" sz="2400" b="1" dirty="0">
              <a:latin typeface="Century Gothic" panose="020B0502020202020204" pitchFamily="34" charset="0"/>
            </a:endParaRPr>
          </a:p>
          <a:p>
            <a:pPr marL="0" indent="0" eaLnBrk="1" hangingPunct="1"/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26835" y="449800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Course Learning outcomes, CLOs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6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sz="3200" b="1" u="sng" dirty="0" smtClean="0"/>
              <a:t>Mapping of CLOs with MOEs Domain</a:t>
            </a:r>
            <a:endParaRPr lang="en-US" sz="3200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946030"/>
            <a:ext cx="7151077" cy="2180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9404" y="4913121"/>
            <a:ext cx="5694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</a:t>
            </a:r>
          </a:p>
          <a:p>
            <a:r>
              <a:rPr lang="en-US" dirty="0" smtClean="0"/>
              <a:t>PLO3 – </a:t>
            </a:r>
            <a:r>
              <a:rPr lang="en-US" dirty="0"/>
              <a:t>Social </a:t>
            </a:r>
            <a:r>
              <a:rPr lang="en-US" dirty="0" smtClean="0"/>
              <a:t>Skills and </a:t>
            </a:r>
            <a:r>
              <a:rPr lang="en-US" dirty="0"/>
              <a:t>Responsibilities</a:t>
            </a:r>
            <a:endParaRPr lang="en-US" dirty="0" smtClean="0"/>
          </a:p>
          <a:p>
            <a:r>
              <a:rPr lang="en-US" dirty="0" smtClean="0"/>
              <a:t>PLO5 – Communication, Leadership and Team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7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8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Teaching Strategies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sz="2800" kern="1200" dirty="0"/>
              <a:t>Lecture</a:t>
            </a:r>
          </a:p>
          <a:p>
            <a:r>
              <a:rPr lang="en-US" sz="2800" kern="1200" dirty="0" smtClean="0"/>
              <a:t>Tutorial</a:t>
            </a:r>
            <a:endParaRPr lang="en-US" sz="2800" kern="1200" dirty="0"/>
          </a:p>
          <a:p>
            <a:r>
              <a:rPr lang="en-US" sz="2800" kern="1200" dirty="0" smtClean="0"/>
              <a:t>Case Study (Individual and Group)</a:t>
            </a:r>
            <a:endParaRPr lang="en-US" sz="2800" kern="1200" dirty="0"/>
          </a:p>
          <a:p>
            <a:endParaRPr lang="en-US" sz="2800" kern="1200" dirty="0"/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9</a:t>
            </a:fld>
            <a:r>
              <a:rPr lang="en-GB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Final Exam </a:t>
            </a:r>
            <a:r>
              <a:rPr lang="en-US" b="1" dirty="0" smtClean="0">
                <a:solidFill>
                  <a:srgbClr val="FF0000"/>
                </a:solidFill>
              </a:rPr>
              <a:t>(50%)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dirty="0" smtClean="0"/>
              <a:t>Group Assignment </a:t>
            </a:r>
            <a:r>
              <a:rPr lang="en-US" b="1" dirty="0" smtClean="0">
                <a:solidFill>
                  <a:srgbClr val="FF0000"/>
                </a:solidFill>
              </a:rPr>
              <a:t>(50%)</a:t>
            </a:r>
          </a:p>
          <a:p>
            <a:pPr lvl="1">
              <a:buFontTx/>
              <a:buChar char="-"/>
            </a:pPr>
            <a:r>
              <a:rPr lang="en-US" dirty="0" smtClean="0"/>
              <a:t>Research : CLO2</a:t>
            </a:r>
          </a:p>
          <a:p>
            <a:pPr lvl="1">
              <a:buFontTx/>
              <a:buChar char="-"/>
            </a:pPr>
            <a:r>
              <a:rPr lang="en-US" dirty="0" smtClean="0"/>
              <a:t>WLAN Infrastructure Design : CLO3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**refer to SAIS for details</a:t>
            </a:r>
          </a:p>
        </p:txBody>
      </p:sp>
    </p:spTree>
    <p:extLst>
      <p:ext uri="{BB962C8B-B14F-4D97-AF65-F5344CB8AC3E}">
        <p14:creationId xmlns:p14="http://schemas.microsoft.com/office/powerpoint/2010/main" val="2246911065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290</TotalTime>
  <Pages>11</Pages>
  <Words>765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Times New Roman</vt:lpstr>
      <vt:lpstr>Wingdings</vt:lpstr>
      <vt:lpstr>UCTI-Template-foundation-level</vt:lpstr>
      <vt:lpstr>Data Centre Infrastructure  CT109-3-2 and Version VC1</vt:lpstr>
      <vt:lpstr>PowerPoint Presentation</vt:lpstr>
      <vt:lpstr>PowerPoint Presentation</vt:lpstr>
      <vt:lpstr>Aims of this module</vt:lpstr>
      <vt:lpstr>PowerPoint Presentation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What is expected of you 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Dr. Kuruvikulam Chandrasekaran Arun</cp:lastModifiedBy>
  <cp:revision>21</cp:revision>
  <cp:lastPrinted>2019-06-24T06:53:58Z</cp:lastPrinted>
  <dcterms:created xsi:type="dcterms:W3CDTF">2017-10-09T03:08:41Z</dcterms:created>
  <dcterms:modified xsi:type="dcterms:W3CDTF">2019-06-24T07:23:29Z</dcterms:modified>
</cp:coreProperties>
</file>