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3"/>
  </p:notesMasterIdLst>
  <p:handoutMasterIdLst>
    <p:handoutMasterId r:id="rId54"/>
  </p:handoutMasterIdLst>
  <p:sldIdLst>
    <p:sldId id="266" r:id="rId2"/>
    <p:sldId id="267" r:id="rId3"/>
    <p:sldId id="268" r:id="rId4"/>
    <p:sldId id="269" r:id="rId5"/>
    <p:sldId id="270" r:id="rId6"/>
    <p:sldId id="303" r:id="rId7"/>
    <p:sldId id="275" r:id="rId8"/>
    <p:sldId id="276" r:id="rId9"/>
    <p:sldId id="302" r:id="rId10"/>
    <p:sldId id="277" r:id="rId11"/>
    <p:sldId id="301" r:id="rId12"/>
    <p:sldId id="278" r:id="rId13"/>
    <p:sldId id="279" r:id="rId14"/>
    <p:sldId id="280" r:id="rId15"/>
    <p:sldId id="281" r:id="rId16"/>
    <p:sldId id="282" r:id="rId17"/>
    <p:sldId id="283" r:id="rId18"/>
    <p:sldId id="300" r:id="rId19"/>
    <p:sldId id="284" r:id="rId20"/>
    <p:sldId id="285" r:id="rId21"/>
    <p:sldId id="286" r:id="rId22"/>
    <p:sldId id="287" r:id="rId23"/>
    <p:sldId id="299" r:id="rId24"/>
    <p:sldId id="288" r:id="rId25"/>
    <p:sldId id="289" r:id="rId26"/>
    <p:sldId id="290" r:id="rId27"/>
    <p:sldId id="291" r:id="rId28"/>
    <p:sldId id="292" r:id="rId29"/>
    <p:sldId id="298" r:id="rId30"/>
    <p:sldId id="293" r:id="rId31"/>
    <p:sldId id="294" r:id="rId32"/>
    <p:sldId id="295" r:id="rId33"/>
    <p:sldId id="296" r:id="rId34"/>
    <p:sldId id="297" r:id="rId35"/>
    <p:sldId id="316" r:id="rId36"/>
    <p:sldId id="304" r:id="rId37"/>
    <p:sldId id="311" r:id="rId38"/>
    <p:sldId id="305" r:id="rId39"/>
    <p:sldId id="306" r:id="rId40"/>
    <p:sldId id="307" r:id="rId41"/>
    <p:sldId id="308" r:id="rId42"/>
    <p:sldId id="315" r:id="rId43"/>
    <p:sldId id="309" r:id="rId44"/>
    <p:sldId id="310" r:id="rId45"/>
    <p:sldId id="312" r:id="rId46"/>
    <p:sldId id="313" r:id="rId47"/>
    <p:sldId id="314" r:id="rId48"/>
    <p:sldId id="271" r:id="rId49"/>
    <p:sldId id="272" r:id="rId50"/>
    <p:sldId id="273" r:id="rId51"/>
    <p:sldId id="274" r:id="rId52"/>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Raised Access Floor</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t>Raised Access </a:t>
            </a:r>
            <a:r>
              <a:rPr lang="en-US" dirty="0" smtClean="0"/>
              <a:t>Floor</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dirty="0"/>
              <a:t>Data Center Infrastructure</a:t>
            </a:r>
            <a:br>
              <a:rPr lang="en-US" sz="3800" dirty="0"/>
            </a:br>
            <a:r>
              <a:rPr lang="en-US" sz="1400" dirty="0"/>
              <a:t>CT109-3-2 and Version VC1</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‹10› of 51</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Lasers used in data centers are usually </a:t>
            </a:r>
            <a:r>
              <a:rPr lang="en-US" sz="2400" dirty="0" smtClean="0">
                <a:latin typeface="Calibri" panose="020F0502020204030204" pitchFamily="34" charset="0"/>
                <a:cs typeface="Calibri" panose="020F0502020204030204" pitchFamily="34" charset="0"/>
              </a:rPr>
              <a:t>surface emitting semiconductor </a:t>
            </a:r>
            <a:r>
              <a:rPr lang="en-US" sz="2400" dirty="0">
                <a:latin typeface="Calibri" panose="020F0502020204030204" pitchFamily="34" charset="0"/>
                <a:cs typeface="Calibri" panose="020F0502020204030204" pitchFamily="34" charset="0"/>
              </a:rPr>
              <a:t>lasers, so-called </a:t>
            </a:r>
            <a:r>
              <a:rPr lang="en-US" sz="2400" dirty="0" smtClean="0">
                <a:latin typeface="Calibri" panose="020F0502020204030204" pitchFamily="34" charset="0"/>
                <a:cs typeface="Calibri" panose="020F0502020204030204" pitchFamily="34" charset="0"/>
              </a:rPr>
              <a:t>Vertical Cavity </a:t>
            </a:r>
            <a:r>
              <a:rPr lang="en-US" sz="2400" dirty="0">
                <a:latin typeface="Calibri" panose="020F0502020204030204" pitchFamily="34" charset="0"/>
                <a:cs typeface="Calibri" panose="020F0502020204030204" pitchFamily="34" charset="0"/>
              </a:rPr>
              <a:t>Surface Emitting Lasers (VCSEL, </a:t>
            </a:r>
            <a:r>
              <a:rPr lang="en-US" sz="2400" dirty="0" smtClean="0">
                <a:latin typeface="Calibri" panose="020F0502020204030204" pitchFamily="34" charset="0"/>
                <a:cs typeface="Calibri" panose="020F0502020204030204" pitchFamily="34" charset="0"/>
              </a:rPr>
              <a:t>pronounced “</a:t>
            </a:r>
            <a:r>
              <a:rPr lang="en-US" sz="2400" dirty="0" err="1" smtClean="0">
                <a:latin typeface="Calibri" panose="020F0502020204030204" pitchFamily="34" charset="0"/>
                <a:cs typeface="Calibri" panose="020F0502020204030204" pitchFamily="34" charset="0"/>
              </a:rPr>
              <a:t>vixel</a:t>
            </a:r>
            <a:r>
              <a:rPr lang="en-US" sz="2400" dirty="0">
                <a:latin typeface="Calibri" panose="020F0502020204030204" pitchFamily="34" charset="0"/>
                <a:cs typeface="Calibri" panose="020F0502020204030204" pitchFamily="34" charset="0"/>
              </a:rPr>
              <a:t>”). VCSEL are therefore very attractive </a:t>
            </a:r>
            <a:r>
              <a:rPr lang="en-US" sz="2400" dirty="0" smtClean="0">
                <a:latin typeface="Calibri" panose="020F0502020204030204" pitchFamily="34" charset="0"/>
                <a:cs typeface="Calibri" panose="020F0502020204030204" pitchFamily="34" charset="0"/>
              </a:rPr>
              <a:t>to networks </a:t>
            </a:r>
            <a:r>
              <a:rPr lang="en-US" sz="2400" dirty="0">
                <a:latin typeface="Calibri" panose="020F0502020204030204" pitchFamily="34" charset="0"/>
                <a:cs typeface="Calibri" panose="020F0502020204030204" pitchFamily="34" charset="0"/>
              </a:rPr>
              <a:t>in data centers because they are easy </a:t>
            </a:r>
            <a:r>
              <a:rPr lang="en-US" sz="2400" dirty="0" smtClean="0">
                <a:latin typeface="Calibri" panose="020F0502020204030204" pitchFamily="34" charset="0"/>
                <a:cs typeface="Calibri" panose="020F0502020204030204" pitchFamily="34" charset="0"/>
              </a:rPr>
              <a:t>and cost-effective </a:t>
            </a:r>
            <a:r>
              <a:rPr lang="en-US" sz="2400" dirty="0">
                <a:latin typeface="Calibri" panose="020F0502020204030204" pitchFamily="34" charset="0"/>
                <a:cs typeface="Calibri" panose="020F0502020204030204" pitchFamily="34" charset="0"/>
              </a:rPr>
              <a:t>to produce.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they do have </a:t>
            </a:r>
            <a:r>
              <a:rPr lang="en-US" sz="2400" dirty="0" smtClean="0">
                <a:latin typeface="Calibri" panose="020F0502020204030204" pitchFamily="34" charset="0"/>
                <a:cs typeface="Calibri" panose="020F0502020204030204" pitchFamily="34" charset="0"/>
              </a:rPr>
              <a:t>a relatively </a:t>
            </a:r>
            <a:r>
              <a:rPr lang="en-US" sz="2400" dirty="0">
                <a:latin typeface="Calibri" panose="020F0502020204030204" pitchFamily="34" charset="0"/>
                <a:cs typeface="Calibri" panose="020F0502020204030204" pitchFamily="34" charset="0"/>
              </a:rPr>
              <a:t>large spectral width for lasers. And </a:t>
            </a:r>
            <a:r>
              <a:rPr lang="en-US" sz="2400" dirty="0" smtClean="0">
                <a:latin typeface="Calibri" panose="020F0502020204030204" pitchFamily="34" charset="0"/>
                <a:cs typeface="Calibri" panose="020F0502020204030204" pitchFamily="34" charset="0"/>
              </a:rPr>
              <a:t>exactly the </a:t>
            </a:r>
            <a:r>
              <a:rPr lang="en-US" sz="2400" dirty="0">
                <a:latin typeface="Calibri" panose="020F0502020204030204" pitchFamily="34" charset="0"/>
                <a:cs typeface="Calibri" panose="020F0502020204030204" pitchFamily="34" charset="0"/>
              </a:rPr>
              <a:t>specifications for this spectral width were </a:t>
            </a:r>
            <a:r>
              <a:rPr lang="en-US" sz="2400" dirty="0" smtClean="0">
                <a:latin typeface="Calibri" panose="020F0502020204030204" pitchFamily="34" charset="0"/>
                <a:cs typeface="Calibri" panose="020F0502020204030204" pitchFamily="34" charset="0"/>
              </a:rPr>
              <a:t>also relaxed </a:t>
            </a:r>
            <a:r>
              <a:rPr lang="en-US" sz="2400" dirty="0">
                <a:latin typeface="Calibri" panose="020F0502020204030204" pitchFamily="34" charset="0"/>
                <a:cs typeface="Calibri" panose="020F0502020204030204" pitchFamily="34" charset="0"/>
              </a:rPr>
              <a:t>during the transition from 10 to 40/100 </a:t>
            </a:r>
            <a:r>
              <a:rPr lang="en-US" sz="2400" dirty="0" err="1">
                <a:latin typeface="Calibri" panose="020F0502020204030204" pitchFamily="34" charset="0"/>
                <a:cs typeface="Calibri" panose="020F0502020204030204" pitchFamily="34" charset="0"/>
              </a:rPr>
              <a:t>GbE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8" name="Title 1"/>
          <p:cNvSpPr>
            <a:spLocks noGrp="1"/>
          </p:cNvSpPr>
          <p:nvPr>
            <p:ph type="title"/>
          </p:nvPr>
        </p:nvSpPr>
        <p:spPr>
          <a:xfrm>
            <a:off x="-1436605" y="93306"/>
            <a:ext cx="10972800" cy="1211283"/>
          </a:xfrm>
        </p:spPr>
        <p:txBody>
          <a:bodyPr/>
          <a:lstStyle/>
          <a:p>
            <a:r>
              <a:rPr lang="en-US" dirty="0" smtClean="0"/>
              <a:t>Lasers </a:t>
            </a:r>
            <a:endParaRPr lang="en-US" dirty="0"/>
          </a:p>
        </p:txBody>
      </p:sp>
    </p:spTree>
    <p:extLst>
      <p:ext uri="{BB962C8B-B14F-4D97-AF65-F5344CB8AC3E}">
        <p14:creationId xmlns:p14="http://schemas.microsoft.com/office/powerpoint/2010/main" val="277077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The laser’s maximum permitted spectral width was creased from 0.45 to 0.65nm by IEEE802.3ba,which led to increased chromatic dispersion Chromatic dispersion is the phenomenon of an optical pulse spreading during its transmission through the optical fiber.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glass fiber has different refractive indices for different wavelengths. That is why some wavelengths spread faster than others. Since a pulse consists of multiple wavelengths, it will inevitably spread out to a certain degree and thus cause a certain dispersion.</a:t>
            </a:r>
          </a:p>
          <a:p>
            <a:pPr algn="just"/>
            <a:endParaRPr lang="en-US" sz="2400" dirty="0"/>
          </a:p>
        </p:txBody>
      </p:sp>
      <p:sp>
        <p:nvSpPr>
          <p:cNvPr id="4" name="Footer Placeholder 3"/>
          <p:cNvSpPr>
            <a:spLocks noGrp="1"/>
          </p:cNvSpPr>
          <p:nvPr>
            <p:ph type="ftr" sz="quarter" idx="10"/>
          </p:nvPr>
        </p:nvSpPr>
        <p:spPr/>
        <p:txBody>
          <a:bodyPr/>
          <a:lstStyle/>
          <a:p>
            <a:pPr>
              <a:defRPr/>
            </a:pPr>
            <a:r>
              <a:rPr lang="en-GB" dirty="0" smtClean="0"/>
              <a:t>Slide ‹11› of 51</a:t>
            </a:r>
            <a:endParaRPr lang="en-GB" dirty="0"/>
          </a:p>
        </p:txBody>
      </p:sp>
      <p:sp>
        <p:nvSpPr>
          <p:cNvPr id="5" name="Title 1"/>
          <p:cNvSpPr>
            <a:spLocks noGrp="1"/>
          </p:cNvSpPr>
          <p:nvPr>
            <p:ph type="title"/>
          </p:nvPr>
        </p:nvSpPr>
        <p:spPr>
          <a:xfrm>
            <a:off x="-1257606" y="179011"/>
            <a:ext cx="10972800" cy="1211283"/>
          </a:xfrm>
        </p:spPr>
        <p:txBody>
          <a:bodyPr/>
          <a:lstStyle/>
          <a:p>
            <a:r>
              <a:rPr lang="en-US" dirty="0" smtClean="0"/>
              <a:t>Lasers </a:t>
            </a:r>
            <a:endParaRPr lang="en-US" dirty="0"/>
          </a:p>
        </p:txBody>
      </p:sp>
    </p:spTree>
    <p:extLst>
      <p:ext uri="{BB962C8B-B14F-4D97-AF65-F5344CB8AC3E}">
        <p14:creationId xmlns:p14="http://schemas.microsoft.com/office/powerpoint/2010/main" val="186631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‹12› of 51</a:t>
            </a:r>
            <a:endParaRPr lang="en-GB" dirty="0"/>
          </a:p>
        </p:txBody>
      </p:sp>
      <p:sp>
        <p:nvSpPr>
          <p:cNvPr id="5" name="Content Placeholder 2"/>
          <p:cNvSpPr>
            <a:spLocks noGrp="1"/>
          </p:cNvSpPr>
          <p:nvPr>
            <p:ph idx="1"/>
          </p:nvPr>
        </p:nvSpPr>
        <p:spPr>
          <a:xfrm>
            <a:off x="485775" y="1417638"/>
            <a:ext cx="7726913" cy="4525963"/>
          </a:xfrm>
        </p:spPr>
        <p:txBody>
          <a:bodyPr/>
          <a:lstStyle/>
          <a:p>
            <a:pPr algn="just"/>
            <a:r>
              <a:rPr lang="en-US" sz="2400" dirty="0">
                <a:latin typeface="Calibri" panose="020F0502020204030204" pitchFamily="34" charset="0"/>
                <a:cs typeface="Calibri" panose="020F0502020204030204" pitchFamily="34" charset="0"/>
              </a:rPr>
              <a:t>The great success of Ethernet up to the present day can be traced back to the affordability, reliability, ease of </a:t>
            </a:r>
            <a:r>
              <a:rPr lang="en-US" sz="2400" dirty="0" smtClean="0">
                <a:latin typeface="Calibri" panose="020F0502020204030204" pitchFamily="34" charset="0"/>
                <a:cs typeface="Calibri" panose="020F0502020204030204" pitchFamily="34" charset="0"/>
              </a:rPr>
              <a:t>use and </a:t>
            </a:r>
            <a:r>
              <a:rPr lang="en-US" sz="2400" dirty="0">
                <a:latin typeface="Calibri" panose="020F0502020204030204" pitchFamily="34" charset="0"/>
                <a:cs typeface="Calibri" panose="020F0502020204030204" pitchFamily="34" charset="0"/>
              </a:rPr>
              <a:t>scalability of the technology. For these reasons, most network traffic these days begins and ends its trip </a:t>
            </a:r>
            <a:r>
              <a:rPr lang="en-US" sz="2400" dirty="0" smtClean="0">
                <a:latin typeface="Calibri" panose="020F0502020204030204" pitchFamily="34" charset="0"/>
                <a:cs typeface="Calibri" panose="020F0502020204030204" pitchFamily="34" charset="0"/>
              </a:rPr>
              <a:t>on Ethernet</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Since </a:t>
            </a:r>
            <a:r>
              <a:rPr lang="en-US" sz="2400" dirty="0">
                <a:latin typeface="Calibri" panose="020F0502020204030204" pitchFamily="34" charset="0"/>
                <a:cs typeface="Calibri" panose="020F0502020204030204" pitchFamily="34" charset="0"/>
              </a:rPr>
              <a:t>the computing power of applications grows slower than data traffic as networks are </a:t>
            </a:r>
            <a:r>
              <a:rPr lang="en-US" sz="2400" dirty="0" smtClean="0">
                <a:latin typeface="Calibri" panose="020F0502020204030204" pitchFamily="34" charset="0"/>
                <a:cs typeface="Calibri" panose="020F0502020204030204" pitchFamily="34" charset="0"/>
              </a:rPr>
              <a:t>aggregated, the </a:t>
            </a:r>
            <a:r>
              <a:rPr lang="en-US" sz="2400" dirty="0">
                <a:latin typeface="Calibri" panose="020F0502020204030204" pitchFamily="34" charset="0"/>
                <a:cs typeface="Calibri" panose="020F0502020204030204" pitchFamily="34" charset="0"/>
              </a:rPr>
              <a:t>development of 40 and 100 gigabit Ethernet came at just the right time to allow the Ethernet to continue </a:t>
            </a:r>
            <a:r>
              <a:rPr lang="en-US" sz="2400" dirty="0" smtClean="0">
                <a:latin typeface="Calibri" panose="020F0502020204030204" pitchFamily="34" charset="0"/>
                <a:cs typeface="Calibri" panose="020F0502020204030204" pitchFamily="34" charset="0"/>
              </a:rPr>
              <a:t>its triumphant </a:t>
            </a:r>
            <a:r>
              <a:rPr lang="en-US" sz="2400" dirty="0">
                <a:latin typeface="Calibri" panose="020F0502020204030204" pitchFamily="34" charset="0"/>
                <a:cs typeface="Calibri" panose="020F0502020204030204" pitchFamily="34" charset="0"/>
              </a:rPr>
              <a:t>march. This is because these high speeds provide that technology </a:t>
            </a:r>
          </a:p>
        </p:txBody>
      </p:sp>
      <p:sp>
        <p:nvSpPr>
          <p:cNvPr id="6" name="Title 1"/>
          <p:cNvSpPr>
            <a:spLocks noGrp="1"/>
          </p:cNvSpPr>
          <p:nvPr>
            <p:ph type="title"/>
          </p:nvPr>
        </p:nvSpPr>
        <p:spPr>
          <a:xfrm>
            <a:off x="-1137169" y="132547"/>
            <a:ext cx="10972800" cy="1211283"/>
          </a:xfrm>
        </p:spPr>
        <p:txBody>
          <a:bodyPr/>
          <a:lstStyle/>
          <a:p>
            <a:r>
              <a:rPr lang="en-US" dirty="0" smtClean="0"/>
              <a:t>Ethernet success criteria</a:t>
            </a:r>
            <a:endParaRPr lang="en-US" dirty="0"/>
          </a:p>
        </p:txBody>
      </p:sp>
    </p:spTree>
    <p:extLst>
      <p:ext uri="{BB962C8B-B14F-4D97-AF65-F5344CB8AC3E}">
        <p14:creationId xmlns:p14="http://schemas.microsoft.com/office/powerpoint/2010/main" val="316881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‹13› of 51</a:t>
            </a:r>
            <a:endParaRPr lang="en-GB" dirty="0"/>
          </a:p>
        </p:txBody>
      </p:sp>
      <p:pic>
        <p:nvPicPr>
          <p:cNvPr id="5" name="Content Placeholder 3"/>
          <p:cNvPicPr>
            <a:picLocks noGrp="1" noChangeAspect="1"/>
          </p:cNvPicPr>
          <p:nvPr>
            <p:ph idx="1"/>
          </p:nvPr>
        </p:nvPicPr>
        <p:blipFill>
          <a:blip r:embed="rId2"/>
          <a:stretch>
            <a:fillRect/>
          </a:stretch>
        </p:blipFill>
        <p:spPr>
          <a:xfrm>
            <a:off x="672387" y="1734879"/>
            <a:ext cx="7990344" cy="4720408"/>
          </a:xfrm>
          <a:prstGeom prst="rect">
            <a:avLst/>
          </a:prstGeom>
        </p:spPr>
      </p:pic>
      <p:sp>
        <p:nvSpPr>
          <p:cNvPr id="6" name="Title 1"/>
          <p:cNvSpPr>
            <a:spLocks noGrp="1"/>
          </p:cNvSpPr>
          <p:nvPr>
            <p:ph type="title"/>
          </p:nvPr>
        </p:nvSpPr>
        <p:spPr>
          <a:xfrm>
            <a:off x="-1341355" y="355833"/>
            <a:ext cx="10972800" cy="1211283"/>
          </a:xfrm>
        </p:spPr>
        <p:txBody>
          <a:bodyPr/>
          <a:lstStyle/>
          <a:p>
            <a:r>
              <a:rPr lang="en-US" b="1" dirty="0"/>
              <a:t>Ethernet Applications for </a:t>
            </a:r>
            <a:r>
              <a:rPr lang="en-US" b="1" dirty="0" smtClean="0"/>
              <a:t/>
            </a:r>
            <a:br>
              <a:rPr lang="en-US" b="1" dirty="0" smtClean="0"/>
            </a:br>
            <a:r>
              <a:rPr lang="en-US" b="1" dirty="0" smtClean="0"/>
              <a:t>Copper </a:t>
            </a:r>
            <a:r>
              <a:rPr lang="en-US" b="1" dirty="0"/>
              <a:t>Cables with Cat.5, Cat.6 </a:t>
            </a:r>
            <a:r>
              <a:rPr lang="en-US" b="1" dirty="0" smtClean="0"/>
              <a:t/>
            </a:r>
            <a:br>
              <a:rPr lang="en-US" b="1" dirty="0" smtClean="0"/>
            </a:br>
            <a:r>
              <a:rPr lang="en-US" b="1" dirty="0" smtClean="0"/>
              <a:t>&amp; </a:t>
            </a:r>
            <a:r>
              <a:rPr lang="en-US" b="1" dirty="0"/>
              <a:t>Cat.6A</a:t>
            </a:r>
            <a:endParaRPr lang="en-US" dirty="0"/>
          </a:p>
        </p:txBody>
      </p:sp>
    </p:spTree>
    <p:extLst>
      <p:ext uri="{BB962C8B-B14F-4D97-AF65-F5344CB8AC3E}">
        <p14:creationId xmlns:p14="http://schemas.microsoft.com/office/powerpoint/2010/main" val="153418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‹14› of 51</a:t>
            </a:r>
            <a:endParaRPr lang="en-GB" dirty="0"/>
          </a:p>
        </p:txBody>
      </p:sp>
      <p:sp>
        <p:nvSpPr>
          <p:cNvPr id="5" name="Content Placeholder 2"/>
          <p:cNvSpPr>
            <a:spLocks noGrp="1"/>
          </p:cNvSpPr>
          <p:nvPr>
            <p:ph idx="1"/>
          </p:nvPr>
        </p:nvSpPr>
        <p:spPr>
          <a:xfrm>
            <a:off x="454702" y="1417638"/>
            <a:ext cx="7073223" cy="4525963"/>
          </a:xfrm>
        </p:spPr>
        <p:txBody>
          <a:bodyPr/>
          <a:lstStyle/>
          <a:p>
            <a:pPr algn="just"/>
            <a:r>
              <a:rPr lang="en-US" sz="2400" b="1" dirty="0">
                <a:latin typeface="Calibri" panose="020F0502020204030204" pitchFamily="34" charset="0"/>
                <a:cs typeface="Calibri" panose="020F0502020204030204" pitchFamily="34" charset="0"/>
              </a:rPr>
              <a:t>10GBase-T</a:t>
            </a:r>
            <a:r>
              <a:rPr lang="en-US" sz="2400" dirty="0">
                <a:latin typeface="Calibri" panose="020F0502020204030204" pitchFamily="34" charset="0"/>
                <a:cs typeface="Calibri" panose="020F0502020204030204" pitchFamily="34" charset="0"/>
              </a:rPr>
              <a:t>, 10 gigabit data transmission for copper cables, was standardized in the summer of 2006. It allows </a:t>
            </a:r>
            <a:r>
              <a:rPr lang="en-US" sz="2400" dirty="0" smtClean="0">
                <a:latin typeface="Calibri" panose="020F0502020204030204" pitchFamily="34" charset="0"/>
                <a:cs typeface="Calibri" panose="020F0502020204030204" pitchFamily="34" charset="0"/>
              </a:rPr>
              <a:t>for use </a:t>
            </a:r>
            <a:r>
              <a:rPr lang="en-US" sz="2400" dirty="0">
                <a:latin typeface="Calibri" panose="020F0502020204030204" pitchFamily="34" charset="0"/>
                <a:cs typeface="Calibri" panose="020F0502020204030204" pitchFamily="34" charset="0"/>
              </a:rPr>
              <a:t>of a 4-pair cable (transmission on all 4 pairs) and a segment length of 100 m.</a:t>
            </a:r>
          </a:p>
          <a:p>
            <a:pPr algn="just"/>
            <a:r>
              <a:rPr lang="en-US" sz="2400" dirty="0">
                <a:latin typeface="Calibri" panose="020F0502020204030204" pitchFamily="34" charset="0"/>
                <a:cs typeface="Calibri" panose="020F0502020204030204" pitchFamily="34" charset="0"/>
              </a:rPr>
              <a:t>There is a “higher speed study group” for </a:t>
            </a:r>
            <a:r>
              <a:rPr lang="en-US" sz="2400" b="1" dirty="0">
                <a:latin typeface="Calibri" panose="020F0502020204030204" pitchFamily="34" charset="0"/>
                <a:cs typeface="Calibri" panose="020F0502020204030204" pitchFamily="34" charset="0"/>
              </a:rPr>
              <a:t>40GBase-T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100GBase-T</a:t>
            </a:r>
            <a:r>
              <a:rPr lang="en-US" sz="2400" dirty="0">
                <a:latin typeface="Calibri" panose="020F0502020204030204" pitchFamily="34" charset="0"/>
                <a:cs typeface="Calibri" panose="020F0502020204030204" pitchFamily="34" charset="0"/>
              </a:rPr>
              <a:t>, which allows 40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over </a:t>
            </a:r>
            <a:r>
              <a:rPr lang="en-US" sz="2400" dirty="0" smtClean="0">
                <a:latin typeface="Calibri" panose="020F0502020204030204" pitchFamily="34" charset="0"/>
                <a:cs typeface="Calibri" panose="020F0502020204030204" pitchFamily="34" charset="0"/>
              </a:rPr>
              <a:t>copper cables</a:t>
            </a:r>
            <a:r>
              <a:rPr lang="en-US" sz="2400" dirty="0">
                <a:latin typeface="Calibri" panose="020F0502020204030204" pitchFamily="34" charset="0"/>
                <a:cs typeface="Calibri" panose="020F0502020204030204" pitchFamily="34" charset="0"/>
              </a:rPr>
              <a:t>, at this point only over 10 m via </a:t>
            </a:r>
            <a:r>
              <a:rPr lang="en-US" sz="2400" dirty="0" err="1">
                <a:latin typeface="Calibri" panose="020F0502020204030204" pitchFamily="34" charset="0"/>
                <a:cs typeface="Calibri" panose="020F0502020204030204" pitchFamily="34" charset="0"/>
              </a:rPr>
              <a:t>Twinax</a:t>
            </a:r>
            <a:r>
              <a:rPr lang="en-US" sz="2400" dirty="0">
                <a:latin typeface="Calibri" panose="020F0502020204030204" pitchFamily="34" charset="0"/>
                <a:cs typeface="Calibri" panose="020F0502020204030204" pitchFamily="34" charset="0"/>
              </a:rPr>
              <a:t> cables or 1 m via backplane. However, a 40GBase-T standard </a:t>
            </a:r>
            <a:r>
              <a:rPr lang="en-US" sz="2400" dirty="0" smtClean="0">
                <a:latin typeface="Calibri" panose="020F0502020204030204" pitchFamily="34" charset="0"/>
                <a:cs typeface="Calibri" panose="020F0502020204030204" pitchFamily="34" charset="0"/>
              </a:rPr>
              <a:t>is expected</a:t>
            </a:r>
            <a:r>
              <a:rPr lang="en-US" sz="2400" dirty="0">
                <a:latin typeface="Calibri" panose="020F0502020204030204" pitchFamily="34" charset="0"/>
                <a:cs typeface="Calibri" panose="020F0502020204030204" pitchFamily="34" charset="0"/>
              </a:rPr>
              <a:t>, but is rather doubtful for 100Base-T.</a:t>
            </a:r>
          </a:p>
        </p:txBody>
      </p:sp>
      <p:sp>
        <p:nvSpPr>
          <p:cNvPr id="6" name="Title 1"/>
          <p:cNvSpPr>
            <a:spLocks noGrp="1"/>
          </p:cNvSpPr>
          <p:nvPr>
            <p:ph type="title"/>
          </p:nvPr>
        </p:nvSpPr>
        <p:spPr>
          <a:xfrm>
            <a:off x="-1495087" y="0"/>
            <a:ext cx="10972800" cy="1211283"/>
          </a:xfrm>
        </p:spPr>
        <p:txBody>
          <a:bodyPr/>
          <a:lstStyle/>
          <a:p>
            <a:r>
              <a:rPr lang="en-US" b="1" dirty="0"/>
              <a:t>10GBase-T</a:t>
            </a:r>
            <a:endParaRPr lang="en-US" dirty="0"/>
          </a:p>
        </p:txBody>
      </p:sp>
    </p:spTree>
    <p:extLst>
      <p:ext uri="{BB962C8B-B14F-4D97-AF65-F5344CB8AC3E}">
        <p14:creationId xmlns:p14="http://schemas.microsoft.com/office/powerpoint/2010/main" val="53076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‹15› of 51</a:t>
            </a:r>
            <a:endParaRPr lang="en-GB" dirty="0"/>
          </a:p>
        </p:txBody>
      </p:sp>
      <p:pic>
        <p:nvPicPr>
          <p:cNvPr id="5" name="Content Placeholder 3"/>
          <p:cNvPicPr>
            <a:picLocks noGrp="1" noChangeAspect="1"/>
          </p:cNvPicPr>
          <p:nvPr>
            <p:ph idx="1"/>
          </p:nvPr>
        </p:nvPicPr>
        <p:blipFill>
          <a:blip r:embed="rId2"/>
          <a:stretch>
            <a:fillRect/>
          </a:stretch>
        </p:blipFill>
        <p:spPr>
          <a:xfrm>
            <a:off x="485775" y="1616710"/>
            <a:ext cx="8454266" cy="4466849"/>
          </a:xfrm>
          <a:prstGeom prst="rect">
            <a:avLst/>
          </a:prstGeom>
        </p:spPr>
      </p:pic>
      <p:sp>
        <p:nvSpPr>
          <p:cNvPr id="6" name="Title 1"/>
          <p:cNvSpPr>
            <a:spLocks noGrp="1"/>
          </p:cNvSpPr>
          <p:nvPr>
            <p:ph type="title"/>
          </p:nvPr>
        </p:nvSpPr>
        <p:spPr>
          <a:xfrm>
            <a:off x="-1444218" y="135681"/>
            <a:ext cx="10972800" cy="1211283"/>
          </a:xfrm>
        </p:spPr>
        <p:txBody>
          <a:bodyPr/>
          <a:lstStyle/>
          <a:p>
            <a:r>
              <a:rPr lang="en-US" b="1" dirty="0"/>
              <a:t>Ethernet Applications for Fiber </a:t>
            </a:r>
            <a:r>
              <a:rPr lang="en-US" b="1" dirty="0" smtClean="0"/>
              <a:t/>
            </a:r>
            <a:br>
              <a:rPr lang="en-US" b="1" dirty="0" smtClean="0"/>
            </a:br>
            <a:r>
              <a:rPr lang="en-US" b="1" dirty="0" smtClean="0"/>
              <a:t>Optic </a:t>
            </a:r>
            <a:r>
              <a:rPr lang="en-US" b="1" dirty="0"/>
              <a:t>Cables with OM1 &amp; OM2</a:t>
            </a:r>
            <a:endParaRPr lang="en-US" dirty="0"/>
          </a:p>
        </p:txBody>
      </p:sp>
    </p:spTree>
    <p:extLst>
      <p:ext uri="{BB962C8B-B14F-4D97-AF65-F5344CB8AC3E}">
        <p14:creationId xmlns:p14="http://schemas.microsoft.com/office/powerpoint/2010/main" val="320372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‹16› of 51</a:t>
            </a:r>
            <a:endParaRPr lang="en-GB" dirty="0"/>
          </a:p>
        </p:txBody>
      </p:sp>
      <p:pic>
        <p:nvPicPr>
          <p:cNvPr id="5" name="Content Placeholder 3"/>
          <p:cNvPicPr>
            <a:picLocks noGrp="1" noChangeAspect="1"/>
          </p:cNvPicPr>
          <p:nvPr>
            <p:ph idx="1"/>
          </p:nvPr>
        </p:nvPicPr>
        <p:blipFill>
          <a:blip r:embed="rId2"/>
          <a:stretch>
            <a:fillRect/>
          </a:stretch>
        </p:blipFill>
        <p:spPr>
          <a:xfrm>
            <a:off x="707719" y="1940152"/>
            <a:ext cx="7042150" cy="4525963"/>
          </a:xfrm>
          <a:prstGeom prst="rect">
            <a:avLst/>
          </a:prstGeom>
        </p:spPr>
      </p:pic>
      <p:sp>
        <p:nvSpPr>
          <p:cNvPr id="6" name="Title 1"/>
          <p:cNvSpPr>
            <a:spLocks noGrp="1"/>
          </p:cNvSpPr>
          <p:nvPr>
            <p:ph type="title"/>
          </p:nvPr>
        </p:nvSpPr>
        <p:spPr>
          <a:xfrm>
            <a:off x="-1257606" y="571934"/>
            <a:ext cx="10972800" cy="1211283"/>
          </a:xfrm>
        </p:spPr>
        <p:txBody>
          <a:bodyPr/>
          <a:lstStyle/>
          <a:p>
            <a:r>
              <a:rPr lang="en-US" b="1" dirty="0"/>
              <a:t>Ethernet Applications </a:t>
            </a:r>
            <a:r>
              <a:rPr lang="en-US" b="1" dirty="0" smtClean="0"/>
              <a:t>for</a:t>
            </a:r>
            <a:br>
              <a:rPr lang="en-US" b="1" dirty="0" smtClean="0"/>
            </a:br>
            <a:r>
              <a:rPr lang="en-US" b="1" dirty="0" smtClean="0"/>
              <a:t> </a:t>
            </a:r>
            <a:r>
              <a:rPr lang="en-US" b="1" dirty="0"/>
              <a:t>Fiber </a:t>
            </a:r>
            <a:r>
              <a:rPr lang="en-US" b="1" dirty="0" smtClean="0"/>
              <a:t/>
            </a:r>
            <a:br>
              <a:rPr lang="en-US" b="1" dirty="0" smtClean="0"/>
            </a:br>
            <a:r>
              <a:rPr lang="en-US" b="1" dirty="0" smtClean="0"/>
              <a:t>Optic </a:t>
            </a:r>
            <a:r>
              <a:rPr lang="en-US" b="1" dirty="0"/>
              <a:t>Cables with OM3, OM4 &amp; OS2</a:t>
            </a:r>
            <a:endParaRPr lang="en-US" dirty="0"/>
          </a:p>
        </p:txBody>
      </p:sp>
    </p:spTree>
    <p:extLst>
      <p:ext uri="{BB962C8B-B14F-4D97-AF65-F5344CB8AC3E}">
        <p14:creationId xmlns:p14="http://schemas.microsoft.com/office/powerpoint/2010/main" val="258174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‹17› of 51</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was designed for the serial, continuous high-speed </a:t>
            </a:r>
            <a:r>
              <a:rPr lang="en-US" sz="2400" dirty="0" smtClean="0">
                <a:latin typeface="Calibri" panose="020F0502020204030204" pitchFamily="34" charset="0"/>
                <a:cs typeface="Calibri" panose="020F0502020204030204" pitchFamily="34" charset="0"/>
              </a:rPr>
              <a:t>transmission of </a:t>
            </a:r>
            <a:r>
              <a:rPr lang="en-US" sz="2400" dirty="0">
                <a:latin typeface="Calibri" panose="020F0502020204030204" pitchFamily="34" charset="0"/>
                <a:cs typeface="Calibri" panose="020F0502020204030204" pitchFamily="34" charset="0"/>
              </a:rPr>
              <a:t>large volumes of data. Most storage area networks (SAN) </a:t>
            </a:r>
            <a:r>
              <a:rPr lang="en-US" sz="2400" dirty="0" smtClean="0">
                <a:latin typeface="Calibri" panose="020F0502020204030204" pitchFamily="34" charset="0"/>
                <a:cs typeface="Calibri" panose="020F0502020204030204" pitchFamily="34" charset="0"/>
              </a:rPr>
              <a:t>today are </a:t>
            </a:r>
            <a:r>
              <a:rPr lang="en-US" sz="2400" dirty="0">
                <a:latin typeface="Calibri" panose="020F0502020204030204" pitchFamily="34" charset="0"/>
                <a:cs typeface="Calibri" panose="020F0502020204030204" pitchFamily="34" charset="0"/>
              </a:rPr>
              <a:t>based on the implementation of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standards.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data </a:t>
            </a:r>
            <a:r>
              <a:rPr lang="en-US" sz="2400" dirty="0" smtClean="0">
                <a:latin typeface="Calibri" panose="020F0502020204030204" pitchFamily="34" charset="0"/>
                <a:cs typeface="Calibri" panose="020F0502020204030204" pitchFamily="34" charset="0"/>
              </a:rPr>
              <a:t>transmission rates </a:t>
            </a:r>
            <a:r>
              <a:rPr lang="en-US" sz="2400" dirty="0">
                <a:latin typeface="Calibri" panose="020F0502020204030204" pitchFamily="34" charset="0"/>
                <a:cs typeface="Calibri" panose="020F0502020204030204" pitchFamily="34" charset="0"/>
              </a:rPr>
              <a:t>that can be achieved with this technology reach 16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a:t>
            </a:r>
            <a:r>
              <a:rPr lang="en-US" sz="2400" dirty="0" smtClean="0">
                <a:latin typeface="Calibri" panose="020F0502020204030204" pitchFamily="34" charset="0"/>
                <a:cs typeface="Calibri" panose="020F0502020204030204" pitchFamily="34" charset="0"/>
              </a:rPr>
              <a:t>The most </a:t>
            </a:r>
            <a:r>
              <a:rPr lang="en-US" sz="2400" dirty="0">
                <a:latin typeface="Calibri" panose="020F0502020204030204" pitchFamily="34" charset="0"/>
                <a:cs typeface="Calibri" panose="020F0502020204030204" pitchFamily="34" charset="0"/>
              </a:rPr>
              <a:t>common transmission media are copper cables within storage </a:t>
            </a:r>
            <a:r>
              <a:rPr lang="en-US" sz="2400" dirty="0" smtClean="0">
                <a:latin typeface="Calibri" panose="020F0502020204030204" pitchFamily="34" charset="0"/>
                <a:cs typeface="Calibri" panose="020F0502020204030204" pitchFamily="34" charset="0"/>
              </a:rPr>
              <a:t>devices, and </a:t>
            </a:r>
            <a:r>
              <a:rPr lang="en-US" sz="2400" dirty="0">
                <a:latin typeface="Calibri" panose="020F0502020204030204" pitchFamily="34" charset="0"/>
                <a:cs typeface="Calibri" panose="020F0502020204030204" pitchFamily="34" charset="0"/>
              </a:rPr>
              <a:t>fiber optic cables for connecting storage systems to one another</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033671" y="0"/>
            <a:ext cx="10972800" cy="1211283"/>
          </a:xfrm>
        </p:spPr>
        <p:txBody>
          <a:bodyPr/>
          <a:lstStyle/>
          <a:p>
            <a:r>
              <a:rPr lang="en-US" b="1" dirty="0" err="1"/>
              <a:t>Fibre</a:t>
            </a:r>
            <a:r>
              <a:rPr lang="en-US" b="1" dirty="0"/>
              <a:t> Channel (FC)</a:t>
            </a:r>
            <a:endParaRPr lang="en-US" dirty="0"/>
          </a:p>
        </p:txBody>
      </p:sp>
    </p:spTree>
    <p:extLst>
      <p:ext uri="{BB962C8B-B14F-4D97-AF65-F5344CB8AC3E}">
        <p14:creationId xmlns:p14="http://schemas.microsoft.com/office/powerpoint/2010/main" val="231459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‹18› of 51</a:t>
            </a:r>
            <a:endParaRPr lang="en-GB" dirty="0"/>
          </a:p>
        </p:txBody>
      </p:sp>
      <p:sp>
        <p:nvSpPr>
          <p:cNvPr id="5" name="Rectangle 4"/>
          <p:cNvSpPr/>
          <p:nvPr/>
        </p:nvSpPr>
        <p:spPr>
          <a:xfrm>
            <a:off x="485775" y="1582341"/>
            <a:ext cx="7042150" cy="4524315"/>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As in conventional networks (LAN) in which every network interface card has a MAC address, each device in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has a WWNN (World Wide Node Name) as well as a WWPN (World Wide Port Name) for every port in the device. These are 64-bit values that uniquely identify each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device.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err="1" smtClean="0">
                <a:latin typeface="Calibri" panose="020F0502020204030204" pitchFamily="34" charset="0"/>
                <a:cs typeface="Calibri" panose="020F0502020204030204" pitchFamily="34" charset="0"/>
              </a:rPr>
              <a:t>Fibre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Channel devices can have more than just one port available; in this case the device still has only one WWNN, but it has WWPNs of a number equal to that of the number of ports it possesses. The WWNN and WWPNs are generally very similar.</a:t>
            </a:r>
          </a:p>
        </p:txBody>
      </p:sp>
      <p:sp>
        <p:nvSpPr>
          <p:cNvPr id="6" name="Title 1"/>
          <p:cNvSpPr>
            <a:spLocks noGrp="1"/>
          </p:cNvSpPr>
          <p:nvPr>
            <p:ph type="title"/>
          </p:nvPr>
        </p:nvSpPr>
        <p:spPr>
          <a:xfrm>
            <a:off x="-1238945" y="223936"/>
            <a:ext cx="10972800" cy="1211283"/>
          </a:xfrm>
        </p:spPr>
        <p:txBody>
          <a:bodyPr/>
          <a:lstStyle/>
          <a:p>
            <a:r>
              <a:rPr lang="en-US" b="1" dirty="0" err="1"/>
              <a:t>Fibre</a:t>
            </a:r>
            <a:r>
              <a:rPr lang="en-US" b="1" dirty="0"/>
              <a:t> Channel (FC)</a:t>
            </a:r>
            <a:endParaRPr lang="en-US" dirty="0"/>
          </a:p>
        </p:txBody>
      </p:sp>
    </p:spTree>
    <p:extLst>
      <p:ext uri="{BB962C8B-B14F-4D97-AF65-F5344CB8AC3E}">
        <p14:creationId xmlns:p14="http://schemas.microsoft.com/office/powerpoint/2010/main" val="4023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‹19› of 51</a:t>
            </a:r>
            <a:endParaRPr lang="en-GB" dirty="0"/>
          </a:p>
        </p:txBody>
      </p:sp>
      <p:pic>
        <p:nvPicPr>
          <p:cNvPr id="5" name="Content Placeholder 3"/>
          <p:cNvPicPr>
            <a:picLocks noGrp="1" noChangeAspect="1"/>
          </p:cNvPicPr>
          <p:nvPr>
            <p:ph idx="1"/>
          </p:nvPr>
        </p:nvPicPr>
        <p:blipFill>
          <a:blip r:embed="rId2"/>
          <a:stretch>
            <a:fillRect/>
          </a:stretch>
        </p:blipFill>
        <p:spPr>
          <a:xfrm>
            <a:off x="826874" y="2531893"/>
            <a:ext cx="6701051" cy="2976901"/>
          </a:xfrm>
          <a:prstGeom prst="rect">
            <a:avLst/>
          </a:prstGeom>
        </p:spPr>
      </p:pic>
    </p:spTree>
    <p:extLst>
      <p:ext uri="{BB962C8B-B14F-4D97-AF65-F5344CB8AC3E}">
        <p14:creationId xmlns:p14="http://schemas.microsoft.com/office/powerpoint/2010/main" val="344534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sz="2400" dirty="0"/>
              <a:t>Raised Access Floor, connecting the infrastructure with copper and </a:t>
            </a:r>
            <a:r>
              <a:rPr lang="en-US" sz="2400" dirty="0" err="1"/>
              <a:t>fibre</a:t>
            </a:r>
            <a:r>
              <a:rPr lang="en-US" sz="2400" dirty="0"/>
              <a:t>.</a:t>
            </a:r>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51</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‹20› of 51</a:t>
            </a:r>
            <a:endParaRPr lang="en-GB" dirty="0"/>
          </a:p>
        </p:txBody>
      </p:sp>
      <p:sp>
        <p:nvSpPr>
          <p:cNvPr id="5" name="Content Placeholder 2"/>
          <p:cNvSpPr>
            <a:spLocks noGrp="1"/>
          </p:cNvSpPr>
          <p:nvPr>
            <p:ph idx="1"/>
          </p:nvPr>
        </p:nvSpPr>
        <p:spPr>
          <a:xfrm>
            <a:off x="485775" y="1417638"/>
            <a:ext cx="7279044" cy="4525963"/>
          </a:xfrm>
        </p:spPr>
        <p:txBody>
          <a:bodyPr/>
          <a:lstStyle/>
          <a:p>
            <a:pPr algn="just"/>
            <a:r>
              <a:rPr lang="en-US" sz="2400" dirty="0">
                <a:latin typeface="Calibri" panose="020F0502020204030204" pitchFamily="34" charset="0"/>
                <a:cs typeface="Calibri" panose="020F0502020204030204" pitchFamily="34" charset="0"/>
              </a:rPr>
              <a:t>In general, there are </a:t>
            </a:r>
            <a:r>
              <a:rPr lang="en-US" sz="2400" dirty="0" smtClean="0">
                <a:latin typeface="Calibri" panose="020F0502020204030204" pitchFamily="34" charset="0"/>
                <a:cs typeface="Calibri" panose="020F0502020204030204" pitchFamily="34" charset="0"/>
              </a:rPr>
              <a:t>two different </a:t>
            </a:r>
            <a:r>
              <a:rPr lang="en-US" sz="2400" dirty="0">
                <a:latin typeface="Calibri" panose="020F0502020204030204" pitchFamily="34" charset="0"/>
                <a:cs typeface="Calibri" panose="020F0502020204030204" pitchFamily="34" charset="0"/>
              </a:rPr>
              <a:t>types of </a:t>
            </a:r>
            <a:r>
              <a:rPr lang="en-US" sz="2400" dirty="0" err="1" smtClean="0">
                <a:latin typeface="Calibri" panose="020F0502020204030204" pitchFamily="34" charset="0"/>
                <a:cs typeface="Calibri" panose="020F0502020204030204" pitchFamily="34" charset="0"/>
              </a:rPr>
              <a:t>Fibre</a:t>
            </a:r>
            <a:r>
              <a:rPr lang="en-US" sz="2400" dirty="0" smtClean="0">
                <a:latin typeface="Calibri" panose="020F0502020204030204" pitchFamily="34" charset="0"/>
                <a:cs typeface="Calibri" panose="020F0502020204030204" pitchFamily="34" charset="0"/>
              </a:rPr>
              <a:t> Channel implementations; Switched </a:t>
            </a:r>
            <a:r>
              <a:rPr lang="en-US" sz="2400" dirty="0">
                <a:latin typeface="Calibri" panose="020F0502020204030204" pitchFamily="34" charset="0"/>
                <a:cs typeface="Calibri" panose="020F0502020204030204" pitchFamily="34" charset="0"/>
              </a:rPr>
              <a:t>Fabric, </a:t>
            </a:r>
            <a:r>
              <a:rPr lang="en-US" sz="2400" dirty="0" smtClean="0">
                <a:latin typeface="Calibri" panose="020F0502020204030204" pitchFamily="34" charset="0"/>
                <a:cs typeface="Calibri" panose="020F0502020204030204" pitchFamily="34" charset="0"/>
              </a:rPr>
              <a:t>usually known </a:t>
            </a:r>
            <a:r>
              <a:rPr lang="en-US" sz="2400" dirty="0">
                <a:latin typeface="Calibri" panose="020F0502020204030204" pitchFamily="34" charset="0"/>
                <a:cs typeface="Calibri" panose="020F0502020204030204" pitchFamily="34" charset="0"/>
              </a:rPr>
              <a:t>as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or FC-SW </a:t>
            </a:r>
            <a:r>
              <a:rPr lang="en-US" sz="2400" dirty="0">
                <a:latin typeface="Calibri" panose="020F0502020204030204" pitchFamily="34" charset="0"/>
                <a:cs typeface="Calibri" panose="020F0502020204030204" pitchFamily="34" charset="0"/>
              </a:rPr>
              <a:t>for short, and </a:t>
            </a:r>
            <a:r>
              <a:rPr lang="en-US" sz="2400" dirty="0" smtClean="0">
                <a:latin typeface="Calibri" panose="020F0502020204030204" pitchFamily="34" charset="0"/>
                <a:cs typeface="Calibri" panose="020F0502020204030204" pitchFamily="34" charset="0"/>
              </a:rPr>
              <a:t>Arbitrated Loop</a:t>
            </a:r>
            <a:r>
              <a:rPr lang="en-US" sz="2400" dirty="0">
                <a:latin typeface="Calibri" panose="020F0502020204030204" pitchFamily="34" charset="0"/>
                <a:cs typeface="Calibri" panose="020F0502020204030204" pitchFamily="34" charset="0"/>
              </a:rPr>
              <a:t>, or FC-AL.</a:t>
            </a:r>
          </a:p>
          <a:p>
            <a:pPr algn="just"/>
            <a:r>
              <a:rPr lang="en-US" sz="2400" dirty="0">
                <a:latin typeface="Calibri" panose="020F0502020204030204" pitchFamily="34" charset="0"/>
                <a:cs typeface="Calibri" panose="020F0502020204030204" pitchFamily="34" charset="0"/>
              </a:rPr>
              <a:t>In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Switched Fabric</a:t>
            </a:r>
            <a:r>
              <a:rPr lang="en-US" sz="2400" dirty="0">
                <a:latin typeface="Calibri" panose="020F0502020204030204" pitchFamily="34" charset="0"/>
                <a:cs typeface="Calibri" panose="020F0502020204030204" pitchFamily="34" charset="0"/>
              </a:rPr>
              <a:t>, point-to-point </a:t>
            </a:r>
            <a:r>
              <a:rPr lang="en-US" sz="2400" dirty="0" smtClean="0">
                <a:latin typeface="Calibri" panose="020F0502020204030204" pitchFamily="34" charset="0"/>
                <a:cs typeface="Calibri" panose="020F0502020204030204" pitchFamily="34" charset="0"/>
              </a:rPr>
              <a:t>connections are </a:t>
            </a:r>
            <a:r>
              <a:rPr lang="en-US" sz="2400" dirty="0">
                <a:latin typeface="Calibri" panose="020F0502020204030204" pitchFamily="34" charset="0"/>
                <a:cs typeface="Calibri" panose="020F0502020204030204" pitchFamily="34" charset="0"/>
              </a:rPr>
              <a:t>switched </a:t>
            </a:r>
            <a:r>
              <a:rPr lang="en-US" sz="2400" dirty="0" smtClean="0">
                <a:latin typeface="Calibri" panose="020F0502020204030204" pitchFamily="34" charset="0"/>
                <a:cs typeface="Calibri" panose="020F0502020204030204" pitchFamily="34" charset="0"/>
              </a:rPr>
              <a:t>between terminal </a:t>
            </a:r>
            <a:r>
              <a:rPr lang="en-US" sz="2400" dirty="0">
                <a:latin typeface="Calibri" panose="020F0502020204030204" pitchFamily="34" charset="0"/>
                <a:cs typeface="Calibri" panose="020F0502020204030204" pitchFamily="34" charset="0"/>
              </a:rPr>
              <a:t>devices, while</a:t>
            </a:r>
          </a:p>
          <a:p>
            <a:pPr algn="just"/>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Arbitrated Loop </a:t>
            </a:r>
            <a:r>
              <a:rPr lang="en-US" sz="2400" dirty="0">
                <a:latin typeface="Calibri" panose="020F0502020204030204" pitchFamily="34" charset="0"/>
                <a:cs typeface="Calibri" panose="020F0502020204030204" pitchFamily="34" charset="0"/>
              </a:rPr>
              <a:t>is a logical bus </a:t>
            </a:r>
            <a:r>
              <a:rPr lang="en-US" sz="2400" dirty="0" smtClean="0">
                <a:latin typeface="Calibri" panose="020F0502020204030204" pitchFamily="34" charset="0"/>
                <a:cs typeface="Calibri" panose="020F0502020204030204" pitchFamily="34" charset="0"/>
              </a:rPr>
              <a:t>in which </a:t>
            </a:r>
            <a:r>
              <a:rPr lang="en-US" sz="2400" dirty="0">
                <a:latin typeface="Calibri" panose="020F0502020204030204" pitchFamily="34" charset="0"/>
                <a:cs typeface="Calibri" panose="020F0502020204030204" pitchFamily="34" charset="0"/>
              </a:rPr>
              <a:t>all terminal </a:t>
            </a:r>
            <a:r>
              <a:rPr lang="en-US" sz="2400" dirty="0" smtClean="0">
                <a:latin typeface="Calibri" panose="020F0502020204030204" pitchFamily="34" charset="0"/>
                <a:cs typeface="Calibri" panose="020F0502020204030204" pitchFamily="34" charset="0"/>
              </a:rPr>
              <a:t>devices share </a:t>
            </a:r>
            <a:r>
              <a:rPr lang="en-US" sz="2400" dirty="0">
                <a:latin typeface="Calibri" panose="020F0502020204030204" pitchFamily="34" charset="0"/>
                <a:cs typeface="Calibri" panose="020F0502020204030204" pitchFamily="34" charset="0"/>
              </a:rPr>
              <a:t>the common </a:t>
            </a:r>
            <a:r>
              <a:rPr lang="en-US" sz="2400" dirty="0" smtClean="0">
                <a:latin typeface="Calibri" panose="020F0502020204030204" pitchFamily="34" charset="0"/>
                <a:cs typeface="Calibri" panose="020F0502020204030204" pitchFamily="34" charset="0"/>
              </a:rPr>
              <a:t>data transmission </a:t>
            </a:r>
            <a:r>
              <a:rPr lang="en-US" sz="2400" dirty="0">
                <a:latin typeface="Calibri" panose="020F0502020204030204" pitchFamily="34" charset="0"/>
                <a:cs typeface="Calibri" panose="020F0502020204030204" pitchFamily="34" charset="0"/>
              </a:rPr>
              <a:t>rate.</a:t>
            </a:r>
          </a:p>
        </p:txBody>
      </p:sp>
      <p:sp>
        <p:nvSpPr>
          <p:cNvPr id="6" name="Title 1"/>
          <p:cNvSpPr>
            <a:spLocks noGrp="1"/>
          </p:cNvSpPr>
          <p:nvPr>
            <p:ph type="title"/>
          </p:nvPr>
        </p:nvSpPr>
        <p:spPr>
          <a:xfrm>
            <a:off x="-1361103" y="55984"/>
            <a:ext cx="10972800" cy="1211283"/>
          </a:xfrm>
        </p:spPr>
        <p:txBody>
          <a:bodyPr/>
          <a:lstStyle/>
          <a:p>
            <a:r>
              <a:rPr lang="en-US" b="1" dirty="0"/>
              <a:t>Topologies</a:t>
            </a:r>
            <a:endParaRPr lang="en-US" dirty="0"/>
          </a:p>
        </p:txBody>
      </p:sp>
    </p:spTree>
    <p:extLst>
      <p:ext uri="{BB962C8B-B14F-4D97-AF65-F5344CB8AC3E}">
        <p14:creationId xmlns:p14="http://schemas.microsoft.com/office/powerpoint/2010/main" val="248883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‹21› of 51</a:t>
            </a:r>
            <a:endParaRPr lang="en-GB" dirty="0"/>
          </a:p>
        </p:txBody>
      </p:sp>
      <p:pic>
        <p:nvPicPr>
          <p:cNvPr id="5" name="Content Placeholder 3"/>
          <p:cNvPicPr>
            <a:picLocks noGrp="1" noChangeAspect="1"/>
          </p:cNvPicPr>
          <p:nvPr>
            <p:ph idx="1"/>
          </p:nvPr>
        </p:nvPicPr>
        <p:blipFill>
          <a:blip r:embed="rId2"/>
          <a:stretch>
            <a:fillRect/>
          </a:stretch>
        </p:blipFill>
        <p:spPr>
          <a:xfrm>
            <a:off x="89943" y="1610385"/>
            <a:ext cx="7833814" cy="4213527"/>
          </a:xfrm>
          <a:prstGeom prst="rect">
            <a:avLst/>
          </a:prstGeom>
        </p:spPr>
      </p:pic>
    </p:spTree>
    <p:extLst>
      <p:ext uri="{BB962C8B-B14F-4D97-AF65-F5344CB8AC3E}">
        <p14:creationId xmlns:p14="http://schemas.microsoft.com/office/powerpoint/2010/main" val="3019858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‹22› of 51</a:t>
            </a:r>
            <a:endParaRPr lang="en-GB" dirty="0"/>
          </a:p>
        </p:txBody>
      </p:sp>
      <p:sp>
        <p:nvSpPr>
          <p:cNvPr id="5" name="Content Placeholder 2"/>
          <p:cNvSpPr>
            <a:spLocks noGrp="1"/>
          </p:cNvSpPr>
          <p:nvPr>
            <p:ph idx="1"/>
          </p:nvPr>
        </p:nvSpPr>
        <p:spPr>
          <a:xfrm>
            <a:off x="276673" y="1693806"/>
            <a:ext cx="7740650" cy="4525963"/>
          </a:xfrm>
        </p:spPr>
        <p:txBody>
          <a:bodyPr/>
          <a:lstStyle/>
          <a:p>
            <a:pPr algn="just"/>
            <a:r>
              <a:rPr lang="en-US" sz="2400" dirty="0">
                <a:latin typeface="Calibri" panose="020F0502020204030204" pitchFamily="34" charset="0"/>
                <a:cs typeface="Calibri" panose="020F0502020204030204" pitchFamily="34" charset="0"/>
              </a:rPr>
              <a:t>Arbitrated Loop (FC-AL) is also known as Low Cost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since it is a popular choice for entry into </a:t>
            </a:r>
            <a:r>
              <a:rPr lang="en-US" sz="2400" dirty="0" smtClean="0">
                <a:latin typeface="Calibri" panose="020F0502020204030204" pitchFamily="34" charset="0"/>
                <a:cs typeface="Calibri" panose="020F0502020204030204" pitchFamily="34" charset="0"/>
              </a:rPr>
              <a:t>the world </a:t>
            </a:r>
            <a:r>
              <a:rPr lang="en-US" sz="2400" dirty="0">
                <a:latin typeface="Calibri" panose="020F0502020204030204" pitchFamily="34" charset="0"/>
                <a:cs typeface="Calibri" panose="020F0502020204030204" pitchFamily="34" charset="0"/>
              </a:rPr>
              <a:t>of Storage Area Networks.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FC-AL </a:t>
            </a:r>
            <a:r>
              <a:rPr lang="en-US" sz="2400" dirty="0">
                <a:latin typeface="Calibri" panose="020F0502020204030204" pitchFamily="34" charset="0"/>
                <a:cs typeface="Calibri" panose="020F0502020204030204" pitchFamily="34" charset="0"/>
              </a:rPr>
              <a:t>implementations are frequently found in small clusters in which it </a:t>
            </a:r>
            <a:r>
              <a:rPr lang="en-US" sz="2400" dirty="0" smtClean="0">
                <a:latin typeface="Calibri" panose="020F0502020204030204" pitchFamily="34" charset="0"/>
                <a:cs typeface="Calibri" panose="020F0502020204030204" pitchFamily="34" charset="0"/>
              </a:rPr>
              <a:t>is possible </a:t>
            </a:r>
            <a:r>
              <a:rPr lang="en-US" sz="2400" dirty="0">
                <a:latin typeface="Calibri" panose="020F0502020204030204" pitchFamily="34" charset="0"/>
                <a:cs typeface="Calibri" panose="020F0502020204030204" pitchFamily="34" charset="0"/>
              </a:rPr>
              <a:t>for multiple physical nodes to directly access a common mass storage system. FC-AL makes it </a:t>
            </a:r>
            <a:r>
              <a:rPr lang="en-US" sz="2400" dirty="0" smtClean="0">
                <a:latin typeface="Calibri" panose="020F0502020204030204" pitchFamily="34" charset="0"/>
                <a:cs typeface="Calibri" panose="020F0502020204030204" pitchFamily="34" charset="0"/>
              </a:rPr>
              <a:t>possible to </a:t>
            </a:r>
            <a:r>
              <a:rPr lang="en-US" sz="2400" dirty="0">
                <a:latin typeface="Calibri" panose="020F0502020204030204" pitchFamily="34" charset="0"/>
                <a:cs typeface="Calibri" panose="020F0502020204030204" pitchFamily="34" charset="0"/>
              </a:rPr>
              <a:t>operate up to 127 devices on one logical bus.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All </a:t>
            </a:r>
            <a:r>
              <a:rPr lang="en-US" sz="2400" dirty="0">
                <a:latin typeface="Calibri" panose="020F0502020204030204" pitchFamily="34" charset="0"/>
                <a:cs typeface="Calibri" panose="020F0502020204030204" pitchFamily="34" charset="0"/>
              </a:rPr>
              <a:t>devices share the data transmission rate that is </a:t>
            </a:r>
            <a:r>
              <a:rPr lang="en-US" sz="2400" dirty="0" smtClean="0">
                <a:latin typeface="Calibri" panose="020F0502020204030204" pitchFamily="34" charset="0"/>
                <a:cs typeface="Calibri" panose="020F0502020204030204" pitchFamily="34" charset="0"/>
              </a:rPr>
              <a:t>available there </a:t>
            </a:r>
            <a:r>
              <a:rPr lang="en-US" sz="2400" dirty="0">
                <a:latin typeface="Calibri" panose="020F0502020204030204" pitchFamily="34" charset="0"/>
                <a:cs typeface="Calibri" panose="020F0502020204030204" pitchFamily="34" charset="0"/>
              </a:rPr>
              <a:t>(133 Mbit/s to 8 </a:t>
            </a:r>
            <a:r>
              <a:rPr lang="en-US" sz="2400" dirty="0" err="1">
                <a:latin typeface="Calibri" panose="020F0502020204030204" pitchFamily="34" charset="0"/>
                <a:cs typeface="Calibri" panose="020F0502020204030204" pitchFamily="34" charset="0"/>
              </a:rPr>
              <a:t>Gbit</a:t>
            </a:r>
            <a:r>
              <a:rPr lang="en-US" sz="2400" dirty="0">
                <a:latin typeface="Calibri" panose="020F0502020204030204" pitchFamily="34" charset="0"/>
                <a:cs typeface="Calibri" panose="020F0502020204030204" pitchFamily="34" charset="0"/>
              </a:rPr>
              <a:t>/s, depending upon the technology in use). </a:t>
            </a:r>
          </a:p>
        </p:txBody>
      </p:sp>
      <p:sp>
        <p:nvSpPr>
          <p:cNvPr id="6" name="Title 1"/>
          <p:cNvSpPr>
            <a:spLocks noGrp="1"/>
          </p:cNvSpPr>
          <p:nvPr>
            <p:ph type="title"/>
          </p:nvPr>
        </p:nvSpPr>
        <p:spPr>
          <a:xfrm>
            <a:off x="-1612170" y="79243"/>
            <a:ext cx="10972800" cy="1211283"/>
          </a:xfrm>
        </p:spPr>
        <p:txBody>
          <a:bodyPr/>
          <a:lstStyle/>
          <a:p>
            <a:r>
              <a:rPr lang="en-US" dirty="0"/>
              <a:t>Arbitrated Loop (FC-AL)</a:t>
            </a:r>
          </a:p>
        </p:txBody>
      </p:sp>
    </p:spTree>
    <p:extLst>
      <p:ext uri="{BB962C8B-B14F-4D97-AF65-F5344CB8AC3E}">
        <p14:creationId xmlns:p14="http://schemas.microsoft.com/office/powerpoint/2010/main" val="261479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‹23› of 51</a:t>
            </a:r>
            <a:endParaRPr lang="en-GB" dirty="0"/>
          </a:p>
        </p:txBody>
      </p:sp>
      <p:sp>
        <p:nvSpPr>
          <p:cNvPr id="5" name="Rectangle 4"/>
          <p:cNvSpPr/>
          <p:nvPr/>
        </p:nvSpPr>
        <p:spPr>
          <a:xfrm>
            <a:off x="512212" y="1712082"/>
            <a:ext cx="7183988" cy="1938992"/>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Cabling is implemented in a star shape over a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hub. However, it is also possible to connect devices one after the other, since many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devices have two inputs or outputs available. Implementing cabling as a ring is not common.</a:t>
            </a:r>
          </a:p>
        </p:txBody>
      </p:sp>
      <p:sp>
        <p:nvSpPr>
          <p:cNvPr id="8" name="Title 1"/>
          <p:cNvSpPr>
            <a:spLocks noGrp="1"/>
          </p:cNvSpPr>
          <p:nvPr>
            <p:ph type="title"/>
          </p:nvPr>
        </p:nvSpPr>
        <p:spPr>
          <a:xfrm>
            <a:off x="-1382194" y="37322"/>
            <a:ext cx="10972800" cy="1211283"/>
          </a:xfrm>
        </p:spPr>
        <p:txBody>
          <a:bodyPr/>
          <a:lstStyle/>
          <a:p>
            <a:r>
              <a:rPr lang="en-US" dirty="0"/>
              <a:t>Arbitrated Loop (FC-AL)</a:t>
            </a:r>
          </a:p>
        </p:txBody>
      </p:sp>
    </p:spTree>
    <p:extLst>
      <p:ext uri="{BB962C8B-B14F-4D97-AF65-F5344CB8AC3E}">
        <p14:creationId xmlns:p14="http://schemas.microsoft.com/office/powerpoint/2010/main" val="421940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‹24› of 51</a:t>
            </a:r>
            <a:endParaRPr lang="en-GB" dirty="0"/>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Switched Fabric (FC-SW) is the implementation of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which provides the highest </a:t>
            </a:r>
            <a:r>
              <a:rPr lang="en-US" sz="2400" dirty="0" smtClean="0">
                <a:latin typeface="Calibri" panose="020F0502020204030204" pitchFamily="34" charset="0"/>
                <a:cs typeface="Calibri" panose="020F0502020204030204" pitchFamily="34" charset="0"/>
              </a:rPr>
              <a:t>performance and </a:t>
            </a:r>
            <a:r>
              <a:rPr lang="en-US" sz="2400" dirty="0">
                <a:latin typeface="Calibri" panose="020F0502020204030204" pitchFamily="34" charset="0"/>
                <a:cs typeface="Calibri" panose="020F0502020204030204" pitchFamily="34" charset="0"/>
              </a:rPr>
              <a:t>greatest degree of failure safety. Switched fabric is generally meant when the term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a:t>
            </a:r>
            <a:r>
              <a:rPr lang="en-US" sz="2400" dirty="0" smtClean="0">
                <a:latin typeface="Calibri" panose="020F0502020204030204" pitchFamily="34" charset="0"/>
                <a:cs typeface="Calibri" panose="020F0502020204030204" pitchFamily="34" charset="0"/>
              </a:rPr>
              <a:t>is used</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The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 or director is located at the center of the switched fabric. All other devices </a:t>
            </a:r>
            <a:r>
              <a:rPr lang="en-US" sz="2400" dirty="0" smtClean="0">
                <a:latin typeface="Calibri" panose="020F0502020204030204" pitchFamily="34" charset="0"/>
                <a:cs typeface="Calibri" panose="020F0502020204030204" pitchFamily="34" charset="0"/>
              </a:rPr>
              <a:t>are connected </a:t>
            </a:r>
            <a:r>
              <a:rPr lang="en-US" sz="2400" dirty="0">
                <a:latin typeface="Calibri" panose="020F0502020204030204" pitchFamily="34" charset="0"/>
                <a:cs typeface="Calibri" panose="020F0502020204030204" pitchFamily="34" charset="0"/>
              </a:rPr>
              <a:t>with one another through this device, so it is possible to switch direct point-to-point connections </a:t>
            </a:r>
            <a:r>
              <a:rPr lang="en-US" sz="2400" dirty="0" smtClean="0">
                <a:latin typeface="Calibri" panose="020F0502020204030204" pitchFamily="34" charset="0"/>
                <a:cs typeface="Calibri" panose="020F0502020204030204" pitchFamily="34" charset="0"/>
              </a:rPr>
              <a:t>between any </a:t>
            </a:r>
            <a:r>
              <a:rPr lang="en-US" sz="2400" dirty="0">
                <a:latin typeface="Calibri" panose="020F0502020204030204" pitchFamily="34" charset="0"/>
                <a:cs typeface="Calibri" panose="020F0502020204030204" pitchFamily="34" charset="0"/>
              </a:rPr>
              <a:t>two connected devices via the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switch.</a:t>
            </a:r>
          </a:p>
        </p:txBody>
      </p:sp>
      <p:sp>
        <p:nvSpPr>
          <p:cNvPr id="6" name="Title 1"/>
          <p:cNvSpPr>
            <a:spLocks noGrp="1"/>
          </p:cNvSpPr>
          <p:nvPr>
            <p:ph type="title"/>
          </p:nvPr>
        </p:nvSpPr>
        <p:spPr>
          <a:xfrm>
            <a:off x="-1436605" y="0"/>
            <a:ext cx="10972800" cy="1211283"/>
          </a:xfrm>
        </p:spPr>
        <p:txBody>
          <a:bodyPr/>
          <a:lstStyle/>
          <a:p>
            <a:r>
              <a:rPr lang="en-US" dirty="0" err="1"/>
              <a:t>Fibre</a:t>
            </a:r>
            <a:r>
              <a:rPr lang="en-US" dirty="0"/>
              <a:t> Channel Switched </a:t>
            </a:r>
            <a:r>
              <a:rPr lang="en-US" dirty="0" smtClean="0"/>
              <a:t/>
            </a:r>
            <a:br>
              <a:rPr lang="en-US" dirty="0" smtClean="0"/>
            </a:br>
            <a:r>
              <a:rPr lang="en-US" dirty="0" smtClean="0"/>
              <a:t>Fabric </a:t>
            </a:r>
            <a:r>
              <a:rPr lang="en-US" dirty="0"/>
              <a:t>(FC-SW)</a:t>
            </a:r>
          </a:p>
        </p:txBody>
      </p:sp>
    </p:spTree>
    <p:extLst>
      <p:ext uri="{BB962C8B-B14F-4D97-AF65-F5344CB8AC3E}">
        <p14:creationId xmlns:p14="http://schemas.microsoft.com/office/powerpoint/2010/main" val="381160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‹25› of 51</a:t>
            </a:r>
            <a:endParaRPr lang="en-GB" dirty="0"/>
          </a:p>
        </p:txBody>
      </p:sp>
      <p:sp>
        <p:nvSpPr>
          <p:cNvPr id="5" name="Content Placeholder 2"/>
          <p:cNvSpPr>
            <a:spLocks noGrp="1"/>
          </p:cNvSpPr>
          <p:nvPr>
            <p:ph idx="1"/>
          </p:nvPr>
        </p:nvSpPr>
        <p:spPr>
          <a:xfrm>
            <a:off x="571665" y="1428751"/>
            <a:ext cx="6956260" cy="4525963"/>
          </a:xfrm>
        </p:spPr>
        <p:txBody>
          <a:bodyPr/>
          <a:lstStyle/>
          <a:p>
            <a:pPr marL="0" indent="0" algn="just">
              <a:buNone/>
            </a:pP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Channel-based storage solutions offer the following advantages:</a:t>
            </a:r>
          </a:p>
          <a:p>
            <a:pPr algn="just"/>
            <a:r>
              <a:rPr lang="en-US" sz="2400" dirty="0" smtClean="0">
                <a:latin typeface="Calibri" panose="020F0502020204030204" pitchFamily="34" charset="0"/>
                <a:cs typeface="Calibri" panose="020F0502020204030204" pitchFamily="34" charset="0"/>
              </a:rPr>
              <a:t>Very </a:t>
            </a:r>
            <a:r>
              <a:rPr lang="en-US" sz="2400" dirty="0">
                <a:latin typeface="Calibri" panose="020F0502020204030204" pitchFamily="34" charset="0"/>
                <a:cs typeface="Calibri" panose="020F0502020204030204" pitchFamily="34" charset="0"/>
              </a:rPr>
              <a:t>broad support is provided by hardware and software manufacturers.</a:t>
            </a:r>
          </a:p>
          <a:p>
            <a:pPr algn="just"/>
            <a:r>
              <a:rPr lang="en-US" sz="2400" dirty="0" smtClean="0">
                <a:latin typeface="Calibri" panose="020F0502020204030204" pitchFamily="34" charset="0"/>
                <a:cs typeface="Calibri" panose="020F0502020204030204" pitchFamily="34" charset="0"/>
              </a:rPr>
              <a:t>At </a:t>
            </a:r>
            <a:r>
              <a:rPr lang="en-US" sz="2400" dirty="0">
                <a:latin typeface="Calibri" panose="020F0502020204030204" pitchFamily="34" charset="0"/>
                <a:cs typeface="Calibri" panose="020F0502020204030204" pitchFamily="34" charset="0"/>
              </a:rPr>
              <a:t>this point, the technology has reached a high level of maturity.</a:t>
            </a: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system is very high-performance.</a:t>
            </a:r>
          </a:p>
          <a:p>
            <a:pPr algn="just"/>
            <a:r>
              <a:rPr lang="en-US" sz="2400" dirty="0" smtClean="0">
                <a:latin typeface="Calibri" panose="020F0502020204030204" pitchFamily="34" charset="0"/>
                <a:cs typeface="Calibri" panose="020F0502020204030204" pitchFamily="34" charset="0"/>
              </a:rPr>
              <a:t>High-availability </a:t>
            </a:r>
            <a:r>
              <a:rPr lang="en-US" sz="2400" dirty="0">
                <a:latin typeface="Calibri" panose="020F0502020204030204" pitchFamily="34" charset="0"/>
                <a:cs typeface="Calibri" panose="020F0502020204030204" pitchFamily="34" charset="0"/>
              </a:rPr>
              <a:t>solutions can be set up. (redundancy)</a:t>
            </a:r>
          </a:p>
        </p:txBody>
      </p:sp>
      <p:sp>
        <p:nvSpPr>
          <p:cNvPr id="6" name="Title 1"/>
          <p:cNvSpPr>
            <a:spLocks noGrp="1"/>
          </p:cNvSpPr>
          <p:nvPr>
            <p:ph type="title"/>
          </p:nvPr>
        </p:nvSpPr>
        <p:spPr>
          <a:xfrm>
            <a:off x="-1436605" y="74645"/>
            <a:ext cx="10972800" cy="1211283"/>
          </a:xfrm>
        </p:spPr>
        <p:txBody>
          <a:bodyPr/>
          <a:lstStyle/>
          <a:p>
            <a:r>
              <a:rPr lang="en-US" dirty="0" err="1"/>
              <a:t>Fibre</a:t>
            </a:r>
            <a:r>
              <a:rPr lang="en-US" dirty="0"/>
              <a:t> Channel-based </a:t>
            </a:r>
            <a:r>
              <a:rPr lang="en-US" dirty="0" smtClean="0"/>
              <a:t/>
            </a:r>
            <a:br>
              <a:rPr lang="en-US" dirty="0" smtClean="0"/>
            </a:br>
            <a:r>
              <a:rPr lang="en-US" dirty="0" smtClean="0"/>
              <a:t>storage advantages</a:t>
            </a:r>
            <a:endParaRPr lang="en-US" dirty="0"/>
          </a:p>
        </p:txBody>
      </p:sp>
    </p:spTree>
    <p:extLst>
      <p:ext uri="{BB962C8B-B14F-4D97-AF65-F5344CB8AC3E}">
        <p14:creationId xmlns:p14="http://schemas.microsoft.com/office/powerpoint/2010/main" val="189927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‹26› of 51</a:t>
            </a:r>
            <a:endParaRPr lang="en-GB" dirty="0"/>
          </a:p>
        </p:txBody>
      </p:sp>
      <p:sp>
        <p:nvSpPr>
          <p:cNvPr id="5" name="Content Placeholder 2"/>
          <p:cNvSpPr>
            <a:spLocks noGrp="1"/>
          </p:cNvSpPr>
          <p:nvPr>
            <p:ph idx="1"/>
          </p:nvPr>
        </p:nvSpPr>
        <p:spPr>
          <a:xfrm>
            <a:off x="571665" y="1428751"/>
            <a:ext cx="8082938" cy="4525963"/>
          </a:xfrm>
        </p:spPr>
        <p:txBody>
          <a:bodyPr/>
          <a:lstStyle/>
          <a:p>
            <a:pPr marL="0" indent="0" algn="just">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secret to success of the standards implemented in this area consists of two principles, </a:t>
            </a:r>
            <a:r>
              <a:rPr lang="en-US" sz="2400" dirty="0" smtClean="0">
                <a:latin typeface="Calibri" panose="020F0502020204030204" pitchFamily="34" charset="0"/>
                <a:cs typeface="Calibri" panose="020F0502020204030204" pitchFamily="34" charset="0"/>
              </a:rPr>
              <a:t>the specification </a:t>
            </a:r>
            <a:r>
              <a:rPr lang="en-US" sz="2400" dirty="0">
                <a:latin typeface="Calibri" panose="020F0502020204030204" pitchFamily="34" charset="0"/>
                <a:cs typeface="Calibri" panose="020F0502020204030204" pitchFamily="34" charset="0"/>
              </a:rPr>
              <a:t>of cabling components, and the recommendation (not regulation!) for linking these </a:t>
            </a:r>
            <a:r>
              <a:rPr lang="en-US" sz="2400" dirty="0" smtClean="0">
                <a:latin typeface="Calibri" panose="020F0502020204030204" pitchFamily="34" charset="0"/>
                <a:cs typeface="Calibri" panose="020F0502020204030204" pitchFamily="34" charset="0"/>
              </a:rPr>
              <a:t>components together </a:t>
            </a:r>
            <a:r>
              <a:rPr lang="en-US" sz="2400" dirty="0">
                <a:latin typeface="Calibri" panose="020F0502020204030204" pitchFamily="34" charset="0"/>
                <a:cs typeface="Calibri" panose="020F0502020204030204" pitchFamily="34" charset="0"/>
              </a:rPr>
              <a:t>in specific topology variants.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fundamental strength of the favored star-shape topology results from </a:t>
            </a:r>
            <a:r>
              <a:rPr lang="en-US" sz="2400" dirty="0" smtClean="0">
                <a:latin typeface="Calibri" panose="020F0502020204030204" pitchFamily="34" charset="0"/>
                <a:cs typeface="Calibri" panose="020F0502020204030204" pitchFamily="34" charset="0"/>
              </a:rPr>
              <a:t>its scalability</a:t>
            </a:r>
            <a:r>
              <a:rPr lang="en-US" sz="2400" dirty="0">
                <a:latin typeface="Calibri" panose="020F0502020204030204" pitchFamily="34" charset="0"/>
                <a:cs typeface="Calibri" panose="020F0502020204030204" pitchFamily="34" charset="0"/>
              </a:rPr>
              <a:t>, since through the use of different materials every layer of the hierarchy can be scaled irrespective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other layers. </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New </a:t>
            </a:r>
            <a:r>
              <a:rPr lang="en-US" sz="2400" dirty="0">
                <a:latin typeface="Calibri" panose="020F0502020204030204" pitchFamily="34" charset="0"/>
                <a:cs typeface="Calibri" panose="020F0502020204030204" pitchFamily="34" charset="0"/>
              </a:rPr>
              <a:t>supplementary standards that are based on this proven star structure were </a:t>
            </a:r>
            <a:r>
              <a:rPr lang="en-US" sz="2400" dirty="0" smtClean="0">
                <a:latin typeface="Calibri" panose="020F0502020204030204" pitchFamily="34" charset="0"/>
                <a:cs typeface="Calibri" panose="020F0502020204030204" pitchFamily="34" charset="0"/>
              </a:rPr>
              <a:t>therefore developed </a:t>
            </a:r>
            <a:r>
              <a:rPr lang="en-US" sz="2400" dirty="0">
                <a:latin typeface="Calibri" panose="020F0502020204030204" pitchFamily="34" charset="0"/>
                <a:cs typeface="Calibri" panose="020F0502020204030204" pitchFamily="34" charset="0"/>
              </a:rPr>
              <a:t>for data center cabling systems. They take advantage of this strength and are adapted to </a:t>
            </a:r>
            <a:r>
              <a:rPr lang="en-US" sz="2400" dirty="0" smtClean="0">
                <a:latin typeface="Calibri" panose="020F0502020204030204" pitchFamily="34" charset="0"/>
                <a:cs typeface="Calibri" panose="020F0502020204030204" pitchFamily="34" charset="0"/>
              </a:rPr>
              <a:t>these environmental </a:t>
            </a:r>
            <a:r>
              <a:rPr lang="en-US" sz="2400" dirty="0">
                <a:latin typeface="Calibri" panose="020F0502020204030204" pitchFamily="34" charset="0"/>
                <a:cs typeface="Calibri" panose="020F0502020204030204" pitchFamily="34" charset="0"/>
              </a:rPr>
              <a:t>requirements</a:t>
            </a:r>
          </a:p>
        </p:txBody>
      </p:sp>
      <p:sp>
        <p:nvSpPr>
          <p:cNvPr id="6" name="Title 1"/>
          <p:cNvSpPr>
            <a:spLocks noGrp="1"/>
          </p:cNvSpPr>
          <p:nvPr>
            <p:ph type="title"/>
          </p:nvPr>
        </p:nvSpPr>
        <p:spPr>
          <a:xfrm>
            <a:off x="-1436605" y="55984"/>
            <a:ext cx="10972800" cy="1211283"/>
          </a:xfrm>
        </p:spPr>
        <p:txBody>
          <a:bodyPr/>
          <a:lstStyle/>
          <a:p>
            <a:r>
              <a:rPr lang="en-US" b="1" dirty="0"/>
              <a:t>Transmission Media</a:t>
            </a:r>
            <a:endParaRPr lang="en-US" dirty="0"/>
          </a:p>
        </p:txBody>
      </p:sp>
    </p:spTree>
    <p:extLst>
      <p:ext uri="{BB962C8B-B14F-4D97-AF65-F5344CB8AC3E}">
        <p14:creationId xmlns:p14="http://schemas.microsoft.com/office/powerpoint/2010/main" val="3633821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‹27› of 51</a:t>
            </a:r>
            <a:endParaRPr lang="en-GB" dirty="0"/>
          </a:p>
        </p:txBody>
      </p:sp>
      <p:sp>
        <p:nvSpPr>
          <p:cNvPr id="5" name="Content Placeholder 2"/>
          <p:cNvSpPr>
            <a:spLocks noGrp="1"/>
          </p:cNvSpPr>
          <p:nvPr>
            <p:ph idx="1"/>
          </p:nvPr>
        </p:nvSpPr>
        <p:spPr>
          <a:xfrm>
            <a:off x="571665" y="1428751"/>
            <a:ext cx="6956260" cy="4525963"/>
          </a:xfrm>
        </p:spPr>
        <p:txBody>
          <a:bodyPr/>
          <a:lstStyle/>
          <a:p>
            <a:pPr marL="0" indent="0">
              <a:buNone/>
            </a:pPr>
            <a:r>
              <a:rPr lang="en-US" sz="2400" dirty="0">
                <a:latin typeface="Calibri" panose="020F0502020204030204" pitchFamily="34" charset="0"/>
                <a:cs typeface="Calibri" panose="020F0502020204030204" pitchFamily="34" charset="0"/>
              </a:rPr>
              <a:t>Cabling components based on copper (cables and connecting elements) can therefore be differentiated as follows:</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6 (specified up to a bandwidth of 250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6A / 6A (specified up to a bandwidth of 500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7 (specified up to a bandwidth of 600 MHz)</a:t>
            </a:r>
          </a:p>
          <a:p>
            <a:r>
              <a:rPr lang="en-US" sz="2400" dirty="0" smtClean="0">
                <a:latin typeface="Calibri" panose="020F0502020204030204" pitchFamily="34" charset="0"/>
                <a:cs typeface="Calibri" panose="020F0502020204030204" pitchFamily="34" charset="0"/>
              </a:rPr>
              <a:t>Category </a:t>
            </a:r>
            <a:r>
              <a:rPr lang="en-US" sz="2400" dirty="0">
                <a:latin typeface="Calibri" panose="020F0502020204030204" pitchFamily="34" charset="0"/>
                <a:cs typeface="Calibri" panose="020F0502020204030204" pitchFamily="34" charset="0"/>
              </a:rPr>
              <a:t>7A (specified up to a bandwidth of 1,000 MHz)</a:t>
            </a:r>
          </a:p>
        </p:txBody>
      </p:sp>
      <p:sp>
        <p:nvSpPr>
          <p:cNvPr id="6" name="Title 1"/>
          <p:cNvSpPr>
            <a:spLocks noGrp="1"/>
          </p:cNvSpPr>
          <p:nvPr>
            <p:ph type="title"/>
          </p:nvPr>
        </p:nvSpPr>
        <p:spPr>
          <a:xfrm>
            <a:off x="-1436605" y="217468"/>
            <a:ext cx="10972800" cy="1211283"/>
          </a:xfrm>
        </p:spPr>
        <p:txBody>
          <a:bodyPr/>
          <a:lstStyle/>
          <a:p>
            <a:r>
              <a:rPr lang="en-US" b="1" dirty="0"/>
              <a:t>Twisted Copper Cables </a:t>
            </a:r>
            <a:r>
              <a:rPr lang="en-US" b="1" dirty="0" smtClean="0"/>
              <a:t/>
            </a:r>
            <a:br>
              <a:rPr lang="en-US" b="1" dirty="0" smtClean="0"/>
            </a:br>
            <a:r>
              <a:rPr lang="en-US" b="1" dirty="0" smtClean="0"/>
              <a:t>(</a:t>
            </a:r>
            <a:r>
              <a:rPr lang="en-US" b="1" dirty="0"/>
              <a:t>Twisted Pair)</a:t>
            </a:r>
            <a:endParaRPr lang="en-US" dirty="0"/>
          </a:p>
        </p:txBody>
      </p:sp>
    </p:spTree>
    <p:extLst>
      <p:ext uri="{BB962C8B-B14F-4D97-AF65-F5344CB8AC3E}">
        <p14:creationId xmlns:p14="http://schemas.microsoft.com/office/powerpoint/2010/main" val="2314343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‹28› of 51</a:t>
            </a:r>
            <a:endParaRPr lang="en-GB" dirty="0"/>
          </a:p>
        </p:txBody>
      </p:sp>
      <p:sp>
        <p:nvSpPr>
          <p:cNvPr id="5" name="Content Placeholder 2"/>
          <p:cNvSpPr>
            <a:spLocks noGrp="1"/>
          </p:cNvSpPr>
          <p:nvPr>
            <p:ph idx="1"/>
          </p:nvPr>
        </p:nvSpPr>
        <p:spPr>
          <a:xfrm>
            <a:off x="571665" y="1428751"/>
            <a:ext cx="7098098" cy="4525963"/>
          </a:xfrm>
        </p:spPr>
        <p:txBody>
          <a:bodyPr/>
          <a:lstStyle/>
          <a:p>
            <a:pPr algn="just"/>
            <a:r>
              <a:rPr lang="en-US" sz="2400" dirty="0" smtClean="0">
                <a:latin typeface="Calibri" panose="020F0502020204030204" pitchFamily="34" charset="0"/>
                <a:cs typeface="Calibri" panose="020F0502020204030204" pitchFamily="34" charset="0"/>
              </a:rPr>
              <a:t>With </a:t>
            </a:r>
            <a:r>
              <a:rPr lang="en-US" sz="2400" dirty="0">
                <a:latin typeface="Calibri" panose="020F0502020204030204" pitchFamily="34" charset="0"/>
                <a:cs typeface="Calibri" panose="020F0502020204030204" pitchFamily="34" charset="0"/>
              </a:rPr>
              <a:t>its IEEE 802.3an standard from 2006, the IEEE not only published the transmission protocol </a:t>
            </a:r>
            <a:r>
              <a:rPr lang="en-US" sz="2400" dirty="0" smtClean="0">
                <a:latin typeface="Calibri" panose="020F0502020204030204" pitchFamily="34" charset="0"/>
                <a:cs typeface="Calibri" panose="020F0502020204030204" pitchFamily="34" charset="0"/>
              </a:rPr>
              <a:t>for 10 </a:t>
            </a:r>
            <a:r>
              <a:rPr lang="en-US" sz="2400" dirty="0">
                <a:latin typeface="Calibri" panose="020F0502020204030204" pitchFamily="34" charset="0"/>
                <a:cs typeface="Calibri" panose="020F0502020204030204" pitchFamily="34" charset="0"/>
              </a:rPr>
              <a:t>gigabit Ethernet (10GBase-T), but also defined the minimum standards for channels to be able </a:t>
            </a:r>
            <a:r>
              <a:rPr lang="en-US" sz="2400" dirty="0" smtClean="0">
                <a:latin typeface="Calibri" panose="020F0502020204030204" pitchFamily="34" charset="0"/>
                <a:cs typeface="Calibri" panose="020F0502020204030204" pitchFamily="34" charset="0"/>
              </a:rPr>
              <a:t>to transmit </a:t>
            </a:r>
            <a:r>
              <a:rPr lang="en-US" sz="2400" dirty="0">
                <a:latin typeface="Calibri" panose="020F0502020204030204" pitchFamily="34" charset="0"/>
                <a:cs typeface="Calibri" panose="020F0502020204030204" pitchFamily="34" charset="0"/>
              </a:rPr>
              <a:t>10 gigabit up to 100 meters over twisted copper lines.</a:t>
            </a:r>
          </a:p>
          <a:p>
            <a:pPr algn="just"/>
            <a:r>
              <a:rPr lang="en-US" sz="2400" dirty="0" smtClean="0">
                <a:latin typeface="Calibri" panose="020F0502020204030204" pitchFamily="34" charset="0"/>
                <a:cs typeface="Calibri" panose="020F0502020204030204" pitchFamily="34" charset="0"/>
              </a:rPr>
              <a:t>EIA/TIA </a:t>
            </a:r>
            <a:r>
              <a:rPr lang="en-US" sz="2400" dirty="0">
                <a:latin typeface="Calibri" panose="020F0502020204030204" pitchFamily="34" charset="0"/>
                <a:cs typeface="Calibri" panose="020F0502020204030204" pitchFamily="34" charset="0"/>
              </a:rPr>
              <a:t>followed with its 568B.2-10 standard in 2008 which set higher minimum standards for </a:t>
            </a:r>
            <a:r>
              <a:rPr lang="en-US" sz="2400" dirty="0" smtClean="0">
                <a:latin typeface="Calibri" panose="020F0502020204030204" pitchFamily="34" charset="0"/>
                <a:cs typeface="Calibri" panose="020F0502020204030204" pitchFamily="34" charset="0"/>
              </a:rPr>
              <a:t>channels, and </a:t>
            </a:r>
            <a:r>
              <a:rPr lang="en-US" sz="2400" dirty="0">
                <a:latin typeface="Calibri" panose="020F0502020204030204" pitchFamily="34" charset="0"/>
                <a:cs typeface="Calibri" panose="020F0502020204030204" pitchFamily="34" charset="0"/>
              </a:rPr>
              <a:t>also specified requirements for components: </a:t>
            </a:r>
            <a:r>
              <a:rPr lang="en-US" sz="2400" b="1" dirty="0">
                <a:latin typeface="Calibri" panose="020F0502020204030204" pitchFamily="34" charset="0"/>
                <a:cs typeface="Calibri" panose="020F0502020204030204" pitchFamily="34" charset="0"/>
              </a:rPr>
              <a:t>Category 6A </a:t>
            </a:r>
            <a:r>
              <a:rPr lang="en-US" sz="2400" dirty="0">
                <a:latin typeface="Calibri" panose="020F0502020204030204" pitchFamily="34" charset="0"/>
                <a:cs typeface="Calibri" panose="020F0502020204030204" pitchFamily="34" charset="0"/>
              </a:rPr>
              <a:t>was born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182961" y="217468"/>
            <a:ext cx="10972800" cy="1211283"/>
          </a:xfrm>
        </p:spPr>
        <p:txBody>
          <a:bodyPr/>
          <a:lstStyle/>
          <a:p>
            <a:r>
              <a:rPr lang="en-US" dirty="0" smtClean="0"/>
              <a:t>Twisted Pair standards</a:t>
            </a:r>
            <a:endParaRPr lang="en-US" dirty="0"/>
          </a:p>
        </p:txBody>
      </p:sp>
    </p:spTree>
    <p:extLst>
      <p:ext uri="{BB962C8B-B14F-4D97-AF65-F5344CB8AC3E}">
        <p14:creationId xmlns:p14="http://schemas.microsoft.com/office/powerpoint/2010/main" val="126476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In the same year, the ISO/IEC 11801 published Appendix 1, which formulated even stricter requirements for channels: channel </a:t>
            </a:r>
            <a:r>
              <a:rPr lang="en-US" sz="2400" b="1" dirty="0">
                <a:latin typeface="Calibri" panose="020F0502020204030204" pitchFamily="34" charset="0"/>
                <a:cs typeface="Calibri" panose="020F0502020204030204" pitchFamily="34" charset="0"/>
              </a:rPr>
              <a:t>class EA </a:t>
            </a:r>
            <a:r>
              <a:rPr lang="en-US" sz="2400" dirty="0">
                <a:latin typeface="Calibri" panose="020F0502020204030204" pitchFamily="34" charset="0"/>
                <a:cs typeface="Calibri" panose="020F0502020204030204" pitchFamily="34" charset="0"/>
              </a:rPr>
              <a:t>was defined. The definition of components remained open.</a:t>
            </a:r>
          </a:p>
          <a:p>
            <a:pPr algn="just"/>
            <a:r>
              <a:rPr lang="en-US" sz="2400" dirty="0">
                <a:latin typeface="Calibri" panose="020F0502020204030204" pitchFamily="34" charset="0"/>
                <a:cs typeface="Calibri" panose="020F0502020204030204" pitchFamily="34" charset="0"/>
              </a:rPr>
              <a:t>This gap was closed in 2010 with publication of ISO/IEC 11801, Appendix 2. This new standard defines components, i.e. </a:t>
            </a:r>
            <a:r>
              <a:rPr lang="en-US" sz="2400" b="1" dirty="0">
                <a:latin typeface="Calibri" panose="020F0502020204030204" pitchFamily="34" charset="0"/>
                <a:cs typeface="Calibri" panose="020F0502020204030204" pitchFamily="34" charset="0"/>
              </a:rPr>
              <a:t>Category 6A </a:t>
            </a:r>
            <a:r>
              <a:rPr lang="en-US" sz="2400" dirty="0">
                <a:latin typeface="Calibri" panose="020F0502020204030204" pitchFamily="34" charset="0"/>
                <a:cs typeface="Calibri" panose="020F0502020204030204" pitchFamily="34" charset="0"/>
              </a:rPr>
              <a:t>cables and plug connections – note the subscript A – in the process setting standards which surpass those of EIA/TIA.</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‹29› of 51</a:t>
            </a:r>
            <a:endParaRPr lang="en-GB" dirty="0"/>
          </a:p>
        </p:txBody>
      </p:sp>
      <p:sp>
        <p:nvSpPr>
          <p:cNvPr id="7" name="Title 1"/>
          <p:cNvSpPr>
            <a:spLocks noGrp="1"/>
          </p:cNvSpPr>
          <p:nvPr>
            <p:ph type="title"/>
          </p:nvPr>
        </p:nvSpPr>
        <p:spPr>
          <a:xfrm>
            <a:off x="-1478756" y="179011"/>
            <a:ext cx="10972800" cy="1211283"/>
          </a:xfrm>
        </p:spPr>
        <p:txBody>
          <a:bodyPr/>
          <a:lstStyle/>
          <a:p>
            <a:r>
              <a:rPr lang="en-US" dirty="0" smtClean="0"/>
              <a:t>Twisted Pair standards</a:t>
            </a:r>
            <a:endParaRPr lang="en-US" dirty="0"/>
          </a:p>
        </p:txBody>
      </p:sp>
    </p:spTree>
    <p:extLst>
      <p:ext uri="{BB962C8B-B14F-4D97-AF65-F5344CB8AC3E}">
        <p14:creationId xmlns:p14="http://schemas.microsoft.com/office/powerpoint/2010/main" val="8104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51</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Content Placeholder 2"/>
          <p:cNvSpPr>
            <a:spLocks noGrp="1"/>
          </p:cNvSpPr>
          <p:nvPr>
            <p:ph idx="1"/>
          </p:nvPr>
        </p:nvSpPr>
        <p:spPr>
          <a:xfrm>
            <a:off x="690466" y="1428751"/>
            <a:ext cx="7221894" cy="4525963"/>
          </a:xfrm>
        </p:spPr>
        <p:txBody>
          <a:bodyPr/>
          <a:lstStyle/>
          <a:p>
            <a:pPr fontAlgn="auto"/>
            <a:r>
              <a:rPr lang="en-US" sz="2400" b="1" dirty="0">
                <a:solidFill>
                  <a:schemeClr val="accent2"/>
                </a:solidFill>
              </a:rPr>
              <a:t>At the end of this module, </a:t>
            </a:r>
            <a:r>
              <a:rPr lang="en-US" sz="2400" b="1" dirty="0">
                <a:solidFill>
                  <a:srgbClr val="FF0000"/>
                </a:solidFill>
              </a:rPr>
              <a:t>YOU</a:t>
            </a:r>
            <a:r>
              <a:rPr lang="en-US" sz="2400" b="1" dirty="0">
                <a:solidFill>
                  <a:schemeClr val="accent2"/>
                </a:solidFill>
              </a:rPr>
              <a:t> should be able to:</a:t>
            </a:r>
            <a:endParaRPr lang="en-GB" sz="2400" dirty="0"/>
          </a:p>
          <a:p>
            <a:pPr lvl="0" algn="just" fontAlgn="auto"/>
            <a:r>
              <a:rPr lang="en-US" sz="2400" dirty="0">
                <a:latin typeface="Calibri" panose="020F0502020204030204" pitchFamily="34" charset="0"/>
                <a:cs typeface="Calibri" panose="020F0502020204030204" pitchFamily="34" charset="0"/>
              </a:rPr>
              <a:t>Understand the debate over whether a raised floor is still needed.</a:t>
            </a:r>
          </a:p>
          <a:p>
            <a:pPr lvl="0" algn="just" fontAlgn="auto"/>
            <a:r>
              <a:rPr lang="en-US" sz="2400" dirty="0">
                <a:latin typeface="Calibri" panose="020F0502020204030204" pitchFamily="34" charset="0"/>
                <a:cs typeface="Calibri" panose="020F0502020204030204" pitchFamily="34" charset="0"/>
              </a:rPr>
              <a:t>Determine the relevant standards and regulations.</a:t>
            </a:r>
          </a:p>
          <a:p>
            <a:pPr lvl="0" algn="just" fontAlgn="auto"/>
            <a:r>
              <a:rPr lang="en-US" sz="2400" dirty="0">
                <a:latin typeface="Calibri" panose="020F0502020204030204" pitchFamily="34" charset="0"/>
                <a:cs typeface="Calibri" panose="020F0502020204030204" pitchFamily="34" charset="0"/>
              </a:rPr>
              <a:t>Understand floor loading.</a:t>
            </a:r>
          </a:p>
          <a:p>
            <a:pPr lvl="0" algn="just" fontAlgn="auto"/>
            <a:r>
              <a:rPr lang="en-US" sz="2400" dirty="0">
                <a:latin typeface="Calibri" panose="020F0502020204030204" pitchFamily="34" charset="0"/>
                <a:cs typeface="Calibri" panose="020F0502020204030204" pitchFamily="34" charset="0"/>
              </a:rPr>
              <a:t>Explain the design considerations with regard to flooring.</a:t>
            </a:r>
          </a:p>
          <a:p>
            <a:pPr algn="just"/>
            <a:r>
              <a:rPr lang="en-US" sz="2400" dirty="0">
                <a:latin typeface="Calibri" panose="020F0502020204030204" pitchFamily="34" charset="0"/>
                <a:cs typeface="Calibri" panose="020F0502020204030204" pitchFamily="34" charset="0"/>
              </a:rPr>
              <a:t>Explain where air grille tiles and ramps should be sited and the role played in airflow management and management of the data </a:t>
            </a:r>
            <a:r>
              <a:rPr lang="en-US" sz="2400" dirty="0" err="1">
                <a:latin typeface="Calibri" panose="020F0502020204030204" pitchFamily="34" charset="0"/>
                <a:cs typeface="Calibri" panose="020F0502020204030204" pitchFamily="34" charset="0"/>
              </a:rPr>
              <a:t>centre</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‹30› of 51</a:t>
            </a:r>
            <a:endParaRPr lang="en-GB" dirty="0"/>
          </a:p>
        </p:txBody>
      </p:sp>
      <p:pic>
        <p:nvPicPr>
          <p:cNvPr id="5" name="Content Placeholder 3"/>
          <p:cNvPicPr>
            <a:picLocks noGrp="1" noChangeAspect="1"/>
          </p:cNvPicPr>
          <p:nvPr>
            <p:ph idx="1"/>
          </p:nvPr>
        </p:nvPicPr>
        <p:blipFill>
          <a:blip r:embed="rId2"/>
          <a:stretch>
            <a:fillRect/>
          </a:stretch>
        </p:blipFill>
        <p:spPr>
          <a:xfrm>
            <a:off x="465608" y="2300358"/>
            <a:ext cx="7230592" cy="2937597"/>
          </a:xfrm>
          <a:prstGeom prst="rect">
            <a:avLst/>
          </a:prstGeom>
        </p:spPr>
      </p:pic>
      <p:sp>
        <p:nvSpPr>
          <p:cNvPr id="6" name="Title 1"/>
          <p:cNvSpPr>
            <a:spLocks noGrp="1"/>
          </p:cNvSpPr>
          <p:nvPr>
            <p:ph type="title"/>
          </p:nvPr>
        </p:nvSpPr>
        <p:spPr>
          <a:xfrm>
            <a:off x="0" y="309621"/>
            <a:ext cx="8077200" cy="1211283"/>
          </a:xfrm>
        </p:spPr>
        <p:txBody>
          <a:bodyPr/>
          <a:lstStyle/>
          <a:p>
            <a:r>
              <a:rPr lang="en-US" dirty="0"/>
              <a:t>Current cabling standards for typical data center requirements</a:t>
            </a:r>
          </a:p>
        </p:txBody>
      </p:sp>
    </p:spTree>
    <p:extLst>
      <p:ext uri="{BB962C8B-B14F-4D97-AF65-F5344CB8AC3E}">
        <p14:creationId xmlns:p14="http://schemas.microsoft.com/office/powerpoint/2010/main" val="1018065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‹31› of 51</a:t>
            </a:r>
            <a:endParaRPr lang="en-GB" dirty="0"/>
          </a:p>
        </p:txBody>
      </p:sp>
      <p:sp>
        <p:nvSpPr>
          <p:cNvPr id="5" name="Content Placeholder 2"/>
          <p:cNvSpPr>
            <a:spLocks noGrp="1"/>
          </p:cNvSpPr>
          <p:nvPr>
            <p:ph idx="1"/>
          </p:nvPr>
        </p:nvSpPr>
        <p:spPr>
          <a:xfrm>
            <a:off x="369319" y="1417638"/>
            <a:ext cx="7158606" cy="4525963"/>
          </a:xfrm>
        </p:spPr>
        <p:txBody>
          <a:bodyPr/>
          <a:lstStyle/>
          <a:p>
            <a:pPr algn="just"/>
            <a:r>
              <a:rPr lang="en-US" sz="2400" dirty="0">
                <a:latin typeface="Calibri" panose="020F0502020204030204" pitchFamily="34" charset="0"/>
                <a:cs typeface="Calibri" panose="020F0502020204030204" pitchFamily="34" charset="0"/>
              </a:rPr>
              <a:t>It is generally known that maximum bandwidth usually also allows a maximum data rate. If cable prices are </a:t>
            </a:r>
            <a:r>
              <a:rPr lang="en-US" sz="2400" dirty="0" smtClean="0">
                <a:latin typeface="Calibri" panose="020F0502020204030204" pitchFamily="34" charset="0"/>
                <a:cs typeface="Calibri" panose="020F0502020204030204" pitchFamily="34" charset="0"/>
              </a:rPr>
              <a:t>equal in </a:t>
            </a:r>
            <a:r>
              <a:rPr lang="en-US" sz="2400" dirty="0">
                <a:latin typeface="Calibri" panose="020F0502020204030204" pitchFamily="34" charset="0"/>
                <a:cs typeface="Calibri" panose="020F0502020204030204" pitchFamily="34" charset="0"/>
              </a:rPr>
              <a:t>terms of length, preference should be given to the cable type of the highest quality (i.e. Category 7A), unless </a:t>
            </a:r>
            <a:r>
              <a:rPr lang="en-US" sz="2400" dirty="0" smtClean="0">
                <a:latin typeface="Calibri" panose="020F0502020204030204" pitchFamily="34" charset="0"/>
                <a:cs typeface="Calibri" panose="020F0502020204030204" pitchFamily="34" charset="0"/>
              </a:rPr>
              <a:t>this results </a:t>
            </a:r>
            <a:r>
              <a:rPr lang="en-US" sz="2400" dirty="0">
                <a:latin typeface="Calibri" panose="020F0502020204030204" pitchFamily="34" charset="0"/>
                <a:cs typeface="Calibri" panose="020F0502020204030204" pitchFamily="34" charset="0"/>
              </a:rPr>
              <a:t>in clear drawbacks, such as a large outer diameter. This is because this cable category is </a:t>
            </a:r>
            <a:r>
              <a:rPr lang="en-US" sz="2400" dirty="0" smtClean="0">
                <a:latin typeface="Calibri" panose="020F0502020204030204" pitchFamily="34" charset="0"/>
                <a:cs typeface="Calibri" panose="020F0502020204030204" pitchFamily="34" charset="0"/>
              </a:rPr>
              <a:t>theoretically more </a:t>
            </a:r>
            <a:r>
              <a:rPr lang="en-US" sz="2400" dirty="0">
                <a:latin typeface="Calibri" panose="020F0502020204030204" pitchFamily="34" charset="0"/>
                <a:cs typeface="Calibri" panose="020F0502020204030204" pitchFamily="34" charset="0"/>
              </a:rPr>
              <a:t>difficult to install and leads to larger cable routing systems, both of which can increase </a:t>
            </a:r>
            <a:r>
              <a:rPr lang="en-US" sz="2400" dirty="0" smtClean="0">
                <a:latin typeface="Calibri" panose="020F0502020204030204" pitchFamily="34" charset="0"/>
                <a:cs typeface="Calibri" panose="020F0502020204030204" pitchFamily="34" charset="0"/>
              </a:rPr>
              <a:t>costs</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2153344" y="0"/>
            <a:ext cx="10972800" cy="1211283"/>
          </a:xfrm>
        </p:spPr>
        <p:txBody>
          <a:bodyPr/>
          <a:lstStyle/>
          <a:p>
            <a:r>
              <a:rPr lang="en-US" b="1" dirty="0"/>
              <a:t>Cable Selection</a:t>
            </a:r>
          </a:p>
        </p:txBody>
      </p:sp>
    </p:spTree>
    <p:extLst>
      <p:ext uri="{BB962C8B-B14F-4D97-AF65-F5344CB8AC3E}">
        <p14:creationId xmlns:p14="http://schemas.microsoft.com/office/powerpoint/2010/main" val="234552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‹32› of 51</a:t>
            </a:r>
            <a:endParaRPr lang="en-GB" dirty="0"/>
          </a:p>
        </p:txBody>
      </p:sp>
      <p:sp>
        <p:nvSpPr>
          <p:cNvPr id="5" name="Content Placeholder 2"/>
          <p:cNvSpPr>
            <a:spLocks noGrp="1"/>
          </p:cNvSpPr>
          <p:nvPr>
            <p:ph idx="1"/>
          </p:nvPr>
        </p:nvSpPr>
        <p:spPr>
          <a:xfrm>
            <a:off x="571665" y="1260800"/>
            <a:ext cx="6956260" cy="4525963"/>
          </a:xfrm>
        </p:spPr>
        <p:txBody>
          <a:bodyPr/>
          <a:lstStyle/>
          <a:p>
            <a:pPr algn="just"/>
            <a:r>
              <a:rPr lang="en-US" sz="2400" dirty="0">
                <a:latin typeface="Calibri" panose="020F0502020204030204" pitchFamily="34" charset="0"/>
                <a:cs typeface="Calibri" panose="020F0502020204030204" pitchFamily="34" charset="0"/>
              </a:rPr>
              <a:t>Trunk cables consisting of multiple twisted-pair cables or multi-fiber cables, both ends terminated </a:t>
            </a:r>
            <a:r>
              <a:rPr lang="en-US" sz="2400" dirty="0" smtClean="0">
                <a:latin typeface="Calibri" panose="020F0502020204030204" pitchFamily="34" charset="0"/>
                <a:cs typeface="Calibri" panose="020F0502020204030204" pitchFamily="34" charset="0"/>
              </a:rPr>
              <a:t>with normal </a:t>
            </a:r>
            <a:r>
              <a:rPr lang="en-US" sz="2400" dirty="0">
                <a:latin typeface="Calibri" panose="020F0502020204030204" pitchFamily="34" charset="0"/>
                <a:cs typeface="Calibri" panose="020F0502020204030204" pitchFamily="34" charset="0"/>
              </a:rPr>
              <a:t>plug connectors or jacks or even a special unique manufacturer-specific </a:t>
            </a:r>
            <a:r>
              <a:rPr lang="en-US" sz="2400" dirty="0" smtClean="0">
                <a:latin typeface="Calibri" panose="020F0502020204030204" pitchFamily="34" charset="0"/>
                <a:cs typeface="Calibri" panose="020F0502020204030204" pitchFamily="34" charset="0"/>
              </a:rPr>
              <a:t>connector. Manufacturers </a:t>
            </a:r>
            <a:r>
              <a:rPr lang="en-US" sz="2400" dirty="0">
                <a:latin typeface="Calibri" panose="020F0502020204030204" pitchFamily="34" charset="0"/>
                <a:cs typeface="Calibri" panose="020F0502020204030204" pitchFamily="34" charset="0"/>
              </a:rPr>
              <a:t>also provide a measurement report for all connections, especially for glass fiber systems.</a:t>
            </a:r>
          </a:p>
          <a:p>
            <a:pPr algn="just"/>
            <a:r>
              <a:rPr lang="en-US" sz="2400" dirty="0" smtClean="0">
                <a:latin typeface="Calibri" panose="020F0502020204030204" pitchFamily="34" charset="0"/>
                <a:cs typeface="Calibri" panose="020F0502020204030204" pitchFamily="34" charset="0"/>
              </a:rPr>
              <a:t>Modular </a:t>
            </a:r>
            <a:r>
              <a:rPr lang="en-US" sz="2400" dirty="0">
                <a:latin typeface="Calibri" panose="020F0502020204030204" pitchFamily="34" charset="0"/>
                <a:cs typeface="Calibri" panose="020F0502020204030204" pitchFamily="34" charset="0"/>
              </a:rPr>
              <a:t>terminal blocks which can be mounted in the cabinet using 19” technology or even in </a:t>
            </a:r>
            <a:r>
              <a:rPr lang="en-US" sz="2400" dirty="0" smtClean="0">
                <a:latin typeface="Calibri" panose="020F0502020204030204" pitchFamily="34" charset="0"/>
                <a:cs typeface="Calibri" panose="020F0502020204030204" pitchFamily="34" charset="0"/>
              </a:rPr>
              <a:t>special double </a:t>
            </a:r>
            <a:r>
              <a:rPr lang="en-US" sz="2400" dirty="0">
                <a:latin typeface="Calibri" panose="020F0502020204030204" pitchFamily="34" charset="0"/>
                <a:cs typeface="Calibri" panose="020F0502020204030204" pitchFamily="34" charset="0"/>
              </a:rPr>
              <a:t>floor systems. Trunk cables can be connected to this block at the input side using the </a:t>
            </a:r>
            <a:r>
              <a:rPr lang="en-US" sz="2400" dirty="0" smtClean="0">
                <a:latin typeface="Calibri" panose="020F0502020204030204" pitchFamily="34" charset="0"/>
                <a:cs typeface="Calibri" panose="020F0502020204030204" pitchFamily="34" charset="0"/>
              </a:rPr>
              <a:t>special connector</a:t>
            </a:r>
            <a:r>
              <a:rPr lang="en-US" sz="2400" dirty="0">
                <a:latin typeface="Calibri" panose="020F0502020204030204" pitchFamily="34" charset="0"/>
                <a:cs typeface="Calibri" panose="020F0502020204030204" pitchFamily="34" charset="0"/>
              </a:rPr>
              <a:t>, and then completely normal RJ45 jacks or even glass fiber couplers are available on the </a:t>
            </a:r>
            <a:r>
              <a:rPr lang="en-US" sz="2400" dirty="0" smtClean="0">
                <a:latin typeface="Calibri" panose="020F0502020204030204" pitchFamily="34" charset="0"/>
                <a:cs typeface="Calibri" panose="020F0502020204030204" pitchFamily="34" charset="0"/>
              </a:rPr>
              <a:t>output side</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294928" y="68178"/>
            <a:ext cx="10972800" cy="1211283"/>
          </a:xfrm>
        </p:spPr>
        <p:txBody>
          <a:bodyPr/>
          <a:lstStyle/>
          <a:p>
            <a:r>
              <a:rPr lang="en-US" b="1" dirty="0"/>
              <a:t>Pre-Assembled Systems / </a:t>
            </a:r>
            <a:r>
              <a:rPr lang="en-US" b="1" dirty="0" smtClean="0"/>
              <a:t/>
            </a:r>
            <a:br>
              <a:rPr lang="en-US" b="1" dirty="0" smtClean="0"/>
            </a:br>
            <a:r>
              <a:rPr lang="en-US" b="1" dirty="0" smtClean="0"/>
              <a:t>Plug-and-Play </a:t>
            </a:r>
            <a:r>
              <a:rPr lang="en-US" b="1" dirty="0"/>
              <a:t>Solutions</a:t>
            </a:r>
            <a:endParaRPr lang="en-US" dirty="0"/>
          </a:p>
        </p:txBody>
      </p:sp>
    </p:spTree>
    <p:extLst>
      <p:ext uri="{BB962C8B-B14F-4D97-AF65-F5344CB8AC3E}">
        <p14:creationId xmlns:p14="http://schemas.microsoft.com/office/powerpoint/2010/main" val="3625383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‹33› of 51</a:t>
            </a:r>
            <a:endParaRPr lang="en-GB" dirty="0"/>
          </a:p>
        </p:txBody>
      </p:sp>
      <p:pic>
        <p:nvPicPr>
          <p:cNvPr id="5" name="Content Placeholder 3"/>
          <p:cNvPicPr>
            <a:picLocks noGrp="1" noChangeAspect="1"/>
          </p:cNvPicPr>
          <p:nvPr>
            <p:ph idx="1"/>
          </p:nvPr>
        </p:nvPicPr>
        <p:blipFill>
          <a:blip r:embed="rId2"/>
          <a:stretch>
            <a:fillRect/>
          </a:stretch>
        </p:blipFill>
        <p:spPr>
          <a:xfrm>
            <a:off x="5072743" y="2173902"/>
            <a:ext cx="3527729" cy="3396127"/>
          </a:xfrm>
          <a:prstGeom prst="rect">
            <a:avLst/>
          </a:prstGeom>
        </p:spPr>
      </p:pic>
      <p:pic>
        <p:nvPicPr>
          <p:cNvPr id="6" name="Picture 5"/>
          <p:cNvPicPr>
            <a:picLocks noChangeAspect="1"/>
          </p:cNvPicPr>
          <p:nvPr/>
        </p:nvPicPr>
        <p:blipFill>
          <a:blip r:embed="rId3"/>
          <a:stretch>
            <a:fillRect/>
          </a:stretch>
        </p:blipFill>
        <p:spPr>
          <a:xfrm>
            <a:off x="485775" y="2173903"/>
            <a:ext cx="4277131" cy="3396127"/>
          </a:xfrm>
          <a:prstGeom prst="rect">
            <a:avLst/>
          </a:prstGeom>
        </p:spPr>
      </p:pic>
    </p:spTree>
    <p:extLst>
      <p:ext uri="{BB962C8B-B14F-4D97-AF65-F5344CB8AC3E}">
        <p14:creationId xmlns:p14="http://schemas.microsoft.com/office/powerpoint/2010/main" val="287804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‹34› of 51</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RJ45 connection system has been being </a:t>
            </a:r>
            <a:r>
              <a:rPr lang="en-US" sz="2400" dirty="0" smtClean="0">
                <a:latin typeface="Calibri" panose="020F0502020204030204" pitchFamily="34" charset="0"/>
                <a:cs typeface="Calibri" panose="020F0502020204030204" pitchFamily="34" charset="0"/>
              </a:rPr>
              <a:t>developed over </a:t>
            </a:r>
            <a:r>
              <a:rPr lang="en-US" sz="2400" dirty="0">
                <a:latin typeface="Calibri" panose="020F0502020204030204" pitchFamily="34" charset="0"/>
                <a:cs typeface="Calibri" panose="020F0502020204030204" pitchFamily="34" charset="0"/>
              </a:rPr>
              <a:t>decades, from a simple telephone plug to a </a:t>
            </a:r>
            <a:r>
              <a:rPr lang="en-US" sz="2400" dirty="0" smtClean="0">
                <a:latin typeface="Calibri" panose="020F0502020204030204" pitchFamily="34" charset="0"/>
                <a:cs typeface="Calibri" panose="020F0502020204030204" pitchFamily="34" charset="0"/>
              </a:rPr>
              <a:t>high performance data </a:t>
            </a:r>
            <a:r>
              <a:rPr lang="en-US" sz="2400" dirty="0">
                <a:latin typeface="Calibri" panose="020F0502020204030204" pitchFamily="34" charset="0"/>
                <a:cs typeface="Calibri" panose="020F0502020204030204" pitchFamily="34" charset="0"/>
              </a:rPr>
              <a:t>connector</a:t>
            </a:r>
            <a:r>
              <a:rPr lang="en-US" sz="2400" dirty="0" smtClean="0">
                <a:latin typeface="Calibri" panose="020F0502020204030204" pitchFamily="34" charset="0"/>
                <a:cs typeface="Calibri" panose="020F0502020204030204" pitchFamily="34" charset="0"/>
              </a:rPr>
              <a:t>.</a:t>
            </a:r>
          </a:p>
          <a:p>
            <a:pPr algn="just"/>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RJ45 plug and </a:t>
            </a:r>
            <a:r>
              <a:rPr lang="en-US" sz="2400" dirty="0" smtClean="0">
                <a:latin typeface="Calibri" panose="020F0502020204030204" pitchFamily="34" charset="0"/>
                <a:cs typeface="Calibri" panose="020F0502020204030204" pitchFamily="34" charset="0"/>
              </a:rPr>
              <a:t>jack interface </a:t>
            </a:r>
            <a:r>
              <a:rPr lang="en-US" sz="2400" dirty="0">
                <a:latin typeface="Calibri" panose="020F0502020204030204" pitchFamily="34" charset="0"/>
                <a:cs typeface="Calibri" panose="020F0502020204030204" pitchFamily="34" charset="0"/>
              </a:rPr>
              <a:t>was defined by ISO/IEC JTC1/SC25/WG3 </a:t>
            </a:r>
            <a:r>
              <a:rPr lang="en-US" sz="2400" dirty="0" smtClean="0">
                <a:latin typeface="Calibri" panose="020F0502020204030204" pitchFamily="34" charset="0"/>
                <a:cs typeface="Calibri" panose="020F0502020204030204" pitchFamily="34" charset="0"/>
              </a:rPr>
              <a:t>as the </a:t>
            </a:r>
            <a:r>
              <a:rPr lang="en-US" sz="2400" dirty="0">
                <a:latin typeface="Calibri" panose="020F0502020204030204" pitchFamily="34" charset="0"/>
                <a:cs typeface="Calibri" panose="020F0502020204030204" pitchFamily="34" charset="0"/>
              </a:rPr>
              <a:t>international ISO/IEC 11801 standard, and is </a:t>
            </a:r>
            <a:r>
              <a:rPr lang="en-US" sz="2400" dirty="0" smtClean="0">
                <a:latin typeface="Calibri" panose="020F0502020204030204" pitchFamily="34" charset="0"/>
                <a:cs typeface="Calibri" panose="020F0502020204030204" pitchFamily="34" charset="0"/>
              </a:rPr>
              <a:t>considered a </a:t>
            </a:r>
            <a:r>
              <a:rPr lang="en-US" sz="2400" dirty="0">
                <a:latin typeface="Calibri" panose="020F0502020204030204" pitchFamily="34" charset="0"/>
                <a:cs typeface="Calibri" panose="020F0502020204030204" pitchFamily="34" charset="0"/>
              </a:rPr>
              <a:t>component in universal cabling systems. It </a:t>
            </a:r>
            <a:r>
              <a:rPr lang="en-US" sz="2400" dirty="0" smtClean="0">
                <a:latin typeface="Calibri" panose="020F0502020204030204" pitchFamily="34" charset="0"/>
                <a:cs typeface="Calibri" panose="020F0502020204030204" pitchFamily="34" charset="0"/>
              </a:rPr>
              <a:t>is used </a:t>
            </a:r>
            <a:r>
              <a:rPr lang="en-US" sz="2400" dirty="0">
                <a:latin typeface="Calibri" panose="020F0502020204030204" pitchFamily="34" charset="0"/>
                <a:cs typeface="Calibri" panose="020F0502020204030204" pitchFamily="34" charset="0"/>
              </a:rPr>
              <a:t>as an eight-pole miniature plug system in </a:t>
            </a:r>
            <a:r>
              <a:rPr lang="en-US" sz="2400" dirty="0" smtClean="0">
                <a:latin typeface="Calibri" panose="020F0502020204030204" pitchFamily="34" charset="0"/>
                <a:cs typeface="Calibri" panose="020F0502020204030204" pitchFamily="34" charset="0"/>
              </a:rPr>
              <a:t>connection with </a:t>
            </a:r>
            <a:r>
              <a:rPr lang="en-US" sz="2400" dirty="0">
                <a:latin typeface="Calibri" panose="020F0502020204030204" pitchFamily="34" charset="0"/>
                <a:cs typeface="Calibri" panose="020F0502020204030204" pitchFamily="34" charset="0"/>
              </a:rPr>
              <a:t>shielded and unshielded twisted copper cables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36605" y="217468"/>
            <a:ext cx="10972800" cy="1211283"/>
          </a:xfrm>
        </p:spPr>
        <p:txBody>
          <a:bodyPr/>
          <a:lstStyle/>
          <a:p>
            <a:r>
              <a:rPr lang="en-US" b="1" dirty="0"/>
              <a:t>Plug Connectors for Twisted </a:t>
            </a:r>
            <a:r>
              <a:rPr lang="en-US" b="1" dirty="0" smtClean="0"/>
              <a:t/>
            </a:r>
            <a:br>
              <a:rPr lang="en-US" b="1" dirty="0" smtClean="0"/>
            </a:br>
            <a:r>
              <a:rPr lang="en-US" b="1" dirty="0" smtClean="0"/>
              <a:t>Copper </a:t>
            </a:r>
            <a:r>
              <a:rPr lang="en-US" b="1" dirty="0"/>
              <a:t>Cables</a:t>
            </a:r>
            <a:endParaRPr lang="en-US" dirty="0"/>
          </a:p>
        </p:txBody>
      </p:sp>
    </p:spTree>
    <p:extLst>
      <p:ext uri="{BB962C8B-B14F-4D97-AF65-F5344CB8AC3E}">
        <p14:creationId xmlns:p14="http://schemas.microsoft.com/office/powerpoint/2010/main" val="107501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The RJ45 is the most widely distributed of all data connectors, and is used in both the area for connecting terminal devices like PCs, printers, switches, routers, etc. – in the outlets and on connection/patch cables – as well as in distribution frames for laying out and distributing horizontal cabling.</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‹35› of 51</a:t>
            </a:r>
            <a:endParaRPr lang="en-GB" dirty="0"/>
          </a:p>
        </p:txBody>
      </p:sp>
      <p:sp>
        <p:nvSpPr>
          <p:cNvPr id="5" name="Title 1"/>
          <p:cNvSpPr>
            <a:spLocks noGrp="1"/>
          </p:cNvSpPr>
          <p:nvPr>
            <p:ph type="title"/>
          </p:nvPr>
        </p:nvSpPr>
        <p:spPr>
          <a:xfrm>
            <a:off x="-1138026" y="285730"/>
            <a:ext cx="10972800" cy="1211283"/>
          </a:xfrm>
        </p:spPr>
        <p:txBody>
          <a:bodyPr/>
          <a:lstStyle/>
          <a:p>
            <a:r>
              <a:rPr lang="en-US" b="1" dirty="0"/>
              <a:t>Plug Connectors for Twisted </a:t>
            </a:r>
            <a:r>
              <a:rPr lang="en-US" b="1" dirty="0" smtClean="0"/>
              <a:t/>
            </a:r>
            <a:br>
              <a:rPr lang="en-US" b="1" dirty="0" smtClean="0"/>
            </a:br>
            <a:r>
              <a:rPr lang="en-US" b="1" dirty="0" smtClean="0"/>
              <a:t>Copper </a:t>
            </a:r>
            <a:r>
              <a:rPr lang="en-US" b="1" dirty="0"/>
              <a:t>Cables</a:t>
            </a:r>
            <a:endParaRPr lang="en-US" dirty="0"/>
          </a:p>
        </p:txBody>
      </p:sp>
    </p:spTree>
    <p:extLst>
      <p:ext uri="{BB962C8B-B14F-4D97-AF65-F5344CB8AC3E}">
        <p14:creationId xmlns:p14="http://schemas.microsoft.com/office/powerpoint/2010/main" val="1496841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‹36› of 51</a:t>
            </a:r>
            <a:endParaRPr lang="en-GB" dirty="0"/>
          </a:p>
        </p:txBody>
      </p:sp>
      <p:pic>
        <p:nvPicPr>
          <p:cNvPr id="5" name="Content Placeholder 3"/>
          <p:cNvPicPr>
            <a:picLocks noGrp="1" noChangeAspect="1"/>
          </p:cNvPicPr>
          <p:nvPr>
            <p:ph idx="1"/>
          </p:nvPr>
        </p:nvPicPr>
        <p:blipFill>
          <a:blip r:embed="rId2"/>
          <a:stretch>
            <a:fillRect/>
          </a:stretch>
        </p:blipFill>
        <p:spPr>
          <a:xfrm>
            <a:off x="1785744" y="2472879"/>
            <a:ext cx="4462656" cy="3094929"/>
          </a:xfrm>
          <a:prstGeom prst="rect">
            <a:avLst/>
          </a:prstGeom>
        </p:spPr>
      </p:pic>
    </p:spTree>
    <p:extLst>
      <p:ext uri="{BB962C8B-B14F-4D97-AF65-F5344CB8AC3E}">
        <p14:creationId xmlns:p14="http://schemas.microsoft.com/office/powerpoint/2010/main" val="212877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‹37› of 51</a:t>
            </a:r>
            <a:endParaRPr lang="en-GB" dirty="0"/>
          </a:p>
        </p:txBody>
      </p:sp>
      <p:sp>
        <p:nvSpPr>
          <p:cNvPr id="5" name="Content Placeholder 2"/>
          <p:cNvSpPr>
            <a:spLocks noGrp="1"/>
          </p:cNvSpPr>
          <p:nvPr>
            <p:ph idx="1"/>
          </p:nvPr>
        </p:nvSpPr>
        <p:spPr>
          <a:xfrm>
            <a:off x="485776" y="1417638"/>
            <a:ext cx="7042150" cy="4525963"/>
          </a:xfrm>
        </p:spPr>
        <p:txBody>
          <a:bodyPr/>
          <a:lstStyle/>
          <a:p>
            <a:pPr algn="just"/>
            <a:r>
              <a:rPr lang="en-US" sz="2400" dirty="0">
                <a:latin typeface="Calibri" panose="020F0502020204030204" pitchFamily="34" charset="0"/>
                <a:cs typeface="Calibri" panose="020F0502020204030204" pitchFamily="34" charset="0"/>
              </a:rPr>
              <a:t>As compared to the “cable question” the “connector question” is more difficult to solve, if one consistently </a:t>
            </a:r>
            <a:r>
              <a:rPr lang="en-US" sz="2400" dirty="0" smtClean="0">
                <a:latin typeface="Calibri" panose="020F0502020204030204" pitchFamily="34" charset="0"/>
                <a:cs typeface="Calibri" panose="020F0502020204030204" pitchFamily="34" charset="0"/>
              </a:rPr>
              <a:t>chooses to </a:t>
            </a:r>
            <a:r>
              <a:rPr lang="en-US" sz="2400" dirty="0">
                <a:latin typeface="Calibri" panose="020F0502020204030204" pitchFamily="34" charset="0"/>
                <a:cs typeface="Calibri" panose="020F0502020204030204" pitchFamily="34" charset="0"/>
              </a:rPr>
              <a:t>use cabling of class F or class FA, which, however, is not required for 10GBase-T </a:t>
            </a:r>
            <a:r>
              <a:rPr lang="en-US" sz="2400" dirty="0" smtClean="0">
                <a:latin typeface="Calibri" panose="020F0502020204030204" pitchFamily="34" charset="0"/>
                <a:cs typeface="Calibri" panose="020F0502020204030204" pitchFamily="34" charset="0"/>
              </a:rPr>
              <a:t>. </a:t>
            </a:r>
          </a:p>
          <a:p>
            <a:pPr algn="just"/>
            <a:r>
              <a:rPr lang="en-US" sz="2400" dirty="0" smtClean="0">
                <a:latin typeface="Calibri" panose="020F0502020204030204" pitchFamily="34" charset="0"/>
                <a:cs typeface="Calibri" panose="020F0502020204030204" pitchFamily="34" charset="0"/>
              </a:rPr>
              <a:t>This is </a:t>
            </a:r>
            <a:r>
              <a:rPr lang="en-US" sz="2400" dirty="0">
                <a:latin typeface="Calibri" panose="020F0502020204030204" pitchFamily="34" charset="0"/>
                <a:cs typeface="Calibri" panose="020F0502020204030204" pitchFamily="34" charset="0"/>
              </a:rPr>
              <a:t>because the only choice that remains when opting for Category 7 or 7A connection systems is between </a:t>
            </a:r>
            <a:r>
              <a:rPr lang="en-US" sz="2400" dirty="0" smtClean="0">
                <a:latin typeface="Calibri" panose="020F0502020204030204" pitchFamily="34" charset="0"/>
                <a:cs typeface="Calibri" panose="020F0502020204030204" pitchFamily="34" charset="0"/>
              </a:rPr>
              <a:t>the TERATM </a:t>
            </a:r>
            <a:r>
              <a:rPr lang="en-US" sz="2400" dirty="0">
                <a:latin typeface="Calibri" panose="020F0502020204030204" pitchFamily="34" charset="0"/>
                <a:cs typeface="Calibri" panose="020F0502020204030204" pitchFamily="34" charset="0"/>
              </a:rPr>
              <a:t>connection system and the GG45- and ARJ45 connector types.</a:t>
            </a:r>
          </a:p>
        </p:txBody>
      </p:sp>
      <p:sp>
        <p:nvSpPr>
          <p:cNvPr id="6" name="Title 1"/>
          <p:cNvSpPr>
            <a:spLocks noGrp="1"/>
          </p:cNvSpPr>
          <p:nvPr>
            <p:ph type="title"/>
          </p:nvPr>
        </p:nvSpPr>
        <p:spPr>
          <a:xfrm>
            <a:off x="-1479549" y="132547"/>
            <a:ext cx="10972800" cy="1211283"/>
          </a:xfrm>
        </p:spPr>
        <p:txBody>
          <a:bodyPr/>
          <a:lstStyle/>
          <a:p>
            <a:r>
              <a:rPr lang="en-US" b="1" dirty="0"/>
              <a:t>Selecting Connection </a:t>
            </a:r>
            <a:r>
              <a:rPr lang="en-US" b="1" dirty="0" smtClean="0"/>
              <a:t/>
            </a:r>
            <a:br>
              <a:rPr lang="en-US" b="1" dirty="0" smtClean="0"/>
            </a:br>
            <a:r>
              <a:rPr lang="en-US" b="1" dirty="0" smtClean="0"/>
              <a:t>Technology</a:t>
            </a:r>
            <a:endParaRPr lang="en-US" dirty="0"/>
          </a:p>
        </p:txBody>
      </p:sp>
    </p:spTree>
    <p:extLst>
      <p:ext uri="{BB962C8B-B14F-4D97-AF65-F5344CB8AC3E}">
        <p14:creationId xmlns:p14="http://schemas.microsoft.com/office/powerpoint/2010/main" val="222010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‹38› of 51</a:t>
            </a:r>
            <a:endParaRPr lang="en-GB" dirty="0"/>
          </a:p>
        </p:txBody>
      </p:sp>
      <p:sp>
        <p:nvSpPr>
          <p:cNvPr id="5" name="Content Placeholder 2"/>
          <p:cNvSpPr>
            <a:spLocks noGrp="1"/>
          </p:cNvSpPr>
          <p:nvPr>
            <p:ph idx="1"/>
          </p:nvPr>
        </p:nvSpPr>
        <p:spPr>
          <a:xfrm>
            <a:off x="518212" y="1633468"/>
            <a:ext cx="5827997" cy="4525963"/>
          </a:xfrm>
        </p:spPr>
        <p:txBody>
          <a:bodyPr/>
          <a:lstStyle/>
          <a:p>
            <a:pPr marL="0" indent="0" algn="just">
              <a:buNone/>
            </a:pPr>
            <a:r>
              <a:rPr lang="en-US" sz="2400" dirty="0" smtClean="0">
                <a:latin typeface="Calibri" panose="020F0502020204030204" pitchFamily="34" charset="0"/>
                <a:cs typeface="Calibri" panose="020F0502020204030204" pitchFamily="34" charset="0"/>
              </a:rPr>
              <a:t>The advantage of the GG45 jack lies in its compatibility with existing RJ45 connection cables, since all previous cables can be re-used, up to the first use of a link for Class F(A). </a:t>
            </a:r>
          </a:p>
          <a:p>
            <a:pPr marL="0" indent="0" algn="just">
              <a:buNone/>
            </a:pPr>
            <a:r>
              <a:rPr lang="en-US" sz="2400" dirty="0" smtClean="0">
                <a:latin typeface="Calibri" panose="020F0502020204030204" pitchFamily="34" charset="0"/>
                <a:cs typeface="Calibri" panose="020F0502020204030204" pitchFamily="34" charset="0"/>
              </a:rPr>
              <a:t>However, tenders in which Category 6A/A technology and GG45-based technology were compared show that the use of GG45 leads to about triple the price in overall connection technology (mind you: a factor of 3 for materials and assembly!) and this in turn is what turns off many clients.</a:t>
            </a:r>
            <a:endParaRPr lang="en-US" sz="2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6248400" y="1633468"/>
            <a:ext cx="2630579" cy="3908916"/>
          </a:xfrm>
          <a:prstGeom prst="rect">
            <a:avLst/>
          </a:prstGeom>
        </p:spPr>
      </p:pic>
      <p:sp>
        <p:nvSpPr>
          <p:cNvPr id="7" name="Title 1"/>
          <p:cNvSpPr>
            <a:spLocks noGrp="1"/>
          </p:cNvSpPr>
          <p:nvPr>
            <p:ph type="title"/>
          </p:nvPr>
        </p:nvSpPr>
        <p:spPr>
          <a:xfrm>
            <a:off x="-2093821" y="190375"/>
            <a:ext cx="10972800" cy="1211283"/>
          </a:xfrm>
        </p:spPr>
        <p:txBody>
          <a:bodyPr/>
          <a:lstStyle/>
          <a:p>
            <a:r>
              <a:rPr lang="en-US" dirty="0"/>
              <a:t>GG45 jack</a:t>
            </a:r>
          </a:p>
        </p:txBody>
      </p:sp>
    </p:spTree>
    <p:extLst>
      <p:ext uri="{BB962C8B-B14F-4D97-AF65-F5344CB8AC3E}">
        <p14:creationId xmlns:p14="http://schemas.microsoft.com/office/powerpoint/2010/main" val="510062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‹39› of 51</a:t>
            </a:r>
            <a:endParaRPr lang="en-GB" dirty="0"/>
          </a:p>
        </p:txBody>
      </p:sp>
      <p:sp>
        <p:nvSpPr>
          <p:cNvPr id="5" name="Content Placeholder 2"/>
          <p:cNvSpPr>
            <a:spLocks noGrp="1"/>
          </p:cNvSpPr>
          <p:nvPr>
            <p:ph idx="1"/>
          </p:nvPr>
        </p:nvSpPr>
        <p:spPr>
          <a:xfrm>
            <a:off x="0" y="1392379"/>
            <a:ext cx="6484228" cy="4525963"/>
          </a:xfrm>
        </p:spPr>
        <p:txBody>
          <a:bodyPr/>
          <a:lstStyle/>
          <a:p>
            <a:pPr algn="just"/>
            <a:r>
              <a:rPr lang="en-US" sz="2400" dirty="0">
                <a:latin typeface="Calibri" panose="020F0502020204030204" pitchFamily="34" charset="0"/>
                <a:cs typeface="Calibri" panose="020F0502020204030204" pitchFamily="34" charset="0"/>
              </a:rPr>
              <a:t>The additional cost of the TERA connection system is not so high, but on the other hand this system forces </a:t>
            </a:r>
            <a:r>
              <a:rPr lang="en-US" sz="2400" dirty="0" smtClean="0">
                <a:latin typeface="Calibri" panose="020F0502020204030204" pitchFamily="34" charset="0"/>
                <a:cs typeface="Calibri" panose="020F0502020204030204" pitchFamily="34" charset="0"/>
              </a:rPr>
              <a:t>an immediate </a:t>
            </a:r>
            <a:r>
              <a:rPr lang="en-US" sz="2400" dirty="0">
                <a:latin typeface="Calibri" panose="020F0502020204030204" pitchFamily="34" charset="0"/>
                <a:cs typeface="Calibri" panose="020F0502020204030204" pitchFamily="34" charset="0"/>
              </a:rPr>
              <a:t>use of new connection and patching cables (TERA on RJ45). As in the case of GG45, many </a:t>
            </a:r>
            <a:r>
              <a:rPr lang="en-US" sz="2400" dirty="0" smtClean="0">
                <a:latin typeface="Calibri" panose="020F0502020204030204" pitchFamily="34" charset="0"/>
                <a:cs typeface="Calibri" panose="020F0502020204030204" pitchFamily="34" charset="0"/>
              </a:rPr>
              <a:t>clients accept </a:t>
            </a:r>
            <a:r>
              <a:rPr lang="en-US" sz="2400" dirty="0">
                <a:latin typeface="Calibri" panose="020F0502020204030204" pitchFamily="34" charset="0"/>
                <a:cs typeface="Calibri" panose="020F0502020204030204" pitchFamily="34" charset="0"/>
              </a:rPr>
              <a:t>this restriction only reluctantly.</a:t>
            </a:r>
          </a:p>
        </p:txBody>
      </p:sp>
      <p:pic>
        <p:nvPicPr>
          <p:cNvPr id="6" name="Picture 5"/>
          <p:cNvPicPr>
            <a:picLocks noChangeAspect="1"/>
          </p:cNvPicPr>
          <p:nvPr/>
        </p:nvPicPr>
        <p:blipFill>
          <a:blip r:embed="rId2"/>
          <a:stretch>
            <a:fillRect/>
          </a:stretch>
        </p:blipFill>
        <p:spPr>
          <a:xfrm>
            <a:off x="6484228" y="1417638"/>
            <a:ext cx="2602075" cy="3430659"/>
          </a:xfrm>
          <a:prstGeom prst="rect">
            <a:avLst/>
          </a:prstGeom>
        </p:spPr>
      </p:pic>
      <p:sp>
        <p:nvSpPr>
          <p:cNvPr id="7" name="Title 1"/>
          <p:cNvSpPr>
            <a:spLocks noGrp="1"/>
          </p:cNvSpPr>
          <p:nvPr>
            <p:ph type="title"/>
          </p:nvPr>
        </p:nvSpPr>
        <p:spPr>
          <a:xfrm>
            <a:off x="-1828800" y="0"/>
            <a:ext cx="10972800" cy="1211283"/>
          </a:xfrm>
        </p:spPr>
        <p:txBody>
          <a:bodyPr/>
          <a:lstStyle/>
          <a:p>
            <a:r>
              <a:rPr lang="en-US" dirty="0"/>
              <a:t>TERA connection system</a:t>
            </a:r>
          </a:p>
        </p:txBody>
      </p:sp>
    </p:spTree>
    <p:extLst>
      <p:ext uri="{BB962C8B-B14F-4D97-AF65-F5344CB8AC3E}">
        <p14:creationId xmlns:p14="http://schemas.microsoft.com/office/powerpoint/2010/main" val="23477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CSMA/CD</a:t>
            </a:r>
          </a:p>
          <a:p>
            <a:r>
              <a:rPr lang="en-US" altLang="en-US" sz="2000" b="1" dirty="0" smtClean="0">
                <a:latin typeface="Century Gothic" panose="020B0502020202020204" pitchFamily="34" charset="0"/>
              </a:rPr>
              <a:t>IEEE</a:t>
            </a:r>
          </a:p>
          <a:p>
            <a:r>
              <a:rPr lang="en-US" altLang="en-US" sz="2000" b="1" dirty="0" smtClean="0">
                <a:latin typeface="Century Gothic" panose="020B0502020202020204" pitchFamily="34" charset="0"/>
              </a:rPr>
              <a:t>FC</a:t>
            </a:r>
          </a:p>
          <a:p>
            <a:r>
              <a:rPr lang="en-US" altLang="en-US" sz="2000" b="1" dirty="0" smtClean="0">
                <a:latin typeface="Century Gothic" panose="020B0502020202020204" pitchFamily="34" charset="0"/>
              </a:rPr>
              <a:t>FC-AL</a:t>
            </a:r>
          </a:p>
          <a:p>
            <a:r>
              <a:rPr lang="en-US" altLang="en-US" sz="2000" b="1" dirty="0" smtClean="0">
                <a:latin typeface="Century Gothic" panose="020B0502020202020204" pitchFamily="34" charset="0"/>
              </a:rPr>
              <a:t>FC-SW</a:t>
            </a:r>
          </a:p>
          <a:p>
            <a:r>
              <a:rPr lang="en-US" altLang="en-US" sz="2000" b="1" dirty="0" smtClean="0">
                <a:latin typeface="Century Gothic" panose="020B0502020202020204" pitchFamily="34" charset="0"/>
              </a:rPr>
              <a:t>OM3</a:t>
            </a:r>
          </a:p>
          <a:p>
            <a:r>
              <a:rPr lang="en-US" altLang="en-US" sz="2000" b="1" dirty="0" smtClean="0">
                <a:latin typeface="Century Gothic" panose="020B0502020202020204" pitchFamily="34" charset="0"/>
              </a:rPr>
              <a:t>OM4</a:t>
            </a:r>
          </a:p>
          <a:p>
            <a:r>
              <a:rPr lang="en-US" altLang="en-US" sz="2000" b="1" dirty="0" smtClean="0">
                <a:latin typeface="Century Gothic" panose="020B0502020202020204" pitchFamily="34" charset="0"/>
              </a:rPr>
              <a:t>OS1/2</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51</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‹40› of 51</a:t>
            </a:r>
            <a:endParaRPr lang="en-GB" dirty="0"/>
          </a:p>
        </p:txBody>
      </p:sp>
      <p:sp>
        <p:nvSpPr>
          <p:cNvPr id="5" name="Content Placeholder 2"/>
          <p:cNvSpPr>
            <a:spLocks noGrp="1"/>
          </p:cNvSpPr>
          <p:nvPr>
            <p:ph idx="1"/>
          </p:nvPr>
        </p:nvSpPr>
        <p:spPr>
          <a:xfrm>
            <a:off x="0" y="1417638"/>
            <a:ext cx="6593410" cy="4903810"/>
          </a:xfrm>
        </p:spPr>
        <p:txBody>
          <a:bodyPr/>
          <a:lstStyle/>
          <a:p>
            <a:pPr algn="just"/>
            <a:r>
              <a:rPr lang="en-US" sz="2400" dirty="0">
                <a:latin typeface="Calibri" panose="020F0502020204030204" pitchFamily="34" charset="0"/>
                <a:cs typeface="Calibri" panose="020F0502020204030204" pitchFamily="34" charset="0"/>
              </a:rPr>
              <a:t>ARJ45 (augmented RJ) likewise satisfies Category 7A standards and thus those of link class FA. </a:t>
            </a:r>
            <a:r>
              <a:rPr lang="en-US" sz="2400" dirty="0" smtClean="0">
                <a:latin typeface="Calibri" panose="020F0502020204030204" pitchFamily="34" charset="0"/>
                <a:cs typeface="Calibri" panose="020F0502020204030204" pitchFamily="34" charset="0"/>
              </a:rPr>
              <a:t>Furthermore, ARJ45 </a:t>
            </a:r>
            <a:r>
              <a:rPr lang="en-US" sz="2400" dirty="0">
                <a:latin typeface="Calibri" panose="020F0502020204030204" pitchFamily="34" charset="0"/>
                <a:cs typeface="Calibri" panose="020F0502020204030204" pitchFamily="34" charset="0"/>
              </a:rPr>
              <a:t>connection systems can be used in addition to 10 gigabit Ethernet in other high-speed networks </a:t>
            </a:r>
            <a:r>
              <a:rPr lang="en-US" sz="2400" dirty="0" smtClean="0">
                <a:latin typeface="Calibri" panose="020F0502020204030204" pitchFamily="34" charset="0"/>
                <a:cs typeface="Calibri" panose="020F0502020204030204" pitchFamily="34" charset="0"/>
              </a:rPr>
              <a:t>like </a:t>
            </a:r>
            <a:r>
              <a:rPr lang="en-US" sz="2400" dirty="0" err="1" smtClean="0">
                <a:latin typeface="Calibri" panose="020F0502020204030204" pitchFamily="34" charset="0"/>
                <a:cs typeface="Calibri" panose="020F0502020204030204" pitchFamily="34" charset="0"/>
              </a:rPr>
              <a:t>InfiniBand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or </a:t>
            </a:r>
            <a:r>
              <a:rPr lang="en-US" sz="2400" dirty="0" err="1">
                <a:latin typeface="Calibri" panose="020F0502020204030204" pitchFamily="34" charset="0"/>
                <a:cs typeface="Calibri" panose="020F0502020204030204" pitchFamily="34" charset="0"/>
              </a:rPr>
              <a:t>Fibre</a:t>
            </a:r>
            <a:r>
              <a:rPr lang="en-US" sz="2400" dirty="0">
                <a:latin typeface="Calibri" panose="020F0502020204030204" pitchFamily="34" charset="0"/>
                <a:cs typeface="Calibri" panose="020F0502020204030204" pitchFamily="34" charset="0"/>
              </a:rPr>
              <a:t> Channel (FC), or to replace Serial Attached SCSI (SAS) or PCI-Express (</a:t>
            </a:r>
            <a:r>
              <a:rPr lang="en-US" sz="2400" dirty="0" err="1">
                <a:latin typeface="Calibri" panose="020F0502020204030204" pitchFamily="34" charset="0"/>
                <a:cs typeface="Calibri" panose="020F0502020204030204" pitchFamily="34" charset="0"/>
              </a:rPr>
              <a:t>PCIe</a:t>
            </a:r>
            <a:r>
              <a:rPr lang="en-US" sz="2400" dirty="0">
                <a:latin typeface="Calibri" panose="020F0502020204030204" pitchFamily="34" charset="0"/>
                <a:cs typeface="Calibri" panose="020F0502020204030204" pitchFamily="34" charset="0"/>
              </a:rPr>
              <a:t>). ARJ45 </a:t>
            </a:r>
            <a:r>
              <a:rPr lang="en-US" sz="2400" dirty="0" smtClean="0">
                <a:latin typeface="Calibri" panose="020F0502020204030204" pitchFamily="34" charset="0"/>
                <a:cs typeface="Calibri" panose="020F0502020204030204" pitchFamily="34" charset="0"/>
              </a:rPr>
              <a:t>is interoperable </a:t>
            </a:r>
            <a:r>
              <a:rPr lang="en-US" sz="2400" dirty="0">
                <a:latin typeface="Calibri" panose="020F0502020204030204" pitchFamily="34" charset="0"/>
                <a:cs typeface="Calibri" panose="020F0502020204030204" pitchFamily="34" charset="0"/>
              </a:rPr>
              <a:t>with the GG45 plug connector, which has the same areas of application. Even its form factor </a:t>
            </a:r>
            <a:r>
              <a:rPr lang="en-US" sz="2400" dirty="0" smtClean="0">
                <a:latin typeface="Calibri" panose="020F0502020204030204" pitchFamily="34" charset="0"/>
                <a:cs typeface="Calibri" panose="020F0502020204030204" pitchFamily="34" charset="0"/>
              </a:rPr>
              <a:t>is identical </a:t>
            </a:r>
            <a:r>
              <a:rPr lang="en-US" sz="2400" dirty="0">
                <a:latin typeface="Calibri" panose="020F0502020204030204" pitchFamily="34" charset="0"/>
                <a:cs typeface="Calibri" panose="020F0502020204030204" pitchFamily="34" charset="0"/>
              </a:rPr>
              <a:t>to that of the RJ45 connector.</a:t>
            </a:r>
          </a:p>
        </p:txBody>
      </p:sp>
      <p:pic>
        <p:nvPicPr>
          <p:cNvPr id="6" name="Picture 5"/>
          <p:cNvPicPr>
            <a:picLocks noChangeAspect="1"/>
          </p:cNvPicPr>
          <p:nvPr/>
        </p:nvPicPr>
        <p:blipFill>
          <a:blip r:embed="rId2"/>
          <a:stretch>
            <a:fillRect/>
          </a:stretch>
        </p:blipFill>
        <p:spPr>
          <a:xfrm>
            <a:off x="6593410" y="1566928"/>
            <a:ext cx="2488058" cy="3175521"/>
          </a:xfrm>
          <a:prstGeom prst="rect">
            <a:avLst/>
          </a:prstGeom>
        </p:spPr>
      </p:pic>
      <p:sp>
        <p:nvSpPr>
          <p:cNvPr id="7" name="Title 1"/>
          <p:cNvSpPr>
            <a:spLocks noGrp="1"/>
          </p:cNvSpPr>
          <p:nvPr>
            <p:ph type="title"/>
          </p:nvPr>
        </p:nvSpPr>
        <p:spPr>
          <a:xfrm>
            <a:off x="-1828800" y="93306"/>
            <a:ext cx="10972800" cy="1211283"/>
          </a:xfrm>
        </p:spPr>
        <p:txBody>
          <a:bodyPr/>
          <a:lstStyle/>
          <a:p>
            <a:r>
              <a:rPr lang="en-US" dirty="0"/>
              <a:t>ARJ45</a:t>
            </a:r>
          </a:p>
        </p:txBody>
      </p:sp>
    </p:spTree>
    <p:extLst>
      <p:ext uri="{BB962C8B-B14F-4D97-AF65-F5344CB8AC3E}">
        <p14:creationId xmlns:p14="http://schemas.microsoft.com/office/powerpoint/2010/main" val="1352493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‹41› of 51</a:t>
            </a:r>
            <a:endParaRPr lang="en-GB" dirty="0"/>
          </a:p>
        </p:txBody>
      </p:sp>
      <p:sp>
        <p:nvSpPr>
          <p:cNvPr id="5" name="Content Placeholder 2"/>
          <p:cNvSpPr>
            <a:spLocks noGrp="1"/>
          </p:cNvSpPr>
          <p:nvPr>
            <p:ph idx="1"/>
          </p:nvPr>
        </p:nvSpPr>
        <p:spPr>
          <a:xfrm>
            <a:off x="571664" y="1428751"/>
            <a:ext cx="8224605" cy="4525963"/>
          </a:xfrm>
        </p:spPr>
        <p:txBody>
          <a:bodyPr/>
          <a:lstStyle/>
          <a:p>
            <a:pPr algn="just"/>
            <a:r>
              <a:rPr lang="en-US" sz="2400" dirty="0">
                <a:latin typeface="Calibri" panose="020F0502020204030204" pitchFamily="34" charset="0"/>
                <a:cs typeface="Calibri" panose="020F0502020204030204" pitchFamily="34" charset="0"/>
              </a:rPr>
              <a:t>Glass fiber is a fascinating medium. It promises bandwidth that is virtually without limits. However, it is also a </a:t>
            </a:r>
            <a:r>
              <a:rPr lang="en-US" sz="2400" dirty="0" smtClean="0">
                <a:latin typeface="Calibri" panose="020F0502020204030204" pitchFamily="34" charset="0"/>
                <a:cs typeface="Calibri" panose="020F0502020204030204" pitchFamily="34" charset="0"/>
              </a:rPr>
              <a:t>delicate, brittle </a:t>
            </a:r>
            <a:r>
              <a:rPr lang="en-US" sz="2400" dirty="0">
                <a:latin typeface="Calibri" panose="020F0502020204030204" pitchFamily="34" charset="0"/>
                <a:cs typeface="Calibri" panose="020F0502020204030204" pitchFamily="34" charset="0"/>
              </a:rPr>
              <a:t>medium. It takes a skilled person to handle glass fiber cabling.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Nevertheless</a:t>
            </a:r>
            <a:r>
              <a:rPr lang="en-US" sz="2400" dirty="0">
                <a:latin typeface="Calibri" panose="020F0502020204030204" pitchFamily="34" charset="0"/>
                <a:cs typeface="Calibri" panose="020F0502020204030204" pitchFamily="34" charset="0"/>
              </a:rPr>
              <a:t>, by using proper </a:t>
            </a:r>
            <a:r>
              <a:rPr lang="en-US" sz="2400" dirty="0" smtClean="0">
                <a:latin typeface="Calibri" panose="020F0502020204030204" pitchFamily="34" charset="0"/>
                <a:cs typeface="Calibri" panose="020F0502020204030204" pitchFamily="34" charset="0"/>
              </a:rPr>
              <a:t>planning and </a:t>
            </a:r>
            <a:r>
              <a:rPr lang="en-US" sz="2400" dirty="0">
                <a:latin typeface="Calibri" panose="020F0502020204030204" pitchFamily="34" charset="0"/>
                <a:cs typeface="Calibri" panose="020F0502020204030204" pitchFamily="34" charset="0"/>
              </a:rPr>
              <a:t>well-thought-out product selection, data centers can get a successful and problem-free start into their </a:t>
            </a:r>
            <a:r>
              <a:rPr lang="en-US" sz="2400" dirty="0" smtClean="0">
                <a:latin typeface="Calibri" panose="020F0502020204030204" pitchFamily="34" charset="0"/>
                <a:cs typeface="Calibri" panose="020F0502020204030204" pitchFamily="34" charset="0"/>
              </a:rPr>
              <a:t>glass fiber </a:t>
            </a:r>
            <a:r>
              <a:rPr lang="en-US" sz="2400" dirty="0">
                <a:latin typeface="Calibri" panose="020F0502020204030204" pitchFamily="34" charset="0"/>
                <a:cs typeface="Calibri" panose="020F0502020204030204" pitchFamily="34" charset="0"/>
              </a:rPr>
              <a:t>future.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continuously growing requirements of data centers leave no other choice. Nowadays, </a:t>
            </a:r>
            <a:r>
              <a:rPr lang="en-US" sz="2400" dirty="0" smtClean="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must include glass fibers in their planning to enable them to cope with migrating the data center to </a:t>
            </a:r>
            <a:r>
              <a:rPr lang="en-US" sz="2400" dirty="0" smtClean="0">
                <a:latin typeface="Calibri" panose="020F0502020204030204" pitchFamily="34" charset="0"/>
                <a:cs typeface="Calibri" panose="020F0502020204030204" pitchFamily="34" charset="0"/>
              </a:rPr>
              <a:t>40/100 gigabit </a:t>
            </a:r>
            <a:r>
              <a:rPr lang="en-US" sz="2400" dirty="0">
                <a:latin typeface="Calibri" panose="020F0502020204030204" pitchFamily="34" charset="0"/>
                <a:cs typeface="Calibri" panose="020F0502020204030204" pitchFamily="34" charset="0"/>
              </a:rPr>
              <a:t>Ethernet, growing data volume and many other requirements beyond </a:t>
            </a:r>
            <a:r>
              <a:rPr lang="en-US" sz="2400" dirty="0" smtClean="0">
                <a:latin typeface="Calibri" panose="020F0502020204030204" pitchFamily="34" charset="0"/>
                <a:cs typeface="Calibri" panose="020F0502020204030204" pitchFamily="34" charset="0"/>
              </a:rPr>
              <a:t>that. </a:t>
            </a:r>
          </a:p>
        </p:txBody>
      </p:sp>
      <p:sp>
        <p:nvSpPr>
          <p:cNvPr id="6" name="Title 1"/>
          <p:cNvSpPr>
            <a:spLocks noGrp="1"/>
          </p:cNvSpPr>
          <p:nvPr>
            <p:ph type="title"/>
          </p:nvPr>
        </p:nvSpPr>
        <p:spPr>
          <a:xfrm>
            <a:off x="-1630830" y="0"/>
            <a:ext cx="10972800" cy="1211283"/>
          </a:xfrm>
        </p:spPr>
        <p:txBody>
          <a:bodyPr/>
          <a:lstStyle/>
          <a:p>
            <a:r>
              <a:rPr lang="en-US" b="1" dirty="0"/>
              <a:t>Glass Fiber Cables (Fiber optic)</a:t>
            </a:r>
            <a:endParaRPr lang="en-US" dirty="0"/>
          </a:p>
        </p:txBody>
      </p:sp>
    </p:spTree>
    <p:extLst>
      <p:ext uri="{BB962C8B-B14F-4D97-AF65-F5344CB8AC3E}">
        <p14:creationId xmlns:p14="http://schemas.microsoft.com/office/powerpoint/2010/main" val="1334048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‹42› of 51</a:t>
            </a:r>
            <a:endParaRPr lang="en-GB" dirty="0"/>
          </a:p>
        </p:txBody>
      </p:sp>
      <p:sp>
        <p:nvSpPr>
          <p:cNvPr id="5" name="Rectangle 4"/>
          <p:cNvSpPr/>
          <p:nvPr/>
        </p:nvSpPr>
        <p:spPr>
          <a:xfrm>
            <a:off x="343937" y="1690501"/>
            <a:ext cx="7183988" cy="1200329"/>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Scalability, performance, access time, security, flexibility, and so on can be optimized through the use of glass fibers. Advances in glass fiber technology,</a:t>
            </a:r>
          </a:p>
        </p:txBody>
      </p:sp>
      <p:sp>
        <p:nvSpPr>
          <p:cNvPr id="8" name="Title 1"/>
          <p:cNvSpPr>
            <a:spLocks noGrp="1"/>
          </p:cNvSpPr>
          <p:nvPr>
            <p:ph type="title"/>
          </p:nvPr>
        </p:nvSpPr>
        <p:spPr>
          <a:xfrm>
            <a:off x="-1630830" y="0"/>
            <a:ext cx="10972800" cy="1211283"/>
          </a:xfrm>
        </p:spPr>
        <p:txBody>
          <a:bodyPr/>
          <a:lstStyle/>
          <a:p>
            <a:r>
              <a:rPr lang="en-US" b="1" dirty="0"/>
              <a:t>Glass Fiber Cables (Fiber optic)</a:t>
            </a:r>
            <a:endParaRPr lang="en-US" dirty="0"/>
          </a:p>
        </p:txBody>
      </p:sp>
    </p:spTree>
    <p:extLst>
      <p:ext uri="{BB962C8B-B14F-4D97-AF65-F5344CB8AC3E}">
        <p14:creationId xmlns:p14="http://schemas.microsoft.com/office/powerpoint/2010/main" val="2503438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‹43› of 51</a:t>
            </a:r>
            <a:endParaRPr lang="en-GB" dirty="0"/>
          </a:p>
        </p:txBody>
      </p:sp>
      <p:sp>
        <p:nvSpPr>
          <p:cNvPr id="5" name="Content Placeholder 2"/>
          <p:cNvSpPr>
            <a:spLocks noGrp="1"/>
          </p:cNvSpPr>
          <p:nvPr>
            <p:ph idx="1"/>
          </p:nvPr>
        </p:nvSpPr>
        <p:spPr>
          <a:xfrm>
            <a:off x="485775" y="1417638"/>
            <a:ext cx="7042150" cy="4525963"/>
          </a:xfrm>
        </p:spPr>
        <p:txBody>
          <a:bodyPr/>
          <a:lstStyle/>
          <a:p>
            <a:pPr marL="0" indent="0" algn="just">
              <a:buNone/>
            </a:pPr>
            <a:r>
              <a:rPr lang="en-US" sz="2400" dirty="0">
                <a:latin typeface="Calibri" panose="020F0502020204030204" pitchFamily="34" charset="0"/>
                <a:cs typeface="Calibri" panose="020F0502020204030204" pitchFamily="34" charset="0"/>
              </a:rPr>
              <a:t>Optical fibers can be differentiated between glass optical media (Glass Optical Fiber, GOF) and plastic (</a:t>
            </a:r>
            <a:r>
              <a:rPr lang="en-US" sz="2400" dirty="0" smtClean="0">
                <a:latin typeface="Calibri" panose="020F0502020204030204" pitchFamily="34" charset="0"/>
                <a:cs typeface="Calibri" panose="020F0502020204030204" pitchFamily="34" charset="0"/>
              </a:rPr>
              <a:t>Plastic Optical </a:t>
            </a:r>
            <a:r>
              <a:rPr lang="en-US" sz="2400" dirty="0">
                <a:latin typeface="Calibri" panose="020F0502020204030204" pitchFamily="34" charset="0"/>
                <a:cs typeface="Calibri" panose="020F0502020204030204" pitchFamily="34" charset="0"/>
              </a:rPr>
              <a:t>Fiber, POF). Due to its clearly lower performance capabilities, POF is not suitable for data center applications</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Three </a:t>
            </a:r>
            <a:r>
              <a:rPr lang="en-US" sz="2400" dirty="0">
                <a:latin typeface="Calibri" panose="020F0502020204030204" pitchFamily="34" charset="0"/>
                <a:cs typeface="Calibri" panose="020F0502020204030204" pitchFamily="34" charset="0"/>
              </a:rPr>
              <a:t>types of glass fibers:</a:t>
            </a:r>
          </a:p>
          <a:p>
            <a:pPr algn="just"/>
            <a:r>
              <a:rPr lang="en-US" sz="2400" dirty="0" smtClean="0">
                <a:latin typeface="Calibri" panose="020F0502020204030204" pitchFamily="34" charset="0"/>
                <a:cs typeface="Calibri" panose="020F0502020204030204" pitchFamily="34" charset="0"/>
              </a:rPr>
              <a:t>Multimode </a:t>
            </a:r>
            <a:r>
              <a:rPr lang="en-US" sz="2400" dirty="0">
                <a:latin typeface="Calibri" panose="020F0502020204030204" pitchFamily="34" charset="0"/>
                <a:cs typeface="Calibri" panose="020F0502020204030204" pitchFamily="34" charset="0"/>
              </a:rPr>
              <a:t>glass fibers with step index profile</a:t>
            </a:r>
          </a:p>
          <a:p>
            <a:pPr algn="just"/>
            <a:r>
              <a:rPr lang="en-US" sz="2400" dirty="0" smtClean="0">
                <a:latin typeface="Calibri" panose="020F0502020204030204" pitchFamily="34" charset="0"/>
                <a:cs typeface="Calibri" panose="020F0502020204030204" pitchFamily="34" charset="0"/>
              </a:rPr>
              <a:t>Multimode </a:t>
            </a:r>
            <a:r>
              <a:rPr lang="en-US" sz="2400" dirty="0">
                <a:latin typeface="Calibri" panose="020F0502020204030204" pitchFamily="34" charset="0"/>
                <a:cs typeface="Calibri" panose="020F0502020204030204" pitchFamily="34" charset="0"/>
              </a:rPr>
              <a:t>glass fibers with gradient index profile</a:t>
            </a:r>
          </a:p>
          <a:p>
            <a:pPr algn="just"/>
            <a:r>
              <a:rPr lang="en-US" sz="2400" dirty="0" smtClean="0">
                <a:latin typeface="Calibri" panose="020F0502020204030204" pitchFamily="34" charset="0"/>
                <a:cs typeface="Calibri" panose="020F0502020204030204" pitchFamily="34" charset="0"/>
              </a:rPr>
              <a:t>Single </a:t>
            </a:r>
            <a:r>
              <a:rPr lang="en-US" sz="2400" dirty="0">
                <a:latin typeface="Calibri" panose="020F0502020204030204" pitchFamily="34" charset="0"/>
                <a:cs typeface="Calibri" panose="020F0502020204030204" pitchFamily="34" charset="0"/>
              </a:rPr>
              <a:t>mode glass fibers</a:t>
            </a:r>
          </a:p>
        </p:txBody>
      </p:sp>
      <p:sp>
        <p:nvSpPr>
          <p:cNvPr id="6" name="Title 1"/>
          <p:cNvSpPr>
            <a:spLocks noGrp="1"/>
          </p:cNvSpPr>
          <p:nvPr>
            <p:ph type="title"/>
          </p:nvPr>
        </p:nvSpPr>
        <p:spPr>
          <a:xfrm>
            <a:off x="-1828800" y="206355"/>
            <a:ext cx="10972800" cy="1211283"/>
          </a:xfrm>
        </p:spPr>
        <p:txBody>
          <a:bodyPr/>
          <a:lstStyle/>
          <a:p>
            <a:r>
              <a:rPr lang="en-US" b="1" dirty="0"/>
              <a:t>Multimode, OM3/4</a:t>
            </a:r>
            <a:endParaRPr lang="en-US" dirty="0"/>
          </a:p>
        </p:txBody>
      </p:sp>
    </p:spTree>
    <p:extLst>
      <p:ext uri="{BB962C8B-B14F-4D97-AF65-F5344CB8AC3E}">
        <p14:creationId xmlns:p14="http://schemas.microsoft.com/office/powerpoint/2010/main" val="3515686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‹44› of 51</a:t>
            </a:r>
            <a:endParaRPr lang="en-GB" dirty="0"/>
          </a:p>
        </p:txBody>
      </p:sp>
      <p:pic>
        <p:nvPicPr>
          <p:cNvPr id="5" name="Content Placeholder 3"/>
          <p:cNvPicPr>
            <a:picLocks noGrp="1" noChangeAspect="1"/>
          </p:cNvPicPr>
          <p:nvPr>
            <p:ph idx="1"/>
          </p:nvPr>
        </p:nvPicPr>
        <p:blipFill>
          <a:blip r:embed="rId2"/>
          <a:stretch>
            <a:fillRect/>
          </a:stretch>
        </p:blipFill>
        <p:spPr>
          <a:xfrm>
            <a:off x="485775" y="1797884"/>
            <a:ext cx="8118438" cy="3757455"/>
          </a:xfrm>
          <a:prstGeom prst="rect">
            <a:avLst/>
          </a:prstGeom>
        </p:spPr>
      </p:pic>
    </p:spTree>
    <p:extLst>
      <p:ext uri="{BB962C8B-B14F-4D97-AF65-F5344CB8AC3E}">
        <p14:creationId xmlns:p14="http://schemas.microsoft.com/office/powerpoint/2010/main" val="387882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‹45› of 51</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OM3 and OM4 are laser-optimized 50/125 </a:t>
            </a:r>
            <a:r>
              <a:rPr lang="en-US" sz="2400" dirty="0" err="1">
                <a:latin typeface="Calibri" panose="020F0502020204030204" pitchFamily="34" charset="0"/>
                <a:cs typeface="Calibri" panose="020F0502020204030204" pitchFamily="34" charset="0"/>
              </a:rPr>
              <a:t>μm</a:t>
            </a:r>
            <a:r>
              <a:rPr lang="en-US" sz="2400" dirty="0">
                <a:latin typeface="Calibri" panose="020F0502020204030204" pitchFamily="34" charset="0"/>
                <a:cs typeface="Calibri" panose="020F0502020204030204" pitchFamily="34" charset="0"/>
              </a:rPr>
              <a:t> multimode glass fibers. While OM1 and OM2 fibers are used </a:t>
            </a:r>
            <a:r>
              <a:rPr lang="en-US" sz="2400" dirty="0" smtClean="0">
                <a:latin typeface="Calibri" panose="020F0502020204030204" pitchFamily="34" charset="0"/>
                <a:cs typeface="Calibri" panose="020F0502020204030204" pitchFamily="34" charset="0"/>
              </a:rPr>
              <a:t>with LEDs </a:t>
            </a:r>
            <a:r>
              <a:rPr lang="en-US" sz="2400" dirty="0">
                <a:latin typeface="Calibri" panose="020F0502020204030204" pitchFamily="34" charset="0"/>
                <a:cs typeface="Calibri" panose="020F0502020204030204" pitchFamily="34" charset="0"/>
              </a:rPr>
              <a:t>as signal sources, lasers are used for Category OM3 and OM4 fibers. In general, these are type </a:t>
            </a:r>
            <a:r>
              <a:rPr lang="en-US" sz="2400" dirty="0" smtClean="0">
                <a:latin typeface="Calibri" panose="020F0502020204030204" pitchFamily="34" charset="0"/>
                <a:cs typeface="Calibri" panose="020F0502020204030204" pitchFamily="34" charset="0"/>
              </a:rPr>
              <a:t>VCSEL lasers </a:t>
            </a:r>
            <a:r>
              <a:rPr lang="en-US" sz="2400" dirty="0">
                <a:latin typeface="Calibri" panose="020F0502020204030204" pitchFamily="34" charset="0"/>
                <a:cs typeface="Calibri" panose="020F0502020204030204" pitchFamily="34" charset="0"/>
              </a:rPr>
              <a:t>(Vertical-Cavity Surface-Emitting Laser), that are considerably more cost-effective than </a:t>
            </a:r>
            <a:r>
              <a:rPr lang="en-US" sz="2400" dirty="0" err="1">
                <a:latin typeface="Calibri" panose="020F0502020204030204" pitchFamily="34" charset="0"/>
                <a:cs typeface="Calibri" panose="020F0502020204030204" pitchFamily="34" charset="0"/>
              </a:rPr>
              <a:t>Fabry</a:t>
            </a:r>
            <a:r>
              <a:rPr lang="en-US" sz="2400" dirty="0">
                <a:latin typeface="Calibri" panose="020F0502020204030204" pitchFamily="34" charset="0"/>
                <a:cs typeface="Calibri" panose="020F0502020204030204" pitchFamily="34" charset="0"/>
              </a:rPr>
              <a:t>-Perot </a:t>
            </a:r>
            <a:r>
              <a:rPr lang="en-US" sz="2400" dirty="0" smtClean="0">
                <a:latin typeface="Calibri" panose="020F0502020204030204" pitchFamily="34" charset="0"/>
                <a:cs typeface="Calibri" panose="020F0502020204030204" pitchFamily="34" charset="0"/>
              </a:rPr>
              <a:t>lasers, for </a:t>
            </a:r>
            <a:r>
              <a:rPr lang="en-US" sz="2400" dirty="0">
                <a:latin typeface="Calibri" panose="020F0502020204030204" pitchFamily="34" charset="0"/>
                <a:cs typeface="Calibri" panose="020F0502020204030204" pitchFamily="34" charset="0"/>
              </a:rPr>
              <a:t>example. Lasers have the advantage that, unlike </a:t>
            </a:r>
            <a:r>
              <a:rPr lang="en-US" sz="2400" dirty="0" smtClean="0">
                <a:latin typeface="Calibri" panose="020F0502020204030204" pitchFamily="34" charset="0"/>
                <a:cs typeface="Calibri" panose="020F0502020204030204" pitchFamily="34" charset="0"/>
              </a:rPr>
              <a:t>LEDs</a:t>
            </a:r>
            <a:r>
              <a:rPr lang="en-US" sz="2400" dirty="0">
                <a:latin typeface="Calibri" panose="020F0502020204030204" pitchFamily="34" charset="0"/>
                <a:cs typeface="Calibri" panose="020F0502020204030204" pitchFamily="34" charset="0"/>
              </a:rPr>
              <a:t>, they are not limited to a maximum frequency </a:t>
            </a:r>
            <a:r>
              <a:rPr lang="en-US" sz="2400" dirty="0" smtClean="0">
                <a:latin typeface="Calibri" panose="020F0502020204030204" pitchFamily="34" charset="0"/>
                <a:cs typeface="Calibri" panose="020F0502020204030204" pitchFamily="34" charset="0"/>
              </a:rPr>
              <a:t>of 622 </a:t>
            </a:r>
            <a:r>
              <a:rPr lang="en-US" sz="2400" dirty="0">
                <a:latin typeface="Calibri" panose="020F0502020204030204" pitchFamily="34" charset="0"/>
                <a:cs typeface="Calibri" panose="020F0502020204030204" pitchFamily="34" charset="0"/>
              </a:rPr>
              <a:t>Mbit/s and can therefore transmit higher data rates.</a:t>
            </a:r>
          </a:p>
        </p:txBody>
      </p:sp>
      <p:sp>
        <p:nvSpPr>
          <p:cNvPr id="6" name="Title 1"/>
          <p:cNvSpPr>
            <a:spLocks noGrp="1"/>
          </p:cNvSpPr>
          <p:nvPr>
            <p:ph type="title"/>
          </p:nvPr>
        </p:nvSpPr>
        <p:spPr>
          <a:xfrm>
            <a:off x="-1828800" y="154773"/>
            <a:ext cx="10972800" cy="1211283"/>
          </a:xfrm>
        </p:spPr>
        <p:txBody>
          <a:bodyPr/>
          <a:lstStyle/>
          <a:p>
            <a:r>
              <a:rPr lang="en-US" dirty="0"/>
              <a:t>OM3 and OM4</a:t>
            </a:r>
          </a:p>
        </p:txBody>
      </p:sp>
    </p:spTree>
    <p:extLst>
      <p:ext uri="{BB962C8B-B14F-4D97-AF65-F5344CB8AC3E}">
        <p14:creationId xmlns:p14="http://schemas.microsoft.com/office/powerpoint/2010/main" val="712923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‹46› of 51</a:t>
            </a:r>
            <a:endParaRPr lang="en-GB" dirty="0"/>
          </a:p>
        </p:txBody>
      </p:sp>
      <p:sp>
        <p:nvSpPr>
          <p:cNvPr id="5" name="Content Placeholder 2"/>
          <p:cNvSpPr>
            <a:spLocks noGrp="1"/>
          </p:cNvSpPr>
          <p:nvPr>
            <p:ph idx="1"/>
          </p:nvPr>
        </p:nvSpPr>
        <p:spPr>
          <a:xfrm>
            <a:off x="571665" y="1428751"/>
            <a:ext cx="7825360" cy="4525963"/>
          </a:xfrm>
        </p:spPr>
        <p:txBody>
          <a:bodyPr/>
          <a:lstStyle/>
          <a:p>
            <a:pPr algn="just"/>
            <a:r>
              <a:rPr lang="en-US" sz="2400" dirty="0">
                <a:latin typeface="Calibri" panose="020F0502020204030204" pitchFamily="34" charset="0"/>
                <a:cs typeface="Calibri" panose="020F0502020204030204" pitchFamily="34" charset="0"/>
              </a:rPr>
              <a:t>In contrast to multimode glass fibers, only one light path exists for single-mode glass fibers due to its </a:t>
            </a:r>
            <a:r>
              <a:rPr lang="en-US" sz="2400" dirty="0" smtClean="0">
                <a:latin typeface="Calibri" panose="020F0502020204030204" pitchFamily="34" charset="0"/>
                <a:cs typeface="Calibri" panose="020F0502020204030204" pitchFamily="34" charset="0"/>
              </a:rPr>
              <a:t>extremely thin </a:t>
            </a:r>
            <a:r>
              <a:rPr lang="en-US" sz="2400" dirty="0">
                <a:latin typeface="Calibri" panose="020F0502020204030204" pitchFamily="34" charset="0"/>
                <a:cs typeface="Calibri" panose="020F0502020204030204" pitchFamily="34" charset="0"/>
              </a:rPr>
              <a:t>core, typically a diameter of 9 </a:t>
            </a:r>
            <a:r>
              <a:rPr lang="en-US" sz="2400" dirty="0" err="1">
                <a:latin typeface="Calibri" panose="020F0502020204030204" pitchFamily="34" charset="0"/>
                <a:cs typeface="Calibri" panose="020F0502020204030204" pitchFamily="34" charset="0"/>
              </a:rPr>
              <a:t>μm</a:t>
            </a:r>
            <a:r>
              <a:rPr lang="en-US" sz="2400" dirty="0">
                <a:latin typeface="Calibri" panose="020F0502020204030204" pitchFamily="34" charset="0"/>
                <a:cs typeface="Calibri" panose="020F0502020204030204" pitchFamily="34" charset="0"/>
              </a:rPr>
              <a:t>. Since it is therefore impossible for multi-path propagation with signal </a:t>
            </a:r>
            <a:r>
              <a:rPr lang="en-US" sz="2400" dirty="0" smtClean="0">
                <a:latin typeface="Calibri" panose="020F0502020204030204" pitchFamily="34" charset="0"/>
                <a:cs typeface="Calibri" panose="020F0502020204030204" pitchFamily="34" charset="0"/>
              </a:rPr>
              <a:t>delay differences </a:t>
            </a:r>
            <a:r>
              <a:rPr lang="en-US" sz="2400" dirty="0">
                <a:latin typeface="Calibri" panose="020F0502020204030204" pitchFamily="34" charset="0"/>
                <a:cs typeface="Calibri" panose="020F0502020204030204" pitchFamily="34" charset="0"/>
              </a:rPr>
              <a:t>between different modes to occur, extremely high transmission rates can be achieved over </a:t>
            </a:r>
            <a:r>
              <a:rPr lang="en-US" sz="2400" dirty="0" smtClean="0">
                <a:latin typeface="Calibri" panose="020F0502020204030204" pitchFamily="34" charset="0"/>
                <a:cs typeface="Calibri" panose="020F0502020204030204" pitchFamily="34" charset="0"/>
              </a:rPr>
              <a:t>great distances</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Also </a:t>
            </a:r>
            <a:r>
              <a:rPr lang="en-US" sz="2400" dirty="0">
                <a:latin typeface="Calibri" panose="020F0502020204030204" pitchFamily="34" charset="0"/>
                <a:cs typeface="Calibri" panose="020F0502020204030204" pitchFamily="34" charset="0"/>
              </a:rPr>
              <a:t>known as mono-mode fibers, single mode fibers can be used in the wavelength range from </a:t>
            </a:r>
            <a:r>
              <a:rPr lang="en-US" sz="2400" dirty="0" smtClean="0">
                <a:latin typeface="Calibri" panose="020F0502020204030204" pitchFamily="34" charset="0"/>
                <a:cs typeface="Calibri" panose="020F0502020204030204" pitchFamily="34" charset="0"/>
              </a:rPr>
              <a:t>1,280 to </a:t>
            </a:r>
            <a:r>
              <a:rPr lang="en-US" sz="2400" dirty="0">
                <a:latin typeface="Calibri" panose="020F0502020204030204" pitchFamily="34" charset="0"/>
                <a:cs typeface="Calibri" panose="020F0502020204030204" pitchFamily="34" charset="0"/>
              </a:rPr>
              <a:t>1,650 nm, in the second or third optical window. This </a:t>
            </a:r>
            <a:r>
              <a:rPr lang="en-US" sz="2400" dirty="0" smtClean="0">
                <a:latin typeface="Calibri" panose="020F0502020204030204" pitchFamily="34" charset="0"/>
                <a:cs typeface="Calibri" panose="020F0502020204030204" pitchFamily="34" charset="0"/>
              </a:rPr>
              <a:t>results </a:t>
            </a:r>
            <a:r>
              <a:rPr lang="en-US" sz="2400" dirty="0">
                <a:latin typeface="Calibri" panose="020F0502020204030204" pitchFamily="34" charset="0"/>
                <a:cs typeface="Calibri" panose="020F0502020204030204" pitchFamily="34" charset="0"/>
              </a:rPr>
              <a:t>in a theoretical bandwidth of 53 THz</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630831" y="93306"/>
            <a:ext cx="10972800" cy="1211283"/>
          </a:xfrm>
        </p:spPr>
        <p:txBody>
          <a:bodyPr/>
          <a:lstStyle/>
          <a:p>
            <a:r>
              <a:rPr lang="en-US" b="1" dirty="0"/>
              <a:t>Single mode, OS1/2</a:t>
            </a:r>
            <a:endParaRPr lang="en-US" dirty="0"/>
          </a:p>
        </p:txBody>
      </p:sp>
    </p:spTree>
    <p:extLst>
      <p:ext uri="{BB962C8B-B14F-4D97-AF65-F5344CB8AC3E}">
        <p14:creationId xmlns:p14="http://schemas.microsoft.com/office/powerpoint/2010/main" val="689743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On the other hand, single-mode glass fibers place maximum demands on light injection and connection technology. They therefore come into use primarily in high-performance areas like MAN and WAN backbones.</a:t>
            </a:r>
          </a:p>
          <a:p>
            <a:pPr algn="just"/>
            <a:endParaRPr lang="en-US" sz="2400" dirty="0"/>
          </a:p>
        </p:txBody>
      </p:sp>
      <p:sp>
        <p:nvSpPr>
          <p:cNvPr id="4" name="Footer Placeholder 3"/>
          <p:cNvSpPr>
            <a:spLocks noGrp="1"/>
          </p:cNvSpPr>
          <p:nvPr>
            <p:ph type="ftr" sz="quarter" idx="10"/>
          </p:nvPr>
        </p:nvSpPr>
        <p:spPr/>
        <p:txBody>
          <a:bodyPr/>
          <a:lstStyle/>
          <a:p>
            <a:pPr>
              <a:defRPr/>
            </a:pPr>
            <a:r>
              <a:rPr lang="en-GB" dirty="0" smtClean="0"/>
              <a:t>Slide ‹47› of 51</a:t>
            </a:r>
            <a:endParaRPr lang="en-GB" dirty="0"/>
          </a:p>
        </p:txBody>
      </p:sp>
      <p:sp>
        <p:nvSpPr>
          <p:cNvPr id="5" name="Title 1"/>
          <p:cNvSpPr>
            <a:spLocks noGrp="1"/>
          </p:cNvSpPr>
          <p:nvPr>
            <p:ph type="title"/>
          </p:nvPr>
        </p:nvSpPr>
        <p:spPr>
          <a:xfrm>
            <a:off x="-2172006" y="179011"/>
            <a:ext cx="10972800" cy="1211283"/>
          </a:xfrm>
        </p:spPr>
        <p:txBody>
          <a:bodyPr/>
          <a:lstStyle/>
          <a:p>
            <a:r>
              <a:rPr lang="en-US" b="1" dirty="0"/>
              <a:t>Single mode, OS1/2</a:t>
            </a:r>
            <a:endParaRPr lang="en-US" dirty="0"/>
          </a:p>
        </p:txBody>
      </p:sp>
    </p:spTree>
    <p:extLst>
      <p:ext uri="{BB962C8B-B14F-4D97-AF65-F5344CB8AC3E}">
        <p14:creationId xmlns:p14="http://schemas.microsoft.com/office/powerpoint/2010/main" val="1190438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
        <p:nvSpPr>
          <p:cNvPr id="2" name="Content Placeholder 1"/>
          <p:cNvSpPr>
            <a:spLocks noGrp="1"/>
          </p:cNvSpPr>
          <p:nvPr>
            <p:ph idx="1"/>
          </p:nvPr>
        </p:nvSpPr>
        <p:spPr/>
        <p:txBody>
          <a:bodyPr/>
          <a:lstStyle/>
          <a:p>
            <a:r>
              <a:rPr lang="en-US" sz="2400" dirty="0" smtClean="0"/>
              <a:t>Discuss Fiber Channel.</a:t>
            </a:r>
          </a:p>
          <a:p>
            <a:r>
              <a:rPr lang="en-US" sz="2400" dirty="0" smtClean="0"/>
              <a:t>Compare FC-AL with FC-SW.</a:t>
            </a:r>
          </a:p>
          <a:p>
            <a:r>
              <a:rPr lang="en-US" sz="2400" dirty="0" smtClean="0"/>
              <a:t>Briefly Explain OM3 and OM4.</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48</a:t>
            </a:fld>
            <a:r>
              <a:rPr lang="en-GB" dirty="0" smtClean="0"/>
              <a:t>› of 51</a:t>
            </a:r>
            <a:endParaRPr lang="en-GB" dirty="0"/>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49</a:t>
            </a:fld>
            <a:r>
              <a:rPr lang="en-GB" dirty="0" smtClean="0"/>
              <a:t>› of 51</a:t>
            </a:r>
            <a:endParaRPr lang="en-GB"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
        <p:nvSpPr>
          <p:cNvPr id="2" name="Content Placeholder 1"/>
          <p:cNvSpPr>
            <a:spLocks noGrp="1"/>
          </p:cNvSpPr>
          <p:nvPr>
            <p:ph idx="1"/>
          </p:nvPr>
        </p:nvSpPr>
        <p:spPr/>
        <p:txBody>
          <a:bodyPr/>
          <a:lstStyle/>
          <a:p>
            <a:pPr algn="just"/>
            <a:r>
              <a:rPr lang="en-US" sz="2400" dirty="0" smtClean="0"/>
              <a:t>Discussed Raised </a:t>
            </a:r>
            <a:r>
              <a:rPr lang="en-US" sz="2400" dirty="0"/>
              <a:t>Access Floor, connecting the infrastructure with copper and </a:t>
            </a:r>
            <a:r>
              <a:rPr lang="en-US" sz="2400" dirty="0" err="1"/>
              <a:t>fibre</a:t>
            </a:r>
            <a:r>
              <a:rPr lang="en-US" sz="2400" dirty="0"/>
              <a:t>.</a:t>
            </a:r>
          </a:p>
          <a:p>
            <a:endParaRPr lang="en-US" dirty="0"/>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51</a:t>
            </a:r>
            <a:endParaRPr lang="en-GB" dirty="0"/>
          </a:p>
        </p:txBody>
      </p:sp>
      <p:sp>
        <p:nvSpPr>
          <p:cNvPr id="6" name="Content Placeholder 2"/>
          <p:cNvSpPr>
            <a:spLocks noGrp="1"/>
          </p:cNvSpPr>
          <p:nvPr>
            <p:ph idx="1"/>
          </p:nvPr>
        </p:nvSpPr>
        <p:spPr>
          <a:xfrm>
            <a:off x="571665" y="1428751"/>
            <a:ext cx="6956260" cy="4525963"/>
          </a:xfrm>
        </p:spPr>
        <p:txBody>
          <a:bodyPr/>
          <a:lstStyle/>
          <a:p>
            <a:pPr algn="just"/>
            <a:r>
              <a:rPr lang="en-US" sz="2400" b="1" dirty="0">
                <a:latin typeface="Calibri" panose="020F0502020204030204" pitchFamily="34" charset="0"/>
                <a:cs typeface="Calibri" panose="020F0502020204030204" pitchFamily="34" charset="0"/>
              </a:rPr>
              <a:t>IEEE 802 </a:t>
            </a:r>
            <a:r>
              <a:rPr lang="en-US" sz="2400" dirty="0">
                <a:latin typeface="Calibri" panose="020F0502020204030204" pitchFamily="34" charset="0"/>
                <a:cs typeface="Calibri" panose="020F0502020204030204" pitchFamily="34" charset="0"/>
              </a:rPr>
              <a:t>is an IEEE project which started in February 1980, therefore the designation 802. This project </a:t>
            </a:r>
            <a:r>
              <a:rPr lang="en-US" sz="2400" dirty="0" smtClean="0">
                <a:latin typeface="Calibri" panose="020F0502020204030204" pitchFamily="34" charset="0"/>
                <a:cs typeface="Calibri" panose="020F0502020204030204" pitchFamily="34" charset="0"/>
              </a:rPr>
              <a:t>concerns itself </a:t>
            </a:r>
            <a:r>
              <a:rPr lang="en-US" sz="2400" dirty="0">
                <a:latin typeface="Calibri" panose="020F0502020204030204" pitchFamily="34" charset="0"/>
                <a:cs typeface="Calibri" panose="020F0502020204030204" pitchFamily="34" charset="0"/>
              </a:rPr>
              <a:t>with standards in the area of local networks (LAN) and establishes network standards for layers 1 and 2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OSI model.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However</a:t>
            </a:r>
            <a:r>
              <a:rPr lang="en-US" sz="2400" dirty="0">
                <a:latin typeface="Calibri" panose="020F0502020204030204" pitchFamily="34" charset="0"/>
                <a:cs typeface="Calibri" panose="020F0502020204030204" pitchFamily="34" charset="0"/>
              </a:rPr>
              <a:t>, IEEE 802 teams also give tips for sensibly integrating systems into one overall </a:t>
            </a:r>
            <a:r>
              <a:rPr lang="en-US" sz="2400" dirty="0" smtClean="0">
                <a:latin typeface="Calibri" panose="020F0502020204030204" pitchFamily="34" charset="0"/>
                <a:cs typeface="Calibri" panose="020F0502020204030204" pitchFamily="34" charset="0"/>
              </a:rPr>
              <a:t>view (network </a:t>
            </a:r>
            <a:r>
              <a:rPr lang="en-US" sz="2400" dirty="0">
                <a:latin typeface="Calibri" panose="020F0502020204030204" pitchFamily="34" charset="0"/>
                <a:cs typeface="Calibri" panose="020F0502020204030204" pitchFamily="34" charset="0"/>
              </a:rPr>
              <a:t>management, internetworking, ISO interaction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2022716" y="0"/>
            <a:ext cx="10972800" cy="1211283"/>
          </a:xfrm>
        </p:spPr>
        <p:txBody>
          <a:bodyPr/>
          <a:lstStyle/>
          <a:p>
            <a:r>
              <a:rPr lang="en-US" b="1" dirty="0"/>
              <a:t>Ethernet IEEE 802.3</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50</a:t>
            </a:fld>
            <a:r>
              <a:rPr lang="en-GB" dirty="0" smtClean="0"/>
              <a:t>› of 51</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Hardware</a:t>
            </a:r>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51</a:t>
            </a:fld>
            <a:r>
              <a:rPr lang="en-GB" dirty="0" smtClean="0"/>
              <a:t>› of 51</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‹6› of 51</a:t>
            </a:r>
            <a:endParaRPr lang="en-GB" dirty="0"/>
          </a:p>
        </p:txBody>
      </p:sp>
      <p:sp>
        <p:nvSpPr>
          <p:cNvPr id="5" name="Rectangle 4"/>
          <p:cNvSpPr/>
          <p:nvPr/>
        </p:nvSpPr>
        <p:spPr>
          <a:xfrm>
            <a:off x="485775" y="1582341"/>
            <a:ext cx="7221311" cy="415498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Different teams were formed within the 802 project, and also deal with new project aspects as needed. The oldest study group is the CSMA/CD group </a:t>
            </a:r>
            <a:r>
              <a:rPr lang="en-US" sz="2400" b="1" dirty="0">
                <a:latin typeface="Calibri" panose="020F0502020204030204" pitchFamily="34" charset="0"/>
                <a:cs typeface="Calibri" panose="020F0502020204030204" pitchFamily="34" charset="0"/>
              </a:rPr>
              <a:t>IEEE 802.3 </a:t>
            </a:r>
            <a:r>
              <a:rPr lang="en-US" sz="2400" dirty="0">
                <a:latin typeface="Calibri" panose="020F0502020204030204" pitchFamily="34" charset="0"/>
                <a:cs typeface="Calibri" panose="020F0502020204030204" pitchFamily="34" charset="0"/>
              </a:rPr>
              <a:t>for </a:t>
            </a:r>
            <a:r>
              <a:rPr lang="en-US" sz="2400" b="1" dirty="0">
                <a:latin typeface="Calibri" panose="020F0502020204030204" pitchFamily="34" charset="0"/>
                <a:cs typeface="Calibri" panose="020F0502020204030204" pitchFamily="34" charset="0"/>
              </a:rPr>
              <a:t>Ethernet</a:t>
            </a:r>
            <a:r>
              <a:rPr lang="en-US" sz="2400" dirty="0">
                <a:latin typeface="Calibri" panose="020F0502020204030204" pitchFamily="34" charset="0"/>
                <a:cs typeface="Calibri" panose="020F0502020204030204" pitchFamily="34" charset="0"/>
              </a:rPr>
              <a:t>. CSMA/CD is a description of the original access method (Carrier Sense Multiple Access with Collision Detection).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central topic for this study group is the discussion of high-speed protocols. The group is divided up into various other groups which concentrate their effects on optical fibers in the backbone, </a:t>
            </a:r>
            <a:r>
              <a:rPr lang="en-US" sz="2400" dirty="0" err="1">
                <a:latin typeface="Calibri" panose="020F0502020204030204" pitchFamily="34" charset="0"/>
                <a:cs typeface="Calibri" panose="020F0502020204030204" pitchFamily="34" charset="0"/>
              </a:rPr>
              <a:t>InterRepeater</a:t>
            </a:r>
            <a:r>
              <a:rPr lang="en-US" sz="2400" dirty="0">
                <a:latin typeface="Calibri" panose="020F0502020204030204" pitchFamily="34" charset="0"/>
                <a:cs typeface="Calibri" panose="020F0502020204030204" pitchFamily="34" charset="0"/>
              </a:rPr>
              <a:t> links, layer management, and other topics.</a:t>
            </a:r>
          </a:p>
        </p:txBody>
      </p:sp>
      <p:sp>
        <p:nvSpPr>
          <p:cNvPr id="6" name="Title 1"/>
          <p:cNvSpPr>
            <a:spLocks noGrp="1"/>
          </p:cNvSpPr>
          <p:nvPr>
            <p:ph type="title"/>
          </p:nvPr>
        </p:nvSpPr>
        <p:spPr>
          <a:xfrm>
            <a:off x="-2022716" y="0"/>
            <a:ext cx="10972800" cy="1211283"/>
          </a:xfrm>
        </p:spPr>
        <p:txBody>
          <a:bodyPr/>
          <a:lstStyle/>
          <a:p>
            <a:r>
              <a:rPr lang="en-US" b="1" dirty="0"/>
              <a:t>Ethernet IEEE 802.3</a:t>
            </a:r>
            <a:endParaRPr lang="en-US" dirty="0"/>
          </a:p>
        </p:txBody>
      </p:sp>
    </p:spTree>
    <p:extLst>
      <p:ext uri="{BB962C8B-B14F-4D97-AF65-F5344CB8AC3E}">
        <p14:creationId xmlns:p14="http://schemas.microsoft.com/office/powerpoint/2010/main" val="189848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‹7› of 51</a:t>
            </a:r>
            <a:endParaRPr lang="en-GB" dirty="0"/>
          </a:p>
        </p:txBody>
      </p:sp>
      <p:sp>
        <p:nvSpPr>
          <p:cNvPr id="5" name="Content Placeholder 2"/>
          <p:cNvSpPr>
            <a:spLocks noGrp="1"/>
          </p:cNvSpPr>
          <p:nvPr>
            <p:ph idx="1"/>
          </p:nvPr>
        </p:nvSpPr>
        <p:spPr>
          <a:xfrm>
            <a:off x="571665" y="2317162"/>
            <a:ext cx="6956260" cy="4525963"/>
          </a:xfrm>
        </p:spPr>
        <p:txBody>
          <a:bodyPr/>
          <a:lstStyle/>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802.3ae with </a:t>
            </a:r>
            <a:r>
              <a:rPr lang="en-US" sz="2400" b="1" dirty="0">
                <a:latin typeface="Calibri" panose="020F0502020204030204" pitchFamily="34" charset="0"/>
                <a:cs typeface="Calibri" panose="020F0502020204030204" pitchFamily="34" charset="0"/>
              </a:rPr>
              <a:t>10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Ethernet</a:t>
            </a:r>
            <a:r>
              <a:rPr lang="en-US" sz="2400" dirty="0">
                <a:latin typeface="Calibri" panose="020F0502020204030204" pitchFamily="34" charset="0"/>
                <a:cs typeface="Calibri" panose="020F0502020204030204" pitchFamily="34" charset="0"/>
              </a:rPr>
              <a:t>, since 2002</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802.3af with </a:t>
            </a:r>
            <a:r>
              <a:rPr lang="en-US" sz="2400" b="1" dirty="0">
                <a:latin typeface="Calibri" panose="020F0502020204030204" pitchFamily="34" charset="0"/>
                <a:cs typeface="Calibri" panose="020F0502020204030204" pitchFamily="34" charset="0"/>
              </a:rPr>
              <a:t>DTE Power via MDI</a:t>
            </a:r>
            <a:r>
              <a:rPr lang="en-US" sz="2400" dirty="0">
                <a:latin typeface="Calibri" panose="020F0502020204030204" pitchFamily="34" charset="0"/>
                <a:cs typeface="Calibri" panose="020F0502020204030204" pitchFamily="34" charset="0"/>
              </a:rPr>
              <a:t>, since 2003 (</a:t>
            </a:r>
            <a:r>
              <a:rPr lang="en-US" sz="2400" dirty="0" err="1">
                <a:latin typeface="Calibri" panose="020F0502020204030204" pitchFamily="34" charset="0"/>
                <a:cs typeface="Calibri" panose="020F0502020204030204" pitchFamily="34" charset="0"/>
              </a:rPr>
              <a:t>PoE</a:t>
            </a:r>
            <a:r>
              <a:rPr lang="en-US" sz="2400" dirty="0">
                <a:latin typeface="Calibri" panose="020F0502020204030204" pitchFamily="34" charset="0"/>
                <a:cs typeface="Calibri" panose="020F0502020204030204" pitchFamily="34" charset="0"/>
              </a:rPr>
              <a:t>, Power over Ethernet)</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802.3an with </a:t>
            </a:r>
            <a:r>
              <a:rPr lang="en-US" sz="2400" b="1" dirty="0">
                <a:latin typeface="Calibri" panose="020F0502020204030204" pitchFamily="34" charset="0"/>
                <a:cs typeface="Calibri" panose="020F0502020204030204" pitchFamily="34" charset="0"/>
              </a:rPr>
              <a:t>10GBase-T</a:t>
            </a:r>
            <a:r>
              <a:rPr lang="en-US" sz="2400" dirty="0">
                <a:latin typeface="Calibri" panose="020F0502020204030204" pitchFamily="34" charset="0"/>
                <a:cs typeface="Calibri" panose="020F0502020204030204" pitchFamily="34" charset="0"/>
              </a:rPr>
              <a:t>, since 2006</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802.3aq with </a:t>
            </a:r>
            <a:r>
              <a:rPr lang="en-US" sz="2400" b="1" dirty="0">
                <a:latin typeface="Calibri" panose="020F0502020204030204" pitchFamily="34" charset="0"/>
                <a:cs typeface="Calibri" panose="020F0502020204030204" pitchFamily="34" charset="0"/>
              </a:rPr>
              <a:t>10GBase-LRM</a:t>
            </a:r>
            <a:r>
              <a:rPr lang="en-US" sz="2400" dirty="0">
                <a:latin typeface="Calibri" panose="020F0502020204030204" pitchFamily="34" charset="0"/>
                <a:cs typeface="Calibri" panose="020F0502020204030204" pitchFamily="34" charset="0"/>
              </a:rPr>
              <a:t>, since 2006</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802.3at with </a:t>
            </a:r>
            <a:r>
              <a:rPr lang="en-US" sz="2400" b="1" dirty="0">
                <a:latin typeface="Calibri" panose="020F0502020204030204" pitchFamily="34" charset="0"/>
                <a:cs typeface="Calibri" panose="020F0502020204030204" pitchFamily="34" charset="0"/>
              </a:rPr>
              <a:t>DTE Power Enhancements</a:t>
            </a:r>
            <a:r>
              <a:rPr lang="en-US" sz="2400" dirty="0">
                <a:latin typeface="Calibri" panose="020F0502020204030204" pitchFamily="34" charset="0"/>
                <a:cs typeface="Calibri" panose="020F0502020204030204" pitchFamily="34" charset="0"/>
              </a:rPr>
              <a:t>, since 2009 (</a:t>
            </a:r>
            <a:r>
              <a:rPr lang="en-US" sz="2400" dirty="0" err="1">
                <a:latin typeface="Calibri" panose="020F0502020204030204" pitchFamily="34" charset="0"/>
                <a:cs typeface="Calibri" panose="020F0502020204030204" pitchFamily="34" charset="0"/>
              </a:rPr>
              <a:t>PoE</a:t>
            </a:r>
            <a:r>
              <a:rPr lang="en-US" sz="2400" dirty="0">
                <a:latin typeface="Calibri" panose="020F0502020204030204" pitchFamily="34" charset="0"/>
                <a:cs typeface="Calibri" panose="020F0502020204030204" pitchFamily="34" charset="0"/>
              </a:rPr>
              <a:t> enhancements)</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802.3ba with </a:t>
            </a:r>
            <a:r>
              <a:rPr lang="en-US" sz="2400" b="1" dirty="0">
                <a:latin typeface="Calibri" panose="020F0502020204030204" pitchFamily="34" charset="0"/>
                <a:cs typeface="Calibri" panose="020F0502020204030204" pitchFamily="34" charset="0"/>
              </a:rPr>
              <a:t>40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and 100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Ethernet</a:t>
            </a:r>
            <a:r>
              <a:rPr lang="en-US" sz="2400" dirty="0">
                <a:latin typeface="Calibri" panose="020F0502020204030204" pitchFamily="34" charset="0"/>
                <a:cs typeface="Calibri" panose="020F0502020204030204" pitchFamily="34" charset="0"/>
              </a:rPr>
              <a:t>, since 2010</a:t>
            </a:r>
          </a:p>
          <a:p>
            <a:pPr algn="just"/>
            <a:r>
              <a:rPr lang="en-US" sz="2400" dirty="0" smtClean="0">
                <a:latin typeface="Calibri" panose="020F0502020204030204" pitchFamily="34" charset="0"/>
                <a:cs typeface="Calibri" panose="020F0502020204030204" pitchFamily="34" charset="0"/>
              </a:rPr>
              <a:t>IEEE </a:t>
            </a:r>
            <a:r>
              <a:rPr lang="en-US" sz="2400" dirty="0">
                <a:latin typeface="Calibri" panose="020F0502020204030204" pitchFamily="34" charset="0"/>
                <a:cs typeface="Calibri" panose="020F0502020204030204" pitchFamily="34" charset="0"/>
              </a:rPr>
              <a:t>802.3bg with </a:t>
            </a:r>
            <a:r>
              <a:rPr lang="en-US" sz="2400" b="1" dirty="0">
                <a:latin typeface="Calibri" panose="020F0502020204030204" pitchFamily="34" charset="0"/>
                <a:cs typeface="Calibri" panose="020F0502020204030204" pitchFamily="34" charset="0"/>
              </a:rPr>
              <a:t>40 </a:t>
            </a:r>
            <a:r>
              <a:rPr lang="en-US" sz="2400" b="1" dirty="0" err="1">
                <a:latin typeface="Calibri" panose="020F0502020204030204" pitchFamily="34" charset="0"/>
                <a:cs typeface="Calibri" panose="020F0502020204030204" pitchFamily="34" charset="0"/>
              </a:rPr>
              <a:t>Gbit</a:t>
            </a:r>
            <a:r>
              <a:rPr lang="en-US" sz="2400" b="1" dirty="0">
                <a:latin typeface="Calibri" panose="020F0502020204030204" pitchFamily="34" charset="0"/>
                <a:cs typeface="Calibri" panose="020F0502020204030204" pitchFamily="34" charset="0"/>
              </a:rPr>
              <a:t>/s serial</a:t>
            </a:r>
            <a:r>
              <a:rPr lang="en-US" sz="2400" dirty="0">
                <a:latin typeface="Calibri" panose="020F0502020204030204" pitchFamily="34" charset="0"/>
                <a:cs typeface="Calibri" panose="020F0502020204030204" pitchFamily="34" charset="0"/>
              </a:rPr>
              <a:t>, in progress</a:t>
            </a:r>
          </a:p>
        </p:txBody>
      </p:sp>
      <p:sp>
        <p:nvSpPr>
          <p:cNvPr id="6" name="Title 1"/>
          <p:cNvSpPr>
            <a:spLocks noGrp="1"/>
          </p:cNvSpPr>
          <p:nvPr>
            <p:ph type="title"/>
          </p:nvPr>
        </p:nvSpPr>
        <p:spPr>
          <a:xfrm>
            <a:off x="-1436605" y="565320"/>
            <a:ext cx="10972800" cy="1211283"/>
          </a:xfrm>
        </p:spPr>
        <p:txBody>
          <a:bodyPr/>
          <a:lstStyle/>
          <a:p>
            <a:r>
              <a:rPr lang="en-US" dirty="0"/>
              <a:t>The most important teams </a:t>
            </a:r>
            <a:r>
              <a:rPr lang="en-US" dirty="0" smtClean="0"/>
              <a:t/>
            </a:r>
            <a:br>
              <a:rPr lang="en-US" dirty="0" smtClean="0"/>
            </a:br>
            <a:r>
              <a:rPr lang="en-US" dirty="0" smtClean="0"/>
              <a:t>within </a:t>
            </a:r>
            <a:r>
              <a:rPr lang="en-US" dirty="0"/>
              <a:t>the IEEE 802.3 </a:t>
            </a:r>
            <a:r>
              <a:rPr lang="en-US" dirty="0" smtClean="0"/>
              <a:t/>
            </a:r>
            <a:br>
              <a:rPr lang="en-US" dirty="0" smtClean="0"/>
            </a:br>
            <a:r>
              <a:rPr lang="en-US" dirty="0" smtClean="0"/>
              <a:t>study </a:t>
            </a:r>
            <a:r>
              <a:rPr lang="en-US" dirty="0"/>
              <a:t>group include:</a:t>
            </a:r>
          </a:p>
        </p:txBody>
      </p:sp>
    </p:spTree>
    <p:extLst>
      <p:ext uri="{BB962C8B-B14F-4D97-AF65-F5344CB8AC3E}">
        <p14:creationId xmlns:p14="http://schemas.microsoft.com/office/powerpoint/2010/main" val="429253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‹8› of 51</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IEEE 802.3ba standard for </a:t>
            </a:r>
            <a:r>
              <a:rPr lang="en-US" sz="2400" b="1" dirty="0">
                <a:latin typeface="Calibri" panose="020F0502020204030204" pitchFamily="34" charset="0"/>
                <a:cs typeface="Calibri" panose="020F0502020204030204" pitchFamily="34" charset="0"/>
              </a:rPr>
              <a:t>40GBASE-SR4 </a:t>
            </a:r>
            <a:r>
              <a:rPr lang="en-US" sz="2400" dirty="0">
                <a:latin typeface="Calibri" panose="020F0502020204030204" pitchFamily="34" charset="0"/>
                <a:cs typeface="Calibri" panose="020F0502020204030204" pitchFamily="34" charset="0"/>
              </a:rPr>
              <a:t>or </a:t>
            </a:r>
            <a:r>
              <a:rPr lang="en-US" sz="2400" b="1" dirty="0">
                <a:latin typeface="Calibri" panose="020F0502020204030204" pitchFamily="34" charset="0"/>
                <a:cs typeface="Calibri" panose="020F0502020204030204" pitchFamily="34" charset="0"/>
              </a:rPr>
              <a:t>100GBASE-SR10 </a:t>
            </a:r>
            <a:r>
              <a:rPr lang="en-US" sz="2400" dirty="0">
                <a:latin typeface="Calibri" panose="020F0502020204030204" pitchFamily="34" charset="0"/>
                <a:cs typeface="Calibri" panose="020F0502020204030204" pitchFamily="34" charset="0"/>
              </a:rPr>
              <a:t>makes provisions for, regardless of data </a:t>
            </a:r>
            <a:r>
              <a:rPr lang="en-US" sz="2400" dirty="0" smtClean="0">
                <a:latin typeface="Calibri" panose="020F0502020204030204" pitchFamily="34" charset="0"/>
                <a:cs typeface="Calibri" panose="020F0502020204030204" pitchFamily="34" charset="0"/>
              </a:rPr>
              <a:t>rate, maximum </a:t>
            </a:r>
            <a:r>
              <a:rPr lang="en-US" sz="2400" dirty="0">
                <a:latin typeface="Calibri" panose="020F0502020204030204" pitchFamily="34" charset="0"/>
                <a:cs typeface="Calibri" panose="020F0502020204030204" pitchFamily="34" charset="0"/>
              </a:rPr>
              <a:t>lengths of </a:t>
            </a:r>
            <a:r>
              <a:rPr lang="en-US" sz="2400" b="1" dirty="0">
                <a:latin typeface="Calibri" panose="020F0502020204030204" pitchFamily="34" charset="0"/>
                <a:cs typeface="Calibri" panose="020F0502020204030204" pitchFamily="34" charset="0"/>
              </a:rPr>
              <a:t>100 meters </a:t>
            </a:r>
            <a:r>
              <a:rPr lang="en-US" sz="2400" dirty="0">
                <a:latin typeface="Calibri" panose="020F0502020204030204" pitchFamily="34" charset="0"/>
                <a:cs typeface="Calibri" panose="020F0502020204030204" pitchFamily="34" charset="0"/>
              </a:rPr>
              <a:t>for </a:t>
            </a:r>
            <a:r>
              <a:rPr lang="en-US" sz="2400" b="1" dirty="0">
                <a:latin typeface="Calibri" panose="020F0502020204030204" pitchFamily="34" charset="0"/>
                <a:cs typeface="Calibri" panose="020F0502020204030204" pitchFamily="34" charset="0"/>
              </a:rPr>
              <a:t>OM3 glass fibers</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OM4 glass fiber </a:t>
            </a:r>
            <a:r>
              <a:rPr lang="en-US" sz="2400" dirty="0">
                <a:latin typeface="Calibri" panose="020F0502020204030204" pitchFamily="34" charset="0"/>
                <a:cs typeface="Calibri" panose="020F0502020204030204" pitchFamily="34" charset="0"/>
              </a:rPr>
              <a:t>is the preferred choice for </a:t>
            </a:r>
            <a:r>
              <a:rPr lang="en-US" sz="2400" dirty="0" smtClean="0">
                <a:latin typeface="Calibri" panose="020F0502020204030204" pitchFamily="34" charset="0"/>
                <a:cs typeface="Calibri" panose="020F0502020204030204" pitchFamily="34" charset="0"/>
              </a:rPr>
              <a:t>longer links </a:t>
            </a:r>
            <a:r>
              <a:rPr lang="en-US" sz="2400" dirty="0">
                <a:latin typeface="Calibri" panose="020F0502020204030204" pitchFamily="34" charset="0"/>
                <a:cs typeface="Calibri" panose="020F0502020204030204" pitchFamily="34" charset="0"/>
              </a:rPr>
              <a:t>(larger data centers, campus backbones, etc.) and applications with lower power budgets (e.g. </a:t>
            </a:r>
            <a:r>
              <a:rPr lang="en-US" sz="2400" dirty="0" smtClean="0">
                <a:latin typeface="Calibri" panose="020F0502020204030204" pitchFamily="34" charset="0"/>
                <a:cs typeface="Calibri" panose="020F0502020204030204" pitchFamily="34" charset="0"/>
              </a:rPr>
              <a:t>device connections </a:t>
            </a:r>
            <a:r>
              <a:rPr lang="en-US" sz="2400" dirty="0">
                <a:latin typeface="Calibri" panose="020F0502020204030204" pitchFamily="34" charset="0"/>
                <a:cs typeface="Calibri" panose="020F0502020204030204" pitchFamily="34" charset="0"/>
              </a:rPr>
              <a:t>in data centers). These can support 40GBASE-SR4 and 100GBASE-SR10 applications up to a </a:t>
            </a:r>
            <a:r>
              <a:rPr lang="en-US" sz="2400" dirty="0" smtClean="0">
                <a:latin typeface="Calibri" panose="020F0502020204030204" pitchFamily="34" charset="0"/>
                <a:cs typeface="Calibri" panose="020F0502020204030204" pitchFamily="34" charset="0"/>
              </a:rPr>
              <a:t>length of </a:t>
            </a:r>
            <a:r>
              <a:rPr lang="en-US" sz="2400" b="1" dirty="0">
                <a:latin typeface="Calibri" panose="020F0502020204030204" pitchFamily="34" charset="0"/>
                <a:cs typeface="Calibri" panose="020F0502020204030204" pitchFamily="34" charset="0"/>
              </a:rPr>
              <a:t>150 meters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36605" y="154773"/>
            <a:ext cx="10972800" cy="1211283"/>
          </a:xfrm>
        </p:spPr>
        <p:txBody>
          <a:bodyPr/>
          <a:lstStyle/>
          <a:p>
            <a:r>
              <a:rPr lang="en-US" b="1" dirty="0"/>
              <a:t>40GBASE-SR4</a:t>
            </a:r>
            <a:endParaRPr lang="en-US" dirty="0"/>
          </a:p>
        </p:txBody>
      </p:sp>
    </p:spTree>
    <p:extLst>
      <p:ext uri="{BB962C8B-B14F-4D97-AF65-F5344CB8AC3E}">
        <p14:creationId xmlns:p14="http://schemas.microsoft.com/office/powerpoint/2010/main" val="192388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697038"/>
            <a:ext cx="7040562" cy="4525962"/>
          </a:xfrm>
        </p:spPr>
        <p:txBody>
          <a:bodyPr/>
          <a:lstStyle/>
          <a:p>
            <a:pPr algn="just"/>
            <a:r>
              <a:rPr lang="en-US" sz="2400" dirty="0">
                <a:latin typeface="Calibri" panose="020F0502020204030204" pitchFamily="34" charset="0"/>
                <a:cs typeface="Calibri" panose="020F0502020204030204" pitchFamily="34" charset="0"/>
              </a:rPr>
              <a:t>The 100-meter link length over OM3 supports – regardless of architecture and size – approximately 85 % of all channels in the data center. The 150-meter link length over OM4 fibers covers almost 100 % of the required range.</a:t>
            </a:r>
          </a:p>
          <a:p>
            <a:endParaRPr lang="en-US" dirty="0"/>
          </a:p>
        </p:txBody>
      </p:sp>
      <p:sp>
        <p:nvSpPr>
          <p:cNvPr id="4" name="Footer Placeholder 3"/>
          <p:cNvSpPr>
            <a:spLocks noGrp="1"/>
          </p:cNvSpPr>
          <p:nvPr>
            <p:ph type="ftr" sz="quarter" idx="10"/>
          </p:nvPr>
        </p:nvSpPr>
        <p:spPr/>
        <p:txBody>
          <a:bodyPr/>
          <a:lstStyle/>
          <a:p>
            <a:pPr>
              <a:defRPr/>
            </a:pPr>
            <a:r>
              <a:rPr lang="en-GB" dirty="0" smtClean="0"/>
              <a:t>Slide ‹9› of 51</a:t>
            </a:r>
            <a:endParaRPr lang="en-GB" dirty="0"/>
          </a:p>
        </p:txBody>
      </p:sp>
      <p:sp>
        <p:nvSpPr>
          <p:cNvPr id="7" name="Title 1"/>
          <p:cNvSpPr>
            <a:spLocks noGrp="1"/>
          </p:cNvSpPr>
          <p:nvPr>
            <p:ph type="title"/>
          </p:nvPr>
        </p:nvSpPr>
        <p:spPr>
          <a:xfrm>
            <a:off x="-1436605" y="154773"/>
            <a:ext cx="10972800" cy="1211283"/>
          </a:xfrm>
        </p:spPr>
        <p:txBody>
          <a:bodyPr/>
          <a:lstStyle/>
          <a:p>
            <a:r>
              <a:rPr lang="en-US" b="1" dirty="0"/>
              <a:t>40GBASE-SR4</a:t>
            </a:r>
            <a:endParaRPr lang="en-US" dirty="0"/>
          </a:p>
        </p:txBody>
      </p:sp>
    </p:spTree>
    <p:extLst>
      <p:ext uri="{BB962C8B-B14F-4D97-AF65-F5344CB8AC3E}">
        <p14:creationId xmlns:p14="http://schemas.microsoft.com/office/powerpoint/2010/main" val="94878543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98</TotalTime>
  <Pages>11</Pages>
  <Words>3214</Words>
  <Application>Microsoft Office PowerPoint</Application>
  <PresentationFormat>On-screen Show (4:3)</PresentationFormat>
  <Paragraphs>200</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ＭＳ Ｐゴシック</vt:lpstr>
      <vt:lpstr>Arial</vt:lpstr>
      <vt:lpstr>Calibri</vt:lpstr>
      <vt:lpstr>Century Gothic</vt:lpstr>
      <vt:lpstr>新細明體</vt:lpstr>
      <vt:lpstr>UCTI-Template-foundation-level</vt:lpstr>
      <vt:lpstr>Data Center Infrastructure CT109-3-2 and Version VC1</vt:lpstr>
      <vt:lpstr>Topic &amp; Structure of The Lesson</vt:lpstr>
      <vt:lpstr>Learning Outcomes</vt:lpstr>
      <vt:lpstr>Key Terms You Must Be Able To Use</vt:lpstr>
      <vt:lpstr>Ethernet IEEE 802.3</vt:lpstr>
      <vt:lpstr>Ethernet IEEE 802.3</vt:lpstr>
      <vt:lpstr>The most important teams  within the IEEE 802.3  study group include:</vt:lpstr>
      <vt:lpstr>40GBASE-SR4</vt:lpstr>
      <vt:lpstr>40GBASE-SR4</vt:lpstr>
      <vt:lpstr>Lasers </vt:lpstr>
      <vt:lpstr>Lasers </vt:lpstr>
      <vt:lpstr>Ethernet success criteria</vt:lpstr>
      <vt:lpstr>Ethernet Applications for  Copper Cables with Cat.5, Cat.6  &amp; Cat.6A</vt:lpstr>
      <vt:lpstr>10GBase-T</vt:lpstr>
      <vt:lpstr>Ethernet Applications for Fiber  Optic Cables with OM1 &amp; OM2</vt:lpstr>
      <vt:lpstr>Ethernet Applications for  Fiber  Optic Cables with OM3, OM4 &amp; OS2</vt:lpstr>
      <vt:lpstr>Fibre Channel (FC)</vt:lpstr>
      <vt:lpstr>Fibre Channel (FC)</vt:lpstr>
      <vt:lpstr>PowerPoint Presentation</vt:lpstr>
      <vt:lpstr>Topologies</vt:lpstr>
      <vt:lpstr>PowerPoint Presentation</vt:lpstr>
      <vt:lpstr>Arbitrated Loop (FC-AL)</vt:lpstr>
      <vt:lpstr>Arbitrated Loop (FC-AL)</vt:lpstr>
      <vt:lpstr>Fibre Channel Switched  Fabric (FC-SW)</vt:lpstr>
      <vt:lpstr>Fibre Channel-based  storage advantages</vt:lpstr>
      <vt:lpstr>Transmission Media</vt:lpstr>
      <vt:lpstr>Twisted Copper Cables  (Twisted Pair)</vt:lpstr>
      <vt:lpstr>Twisted Pair standards</vt:lpstr>
      <vt:lpstr>Twisted Pair standards</vt:lpstr>
      <vt:lpstr>Current cabling standards for typical data center requirements</vt:lpstr>
      <vt:lpstr>Cable Selection</vt:lpstr>
      <vt:lpstr>Pre-Assembled Systems /  Plug-and-Play Solutions</vt:lpstr>
      <vt:lpstr>PowerPoint Presentation</vt:lpstr>
      <vt:lpstr>Plug Connectors for Twisted  Copper Cables</vt:lpstr>
      <vt:lpstr>Plug Connectors for Twisted  Copper Cables</vt:lpstr>
      <vt:lpstr>PowerPoint Presentation</vt:lpstr>
      <vt:lpstr>Selecting Connection  Technology</vt:lpstr>
      <vt:lpstr>GG45 jack</vt:lpstr>
      <vt:lpstr>TERA connection system</vt:lpstr>
      <vt:lpstr>ARJ45</vt:lpstr>
      <vt:lpstr>Glass Fiber Cables (Fiber optic)</vt:lpstr>
      <vt:lpstr>Glass Fiber Cables (Fiber optic)</vt:lpstr>
      <vt:lpstr>Multimode, OM3/4</vt:lpstr>
      <vt:lpstr>PowerPoint Presentation</vt:lpstr>
      <vt:lpstr>OM3 and OM4</vt:lpstr>
      <vt:lpstr>Single mode, OS1/2</vt:lpstr>
      <vt:lpstr>Single mode, OS1/2</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22</cp:revision>
  <cp:lastPrinted>1995-11-02T09:23:42Z</cp:lastPrinted>
  <dcterms:created xsi:type="dcterms:W3CDTF">2017-10-11T09:20:11Z</dcterms:created>
  <dcterms:modified xsi:type="dcterms:W3CDTF">2019-06-27T15:07:49Z</dcterms:modified>
</cp:coreProperties>
</file>