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95" r:id="rId6"/>
    <p:sldId id="259" r:id="rId7"/>
    <p:sldId id="260" r:id="rId8"/>
    <p:sldId id="261" r:id="rId9"/>
    <p:sldId id="262" r:id="rId10"/>
    <p:sldId id="271" r:id="rId11"/>
    <p:sldId id="306" r:id="rId12"/>
    <p:sldId id="273" r:id="rId13"/>
    <p:sldId id="272" r:id="rId14"/>
    <p:sldId id="274" r:id="rId15"/>
    <p:sldId id="275" r:id="rId16"/>
    <p:sldId id="276" r:id="rId17"/>
    <p:sldId id="300" r:id="rId18"/>
    <p:sldId id="301" r:id="rId19"/>
    <p:sldId id="302" r:id="rId20"/>
    <p:sldId id="303"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94" r:id="rId34"/>
    <p:sldId id="289" r:id="rId35"/>
    <p:sldId id="290" r:id="rId36"/>
    <p:sldId id="291" r:id="rId37"/>
    <p:sldId id="292" r:id="rId38"/>
    <p:sldId id="293" r:id="rId39"/>
    <p:sldId id="296" r:id="rId40"/>
    <p:sldId id="297"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63D00-DEC8-4229-A83F-C4CAE8C19EEA}">
          <p14:sldIdLst>
            <p14:sldId id="256"/>
            <p14:sldId id="257"/>
            <p14:sldId id="258"/>
            <p14:sldId id="270"/>
            <p14:sldId id="295"/>
            <p14:sldId id="259"/>
            <p14:sldId id="260"/>
            <p14:sldId id="261"/>
            <p14:sldId id="262"/>
            <p14:sldId id="271"/>
            <p14:sldId id="306"/>
            <p14:sldId id="273"/>
            <p14:sldId id="272"/>
            <p14:sldId id="274"/>
            <p14:sldId id="275"/>
            <p14:sldId id="276"/>
            <p14:sldId id="300"/>
            <p14:sldId id="301"/>
            <p14:sldId id="302"/>
            <p14:sldId id="303"/>
            <p14:sldId id="278"/>
            <p14:sldId id="279"/>
            <p14:sldId id="280"/>
            <p14:sldId id="281"/>
            <p14:sldId id="282"/>
            <p14:sldId id="283"/>
            <p14:sldId id="284"/>
            <p14:sldId id="285"/>
            <p14:sldId id="304"/>
            <p14:sldId id="286"/>
            <p14:sldId id="287"/>
            <p14:sldId id="288"/>
            <p14:sldId id="294"/>
            <p14:sldId id="289"/>
            <p14:sldId id="290"/>
            <p14:sldId id="291"/>
            <p14:sldId id="292"/>
            <p14:sldId id="293"/>
            <p14:sldId id="296"/>
            <p14:sldId id="297"/>
            <p14:sldId id="298"/>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2/21/2020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nexdatacenter.com/data-cen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Data Center - Introduction</a:t>
            </a:r>
            <a:endParaRPr lang="en-US" dirty="0"/>
          </a:p>
        </p:txBody>
      </p:sp>
      <p:sp>
        <p:nvSpPr>
          <p:cNvPr id="5" name="Text Box 6"/>
          <p:cNvSpPr txBox="1">
            <a:spLocks noGrp="1" noChangeArrowheads="1"/>
          </p:cNvSpPr>
          <p:nvPr>
            <p:ph type="ctrTitle"/>
          </p:nvPr>
        </p:nvSpPr>
        <p:spPr bwMode="auto">
          <a:xfrm>
            <a:off x="685800" y="1828800"/>
            <a:ext cx="6754812"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dirty="0"/>
              <a:t>Data Center Infrastructure</a:t>
            </a:r>
            <a:br>
              <a:rPr lang="en-US" sz="3800" dirty="0"/>
            </a:br>
            <a:r>
              <a:rPr lang="en-US" sz="3800" dirty="0"/>
              <a:t>CT109-3-2&amp;Version 2</a:t>
            </a:r>
            <a:endParaRPr lang="en-US" sz="1400" dirty="0"/>
          </a:p>
        </p:txBody>
      </p:sp>
    </p:spTree>
    <p:extLst>
      <p:ext uri="{BB962C8B-B14F-4D97-AF65-F5344CB8AC3E}">
        <p14:creationId xmlns:p14="http://schemas.microsoft.com/office/powerpoint/2010/main" val="2449788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 still want to outsource!</a:t>
            </a:r>
            <a:endParaRPr lang="en-US" dirty="0"/>
          </a:p>
        </p:txBody>
      </p:sp>
      <p:sp>
        <p:nvSpPr>
          <p:cNvPr id="3" name="Content Placeholder 2"/>
          <p:cNvSpPr>
            <a:spLocks noGrp="1"/>
          </p:cNvSpPr>
          <p:nvPr>
            <p:ph idx="1"/>
          </p:nvPr>
        </p:nvSpPr>
        <p:spPr/>
        <p:txBody>
          <a:bodyPr/>
          <a:lstStyle/>
          <a:p>
            <a:r>
              <a:rPr lang="en-US" dirty="0" smtClean="0"/>
              <a:t>Then do not drop the course.</a:t>
            </a:r>
          </a:p>
          <a:p>
            <a:r>
              <a:rPr lang="en-US" dirty="0" smtClean="0"/>
              <a:t>You need to:</a:t>
            </a:r>
          </a:p>
          <a:p>
            <a:r>
              <a:rPr lang="en-US" dirty="0" smtClean="0"/>
              <a:t>Know what </a:t>
            </a:r>
            <a:r>
              <a:rPr lang="en-US" dirty="0"/>
              <a:t>types of infrastructure you want the facility to have to support your </a:t>
            </a:r>
            <a:r>
              <a:rPr lang="en-US" dirty="0" smtClean="0"/>
              <a:t>servers</a:t>
            </a:r>
          </a:p>
          <a:p>
            <a:r>
              <a:rPr lang="en-US" dirty="0" smtClean="0"/>
              <a:t>Foresee </a:t>
            </a:r>
            <a:r>
              <a:rPr lang="en-US" dirty="0"/>
              <a:t>what challenges even your rented space might </a:t>
            </a:r>
            <a:r>
              <a:rPr lang="en-US" dirty="0" smtClean="0"/>
              <a:t>face.</a:t>
            </a:r>
          </a:p>
          <a:p>
            <a:r>
              <a:rPr lang="en-US" dirty="0" smtClean="0"/>
              <a:t>Be prepared for </a:t>
            </a:r>
            <a:r>
              <a:rPr lang="en-US" dirty="0"/>
              <a:t>the day when you may want to build your own Data Center.</a:t>
            </a:r>
            <a:endParaRPr lang="en-US" dirty="0" smtClean="0"/>
          </a:p>
        </p:txBody>
      </p:sp>
    </p:spTree>
    <p:extLst>
      <p:ext uri="{BB962C8B-B14F-4D97-AF65-F5344CB8AC3E}">
        <p14:creationId xmlns:p14="http://schemas.microsoft.com/office/powerpoint/2010/main" val="1107010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In-house </a:t>
            </a:r>
            <a:r>
              <a:rPr lang="en-US" dirty="0" smtClean="0"/>
              <a:t>Data Center</a:t>
            </a:r>
            <a:endParaRPr lang="en-US" dirty="0"/>
          </a:p>
        </p:txBody>
      </p:sp>
      <p:sp>
        <p:nvSpPr>
          <p:cNvPr id="3" name="Content Placeholder 2"/>
          <p:cNvSpPr>
            <a:spLocks noGrp="1"/>
          </p:cNvSpPr>
          <p:nvPr>
            <p:ph idx="1"/>
          </p:nvPr>
        </p:nvSpPr>
        <p:spPr/>
        <p:txBody>
          <a:bodyPr/>
          <a:lstStyle/>
          <a:p>
            <a:pPr algn="just" fontAlgn="base"/>
            <a:r>
              <a:rPr lang="en-US" dirty="0"/>
              <a:t>In-house Data center refers to servers and networking hardware that is owned by the company and is controlled on the company premises or at their own stand-alone data center location.</a:t>
            </a:r>
          </a:p>
          <a:p>
            <a:pPr algn="just" fontAlgn="base"/>
            <a:r>
              <a:rPr lang="en-US" b="1" dirty="0"/>
              <a:t>Advantages:</a:t>
            </a:r>
          </a:p>
          <a:p>
            <a:pPr algn="just" fontAlgn="base"/>
            <a:r>
              <a:rPr lang="en-US" dirty="0"/>
              <a:t>Having your own in-house data center means you can modify and expand it anytime you feel the need. </a:t>
            </a:r>
          </a:p>
          <a:p>
            <a:pPr algn="just" fontAlgn="base"/>
            <a:r>
              <a:rPr lang="en-US" dirty="0" smtClean="0"/>
              <a:t>Another </a:t>
            </a:r>
            <a:r>
              <a:rPr lang="en-US" dirty="0"/>
              <a:t>positive aspect of having your own in-house data center is having all of the hardware on your own premises, which gives you access to it anytime for upkeep and troubleshooting. </a:t>
            </a:r>
          </a:p>
          <a:p>
            <a:pPr algn="just"/>
            <a:endParaRPr lang="en-US" dirty="0"/>
          </a:p>
        </p:txBody>
      </p:sp>
    </p:spTree>
    <p:extLst>
      <p:ext uri="{BB962C8B-B14F-4D97-AF65-F5344CB8AC3E}">
        <p14:creationId xmlns:p14="http://schemas.microsoft.com/office/powerpoint/2010/main" val="393037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Requirements and </a:t>
            </a:r>
            <a:r>
              <a:rPr lang="en-US" dirty="0" smtClean="0"/>
              <a:t>Roles</a:t>
            </a:r>
            <a:endParaRPr lang="en-US" dirty="0"/>
          </a:p>
        </p:txBody>
      </p:sp>
      <p:sp>
        <p:nvSpPr>
          <p:cNvPr id="3" name="Content Placeholder 2"/>
          <p:cNvSpPr>
            <a:spLocks noGrp="1"/>
          </p:cNvSpPr>
          <p:nvPr>
            <p:ph idx="1"/>
          </p:nvPr>
        </p:nvSpPr>
        <p:spPr/>
        <p:txBody>
          <a:bodyPr/>
          <a:lstStyle/>
          <a:p>
            <a:pPr algn="just"/>
            <a:r>
              <a:rPr lang="en-US" dirty="0" smtClean="0"/>
              <a:t>You need to identify the requirements of your data center</a:t>
            </a:r>
          </a:p>
          <a:p>
            <a:pPr algn="just"/>
            <a:r>
              <a:rPr lang="en-US" dirty="0" smtClean="0"/>
              <a:t>Also, you need to identify the roles and relationship between different employees.</a:t>
            </a:r>
            <a:endParaRPr lang="en-US" dirty="0"/>
          </a:p>
        </p:txBody>
      </p:sp>
    </p:spTree>
    <p:extLst>
      <p:ext uri="{BB962C8B-B14F-4D97-AF65-F5344CB8AC3E}">
        <p14:creationId xmlns:p14="http://schemas.microsoft.com/office/powerpoint/2010/main" val="960449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building data center</a:t>
            </a:r>
            <a:endParaRPr lang="en-US" dirty="0"/>
          </a:p>
        </p:txBody>
      </p:sp>
      <p:sp>
        <p:nvSpPr>
          <p:cNvPr id="3" name="Content Placeholder 2"/>
          <p:cNvSpPr>
            <a:spLocks noGrp="1"/>
          </p:cNvSpPr>
          <p:nvPr>
            <p:ph idx="1"/>
          </p:nvPr>
        </p:nvSpPr>
        <p:spPr/>
        <p:txBody>
          <a:bodyPr>
            <a:normAutofit/>
          </a:bodyPr>
          <a:lstStyle/>
          <a:p>
            <a:r>
              <a:rPr lang="en-US" dirty="0"/>
              <a:t>Why is your company building this Data </a:t>
            </a:r>
            <a:r>
              <a:rPr lang="en-US" dirty="0" smtClean="0"/>
              <a:t>Center?</a:t>
            </a:r>
          </a:p>
          <a:p>
            <a:r>
              <a:rPr lang="en-US" dirty="0" smtClean="0"/>
              <a:t>What </a:t>
            </a:r>
            <a:r>
              <a:rPr lang="en-US" dirty="0"/>
              <a:t>needs must it </a:t>
            </a:r>
            <a:r>
              <a:rPr lang="en-US" dirty="0" smtClean="0"/>
              <a:t>meet?</a:t>
            </a:r>
          </a:p>
          <a:p>
            <a:r>
              <a:rPr lang="en-US" dirty="0" smtClean="0"/>
              <a:t>What </a:t>
            </a:r>
            <a:r>
              <a:rPr lang="en-US" dirty="0"/>
              <a:t>specific functions does it need to perform, and perform well, to be considered a </a:t>
            </a:r>
            <a:r>
              <a:rPr lang="en-US" dirty="0" smtClean="0"/>
              <a:t>success?</a:t>
            </a:r>
          </a:p>
          <a:p>
            <a:r>
              <a:rPr lang="en-US" dirty="0" smtClean="0"/>
              <a:t>What </a:t>
            </a:r>
            <a:r>
              <a:rPr lang="en-US" dirty="0"/>
              <a:t>level of availability does your business require</a:t>
            </a:r>
            <a:r>
              <a:rPr lang="en-US" dirty="0" smtClean="0"/>
              <a:t>?</a:t>
            </a:r>
          </a:p>
        </p:txBody>
      </p:sp>
    </p:spTree>
    <p:extLst>
      <p:ext uri="{BB962C8B-B14F-4D97-AF65-F5344CB8AC3E}">
        <p14:creationId xmlns:p14="http://schemas.microsoft.com/office/powerpoint/2010/main" val="2123051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relationship</a:t>
            </a:r>
            <a:endParaRPr lang="en-US" dirty="0"/>
          </a:p>
        </p:txBody>
      </p:sp>
      <p:sp>
        <p:nvSpPr>
          <p:cNvPr id="3" name="Content Placeholder 2"/>
          <p:cNvSpPr>
            <a:spLocks noGrp="1"/>
          </p:cNvSpPr>
          <p:nvPr>
            <p:ph idx="1"/>
          </p:nvPr>
        </p:nvSpPr>
        <p:spPr/>
        <p:txBody>
          <a:bodyPr/>
          <a:lstStyle/>
          <a:p>
            <a:r>
              <a:rPr lang="en-US" dirty="0"/>
              <a:t>Delineate which departments and people are responsible for what tasks</a:t>
            </a:r>
          </a:p>
          <a:p>
            <a:r>
              <a:rPr lang="en-US" dirty="0"/>
              <a:t>Who designs the Data Center's electrical infrastructure, for example?</a:t>
            </a:r>
          </a:p>
          <a:p>
            <a:pPr lvl="1"/>
            <a:r>
              <a:rPr lang="en-US" dirty="0"/>
              <a:t>An IT person who manages the room and knows about the incoming server equipment?</a:t>
            </a:r>
          </a:p>
          <a:p>
            <a:pPr lvl="1"/>
            <a:r>
              <a:rPr lang="en-US" dirty="0"/>
              <a:t>A facilities person experienced with electrical systems?</a:t>
            </a:r>
          </a:p>
          <a:p>
            <a:pPr lvl="1"/>
            <a:r>
              <a:rPr lang="en-US" dirty="0"/>
              <a:t>An outside architect knowledgeable about regional building codes</a:t>
            </a:r>
            <a:r>
              <a:rPr lang="en-US" dirty="0" smtClean="0"/>
              <a:t>?</a:t>
            </a:r>
            <a:endParaRPr lang="en-US" dirty="0"/>
          </a:p>
        </p:txBody>
      </p:sp>
    </p:spTree>
    <p:extLst>
      <p:ext uri="{BB962C8B-B14F-4D97-AF65-F5344CB8AC3E}">
        <p14:creationId xmlns:p14="http://schemas.microsoft.com/office/powerpoint/2010/main" val="687695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Client Needs</a:t>
            </a:r>
            <a:endParaRPr lang="en-US" dirty="0"/>
          </a:p>
        </p:txBody>
      </p:sp>
      <p:sp>
        <p:nvSpPr>
          <p:cNvPr id="3" name="Content Placeholder 2"/>
          <p:cNvSpPr>
            <a:spLocks noGrp="1"/>
          </p:cNvSpPr>
          <p:nvPr>
            <p:ph idx="1"/>
          </p:nvPr>
        </p:nvSpPr>
        <p:spPr/>
        <p:txBody>
          <a:bodyPr/>
          <a:lstStyle/>
          <a:p>
            <a:r>
              <a:rPr lang="en-US" dirty="0" smtClean="0"/>
              <a:t>Talk to the people who work in the room(your client), and find out the following:</a:t>
            </a:r>
          </a:p>
          <a:p>
            <a:pPr lvl="1"/>
            <a:r>
              <a:rPr lang="en-US" dirty="0" smtClean="0"/>
              <a:t>What servers they want it to support</a:t>
            </a:r>
          </a:p>
          <a:p>
            <a:pPr lvl="1"/>
            <a:r>
              <a:rPr lang="en-US" dirty="0" smtClean="0"/>
              <a:t>How much connectivity those devices need</a:t>
            </a:r>
          </a:p>
          <a:p>
            <a:pPr lvl="1"/>
            <a:r>
              <a:rPr lang="en-US" dirty="0" smtClean="0"/>
              <a:t>What their power requirements are</a:t>
            </a:r>
          </a:p>
          <a:p>
            <a:pPr lvl="1"/>
            <a:r>
              <a:rPr lang="en-US" dirty="0" smtClean="0"/>
              <a:t>Whether clients see trends among the equipment they are ordering most commonly</a:t>
            </a:r>
          </a:p>
          <a:p>
            <a:r>
              <a:rPr lang="en-US" dirty="0" smtClean="0"/>
              <a:t>Focus on current needs along with future needs.</a:t>
            </a:r>
          </a:p>
          <a:p>
            <a:r>
              <a:rPr lang="en-US" dirty="0" smtClean="0"/>
              <a:t>Clients knows well their current needs.</a:t>
            </a:r>
          </a:p>
          <a:p>
            <a:r>
              <a:rPr lang="en-US" dirty="0" smtClean="0"/>
              <a:t>Clients may do not have any idea about future needs.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Cross-Functional Support</a:t>
            </a:r>
            <a:endParaRPr lang="en-US" dirty="0"/>
          </a:p>
        </p:txBody>
      </p:sp>
      <p:sp>
        <p:nvSpPr>
          <p:cNvPr id="3" name="Content Placeholder 2"/>
          <p:cNvSpPr>
            <a:spLocks noGrp="1"/>
          </p:cNvSpPr>
          <p:nvPr>
            <p:ph idx="1"/>
          </p:nvPr>
        </p:nvSpPr>
        <p:spPr/>
        <p:txBody>
          <a:bodyPr/>
          <a:lstStyle/>
          <a:p>
            <a:r>
              <a:rPr lang="en-US" dirty="0" smtClean="0"/>
              <a:t>Responsibility for a company's Data Center is typically shared among multiple departments and personnel.</a:t>
            </a:r>
          </a:p>
          <a:p>
            <a:r>
              <a:rPr lang="en-US" dirty="0" smtClean="0"/>
              <a:t>Example:</a:t>
            </a:r>
          </a:p>
          <a:p>
            <a:r>
              <a:rPr lang="en-US" dirty="0" smtClean="0"/>
              <a:t>Security manager typically governs physical access into the Data Center.</a:t>
            </a:r>
          </a:p>
          <a:p>
            <a:r>
              <a:rPr lang="en-US" dirty="0" smtClean="0"/>
              <a:t>IT manager coordinates where servers are physically deployed.</a:t>
            </a:r>
          </a:p>
          <a:p>
            <a:r>
              <a:rPr lang="en-US" dirty="0" smtClean="0"/>
              <a:t>Each one has different point of view with regards to security access.</a:t>
            </a:r>
          </a:p>
          <a:p>
            <a:r>
              <a:rPr lang="en-US" dirty="0" smtClean="0"/>
              <a:t>Solution: Foster communication and seek compromise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Center Building – Key Parameters</a:t>
            </a:r>
            <a:endParaRPr lang="en-US" dirty="0"/>
          </a:p>
        </p:txBody>
      </p:sp>
      <p:sp>
        <p:nvSpPr>
          <p:cNvPr id="4" name="Rectangle 3"/>
          <p:cNvSpPr/>
          <p:nvPr/>
        </p:nvSpPr>
        <p:spPr>
          <a:xfrm>
            <a:off x="457200" y="1549400"/>
            <a:ext cx="7924800" cy="3046988"/>
          </a:xfrm>
          <a:prstGeom prst="rect">
            <a:avLst/>
          </a:prstGeom>
        </p:spPr>
        <p:txBody>
          <a:bodyPr wrap="square">
            <a:spAutoFit/>
          </a:bodyPr>
          <a:lstStyle/>
          <a:p>
            <a:pPr marL="457200" marR="0" indent="-457200" algn="just">
              <a:lnSpc>
                <a:spcPct val="150000"/>
              </a:lnSpc>
              <a:spcBef>
                <a:spcPts val="0"/>
              </a:spcBef>
              <a:spcAft>
                <a:spcPts val="0"/>
              </a:spcAft>
            </a:pPr>
            <a:r>
              <a:rPr lang="en-US" sz="2400" dirty="0" smtClean="0"/>
              <a:t>SEVEN key </a:t>
            </a:r>
            <a:r>
              <a:rPr lang="en-US" sz="2400" dirty="0"/>
              <a:t>parameters </a:t>
            </a:r>
            <a:r>
              <a:rPr lang="en-US" sz="2400" dirty="0" smtClean="0"/>
              <a:t>for </a:t>
            </a:r>
            <a:r>
              <a:rPr lang="en-US" sz="2400" dirty="0"/>
              <a:t>efficient data center </a:t>
            </a:r>
            <a:r>
              <a:rPr lang="en-US" sz="2400" dirty="0" smtClean="0"/>
              <a:t>building</a:t>
            </a:r>
          </a:p>
          <a:p>
            <a:pPr marL="457200" marR="0" indent="-457200" algn="just">
              <a:lnSpc>
                <a:spcPct val="150000"/>
              </a:lnSpc>
              <a:spcBef>
                <a:spcPts val="0"/>
              </a:spcBef>
              <a:spcAft>
                <a:spcPts val="0"/>
              </a:spcAft>
            </a:pPr>
            <a:r>
              <a:rPr lang="en-US" sz="2400" b="1" dirty="0" smtClean="0"/>
              <a:t>Reliability</a:t>
            </a:r>
            <a:r>
              <a:rPr lang="en-US" sz="2400" b="1" dirty="0"/>
              <a:t>:</a:t>
            </a:r>
            <a:r>
              <a:rPr lang="en-US" sz="2400" dirty="0"/>
              <a:t> </a:t>
            </a:r>
            <a:endParaRPr lang="en-US" sz="2400" b="1" dirty="0"/>
          </a:p>
          <a:p>
            <a:pPr marL="342900" marR="0" lvl="0" indent="-342900" algn="just">
              <a:spcBef>
                <a:spcPts val="0"/>
              </a:spcBef>
              <a:spcAft>
                <a:spcPts val="0"/>
              </a:spcAft>
              <a:buFont typeface="Symbol" panose="05050102010706020507" pitchFamily="18" charset="2"/>
              <a:buChar char=""/>
            </a:pPr>
            <a:r>
              <a:rPr lang="en-US" sz="2400" dirty="0"/>
              <a:t>High reliability ensures successful operations of </a:t>
            </a:r>
            <a:r>
              <a:rPr lang="en-US" sz="2400" dirty="0" smtClean="0"/>
              <a:t>the DC</a:t>
            </a:r>
            <a:r>
              <a:rPr lang="en-US" sz="2400" dirty="0"/>
              <a:t>. If the user experience on enterprise services deteriorates due to DC network faults, the service expansion of an enterprise will be hindered, and users will not use the services, decreasing the </a:t>
            </a:r>
            <a:r>
              <a:rPr lang="en-US" sz="2400" dirty="0" smtClean="0"/>
              <a:t>profits. </a:t>
            </a:r>
            <a:endParaRPr lang="en-US" b="1" dirty="0">
              <a:latin typeface="Times New Roman" panose="02020603050405020304" pitchFamily="18" charset="0"/>
            </a:endParaRPr>
          </a:p>
        </p:txBody>
      </p:sp>
    </p:spTree>
    <p:extLst>
      <p:ext uri="{BB962C8B-B14F-4D97-AF65-F5344CB8AC3E}">
        <p14:creationId xmlns:p14="http://schemas.microsoft.com/office/powerpoint/2010/main" val="351749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pPr lvl="0" algn="just"/>
            <a:r>
              <a:rPr lang="en-US" sz="9600" dirty="0">
                <a:latin typeface="+mj-lt"/>
              </a:rPr>
              <a:t>Reliability is an important aspect when designing an enterprise DC network. The reliability design is achieved through redundant links, key devices, and key service modules</a:t>
            </a:r>
            <a:r>
              <a:rPr lang="en-US" sz="9600" dirty="0" smtClean="0">
                <a:latin typeface="+mj-lt"/>
              </a:rPr>
              <a:t>.</a:t>
            </a:r>
          </a:p>
          <a:p>
            <a:pPr algn="just"/>
            <a:endParaRPr lang="en-US" sz="9600" dirty="0" smtClean="0">
              <a:latin typeface="+mj-lt"/>
            </a:endParaRPr>
          </a:p>
          <a:p>
            <a:pPr algn="just"/>
            <a:r>
              <a:rPr lang="en-US" sz="9600" b="1" dirty="0" smtClean="0">
                <a:latin typeface="+mj-lt"/>
              </a:rPr>
              <a:t>Scalability</a:t>
            </a:r>
            <a:r>
              <a:rPr lang="en-US" sz="9600" b="1" dirty="0">
                <a:latin typeface="+mj-lt"/>
              </a:rPr>
              <a:t>:</a:t>
            </a:r>
            <a:r>
              <a:rPr lang="en-US" sz="9600" dirty="0" smtClean="0">
                <a:latin typeface="+mj-lt"/>
              </a:rPr>
              <a:t> The </a:t>
            </a:r>
            <a:r>
              <a:rPr lang="en-US" sz="9600" dirty="0">
                <a:latin typeface="+mj-lt"/>
              </a:rPr>
              <a:t>scalability of functions enables the DC to support value-added services. The DC provides functions such as load balancing, dynamic content replication, and VLAN to support value-added service </a:t>
            </a:r>
            <a:r>
              <a:rPr lang="en-US" sz="9600" dirty="0" smtClean="0">
                <a:latin typeface="+mj-lt"/>
              </a:rPr>
              <a:t>expansion.        </a:t>
            </a:r>
          </a:p>
          <a:p>
            <a:pPr algn="just"/>
            <a:endParaRPr lang="en-US" sz="9600" dirty="0" smtClean="0">
              <a:latin typeface="+mj-lt"/>
            </a:endParaRPr>
          </a:p>
          <a:p>
            <a:pPr algn="just"/>
            <a:r>
              <a:rPr lang="en-US" sz="9600" b="1" dirty="0" smtClean="0">
                <a:latin typeface="+mj-lt"/>
              </a:rPr>
              <a:t>Manageability</a:t>
            </a:r>
            <a:r>
              <a:rPr lang="en-US" sz="9600" b="1" dirty="0">
                <a:latin typeface="+mj-lt"/>
              </a:rPr>
              <a:t>: </a:t>
            </a:r>
            <a:r>
              <a:rPr lang="en-US" sz="9600" dirty="0" smtClean="0">
                <a:latin typeface="+mj-lt"/>
              </a:rPr>
              <a:t>Capability </a:t>
            </a:r>
            <a:r>
              <a:rPr lang="en-US" sz="9600" dirty="0">
                <a:latin typeface="+mj-lt"/>
              </a:rPr>
              <a:t>to manage devices of different vendors. Independent background management platform for the DC and users to manage the </a:t>
            </a:r>
            <a:r>
              <a:rPr lang="en-US" sz="9600" dirty="0" smtClean="0">
                <a:latin typeface="+mj-lt"/>
              </a:rPr>
              <a:t>networks</a:t>
            </a:r>
          </a:p>
          <a:p>
            <a:endParaRPr lang="en-US" sz="9600" dirty="0" smtClean="0">
              <a:latin typeface="+mj-lt"/>
            </a:endParaRPr>
          </a:p>
          <a:p>
            <a:pPr algn="just"/>
            <a:endParaRPr lang="en-US" sz="9600" b="1" dirty="0">
              <a:latin typeface="+mj-lt"/>
            </a:endParaRPr>
          </a:p>
          <a:p>
            <a:pPr algn="just"/>
            <a:r>
              <a:rPr lang="en-US" sz="9600" dirty="0" smtClean="0">
                <a:latin typeface="+mj-lt"/>
              </a:rPr>
              <a:t> </a:t>
            </a:r>
            <a:endParaRPr lang="en-US" sz="9600" b="1" dirty="0">
              <a:latin typeface="+mj-lt"/>
            </a:endParaRPr>
          </a:p>
          <a:p>
            <a:pPr lvl="0" algn="just"/>
            <a:r>
              <a:rPr lang="en-US" dirty="0" smtClean="0"/>
              <a:t> </a:t>
            </a:r>
            <a:endParaRPr lang="en-US" b="1" dirty="0"/>
          </a:p>
          <a:p>
            <a:endParaRPr lang="en-US" dirty="0"/>
          </a:p>
        </p:txBody>
      </p:sp>
      <p:sp>
        <p:nvSpPr>
          <p:cNvPr id="4" name="Title 1"/>
          <p:cNvSpPr>
            <a:spLocks noGrp="1"/>
          </p:cNvSpPr>
          <p:nvPr>
            <p:ph type="title"/>
          </p:nvPr>
        </p:nvSpPr>
        <p:spPr>
          <a:xfrm>
            <a:off x="457200" y="533400"/>
            <a:ext cx="8229600" cy="990600"/>
          </a:xfrm>
        </p:spPr>
        <p:txBody>
          <a:bodyPr>
            <a:normAutofit fontScale="90000"/>
          </a:bodyPr>
          <a:lstStyle/>
          <a:p>
            <a:r>
              <a:rPr lang="en-US" dirty="0" smtClean="0"/>
              <a:t>Data Center Building – Key Parameters</a:t>
            </a:r>
            <a:endParaRPr lang="en-US" dirty="0"/>
          </a:p>
        </p:txBody>
      </p:sp>
    </p:spTree>
    <p:extLst>
      <p:ext uri="{BB962C8B-B14F-4D97-AF65-F5344CB8AC3E}">
        <p14:creationId xmlns:p14="http://schemas.microsoft.com/office/powerpoint/2010/main" val="220351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946" y="1500116"/>
            <a:ext cx="8229600" cy="4876800"/>
          </a:xfrm>
        </p:spPr>
        <p:txBody>
          <a:bodyPr>
            <a:normAutofit lnSpcReduction="10000"/>
          </a:bodyPr>
          <a:lstStyle/>
          <a:p>
            <a:r>
              <a:rPr lang="en-US" b="1" dirty="0"/>
              <a:t>Performance</a:t>
            </a:r>
            <a:r>
              <a:rPr lang="en-US" dirty="0"/>
              <a:t>: Data that is delivered quickly or with low latency</a:t>
            </a:r>
          </a:p>
          <a:p>
            <a:endParaRPr lang="en-US" dirty="0"/>
          </a:p>
          <a:p>
            <a:pPr lvl="0" algn="just"/>
            <a:r>
              <a:rPr lang="en-US" b="1" dirty="0"/>
              <a:t>Security: </a:t>
            </a:r>
            <a:r>
              <a:rPr lang="en-US" dirty="0"/>
              <a:t>DC security is ensured by security control for the physical space and network. The DC provides an integrated security policy control system to ensure DC security</a:t>
            </a:r>
            <a:r>
              <a:rPr lang="en-US" dirty="0" smtClean="0"/>
              <a:t>.</a:t>
            </a:r>
          </a:p>
          <a:p>
            <a:pPr lvl="0" algn="just"/>
            <a:endParaRPr lang="en-US" b="1" dirty="0"/>
          </a:p>
          <a:p>
            <a:r>
              <a:rPr lang="en-US" b="1" dirty="0"/>
              <a:t>Capacity </a:t>
            </a:r>
            <a:r>
              <a:rPr lang="en-US" dirty="0"/>
              <a:t>- Adequate resources to efficiently store and process large and increasing amounts of data</a:t>
            </a:r>
            <a:r>
              <a:rPr lang="en-US" dirty="0" smtClean="0"/>
              <a:t>.</a:t>
            </a:r>
          </a:p>
          <a:p>
            <a:endParaRPr lang="en-US" dirty="0" smtClean="0"/>
          </a:p>
          <a:p>
            <a:r>
              <a:rPr lang="en-US" b="1" dirty="0"/>
              <a:t>Data Integrity </a:t>
            </a:r>
            <a:r>
              <a:rPr lang="en-US" dirty="0"/>
              <a:t>- Data is stored and retrieved exactly as it was received.</a:t>
            </a:r>
          </a:p>
          <a:p>
            <a:endParaRPr lang="en-US" dirty="0"/>
          </a:p>
          <a:p>
            <a:endParaRPr lang="en-US" dirty="0"/>
          </a:p>
        </p:txBody>
      </p:sp>
      <p:sp>
        <p:nvSpPr>
          <p:cNvPr id="4" name="Title 1"/>
          <p:cNvSpPr>
            <a:spLocks noGrp="1"/>
          </p:cNvSpPr>
          <p:nvPr>
            <p:ph type="title"/>
          </p:nvPr>
        </p:nvSpPr>
        <p:spPr>
          <a:xfrm>
            <a:off x="457200" y="533400"/>
            <a:ext cx="8229600" cy="990600"/>
          </a:xfrm>
        </p:spPr>
        <p:txBody>
          <a:bodyPr>
            <a:normAutofit fontScale="90000"/>
          </a:bodyPr>
          <a:lstStyle/>
          <a:p>
            <a:r>
              <a:rPr lang="en-US" dirty="0" smtClean="0"/>
              <a:t>Data Center Building – Key Parameters</a:t>
            </a:r>
            <a:endParaRPr lang="en-US" dirty="0"/>
          </a:p>
        </p:txBody>
      </p:sp>
    </p:spTree>
    <p:extLst>
      <p:ext uri="{BB962C8B-B14F-4D97-AF65-F5344CB8AC3E}">
        <p14:creationId xmlns:p14="http://schemas.microsoft.com/office/powerpoint/2010/main" val="120689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 of Your Data Center</a:t>
            </a:r>
            <a:endParaRPr lang="en-US" dirty="0"/>
          </a:p>
        </p:txBody>
      </p:sp>
      <p:sp>
        <p:nvSpPr>
          <p:cNvPr id="3" name="Content Placeholder 2"/>
          <p:cNvSpPr>
            <a:spLocks noGrp="1"/>
          </p:cNvSpPr>
          <p:nvPr>
            <p:ph idx="1"/>
          </p:nvPr>
        </p:nvSpPr>
        <p:spPr/>
        <p:txBody>
          <a:bodyPr>
            <a:normAutofit/>
          </a:bodyPr>
          <a:lstStyle/>
          <a:p>
            <a:pPr algn="just"/>
            <a:r>
              <a:rPr lang="en-US" dirty="0"/>
              <a:t>Data Centers are specialized environments that safeguard your company's most valuable equipment and intellectual </a:t>
            </a:r>
            <a:r>
              <a:rPr lang="en-US" dirty="0" smtClean="0"/>
              <a:t>property.</a:t>
            </a:r>
          </a:p>
          <a:p>
            <a:pPr algn="just"/>
            <a:r>
              <a:rPr lang="en-US" dirty="0" smtClean="0"/>
              <a:t>Data </a:t>
            </a:r>
            <a:r>
              <a:rPr lang="en-US" dirty="0"/>
              <a:t>Centers house the devices that do the following:</a:t>
            </a:r>
          </a:p>
          <a:p>
            <a:pPr lvl="1" algn="just"/>
            <a:r>
              <a:rPr lang="en-US" dirty="0"/>
              <a:t>Process your business transactions</a:t>
            </a:r>
          </a:p>
          <a:p>
            <a:pPr lvl="1" algn="just"/>
            <a:r>
              <a:rPr lang="en-US" dirty="0"/>
              <a:t>Host your website</a:t>
            </a:r>
          </a:p>
          <a:p>
            <a:pPr lvl="1" algn="just"/>
            <a:r>
              <a:rPr lang="en-US" dirty="0"/>
              <a:t>Process and store your intellectual property</a:t>
            </a:r>
          </a:p>
          <a:p>
            <a:pPr lvl="1" algn="just"/>
            <a:r>
              <a:rPr lang="en-US" dirty="0"/>
              <a:t>Maintain your financial records</a:t>
            </a:r>
          </a:p>
          <a:p>
            <a:pPr lvl="1" algn="just"/>
            <a:r>
              <a:rPr lang="en-US" dirty="0"/>
              <a:t>Route your e-mails</a:t>
            </a:r>
          </a:p>
        </p:txBody>
      </p:sp>
    </p:spTree>
    <p:extLst>
      <p:ext uri="{BB962C8B-B14F-4D97-AF65-F5344CB8AC3E}">
        <p14:creationId xmlns:p14="http://schemas.microsoft.com/office/powerpoint/2010/main" val="2712879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Design Strategies</a:t>
            </a:r>
            <a:endParaRPr lang="en-US" dirty="0"/>
          </a:p>
        </p:txBody>
      </p:sp>
      <p:sp>
        <p:nvSpPr>
          <p:cNvPr id="3" name="Content Placeholder 2"/>
          <p:cNvSpPr>
            <a:spLocks noGrp="1"/>
          </p:cNvSpPr>
          <p:nvPr>
            <p:ph idx="1"/>
          </p:nvPr>
        </p:nvSpPr>
        <p:spPr/>
        <p:txBody>
          <a:bodyPr/>
          <a:lstStyle/>
          <a:p>
            <a:r>
              <a:rPr lang="en-US" dirty="0"/>
              <a:t>In order to have well designed data center you need to follow five essential design </a:t>
            </a:r>
            <a:r>
              <a:rPr lang="en-US" dirty="0" smtClean="0"/>
              <a:t>strategies. They are as follows:</a:t>
            </a:r>
          </a:p>
          <a:p>
            <a:endParaRPr lang="en-US" dirty="0"/>
          </a:p>
          <a:p>
            <a:r>
              <a:rPr lang="en-US" dirty="0"/>
              <a:t>Make It Robust</a:t>
            </a:r>
          </a:p>
          <a:p>
            <a:r>
              <a:rPr lang="en-US" dirty="0"/>
              <a:t>Make It Modular</a:t>
            </a:r>
          </a:p>
          <a:p>
            <a:r>
              <a:rPr lang="en-US" dirty="0"/>
              <a:t>Make It Flexible</a:t>
            </a:r>
          </a:p>
          <a:p>
            <a:r>
              <a:rPr lang="en-US" dirty="0"/>
              <a:t>Standardize</a:t>
            </a:r>
          </a:p>
          <a:p>
            <a:r>
              <a:rPr lang="en-US" dirty="0"/>
              <a:t>Promote Good Habits</a:t>
            </a:r>
          </a:p>
          <a:p>
            <a:endParaRPr lang="en-US" dirty="0"/>
          </a:p>
        </p:txBody>
      </p:sp>
    </p:spTree>
    <p:extLst>
      <p:ext uri="{BB962C8B-B14F-4D97-AF65-F5344CB8AC3E}">
        <p14:creationId xmlns:p14="http://schemas.microsoft.com/office/powerpoint/2010/main" val="84744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Robust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Above all, your Data Center has to be reliable. Its overarching reason for existence is safeguarding your company's most critical equipment and applications. Regardless of what catastrophes happen you want your Data Center up and running so your business continues to operate.</a:t>
            </a:r>
          </a:p>
          <a:p>
            <a:r>
              <a:rPr lang="en-US" dirty="0" smtClean="0"/>
              <a:t>Data Center infrastructure must have depth: standby power supplies to take over when commercial electricity fails, and redundant network stations to handle the communication needs if a networking device malfunctions.</a:t>
            </a:r>
          </a:p>
          <a:p>
            <a:r>
              <a:rPr lang="en-US" dirty="0" smtClean="0"/>
              <a:t>The infrastructure must be configured so there is no single component or feature that makes it vulnerable. It does little good to have multiple standby power systems if they are all wired through a single circuit, or to have redundant data connections if their cable runs all enter the building at one location.</a:t>
            </a:r>
          </a:p>
          <a:p>
            <a:r>
              <a:rPr lang="en-US" dirty="0" smtClean="0"/>
              <a:t>In both examples, a malfunction at a single point can bring the entire Data Center offline.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Modular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Your Data Center must not only have a depth of infrastructure, it must also have breadth. You want sufficient power, data, and cooling throughout the room so that incoming servers can be deployed according to a logical master plan, not at the mercy of wherever there happens to be enough electrical outlets or data ports to support them.</a:t>
            </a:r>
          </a:p>
          <a:p>
            <a:r>
              <a:rPr lang="en-US" dirty="0" smtClean="0"/>
              <a:t>To achieve this uniform infrastructure, design the room in interchangeable segments. Stock server cabinet locations with identical infrastructure and then arrange those locations in identical rows. Modularity keeps your Data Center infrastructure simple and scalable. It also provides redundancy, on a smaller scale, as the standby systems mentioned previously. If a component fails in one section of the Data Center, users can simply plug in to the same infrastructure in another area and immediately be operational again.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Flexible</a:t>
            </a:r>
            <a:endParaRPr lang="en-US" dirty="0"/>
          </a:p>
        </p:txBody>
      </p:sp>
      <p:sp>
        <p:nvSpPr>
          <p:cNvPr id="3" name="Content Placeholder 2"/>
          <p:cNvSpPr>
            <a:spLocks noGrp="1"/>
          </p:cNvSpPr>
          <p:nvPr>
            <p:ph idx="1"/>
          </p:nvPr>
        </p:nvSpPr>
        <p:spPr/>
        <p:txBody>
          <a:bodyPr>
            <a:normAutofit/>
          </a:bodyPr>
          <a:lstStyle/>
          <a:p>
            <a:r>
              <a:rPr lang="en-US" dirty="0" smtClean="0"/>
              <a:t>It is safe to assume that routers, switches, servers, and data storage devices will advance and change in the coming years. They may become smaller or bigger.</a:t>
            </a:r>
          </a:p>
          <a:p>
            <a:r>
              <a:rPr lang="en-US" dirty="0" smtClean="0"/>
              <a:t>Data Centers are not static, so their infrastructure should not be either. Design for flexibility. Build infrastructure systems using components that are easily changed or moved.</a:t>
            </a:r>
          </a:p>
          <a:p>
            <a:r>
              <a:rPr lang="en-US" dirty="0" smtClean="0"/>
              <a:t>Inflexible infrastructure invariably leads to more expense down the road.</a:t>
            </a:r>
          </a:p>
          <a:p>
            <a:r>
              <a:rPr lang="en-US" dirty="0" smtClean="0"/>
              <a:t>Part of a Data Center's flexibility also comes from whether it has enough of a particular type of infrastructure to handle an increased need in the future.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the Data Center a consistent environment. This provides stability for the servers and networking equipment it houses, and increases its usability.</a:t>
            </a:r>
          </a:p>
          <a:p>
            <a:r>
              <a:rPr lang="en-US" dirty="0" smtClean="0"/>
              <a:t>When building a new facility, it might be tempting to try something different, to experiment with an alternate design philosophy or implement new technology. If there are new solutions that truly provide quantifiable benefits, then by all means use them. Do not tinker with the design just to tinker, though.</a:t>
            </a:r>
          </a:p>
          <a:p>
            <a:r>
              <a:rPr lang="en-US" dirty="0" smtClean="0"/>
              <a:t>Once you find a design model or infrastructure component that provides the functions and features you are looking for, make it your standard. Avoid variety for variety's sake. The more complex the environment, the greater the chance that someone will misunderstand the infrastructure and make a mistake, most likely in an emergency.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 Good Habits</a:t>
            </a:r>
            <a:endParaRPr lang="en-US" dirty="0"/>
          </a:p>
        </p:txBody>
      </p:sp>
      <p:sp>
        <p:nvSpPr>
          <p:cNvPr id="3" name="Content Placeholder 2"/>
          <p:cNvSpPr>
            <a:spLocks noGrp="1"/>
          </p:cNvSpPr>
          <p:nvPr>
            <p:ph idx="1"/>
          </p:nvPr>
        </p:nvSpPr>
        <p:spPr/>
        <p:txBody>
          <a:bodyPr>
            <a:normAutofit/>
          </a:bodyPr>
          <a:lstStyle/>
          <a:p>
            <a:r>
              <a:rPr lang="en-US" dirty="0" smtClean="0"/>
              <a:t>Data Center should be engineered to encourage desirable behavior. Incorporating the right conveniences into the Data Center and eliminating the wrong ones definitely make the space easier to manage.</a:t>
            </a:r>
          </a:p>
          <a:p>
            <a:r>
              <a:rPr lang="en-US" dirty="0" smtClean="0"/>
              <a:t>Data Center users are busy people. They are looking for the fastest solution to their problems.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Good Habits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Construct a nearby Build Room where system administrators can </a:t>
            </a:r>
            <a:r>
              <a:rPr lang="en-US" dirty="0" err="1" smtClean="0"/>
              <a:t>unbox</a:t>
            </a:r>
            <a:r>
              <a:rPr lang="en-US" dirty="0" smtClean="0"/>
              <a:t> servers to keep the Data Center free of boxes and pallets</a:t>
            </a:r>
          </a:p>
          <a:p>
            <a:pPr algn="just"/>
            <a:r>
              <a:rPr lang="en-US" dirty="0" smtClean="0"/>
              <a:t>Make primary Data Center aisles larger than those between server rows, creating an obvious path for users to follow when rolling refrigerator-sized servers through the room for deployment.</a:t>
            </a:r>
          </a:p>
          <a:p>
            <a:pPr algn="just"/>
            <a:r>
              <a:rPr lang="en-US" dirty="0" smtClean="0"/>
              <a:t>Install wall-mounted telephones with long receiver cords throughout the Data Center if you are concerned about interference from cellular phones and want to reduce their usage.</a:t>
            </a:r>
          </a:p>
          <a:p>
            <a:pPr algn="just"/>
            <a:r>
              <a:rPr lang="en-US" dirty="0" smtClean="0"/>
              <a:t>Provide pre-tested patch cords to promote standardized cabling practices.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Ergonomics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Make things accessible— This means putting items close by that Data Center users need to perform their job. It also means designing work areas, say within an electrical panel or where data cabling terminates, to be free of clutter.</a:t>
            </a:r>
          </a:p>
          <a:p>
            <a:pPr algn="just"/>
            <a:r>
              <a:rPr lang="en-US" dirty="0" smtClean="0"/>
              <a:t>Choose simple over complex— The more straightforward a Data Center's details are, the less chance there is for someone to make a mistake and perhaps cause an outage. Following this principle can influence how you arrange server equipment and major infrastructure in the room.</a:t>
            </a:r>
          </a:p>
          <a:p>
            <a:pPr algn="just"/>
            <a:r>
              <a:rPr lang="en-US" dirty="0" smtClean="0"/>
              <a:t>Remove mystery— If there is a chance someone might not understand an element of a Data Center, add some form of written instructions—signage, labeling, or even maps.</a:t>
            </a:r>
          </a:p>
          <a:p>
            <a:pPr algn="just"/>
            <a:r>
              <a:rPr lang="en-US" dirty="0" smtClean="0"/>
              <a:t>Consider human nature— People typically follow the path of least resistance. As suggested in the preceding section about making the Data Center intuitive, take this into account when designing the room. If you want someone to use a particular type and length patch cord, for example, you should provide them in the Data Center.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Components (Preview)</a:t>
            </a:r>
            <a:endParaRPr lang="en-US" dirty="0"/>
          </a:p>
        </p:txBody>
      </p:sp>
      <p:sp>
        <p:nvSpPr>
          <p:cNvPr id="3" name="Content Placeholder 2"/>
          <p:cNvSpPr>
            <a:spLocks noGrp="1"/>
          </p:cNvSpPr>
          <p:nvPr>
            <p:ph idx="1"/>
          </p:nvPr>
        </p:nvSpPr>
        <p:spPr/>
        <p:txBody>
          <a:bodyPr/>
          <a:lstStyle/>
          <a:p>
            <a:r>
              <a:rPr lang="en-US" dirty="0" smtClean="0"/>
              <a:t>Basic Data Center facility systems:</a:t>
            </a:r>
          </a:p>
          <a:p>
            <a:pPr lvl="1"/>
            <a:r>
              <a:rPr lang="en-US" dirty="0" smtClean="0"/>
              <a:t>Physical space</a:t>
            </a:r>
          </a:p>
          <a:p>
            <a:pPr lvl="1"/>
            <a:r>
              <a:rPr lang="en-US" dirty="0" smtClean="0"/>
              <a:t>Raised flooring</a:t>
            </a:r>
          </a:p>
          <a:p>
            <a:pPr lvl="1"/>
            <a:r>
              <a:rPr lang="en-US" dirty="0" smtClean="0"/>
              <a:t>In-room electrical</a:t>
            </a:r>
          </a:p>
          <a:p>
            <a:pPr lvl="1"/>
            <a:r>
              <a:rPr lang="en-US" dirty="0" smtClean="0"/>
              <a:t>Standby power</a:t>
            </a:r>
          </a:p>
          <a:p>
            <a:pPr lvl="1"/>
            <a:r>
              <a:rPr lang="en-US" dirty="0" smtClean="0"/>
              <a:t>Data cabling</a:t>
            </a:r>
          </a:p>
          <a:p>
            <a:pPr lvl="1"/>
            <a:r>
              <a:rPr lang="en-US" dirty="0" smtClean="0"/>
              <a:t>Cooling</a:t>
            </a:r>
          </a:p>
          <a:p>
            <a:pPr lvl="1"/>
            <a:r>
              <a:rPr lang="en-US" dirty="0" smtClean="0"/>
              <a:t>Fire suppression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data centers having raised floors.</a:t>
            </a:r>
          </a:p>
        </p:txBody>
      </p:sp>
      <p:sp>
        <p:nvSpPr>
          <p:cNvPr id="3" name="Content Placeholder 2"/>
          <p:cNvSpPr>
            <a:spLocks noGrp="1"/>
          </p:cNvSpPr>
          <p:nvPr>
            <p:ph idx="1"/>
          </p:nvPr>
        </p:nvSpPr>
        <p:spPr/>
        <p:txBody>
          <a:bodyPr/>
          <a:lstStyle/>
          <a:p>
            <a:pPr lvl="0"/>
            <a:endParaRPr lang="en-US" dirty="0" smtClean="0"/>
          </a:p>
          <a:p>
            <a:pPr lvl="0"/>
            <a:r>
              <a:rPr lang="en-US" dirty="0" smtClean="0"/>
              <a:t>To </a:t>
            </a:r>
            <a:r>
              <a:rPr lang="en-US" dirty="0"/>
              <a:t>enhance control and cooling capabilities.</a:t>
            </a:r>
            <a:r>
              <a:rPr lang="en-US" b="1" dirty="0"/>
              <a:t> </a:t>
            </a:r>
            <a:endParaRPr lang="en-US" dirty="0"/>
          </a:p>
          <a:p>
            <a:pPr lvl="0"/>
            <a:r>
              <a:rPr lang="en-US" dirty="0"/>
              <a:t>Flexibility in incorporating the most efficient design in terms of energy, the easy adaptation to client and technological changes over the life cycle of </a:t>
            </a:r>
            <a:r>
              <a:rPr lang="en-US" u="sng" dirty="0">
                <a:hlinkClick r:id="rId2"/>
              </a:rPr>
              <a:t>data center</a:t>
            </a:r>
            <a:r>
              <a:rPr lang="en-US" dirty="0"/>
              <a:t> at low cost</a:t>
            </a:r>
          </a:p>
          <a:p>
            <a:pPr lvl="0"/>
            <a:r>
              <a:rPr lang="en-US" dirty="0"/>
              <a:t>To distribute water and more cooling agents based on liquid to all the racks</a:t>
            </a:r>
          </a:p>
          <a:p>
            <a:r>
              <a:rPr lang="en-US" dirty="0"/>
              <a:t>Ability in separating cable, power and water, the ability in terminating cables anytime necessary, and also the platform to allow future scalability</a:t>
            </a:r>
          </a:p>
        </p:txBody>
      </p:sp>
    </p:spTree>
    <p:extLst>
      <p:ext uri="{BB962C8B-B14F-4D97-AF65-F5344CB8AC3E}">
        <p14:creationId xmlns:p14="http://schemas.microsoft.com/office/powerpoint/2010/main" val="72642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Data Center === Brain of your company</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Your </a:t>
            </a:r>
            <a:r>
              <a:rPr lang="en-US" dirty="0"/>
              <a:t>business' ability </a:t>
            </a:r>
            <a:r>
              <a:rPr lang="en-US" dirty="0" smtClean="0"/>
              <a:t>to:</a:t>
            </a:r>
          </a:p>
          <a:p>
            <a:pPr lvl="1"/>
            <a:r>
              <a:rPr lang="en-US" dirty="0" smtClean="0"/>
              <a:t>Perceive </a:t>
            </a:r>
            <a:r>
              <a:rPr lang="en-US" dirty="0"/>
              <a:t>the world (data connectivity</a:t>
            </a:r>
            <a:r>
              <a:rPr lang="en-US" dirty="0" smtClean="0"/>
              <a:t>)</a:t>
            </a:r>
          </a:p>
          <a:p>
            <a:pPr lvl="1"/>
            <a:r>
              <a:rPr lang="en-US" dirty="0" smtClean="0"/>
              <a:t>Communicate </a:t>
            </a:r>
            <a:r>
              <a:rPr lang="en-US" dirty="0"/>
              <a:t>(e-mail</a:t>
            </a:r>
            <a:r>
              <a:rPr lang="en-US" dirty="0" smtClean="0"/>
              <a:t>)</a:t>
            </a:r>
          </a:p>
          <a:p>
            <a:pPr lvl="1"/>
            <a:r>
              <a:rPr lang="en-US" dirty="0" smtClean="0"/>
              <a:t>Remember </a:t>
            </a:r>
            <a:r>
              <a:rPr lang="en-US" dirty="0"/>
              <a:t>information (data storage</a:t>
            </a:r>
            <a:r>
              <a:rPr lang="en-US" dirty="0" smtClean="0"/>
              <a:t>)</a:t>
            </a:r>
          </a:p>
          <a:p>
            <a:pPr lvl="1"/>
            <a:r>
              <a:rPr lang="en-US" dirty="0" smtClean="0"/>
              <a:t>Have </a:t>
            </a:r>
            <a:r>
              <a:rPr lang="en-US" dirty="0"/>
              <a:t>new ideas (research and development</a:t>
            </a:r>
            <a:r>
              <a:rPr lang="en-US" dirty="0" smtClean="0"/>
              <a:t>)</a:t>
            </a:r>
          </a:p>
          <a:p>
            <a:r>
              <a:rPr lang="en-US" dirty="0" smtClean="0"/>
              <a:t>How to:</a:t>
            </a:r>
          </a:p>
          <a:p>
            <a:pPr lvl="1"/>
            <a:r>
              <a:rPr lang="en-US" dirty="0"/>
              <a:t>S</a:t>
            </a:r>
            <a:r>
              <a:rPr lang="en-US" dirty="0" smtClean="0"/>
              <a:t>ecure the brain</a:t>
            </a:r>
          </a:p>
          <a:p>
            <a:pPr lvl="1"/>
            <a:r>
              <a:rPr lang="en-US" dirty="0"/>
              <a:t>H</a:t>
            </a:r>
            <a:r>
              <a:rPr lang="en-US" dirty="0" smtClean="0"/>
              <a:t>elp </a:t>
            </a:r>
            <a:r>
              <a:rPr lang="en-US" dirty="0"/>
              <a:t>it function </a:t>
            </a:r>
            <a:r>
              <a:rPr lang="en-US" dirty="0" smtClean="0"/>
              <a:t>efficiently</a:t>
            </a:r>
          </a:p>
          <a:p>
            <a:pPr lvl="1"/>
            <a:r>
              <a:rPr lang="en-US" dirty="0"/>
              <a:t>D</a:t>
            </a:r>
            <a:r>
              <a:rPr lang="en-US" dirty="0" smtClean="0"/>
              <a:t>evelop </a:t>
            </a:r>
            <a:r>
              <a:rPr lang="en-US" dirty="0"/>
              <a:t>its full potential for your business</a:t>
            </a:r>
          </a:p>
        </p:txBody>
      </p:sp>
    </p:spTree>
    <p:extLst>
      <p:ext uri="{BB962C8B-B14F-4D97-AF65-F5344CB8AC3E}">
        <p14:creationId xmlns:p14="http://schemas.microsoft.com/office/powerpoint/2010/main" val="308153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Components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Physical Space</a:t>
            </a:r>
          </a:p>
          <a:p>
            <a:pPr lvl="1"/>
            <a:r>
              <a:rPr lang="en-US" dirty="0" smtClean="0"/>
              <a:t>Physical space refers to the footprint that Data Center-related items occupy. This generally applies to the overall area of the Data Center and its associated spaces, such as electrical rooms or storage areas. On a smaller scale this might refer to key dimensions within the Data Center, such as the external measurements of a server cabinet or aisle clearances.</a:t>
            </a:r>
          </a:p>
          <a:p>
            <a:r>
              <a:rPr lang="en-US" dirty="0" smtClean="0"/>
              <a:t>Raised Flooring</a:t>
            </a:r>
          </a:p>
          <a:p>
            <a:pPr lvl="1"/>
            <a:r>
              <a:rPr lang="en-US" dirty="0" smtClean="0"/>
              <a:t>Raised flooring is an elevated grid system that is frequently installed in large Data Centers. Cooled air, electrical whips, and data cabling are routed through the space under the raised floor, promoting better air flow and enabling easier management of power and cable runs. Water pipes, fire suppressant cylinders, moisture detectors, and smoke detectors may be located here as well.</a:t>
            </a:r>
          </a:p>
          <a:p>
            <a:pPr lvl="1"/>
            <a:r>
              <a:rPr lang="en-US" dirty="0" smtClean="0"/>
              <a:t>Raised flooring can vary in height from a few inches to several feet, or a few centimeters to several meters. In extreme cases they are as tall as the story of a building, enabling workers to walk upright under the plenum. Regardless of their height, the floors are typically composed of standard 2 foot (60 centimeter) square floor tiles. The tiles can vary in weight, strength, and finish depending upon their use. Tiles featuring either small perforations or large cut-out sections are placed in key locations to enable pass-through of air and cabling between the areas above and below the floor.</a:t>
            </a:r>
          </a:p>
          <a:p>
            <a:r>
              <a:rPr lang="en-US" dirty="0" smtClean="0"/>
              <a:t>In-Room Electrical</a:t>
            </a:r>
          </a:p>
          <a:p>
            <a:pPr lvl="1"/>
            <a:r>
              <a:rPr lang="en-US" dirty="0" smtClean="0"/>
              <a:t>In-room electrical refers to all power-related facilities within the Data Center. This normally includes electrical panels, conduits, and several types of receptacles. Power to this system usually comes from an outside commercial power source, namely your local utility company, and is likely conditioned at the company site. Voltage varies from one country to another.</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Components. Cont.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Standby Power</a:t>
            </a:r>
          </a:p>
          <a:p>
            <a:pPr lvl="1"/>
            <a:r>
              <a:rPr lang="en-US" dirty="0" smtClean="0"/>
              <a:t>Standby power includes all backup power systems responsible for support of the Data Center's electrical load in the event that normal utility power fails for any reason. This system traditionally includes large batteries, known as an uninterruptible power source or uninterruptible power supply, and one or more generators.</a:t>
            </a:r>
          </a:p>
          <a:p>
            <a:r>
              <a:rPr lang="en-US" dirty="0" smtClean="0"/>
              <a:t>Cabling</a:t>
            </a:r>
          </a:p>
          <a:p>
            <a:pPr lvl="1"/>
            <a:r>
              <a:rPr lang="en-US" dirty="0" smtClean="0"/>
              <a:t>The cabling system is all structured cabling within the Data Center. Copper and fiber cabling are the typical media and are terminated via several types of connectors. Common components include fiber housings, patch panels, multimedia boxes, and data faceplates. Cabinets, raceways, and other items used to route structured cabling are also considered part of the cabling system. Users plug servers in to the Data Center's structured cabling system with pre-terminated patch cords.</a:t>
            </a:r>
          </a:p>
          <a:p>
            <a:r>
              <a:rPr lang="en-US" dirty="0" smtClean="0"/>
              <a:t>Cooling</a:t>
            </a:r>
          </a:p>
          <a:p>
            <a:pPr lvl="1"/>
            <a:r>
              <a:rPr lang="en-US" dirty="0" smtClean="0"/>
              <a:t>The cooling system refers to the chillers and air handlers used to regulate ambient temperature and control humidity within the Data Center. This system might incorporate the air conditioning system used to cool regular office space within the same building, known as house air, or might be independent of it. Individual server cabinets can also possess their own cooling measures, such as fans or water-cooling.</a:t>
            </a:r>
          </a:p>
          <a:p>
            <a:r>
              <a:rPr lang="en-US" dirty="0" smtClean="0"/>
              <a:t>Fire Suppression</a:t>
            </a:r>
          </a:p>
          <a:p>
            <a:pPr lvl="1"/>
            <a:r>
              <a:rPr lang="en-US" dirty="0" smtClean="0"/>
              <a:t>Fire suppression includes all devices associated with detecting or extinguishing a fire in the Data Center. The most obvious components are water-based sprinklers, gaseous fire suppression systems, and hand-held fire extinguishers. Others can include devices that detect smoke or measure air quality.</a:t>
            </a:r>
          </a:p>
          <a:p>
            <a:r>
              <a:rPr lang="en-US" dirty="0" smtClean="0"/>
              <a:t>Other Infrastructure Components</a:t>
            </a:r>
          </a:p>
          <a:p>
            <a:pPr lvl="1"/>
            <a:r>
              <a:rPr lang="en-US" dirty="0" smtClean="0"/>
              <a:t>There are also some infrastructure items that do not strictly fall under the prior categories but are commonly found in server environments. These include leak detection devices, seismic mitigation, and physical security controls such as card readers and security cameras.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Design Criteria</a:t>
            </a:r>
            <a:endParaRPr lang="en-US" dirty="0"/>
          </a:p>
        </p:txBody>
      </p:sp>
      <p:sp>
        <p:nvSpPr>
          <p:cNvPr id="3" name="Content Placeholder 2"/>
          <p:cNvSpPr>
            <a:spLocks noGrp="1"/>
          </p:cNvSpPr>
          <p:nvPr>
            <p:ph idx="1"/>
          </p:nvPr>
        </p:nvSpPr>
        <p:spPr/>
        <p:txBody>
          <a:bodyPr/>
          <a:lstStyle/>
          <a:p>
            <a:r>
              <a:rPr lang="en-US" dirty="0" smtClean="0"/>
              <a:t>How many layers of infrastructure should your Data Center possess?</a:t>
            </a:r>
          </a:p>
          <a:p>
            <a:r>
              <a:rPr lang="en-US" dirty="0" smtClean="0"/>
              <a:t>Will it be the only server environment for your company or one of several?</a:t>
            </a:r>
          </a:p>
          <a:p>
            <a:r>
              <a:rPr lang="en-US" dirty="0" smtClean="0"/>
              <a:t>Will the room house production servers and be a business-critical site or contain a minimum of equipment for disaster recovery purposes and serve as a failover location?</a:t>
            </a:r>
          </a:p>
          <a:p>
            <a:r>
              <a:rPr lang="en-US" dirty="0" smtClean="0"/>
              <a:t>How long is its initial construction expected to meet your company's needs?</a:t>
            </a:r>
          </a:p>
          <a:p>
            <a:r>
              <a:rPr lang="en-US" dirty="0" smtClean="0"/>
              <a:t>What is it all going to cost?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Design Criteria</a:t>
            </a:r>
          </a:p>
        </p:txBody>
      </p:sp>
      <p:sp>
        <p:nvSpPr>
          <p:cNvPr id="3" name="Content Placeholder 2"/>
          <p:cNvSpPr>
            <a:spLocks noGrp="1"/>
          </p:cNvSpPr>
          <p:nvPr>
            <p:ph idx="1"/>
          </p:nvPr>
        </p:nvSpPr>
        <p:spPr/>
        <p:txBody>
          <a:bodyPr/>
          <a:lstStyle/>
          <a:p>
            <a:r>
              <a:rPr lang="en-US" dirty="0"/>
              <a:t>Availability</a:t>
            </a:r>
          </a:p>
          <a:p>
            <a:r>
              <a:rPr lang="en-US" dirty="0"/>
              <a:t>Infrastructure Tiers</a:t>
            </a:r>
          </a:p>
          <a:p>
            <a:r>
              <a:rPr lang="en-US" dirty="0"/>
              <a:t>One Room or Several?</a:t>
            </a:r>
          </a:p>
          <a:p>
            <a:r>
              <a:rPr lang="en-US" dirty="0"/>
              <a:t>Life Span</a:t>
            </a:r>
          </a:p>
          <a:p>
            <a:r>
              <a:rPr lang="en-US" dirty="0"/>
              <a:t>Budget </a:t>
            </a:r>
            <a:r>
              <a:rPr lang="en-US" dirty="0" smtClean="0"/>
              <a:t>Decisions</a:t>
            </a:r>
            <a:endParaRPr lang="en-US" dirty="0"/>
          </a:p>
        </p:txBody>
      </p:sp>
    </p:spTree>
    <p:extLst>
      <p:ext uri="{BB962C8B-B14F-4D97-AF65-F5344CB8AC3E}">
        <p14:creationId xmlns:p14="http://schemas.microsoft.com/office/powerpoint/2010/main" val="14616087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Design Criteria</a:t>
            </a:r>
            <a:endParaRPr lang="en-US" dirty="0"/>
          </a:p>
        </p:txBody>
      </p:sp>
      <p:sp>
        <p:nvSpPr>
          <p:cNvPr id="3" name="Content Placeholder 2"/>
          <p:cNvSpPr>
            <a:spLocks noGrp="1"/>
          </p:cNvSpPr>
          <p:nvPr>
            <p:ph idx="1"/>
          </p:nvPr>
        </p:nvSpPr>
        <p:spPr/>
        <p:txBody>
          <a:bodyPr/>
          <a:lstStyle/>
          <a:p>
            <a:r>
              <a:rPr lang="en-US" b="1" dirty="0" smtClean="0"/>
              <a:t>Availability</a:t>
            </a:r>
            <a:r>
              <a:rPr lang="en-US" dirty="0" smtClean="0"/>
              <a:t>:</a:t>
            </a:r>
          </a:p>
          <a:p>
            <a:r>
              <a:rPr lang="en-US" dirty="0" smtClean="0"/>
              <a:t>The degree to which Data Center devices function continuously is known as the room's availability or its uptime.</a:t>
            </a:r>
          </a:p>
          <a:p>
            <a:r>
              <a:rPr lang="en-US" dirty="0" smtClean="0"/>
              <a:t>Availability is represented as a percentage of time. How many days, hours, and minutes is the Data Center's electrical infrastructure operational and supplying power over a given time period</a:t>
            </a:r>
          </a:p>
          <a:p>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76400" y="4724400"/>
            <a:ext cx="56292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Design Criteria</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Infrastructure Tiers</a:t>
            </a:r>
          </a:p>
          <a:p>
            <a:r>
              <a:rPr lang="en-US" dirty="0" smtClean="0"/>
              <a:t>The higher the availability you want your Data Center to achieve, the more layers of infrastructure it must have.</a:t>
            </a:r>
          </a:p>
          <a:p>
            <a:r>
              <a:rPr lang="en-US" i="1" dirty="0" smtClean="0"/>
              <a:t>N capacity</a:t>
            </a:r>
            <a:r>
              <a:rPr lang="en-US" dirty="0" smtClean="0"/>
              <a:t> is the amount of infrastructure required to support all servers or networking devices in the Data Center, assuming that the space is filled to maximum capacity and all devices are functioning.</a:t>
            </a:r>
          </a:p>
          <a:p>
            <a:r>
              <a:rPr lang="en-US" dirty="0" smtClean="0"/>
              <a:t>N most commonly used when discussing standby power, cooling, and the room's network.</a:t>
            </a:r>
          </a:p>
          <a:p>
            <a:r>
              <a:rPr lang="en-US" dirty="0" smtClean="0"/>
              <a:t>N+1 infrastructure can support the Data Center at full server capacity and includes an additional component</a:t>
            </a:r>
          </a:p>
          <a:p>
            <a:r>
              <a:rPr lang="en-US" dirty="0" smtClean="0"/>
              <a:t>Alternately called a 2N or system-plus-system design, it involves fully doubling the required number of infrastructure components</a:t>
            </a:r>
          </a:p>
          <a:p>
            <a:r>
              <a:rPr lang="en-US" dirty="0" smtClean="0"/>
              <a:t>Even higher tiers exist or can be created: 3N, 4N, and so 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Design Criteria</a:t>
            </a:r>
            <a:endParaRPr lang="en-US" dirty="0"/>
          </a:p>
        </p:txBody>
      </p:sp>
      <p:sp>
        <p:nvSpPr>
          <p:cNvPr id="3" name="Content Placeholder 2"/>
          <p:cNvSpPr>
            <a:spLocks noGrp="1"/>
          </p:cNvSpPr>
          <p:nvPr>
            <p:ph idx="1"/>
          </p:nvPr>
        </p:nvSpPr>
        <p:spPr/>
        <p:txBody>
          <a:bodyPr/>
          <a:lstStyle/>
          <a:p>
            <a:r>
              <a:rPr lang="en-US" b="1" dirty="0" smtClean="0"/>
              <a:t>One Room or Several?</a:t>
            </a:r>
          </a:p>
          <a:p>
            <a:r>
              <a:rPr lang="en-US" dirty="0" smtClean="0"/>
              <a:t>One large Data Center is simpler to manage than several smaller ones.</a:t>
            </a:r>
          </a:p>
          <a:p>
            <a:r>
              <a:rPr lang="en-US" dirty="0" smtClean="0"/>
              <a:t>Having only one server environment puts all of your eggs in one basket.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Life Span</a:t>
            </a:r>
          </a:p>
          <a:p>
            <a:r>
              <a:rPr lang="en-US" dirty="0" smtClean="0"/>
              <a:t> How long it is expected to support your company's needs without having to be expanded or retrofitted, or otherwise undergo major changes.</a:t>
            </a:r>
          </a:p>
          <a:p>
            <a:r>
              <a:rPr lang="en-US" dirty="0"/>
              <a:t>The most effective </a:t>
            </a:r>
            <a:r>
              <a:rPr lang="en-US" dirty="0" smtClean="0"/>
              <a:t>strategy is </a:t>
            </a:r>
            <a:r>
              <a:rPr lang="en-US" dirty="0"/>
              <a:t>to design a Data Center with a projected life span of a few years.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Budget </a:t>
            </a:r>
            <a:r>
              <a:rPr lang="en-US" b="1" dirty="0" smtClean="0"/>
              <a:t>Decisions</a:t>
            </a:r>
          </a:p>
          <a:p>
            <a:r>
              <a:rPr lang="en-US" dirty="0"/>
              <a:t>It is no good to spend millions of dollars on a server environment to protect your company's assets if that cost drives your business into </a:t>
            </a:r>
            <a:r>
              <a:rPr lang="en-US" dirty="0" smtClean="0"/>
              <a:t>bankruptcy.</a:t>
            </a:r>
          </a:p>
          <a:p>
            <a:r>
              <a:rPr lang="en-US" dirty="0"/>
              <a:t>The most obvious costs for a Data Center are labor and materials associated with its initial construction, which, even for a room smaller than 1000 square feet or 100 square meters, normally runs into hundreds of thousands of dollars. </a:t>
            </a:r>
            <a:r>
              <a:rPr lang="en-US" dirty="0" smtClean="0"/>
              <a:t> This includes:</a:t>
            </a:r>
          </a:p>
          <a:p>
            <a:pPr lvl="1"/>
            <a:r>
              <a:rPr lang="en-US" dirty="0"/>
              <a:t>Initial construction</a:t>
            </a:r>
          </a:p>
          <a:p>
            <a:pPr lvl="1"/>
            <a:r>
              <a:rPr lang="en-US" dirty="0"/>
              <a:t>Consulting fees </a:t>
            </a:r>
          </a:p>
          <a:p>
            <a:pPr lvl="1"/>
            <a:r>
              <a:rPr lang="en-US" dirty="0"/>
              <a:t>Real estate</a:t>
            </a:r>
          </a:p>
          <a:p>
            <a:pPr lvl="1"/>
            <a:r>
              <a:rPr lang="en-US" dirty="0"/>
              <a:t>Ongoing operational expenses </a:t>
            </a:r>
          </a:p>
        </p:txBody>
      </p:sp>
    </p:spTree>
    <p:extLst>
      <p:ext uri="{BB962C8B-B14F-4D97-AF65-F5344CB8AC3E}">
        <p14:creationId xmlns:p14="http://schemas.microsoft.com/office/powerpoint/2010/main" val="1185438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Budget Decisions</a:t>
            </a:r>
          </a:p>
          <a:p>
            <a:r>
              <a:rPr lang="en-US" dirty="0" smtClean="0"/>
              <a:t>It depends on the downtime cost</a:t>
            </a:r>
          </a:p>
          <a:p>
            <a:r>
              <a:rPr lang="en-US" dirty="0" smtClean="0"/>
              <a:t>The </a:t>
            </a:r>
            <a:r>
              <a:rPr lang="en-US" dirty="0"/>
              <a:t>cost of a generic employee at your business and then multiply this by the length of the outage and by how many employees are unable to work during </a:t>
            </a:r>
            <a:r>
              <a:rPr lang="en-US" dirty="0" smtClean="0"/>
              <a:t>downtime/</a:t>
            </a:r>
          </a:p>
          <a:p>
            <a:pPr lvl="1"/>
            <a:r>
              <a:rPr lang="en-US" dirty="0" smtClean="0"/>
              <a:t>For </a:t>
            </a:r>
            <a:r>
              <a:rPr lang="en-US" dirty="0"/>
              <a:t>example, a generic employee costs your company a total of $150,000 a year. (Remember, this is all costs combined, not just salary.) That is about $60 an hour, assuming the employee works a traditional 40-hour work week, and 52-week calendar year. If your Data Center goes offline for two hours and stops the work of 100 employees at that site, that is $12,000 for that single </a:t>
            </a:r>
            <a:r>
              <a:rPr lang="en-US" dirty="0" smtClean="0"/>
              <a:t>outage.</a:t>
            </a:r>
          </a:p>
          <a:p>
            <a:r>
              <a:rPr lang="en-US" dirty="0" smtClean="0"/>
              <a:t>Or by calculating the revenue:</a:t>
            </a:r>
          </a:p>
          <a:p>
            <a:pPr lvl="1"/>
            <a:r>
              <a:rPr lang="en-US" dirty="0" smtClean="0"/>
              <a:t>Assume </a:t>
            </a:r>
            <a:r>
              <a:rPr lang="en-US" dirty="0"/>
              <a:t>that your company typically brings in $1 million a year in online business. If the website accepts orders around the clock, then divide $1 million by 8760, the number of hours in a year. That works out to $114 an hour, which means that the four hours of downtime also disrupted about $500 in sales</a:t>
            </a:r>
            <a:r>
              <a:rPr lang="en-US" dirty="0" smtClean="0"/>
              <a:t>.</a:t>
            </a:r>
          </a:p>
          <a:p>
            <a:r>
              <a:rPr lang="en-US" dirty="0" smtClean="0"/>
              <a:t>Most </a:t>
            </a:r>
            <a:r>
              <a:rPr lang="en-US" dirty="0"/>
              <a:t>difficult value of all to quantify comes from when a server crashes and data is destroyed. </a:t>
            </a:r>
            <a:endParaRPr lang="en-US" dirty="0" smtClean="0"/>
          </a:p>
          <a:p>
            <a:pPr lvl="1"/>
            <a:r>
              <a:rPr lang="en-US" dirty="0"/>
              <a:t> </a:t>
            </a:r>
            <a:r>
              <a:rPr lang="en-US" dirty="0" smtClean="0"/>
              <a:t>For example, intellectual </a:t>
            </a:r>
            <a:r>
              <a:rPr lang="en-US" dirty="0"/>
              <a:t>property has been </a:t>
            </a:r>
            <a:r>
              <a:rPr lang="en-US" dirty="0" smtClean="0"/>
              <a:t>destroyed.</a:t>
            </a:r>
            <a:endParaRPr lang="en-US" dirty="0"/>
          </a:p>
        </p:txBody>
      </p:sp>
    </p:spTree>
    <p:extLst>
      <p:ext uri="{BB962C8B-B14F-4D97-AF65-F5344CB8AC3E}">
        <p14:creationId xmlns:p14="http://schemas.microsoft.com/office/powerpoint/2010/main" val="3736396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you need to know?</a:t>
            </a:r>
            <a:endParaRPr lang="en-US" dirty="0"/>
          </a:p>
        </p:txBody>
      </p:sp>
      <p:sp>
        <p:nvSpPr>
          <p:cNvPr id="3" name="Content Placeholder 2"/>
          <p:cNvSpPr>
            <a:spLocks noGrp="1"/>
          </p:cNvSpPr>
          <p:nvPr>
            <p:ph idx="1"/>
          </p:nvPr>
        </p:nvSpPr>
        <p:spPr/>
        <p:txBody>
          <a:bodyPr/>
          <a:lstStyle/>
          <a:p>
            <a:pPr algn="just"/>
            <a:r>
              <a:rPr lang="en-US" dirty="0" smtClean="0"/>
              <a:t>Physical </a:t>
            </a:r>
            <a:r>
              <a:rPr lang="en-US" dirty="0"/>
              <a:t>design and construction of a Data </a:t>
            </a:r>
            <a:r>
              <a:rPr lang="en-US" dirty="0" smtClean="0"/>
              <a:t>Center</a:t>
            </a:r>
          </a:p>
          <a:p>
            <a:pPr algn="just"/>
            <a:r>
              <a:rPr lang="en-US" dirty="0" smtClean="0"/>
              <a:t>How </a:t>
            </a:r>
            <a:r>
              <a:rPr lang="en-US" dirty="0"/>
              <a:t>to customize the environment to meet your company's </a:t>
            </a:r>
            <a:r>
              <a:rPr lang="en-US" dirty="0" smtClean="0"/>
              <a:t>needs</a:t>
            </a:r>
          </a:p>
          <a:p>
            <a:pPr algn="just"/>
            <a:r>
              <a:rPr lang="en-US" dirty="0" smtClean="0"/>
              <a:t>How to organize </a:t>
            </a:r>
            <a:r>
              <a:rPr lang="en-US" dirty="0"/>
              <a:t>and manage your Data Center effectively so downtime is minimized, troubleshooting is easier, and the room's infrastructure is fully </a:t>
            </a:r>
            <a:r>
              <a:rPr lang="en-US" dirty="0" smtClean="0"/>
              <a:t>used</a:t>
            </a:r>
          </a:p>
          <a:p>
            <a:endParaRPr lang="en-US" dirty="0"/>
          </a:p>
        </p:txBody>
      </p:sp>
    </p:spTree>
    <p:extLst>
      <p:ext uri="{BB962C8B-B14F-4D97-AF65-F5344CB8AC3E}">
        <p14:creationId xmlns:p14="http://schemas.microsoft.com/office/powerpoint/2010/main" val="21665159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a Data Center </a:t>
            </a:r>
            <a:r>
              <a:rPr lang="en-US" dirty="0" smtClean="0"/>
              <a:t>Project</a:t>
            </a:r>
            <a:endParaRPr lang="en-US" dirty="0"/>
          </a:p>
        </p:txBody>
      </p:sp>
      <p:sp>
        <p:nvSpPr>
          <p:cNvPr id="3" name="Content Placeholder 2"/>
          <p:cNvSpPr>
            <a:spLocks noGrp="1"/>
          </p:cNvSpPr>
          <p:nvPr>
            <p:ph idx="1"/>
          </p:nvPr>
        </p:nvSpPr>
        <p:spPr/>
        <p:txBody>
          <a:bodyPr/>
          <a:lstStyle/>
          <a:p>
            <a:r>
              <a:rPr lang="en-US" dirty="0"/>
              <a:t>The Design </a:t>
            </a:r>
            <a:r>
              <a:rPr lang="en-US" dirty="0" smtClean="0"/>
              <a:t>Package</a:t>
            </a:r>
          </a:p>
          <a:p>
            <a:pPr lvl="1"/>
            <a:r>
              <a:rPr lang="it-IT" dirty="0"/>
              <a:t>A</a:t>
            </a:r>
            <a:r>
              <a:rPr lang="it-IT" dirty="0" smtClean="0"/>
              <a:t> </a:t>
            </a:r>
            <a:r>
              <a:rPr lang="it-IT" dirty="0"/>
              <a:t>comprehensive Data Center design </a:t>
            </a:r>
            <a:r>
              <a:rPr lang="it-IT"/>
              <a:t>package </a:t>
            </a:r>
            <a:r>
              <a:rPr lang="it-IT" smtClean="0"/>
              <a:t>template available at the book website.</a:t>
            </a:r>
            <a:endParaRPr lang="it-IT" dirty="0" smtClean="0"/>
          </a:p>
          <a:p>
            <a:endParaRPr lang="en-US" dirty="0"/>
          </a:p>
        </p:txBody>
      </p:sp>
    </p:spTree>
    <p:extLst>
      <p:ext uri="{BB962C8B-B14F-4D97-AF65-F5344CB8AC3E}">
        <p14:creationId xmlns:p14="http://schemas.microsoft.com/office/powerpoint/2010/main" val="1947642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with </a:t>
            </a:r>
            <a:r>
              <a:rPr lang="en-US" b="1" dirty="0" smtClean="0"/>
              <a:t>Experts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facilities manager— This person's specialty includes all mechanical devices within the Data Center infrastructure, from air handlers and power distribution units to fire sprinklers and standby generators</a:t>
            </a:r>
            <a:r>
              <a:rPr lang="en-US" dirty="0" smtClean="0"/>
              <a:t>.</a:t>
            </a:r>
            <a:endParaRPr lang="en-US" dirty="0"/>
          </a:p>
          <a:p>
            <a:r>
              <a:rPr lang="en-US" dirty="0"/>
              <a:t>The IT manager— This person is responsible for the servers installed in the Data Center. </a:t>
            </a:r>
          </a:p>
          <a:p>
            <a:r>
              <a:rPr lang="en-US" dirty="0"/>
              <a:t>The network engineer— This person designs, supports, and manages the Data Center's </a:t>
            </a:r>
            <a:r>
              <a:rPr lang="en-US" dirty="0" smtClean="0"/>
              <a:t>network.</a:t>
            </a:r>
            <a:endParaRPr lang="en-US" dirty="0"/>
          </a:p>
          <a:p>
            <a:r>
              <a:rPr lang="en-US" dirty="0"/>
              <a:t>The Data Center manager— This person designs, supports, and manages the Data Center's physical architecture and oversees the layout and installation of incoming servers</a:t>
            </a:r>
            <a:r>
              <a:rPr lang="en-US" dirty="0" smtClean="0"/>
              <a:t>.</a:t>
            </a:r>
            <a:endParaRPr lang="en-US" dirty="0"/>
          </a:p>
          <a:p>
            <a:r>
              <a:rPr lang="en-US" dirty="0"/>
              <a:t>The real estate manager or building planner— This person governs how company building space is used. In a Data Center </a:t>
            </a:r>
            <a:r>
              <a:rPr lang="en-US" dirty="0" smtClean="0"/>
              <a:t>project.</a:t>
            </a:r>
            <a:endParaRPr lang="en-US" dirty="0"/>
          </a:p>
          <a:p>
            <a:r>
              <a:rPr lang="en-US" dirty="0"/>
              <a:t>The project manager— This person manages the Data Center construction project as a whole, including its budget, timelines, and supervision of outside </a:t>
            </a:r>
            <a:r>
              <a:rPr lang="en-US" dirty="0" smtClean="0"/>
              <a:t>contractors.</a:t>
            </a:r>
            <a:endParaRPr lang="en-US" dirty="0"/>
          </a:p>
          <a:p>
            <a:r>
              <a:rPr lang="en-US" dirty="0"/>
              <a:t>The architectural firm— This outside company ensures that your Data Center design complies with local building </a:t>
            </a:r>
            <a:r>
              <a:rPr lang="en-US" dirty="0" smtClean="0"/>
              <a:t>codes.</a:t>
            </a:r>
            <a:endParaRPr lang="en-US" dirty="0"/>
          </a:p>
          <a:p>
            <a:r>
              <a:rPr lang="en-US" dirty="0"/>
              <a:t>The general contractor— This person oversees and acts as a single point of contact for all other contractors on the project</a:t>
            </a:r>
            <a:r>
              <a:rPr lang="en-US" dirty="0" smtClean="0"/>
              <a:t>.</a:t>
            </a:r>
            <a:endParaRPr lang="en-US" dirty="0"/>
          </a:p>
          <a:p>
            <a:r>
              <a:rPr lang="en-US" dirty="0"/>
              <a:t>The electrical contractor— This contractor installs, labels, and tests all of the Data Center's electrical and standby equipment.</a:t>
            </a:r>
          </a:p>
          <a:p>
            <a:r>
              <a:rPr lang="en-US" dirty="0"/>
              <a:t>The mechanical contractor— This contractor installs and tests all of the Data Center's cooling equipment. Ducting is typically the contractor's responsibility as well.</a:t>
            </a:r>
          </a:p>
          <a:p>
            <a:r>
              <a:rPr lang="en-US" dirty="0"/>
              <a:t>The cabling </a:t>
            </a:r>
            <a:r>
              <a:rPr lang="en-US" dirty="0" smtClean="0"/>
              <a:t>contractor—</a:t>
            </a:r>
            <a:r>
              <a:rPr lang="en-US" dirty="0"/>
              <a:t>This contractor </a:t>
            </a:r>
            <a:r>
              <a:rPr lang="en-US" dirty="0" smtClean="0"/>
              <a:t>installs </a:t>
            </a:r>
            <a:r>
              <a:rPr lang="en-US" dirty="0"/>
              <a:t>and tests all of the Data Center's structured cabling. Its staff also installs any racks or cabinets that cabling terminates into, and labels the room's cable runs.</a:t>
            </a:r>
          </a:p>
        </p:txBody>
      </p:sp>
    </p:spTree>
    <p:extLst>
      <p:ext uri="{BB962C8B-B14F-4D97-AF65-F5344CB8AC3E}">
        <p14:creationId xmlns:p14="http://schemas.microsoft.com/office/powerpoint/2010/main" val="18562051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Tips for a Successful </a:t>
            </a:r>
            <a:r>
              <a:rPr lang="en-US" dirty="0" smtClean="0"/>
              <a:t>Project</a:t>
            </a:r>
            <a:endParaRPr lang="en-US" dirty="0"/>
          </a:p>
        </p:txBody>
      </p:sp>
      <p:sp>
        <p:nvSpPr>
          <p:cNvPr id="3" name="Content Placeholder 2"/>
          <p:cNvSpPr>
            <a:spLocks noGrp="1"/>
          </p:cNvSpPr>
          <p:nvPr>
            <p:ph idx="1"/>
          </p:nvPr>
        </p:nvSpPr>
        <p:spPr/>
        <p:txBody>
          <a:bodyPr/>
          <a:lstStyle/>
          <a:p>
            <a:r>
              <a:rPr lang="en-US" dirty="0" smtClean="0"/>
              <a:t>Define </a:t>
            </a:r>
            <a:r>
              <a:rPr lang="en-US" dirty="0"/>
              <a:t>expectations and communicate them early and often</a:t>
            </a:r>
          </a:p>
          <a:p>
            <a:r>
              <a:rPr lang="en-US" dirty="0"/>
              <a:t>Expect long lead times on infrastructure items</a:t>
            </a:r>
          </a:p>
          <a:p>
            <a:r>
              <a:rPr lang="en-US" dirty="0"/>
              <a:t>Establish deadline-based incentives for time-sensitive projects</a:t>
            </a:r>
          </a:p>
          <a:p>
            <a:r>
              <a:rPr lang="en-US" dirty="0"/>
              <a:t>Document everything</a:t>
            </a:r>
          </a:p>
          <a:p>
            <a:r>
              <a:rPr lang="en-US" dirty="0"/>
              <a:t>Visit the construction site frequently</a:t>
            </a:r>
          </a:p>
        </p:txBody>
      </p:sp>
    </p:spTree>
    <p:extLst>
      <p:ext uri="{BB962C8B-B14F-4D97-AF65-F5344CB8AC3E}">
        <p14:creationId xmlns:p14="http://schemas.microsoft.com/office/powerpoint/2010/main" val="869512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So, how much is acceptable to spend on the construction of your Data Center? That depends. To determine the answer, you need to know the value of what your Data Center is protecting. </a:t>
            </a:r>
          </a:p>
        </p:txBody>
      </p:sp>
    </p:spTree>
    <p:extLst>
      <p:ext uri="{BB962C8B-B14F-4D97-AF65-F5344CB8AC3E}">
        <p14:creationId xmlns:p14="http://schemas.microsoft.com/office/powerpoint/2010/main" val="50917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Shall I simply outsource?</a:t>
            </a:r>
            <a:endParaRPr lang="en-US" dirty="0"/>
          </a:p>
        </p:txBody>
      </p:sp>
      <p:sp>
        <p:nvSpPr>
          <p:cNvPr id="3" name="Content Placeholder 2"/>
          <p:cNvSpPr>
            <a:spLocks noGrp="1"/>
          </p:cNvSpPr>
          <p:nvPr>
            <p:ph idx="1"/>
          </p:nvPr>
        </p:nvSpPr>
        <p:spPr/>
        <p:txBody>
          <a:bodyPr>
            <a:normAutofit/>
          </a:bodyPr>
          <a:lstStyle/>
          <a:p>
            <a:pPr algn="just"/>
            <a:r>
              <a:rPr lang="en-US" dirty="0" smtClean="0"/>
              <a:t>What is outsource?</a:t>
            </a:r>
          </a:p>
          <a:p>
            <a:pPr lvl="1" algn="just"/>
            <a:r>
              <a:rPr lang="en-US" dirty="0"/>
              <a:t>R</a:t>
            </a:r>
            <a:r>
              <a:rPr lang="en-US" dirty="0" smtClean="0"/>
              <a:t>ent </a:t>
            </a:r>
            <a:r>
              <a:rPr lang="en-US" dirty="0"/>
              <a:t>server environment space from an outside </a:t>
            </a:r>
            <a:r>
              <a:rPr lang="en-US" dirty="0" smtClean="0"/>
              <a:t>company.</a:t>
            </a:r>
          </a:p>
          <a:p>
            <a:pPr algn="just"/>
            <a:r>
              <a:rPr lang="en-US" dirty="0" smtClean="0"/>
              <a:t>Colocation facility</a:t>
            </a:r>
          </a:p>
          <a:p>
            <a:pPr lvl="1" algn="just"/>
            <a:r>
              <a:rPr lang="en-US" dirty="0" smtClean="0"/>
              <a:t>Type </a:t>
            </a:r>
            <a:r>
              <a:rPr lang="en-US" dirty="0"/>
              <a:t>of data </a:t>
            </a:r>
            <a:r>
              <a:rPr lang="en-US" dirty="0" smtClean="0"/>
              <a:t>center </a:t>
            </a:r>
            <a:r>
              <a:rPr lang="en-US" dirty="0"/>
              <a:t>where equipment space and bandwidth are available for rental to retail customers. Colocation facilities provide space, power, cooling, and physical security for the server, storage, and networking equipment of other firms—and connect them to a variety of telecommunications and network service </a:t>
            </a:r>
            <a:r>
              <a:rPr lang="en-US" dirty="0" smtClean="0"/>
              <a:t>providers. (from </a:t>
            </a:r>
            <a:r>
              <a:rPr lang="en-US" dirty="0" err="1" smtClean="0"/>
              <a:t>wikipedia</a:t>
            </a:r>
            <a:r>
              <a:rPr lang="en-US" dirty="0" smtClean="0"/>
              <a:t>)</a:t>
            </a:r>
          </a:p>
          <a:p>
            <a:pPr algn="just"/>
            <a:r>
              <a:rPr lang="en-US" dirty="0" smtClean="0"/>
              <a:t>How much does it cost?</a:t>
            </a:r>
          </a:p>
          <a:p>
            <a:pPr lvl="1" algn="just"/>
            <a:r>
              <a:rPr lang="en-US" dirty="0" smtClean="0"/>
              <a:t>Costs </a:t>
            </a:r>
            <a:r>
              <a:rPr lang="en-US" dirty="0"/>
              <a:t>for an outsourced Data Center are usually dictated by the amount of floor and rack space your servers occupy, how much power they draw, and what level of connectivity and staff support they require.</a:t>
            </a:r>
          </a:p>
        </p:txBody>
      </p:sp>
    </p:spTree>
    <p:extLst>
      <p:ext uri="{BB962C8B-B14F-4D97-AF65-F5344CB8AC3E}">
        <p14:creationId xmlns:p14="http://schemas.microsoft.com/office/powerpoint/2010/main" val="1062638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Things to consider:</a:t>
            </a:r>
            <a:endParaRPr lang="en-US" dirty="0"/>
          </a:p>
        </p:txBody>
      </p:sp>
      <p:sp>
        <p:nvSpPr>
          <p:cNvPr id="3" name="Content Placeholder 2"/>
          <p:cNvSpPr>
            <a:spLocks noGrp="1"/>
          </p:cNvSpPr>
          <p:nvPr>
            <p:ph idx="1"/>
          </p:nvPr>
        </p:nvSpPr>
        <p:spPr/>
        <p:txBody>
          <a:bodyPr>
            <a:normAutofit/>
          </a:bodyPr>
          <a:lstStyle/>
          <a:p>
            <a:r>
              <a:rPr lang="en-US" dirty="0" smtClean="0"/>
              <a:t>Ownership</a:t>
            </a:r>
          </a:p>
          <a:p>
            <a:r>
              <a:rPr lang="en-US" dirty="0" smtClean="0"/>
              <a:t>Responsibility</a:t>
            </a:r>
          </a:p>
          <a:p>
            <a:r>
              <a:rPr lang="en-US" dirty="0" smtClean="0"/>
              <a:t>Access</a:t>
            </a:r>
          </a:p>
          <a:p>
            <a:r>
              <a:rPr lang="en-US" dirty="0" smtClean="0"/>
              <a:t>Up-front </a:t>
            </a:r>
            <a:r>
              <a:rPr lang="en-US" dirty="0"/>
              <a:t>costs</a:t>
            </a:r>
          </a:p>
        </p:txBody>
      </p:sp>
    </p:spTree>
    <p:extLst>
      <p:ext uri="{BB962C8B-B14F-4D97-AF65-F5344CB8AC3E}">
        <p14:creationId xmlns:p14="http://schemas.microsoft.com/office/powerpoint/2010/main" val="1187311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not to outsource?</a:t>
            </a:r>
            <a:endParaRPr lang="en-US" dirty="0"/>
          </a:p>
        </p:txBody>
      </p:sp>
      <p:sp>
        <p:nvSpPr>
          <p:cNvPr id="3" name="Content Placeholder 2"/>
          <p:cNvSpPr>
            <a:spLocks noGrp="1"/>
          </p:cNvSpPr>
          <p:nvPr>
            <p:ph idx="1"/>
          </p:nvPr>
        </p:nvSpPr>
        <p:spPr/>
        <p:txBody>
          <a:bodyPr>
            <a:normAutofit/>
          </a:bodyPr>
          <a:lstStyle/>
          <a:p>
            <a:pPr algn="just"/>
            <a:r>
              <a:rPr lang="en-US" dirty="0" smtClean="0"/>
              <a:t>Server </a:t>
            </a:r>
            <a:r>
              <a:rPr lang="en-US" dirty="0"/>
              <a:t>environment contains my company's most valuable items and handles our business critical </a:t>
            </a:r>
            <a:r>
              <a:rPr lang="en-US" dirty="0" smtClean="0"/>
              <a:t>functions so you want your own </a:t>
            </a:r>
            <a:r>
              <a:rPr lang="en-US" dirty="0"/>
              <a:t>employees to be its </a:t>
            </a:r>
            <a:r>
              <a:rPr lang="en-US" dirty="0" smtClean="0"/>
              <a:t>caretakers.</a:t>
            </a:r>
          </a:p>
          <a:p>
            <a:pPr algn="just"/>
            <a:r>
              <a:rPr lang="en-US" dirty="0" smtClean="0"/>
              <a:t>No </a:t>
            </a:r>
            <a:r>
              <a:rPr lang="en-US" dirty="0"/>
              <a:t>one can know </a:t>
            </a:r>
            <a:r>
              <a:rPr lang="en-US" dirty="0" smtClean="0"/>
              <a:t>your company's </a:t>
            </a:r>
            <a:r>
              <a:rPr lang="en-US" dirty="0"/>
              <a:t>server environment needs like </a:t>
            </a:r>
            <a:r>
              <a:rPr lang="en-US" dirty="0" smtClean="0"/>
              <a:t>you own </a:t>
            </a:r>
            <a:r>
              <a:rPr lang="en-US" dirty="0"/>
              <a:t>people who are dedicated to supporting it</a:t>
            </a:r>
            <a:r>
              <a:rPr lang="en-US" dirty="0" smtClean="0"/>
              <a:t>,</a:t>
            </a:r>
          </a:p>
          <a:p>
            <a:pPr algn="just"/>
            <a:r>
              <a:rPr lang="en-US" dirty="0"/>
              <a:t>N</a:t>
            </a:r>
            <a:r>
              <a:rPr lang="en-US" dirty="0" smtClean="0"/>
              <a:t>o </a:t>
            </a:r>
            <a:r>
              <a:rPr lang="en-US" dirty="0"/>
              <a:t>matter how good an outside vendor is, it does not have a personal stake in making sure that </a:t>
            </a:r>
            <a:r>
              <a:rPr lang="en-US" dirty="0" smtClean="0"/>
              <a:t>your </a:t>
            </a:r>
            <a:r>
              <a:rPr lang="en-US" dirty="0"/>
              <a:t>Data Center runs correctly the way that </a:t>
            </a:r>
            <a:r>
              <a:rPr lang="en-US" dirty="0" smtClean="0"/>
              <a:t>your and your coworkers do.</a:t>
            </a:r>
          </a:p>
          <a:p>
            <a:endParaRPr lang="en-US" dirty="0"/>
          </a:p>
        </p:txBody>
      </p:sp>
    </p:spTree>
    <p:extLst>
      <p:ext uri="{BB962C8B-B14F-4D97-AF65-F5344CB8AC3E}">
        <p14:creationId xmlns:p14="http://schemas.microsoft.com/office/powerpoint/2010/main" val="456333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Outsource if:</a:t>
            </a:r>
            <a:endParaRPr lang="en-US" dirty="0"/>
          </a:p>
        </p:txBody>
      </p:sp>
      <p:sp>
        <p:nvSpPr>
          <p:cNvPr id="3" name="Content Placeholder 2"/>
          <p:cNvSpPr>
            <a:spLocks noGrp="1"/>
          </p:cNvSpPr>
          <p:nvPr>
            <p:ph idx="1"/>
          </p:nvPr>
        </p:nvSpPr>
        <p:spPr/>
        <p:txBody>
          <a:bodyPr>
            <a:normAutofit/>
          </a:bodyPr>
          <a:lstStyle/>
          <a:p>
            <a:pPr algn="just"/>
            <a:r>
              <a:rPr lang="en-US" dirty="0"/>
              <a:t>You have a short-term need for a server environment, perhaps until a permanent Data Center is constructed</a:t>
            </a:r>
          </a:p>
          <a:p>
            <a:pPr algn="just"/>
            <a:r>
              <a:rPr lang="en-US" dirty="0"/>
              <a:t>You want a standby facility ready to take over for a primary Data Center in the event of a catastrophic event</a:t>
            </a:r>
            <a:r>
              <a:rPr lang="en-US" dirty="0" smtClean="0"/>
              <a:t>.</a:t>
            </a:r>
            <a:endParaRPr lang="en-US" dirty="0"/>
          </a:p>
        </p:txBody>
      </p:sp>
    </p:spTree>
    <p:extLst>
      <p:ext uri="{BB962C8B-B14F-4D97-AF65-F5344CB8AC3E}">
        <p14:creationId xmlns:p14="http://schemas.microsoft.com/office/powerpoint/2010/main" val="266988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571</TotalTime>
  <Words>3719</Words>
  <Application>Microsoft Office PowerPoint</Application>
  <PresentationFormat>On-screen Show (4:3)</PresentationFormat>
  <Paragraphs>246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ＭＳ Ｐゴシック</vt:lpstr>
      <vt:lpstr>Arial</vt:lpstr>
      <vt:lpstr>Symbol</vt:lpstr>
      <vt:lpstr>Times New Roman</vt:lpstr>
      <vt:lpstr>Clarity</vt:lpstr>
      <vt:lpstr>Data Center Infrastructure CT109-3-2&amp;Version 2</vt:lpstr>
      <vt:lpstr>Value of Your Data Center</vt:lpstr>
      <vt:lpstr>Data Center === Brain of your company</vt:lpstr>
      <vt:lpstr>What do you need to know?</vt:lpstr>
      <vt:lpstr>PowerPoint Presentation</vt:lpstr>
      <vt:lpstr>Shall I simply outsource?</vt:lpstr>
      <vt:lpstr>Things to consider:</vt:lpstr>
      <vt:lpstr>Why not to outsource?</vt:lpstr>
      <vt:lpstr>Outsource if:</vt:lpstr>
      <vt:lpstr>You still want to outsource!</vt:lpstr>
      <vt:lpstr>In-house Data Center</vt:lpstr>
      <vt:lpstr>Defining Requirements and Roles</vt:lpstr>
      <vt:lpstr>Purpose of building data center</vt:lpstr>
      <vt:lpstr>Roles and relationship</vt:lpstr>
      <vt:lpstr>Understanding Client Needs</vt:lpstr>
      <vt:lpstr>Cross-Functional Support</vt:lpstr>
      <vt:lpstr>Data Center Building – Key Parameters</vt:lpstr>
      <vt:lpstr>Data Center Building – Key Parameters</vt:lpstr>
      <vt:lpstr>Data Center Building – Key Parameters</vt:lpstr>
      <vt:lpstr>Data Center Design Strategies</vt:lpstr>
      <vt:lpstr>Make It Robust</vt:lpstr>
      <vt:lpstr>Make It Modular</vt:lpstr>
      <vt:lpstr>Make It Flexible</vt:lpstr>
      <vt:lpstr>Standardize</vt:lpstr>
      <vt:lpstr>Promote Good Habits</vt:lpstr>
      <vt:lpstr>Examples of Good Habits</vt:lpstr>
      <vt:lpstr>Data Center Ergonomics</vt:lpstr>
      <vt:lpstr>Data Center Components (Preview)</vt:lpstr>
      <vt:lpstr>Reasons for data centers having raised floors.</vt:lpstr>
      <vt:lpstr>Data Center Components</vt:lpstr>
      <vt:lpstr>Data Center Components. Cont.</vt:lpstr>
      <vt:lpstr>Data Center Design Criteria</vt:lpstr>
      <vt:lpstr>Data Center Design Criteria</vt:lpstr>
      <vt:lpstr>Data Center Design Criteria</vt:lpstr>
      <vt:lpstr>Data Center Design Criteria</vt:lpstr>
      <vt:lpstr>Data Center Design Criteria</vt:lpstr>
      <vt:lpstr>PowerPoint Presentation</vt:lpstr>
      <vt:lpstr>PowerPoint Presentation</vt:lpstr>
      <vt:lpstr>PowerPoint Presentation</vt:lpstr>
      <vt:lpstr>Managing a Data Center Project</vt:lpstr>
      <vt:lpstr>Working with Experts</vt:lpstr>
      <vt:lpstr>Tips for a Successful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Centers Introduction</dc:title>
  <dc:creator>hp</dc:creator>
  <cp:lastModifiedBy>Dr. Kuruvikulam Chandrasekaran Arun</cp:lastModifiedBy>
  <cp:revision>133</cp:revision>
  <dcterms:created xsi:type="dcterms:W3CDTF">2006-08-16T00:00:00Z</dcterms:created>
  <dcterms:modified xsi:type="dcterms:W3CDTF">2020-02-21T06:07:17Z</dcterms:modified>
</cp:coreProperties>
</file>