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8"/>
  </p:notesMasterIdLst>
  <p:handoutMasterIdLst>
    <p:handoutMasterId r:id="rId29"/>
  </p:handoutMasterIdLst>
  <p:sldIdLst>
    <p:sldId id="266" r:id="rId2"/>
    <p:sldId id="267" r:id="rId3"/>
    <p:sldId id="268" r:id="rId4"/>
    <p:sldId id="269" r:id="rId5"/>
    <p:sldId id="319" r:id="rId6"/>
    <p:sldId id="308" r:id="rId7"/>
    <p:sldId id="311" r:id="rId8"/>
    <p:sldId id="310" r:id="rId9"/>
    <p:sldId id="309" r:id="rId10"/>
    <p:sldId id="312" r:id="rId11"/>
    <p:sldId id="316" r:id="rId12"/>
    <p:sldId id="317" r:id="rId13"/>
    <p:sldId id="318" r:id="rId14"/>
    <p:sldId id="314" r:id="rId15"/>
    <p:sldId id="315" r:id="rId16"/>
    <p:sldId id="313" r:id="rId17"/>
    <p:sldId id="276" r:id="rId18"/>
    <p:sldId id="298" r:id="rId19"/>
    <p:sldId id="279" r:id="rId20"/>
    <p:sldId id="307" r:id="rId21"/>
    <p:sldId id="306" r:id="rId22"/>
    <p:sldId id="280" r:id="rId23"/>
    <p:sldId id="271" r:id="rId24"/>
    <p:sldId id="272" r:id="rId25"/>
    <p:sldId id="273" r:id="rId26"/>
    <p:sldId id="274" r:id="rId27"/>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4" d="100"/>
          <a:sy n="74" d="100"/>
        </p:scale>
        <p:origin x="120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Ct109-3-2 and Data</a:t>
            </a:r>
            <a:r>
              <a:rPr lang="en-GB" sz="800" baseline="0" dirty="0" smtClean="0">
                <a:latin typeface="Calibri" pitchFamily="34" charset="0"/>
                <a:cs typeface="Calibri" pitchFamily="34" charset="0"/>
              </a:rPr>
              <a:t> Centre Infrastructure</a:t>
            </a:r>
            <a:endParaRPr lang="en-GB" sz="800" dirty="0" smtClean="0">
              <a:latin typeface="Calibri" pitchFamily="34" charset="0"/>
              <a:cs typeface="Calibri" pitchFamily="34" charset="0"/>
            </a:endParaRP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IT</a:t>
            </a:r>
            <a:r>
              <a:rPr lang="en-GB" sz="800" baseline="0" dirty="0" smtClean="0">
                <a:latin typeface="Calibri" pitchFamily="34" charset="0"/>
                <a:cs typeface="Calibri" pitchFamily="34" charset="0"/>
              </a:rPr>
              <a:t> Hardware</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mc.com/blogs/data-center-tiers-important/"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oreix.net/resources/data-centre-faqs/data-centre-tie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quotecolo.com/basic-requirements-for-a-tier-4-data-cent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ournal.uptimeinstitute.com/explaining-uptime-institutes-tier-classification-syste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smtClean="0"/>
              <a:t>Data Center </a:t>
            </a:r>
            <a:r>
              <a:rPr lang="en-US" dirty="0" smtClean="0"/>
              <a:t>Tiers and Standards</a:t>
            </a:r>
            <a:endParaRPr lang="en-US" dirty="0"/>
          </a:p>
        </p:txBody>
      </p:sp>
      <p:sp>
        <p:nvSpPr>
          <p:cNvPr id="5" name="Text Box 6"/>
          <p:cNvSpPr txBox="1">
            <a:spLocks noGrp="1" noChangeArrowheads="1"/>
          </p:cNvSpPr>
          <p:nvPr>
            <p:ph type="ctrTitle"/>
          </p:nvPr>
        </p:nvSpPr>
        <p:spPr bwMode="auto">
          <a:xfrm>
            <a:off x="2389188" y="2056695"/>
            <a:ext cx="6754812" cy="1261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800"/>
              <a:t>Data Center Infrastructure</a:t>
            </a:r>
            <a:br>
              <a:rPr lang="en-US" sz="3800"/>
            </a:br>
            <a:r>
              <a:rPr lang="en-US" sz="3800"/>
              <a:t>CT109-3-2&amp;Version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Center - Tier </a:t>
            </a:r>
            <a:r>
              <a:rPr lang="en-US" dirty="0" smtClean="0"/>
              <a:t>II</a:t>
            </a:r>
            <a:endParaRPr lang="en-US"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1026" name="Picture 2" descr="Image result for Data center tier 1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50" y="1786239"/>
            <a:ext cx="8096250" cy="41592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20484" y="1786239"/>
            <a:ext cx="4417454" cy="1200329"/>
          </a:xfrm>
          <a:prstGeom prst="rect">
            <a:avLst/>
          </a:prstGeom>
        </p:spPr>
        <p:txBody>
          <a:bodyPr wrap="square">
            <a:spAutoFit/>
          </a:bodyPr>
          <a:lstStyle/>
          <a:p>
            <a:pPr algn="just"/>
            <a:r>
              <a:rPr lang="en-US" dirty="0">
                <a:latin typeface="Calibri" panose="020F0502020204030204" pitchFamily="34" charset="0"/>
                <a:cs typeface="Calibri" panose="020F0502020204030204" pitchFamily="34" charset="0"/>
              </a:rPr>
              <a:t>The specifications of a data center for the second tier allow for </a:t>
            </a:r>
            <a:r>
              <a:rPr lang="en-US" dirty="0">
                <a:latin typeface="Calibri" panose="020F0502020204030204" pitchFamily="34" charset="0"/>
                <a:cs typeface="Calibri" panose="020F0502020204030204" pitchFamily="34" charset="0"/>
                <a:hlinkClick r:id="rId3"/>
              </a:rPr>
              <a:t>higher uptime</a:t>
            </a:r>
            <a:r>
              <a:rPr lang="en-US" dirty="0">
                <a:latin typeface="Calibri" panose="020F0502020204030204" pitchFamily="34" charset="0"/>
                <a:cs typeface="Calibri" panose="020F0502020204030204" pitchFamily="34" charset="0"/>
              </a:rPr>
              <a:t> compared to level one data centers that are approximately 99.741%.</a:t>
            </a:r>
          </a:p>
        </p:txBody>
      </p:sp>
    </p:spTree>
    <p:extLst>
      <p:ext uri="{BB962C8B-B14F-4D97-AF65-F5344CB8AC3E}">
        <p14:creationId xmlns:p14="http://schemas.microsoft.com/office/powerpoint/2010/main" val="126874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Center - Tier </a:t>
            </a:r>
            <a:r>
              <a:rPr lang="en-US" dirty="0" smtClean="0"/>
              <a:t>III</a:t>
            </a:r>
            <a:endParaRPr lang="en-US" dirty="0"/>
          </a:p>
        </p:txBody>
      </p:sp>
      <p:sp>
        <p:nvSpPr>
          <p:cNvPr id="3" name="Content Placeholder 2"/>
          <p:cNvSpPr>
            <a:spLocks noGrp="1"/>
          </p:cNvSpPr>
          <p:nvPr>
            <p:ph idx="1"/>
          </p:nvPr>
        </p:nvSpPr>
        <p:spPr/>
        <p:txBody>
          <a:bodyPr/>
          <a:lstStyle/>
          <a:p>
            <a:pPr marL="0" indent="0" algn="just">
              <a:buNone/>
            </a:pPr>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Tier 3 allows </a:t>
            </a:r>
            <a:r>
              <a:rPr lang="en-US" sz="2400" dirty="0">
                <a:latin typeface="Calibri" panose="020F0502020204030204" pitchFamily="34" charset="0"/>
                <a:cs typeface="Calibri" panose="020F0502020204030204" pitchFamily="34" charset="0"/>
              </a:rPr>
              <a:t>for redundancy and backups in case of unexpected events that may cause downtime.</a:t>
            </a:r>
          </a:p>
          <a:p>
            <a:pPr algn="just"/>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All </a:t>
            </a:r>
            <a:r>
              <a:rPr lang="en-US" sz="2400" dirty="0">
                <a:latin typeface="Calibri" panose="020F0502020204030204" pitchFamily="34" charset="0"/>
                <a:cs typeface="Calibri" panose="020F0502020204030204" pitchFamily="34" charset="0"/>
              </a:rPr>
              <a:t>server equipment has multiple power sources and cooling distribution paths. </a:t>
            </a:r>
            <a:endParaRPr lang="en-US" sz="2400" dirty="0" smtClean="0">
              <a:latin typeface="Calibri" panose="020F0502020204030204" pitchFamily="34" charset="0"/>
              <a:cs typeface="Calibri" panose="020F0502020204030204" pitchFamily="34" charset="0"/>
            </a:endParaRPr>
          </a:p>
          <a:p>
            <a:pPr algn="just"/>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In </a:t>
            </a:r>
            <a:r>
              <a:rPr lang="en-US" sz="2400" dirty="0">
                <a:latin typeface="Calibri" panose="020F0502020204030204" pitchFamily="34" charset="0"/>
                <a:cs typeface="Calibri" panose="020F0502020204030204" pitchFamily="34" charset="0"/>
              </a:rPr>
              <a:t>case of failure of any of the distribution paths, another takes over ensuring the system stays online. </a:t>
            </a:r>
            <a:endParaRPr lang="en-US" sz="2400" dirty="0" smtClean="0">
              <a:latin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Tree>
    <p:extLst>
      <p:ext uri="{BB962C8B-B14F-4D97-AF65-F5344CB8AC3E}">
        <p14:creationId xmlns:p14="http://schemas.microsoft.com/office/powerpoint/2010/main" val="706608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Center - Tier </a:t>
            </a:r>
            <a:r>
              <a:rPr lang="en-US" dirty="0" smtClean="0"/>
              <a:t>III</a:t>
            </a:r>
            <a:endParaRPr lang="en-US" dirty="0"/>
          </a:p>
        </p:txBody>
      </p:sp>
      <p:sp>
        <p:nvSpPr>
          <p:cNvPr id="3" name="Content Placeholder 2"/>
          <p:cNvSpPr>
            <a:spLocks noGrp="1"/>
          </p:cNvSpPr>
          <p:nvPr>
            <p:ph idx="1"/>
          </p:nvPr>
        </p:nvSpPr>
        <p:spPr/>
        <p:txBody>
          <a:bodyPr/>
          <a:lstStyle/>
          <a:p>
            <a:pPr algn="just"/>
            <a:r>
              <a:rPr lang="en-US" sz="2400" dirty="0">
                <a:latin typeface="Calibri" panose="020F0502020204030204" pitchFamily="34" charset="0"/>
                <a:cs typeface="Calibri" panose="020F0502020204030204" pitchFamily="34" charset="0"/>
              </a:rPr>
              <a:t>Tier 3</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data centers must have </a:t>
            </a:r>
            <a:r>
              <a:rPr lang="en-US" sz="2400" dirty="0">
                <a:latin typeface="Calibri" panose="020F0502020204030204" pitchFamily="34" charset="0"/>
                <a:cs typeface="Calibri" panose="020F0502020204030204" pitchFamily="34" charset="0"/>
                <a:hlinkClick r:id="rId2"/>
              </a:rPr>
              <a:t>multiple uplinks</a:t>
            </a:r>
            <a:r>
              <a:rPr lang="en-US" sz="2400" dirty="0">
                <a:latin typeface="Calibri" panose="020F0502020204030204" pitchFamily="34" charset="0"/>
                <a:cs typeface="Calibri" panose="020F0502020204030204" pitchFamily="34" charset="0"/>
              </a:rPr>
              <a:t> and must be dual powered</a:t>
            </a:r>
            <a:r>
              <a:rPr lang="en-US" sz="2400" dirty="0" smtClean="0">
                <a:latin typeface="Calibri" panose="020F0502020204030204" pitchFamily="34" charset="0"/>
                <a:cs typeface="Calibri" panose="020F0502020204030204" pitchFamily="34" charset="0"/>
              </a:rPr>
              <a:t>.</a:t>
            </a:r>
          </a:p>
          <a:p>
            <a:pPr marL="0" indent="0" algn="just">
              <a:buNone/>
            </a:pPr>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These </a:t>
            </a:r>
            <a:r>
              <a:rPr lang="en-US" sz="2400" dirty="0">
                <a:latin typeface="Calibri" panose="020F0502020204030204" pitchFamily="34" charset="0"/>
                <a:cs typeface="Calibri" panose="020F0502020204030204" pitchFamily="34" charset="0"/>
              </a:rPr>
              <a:t>specifications ensure you only have a maximum of two hours downtime annually,  as a </a:t>
            </a:r>
            <a:r>
              <a:rPr lang="en-US" sz="2400" dirty="0" smtClean="0">
                <a:latin typeface="Calibri" panose="020F0502020204030204" pitchFamily="34" charset="0"/>
                <a:cs typeface="Calibri" panose="020F0502020204030204" pitchFamily="34" charset="0"/>
              </a:rPr>
              <a:t>percentage 99.982%. </a:t>
            </a:r>
            <a:r>
              <a:rPr lang="en-US" sz="2400" dirty="0">
                <a:latin typeface="Calibri" panose="020F0502020204030204" pitchFamily="34" charset="0"/>
                <a:cs typeface="Calibri" panose="020F0502020204030204" pitchFamily="34" charset="0"/>
              </a:rPr>
              <a:t>Some of the equipment in tier three systems are fully fault-tolerant</a:t>
            </a:r>
            <a:r>
              <a:rPr lang="en-US" sz="2400" dirty="0" smtClean="0">
                <a:latin typeface="Calibri" panose="020F0502020204030204" pitchFamily="34" charset="0"/>
                <a:cs typeface="Calibri" panose="020F0502020204030204" pitchFamily="34" charset="0"/>
              </a:rPr>
              <a:t>.</a:t>
            </a:r>
          </a:p>
          <a:p>
            <a:pPr marL="0" indent="0" algn="just">
              <a:buNone/>
            </a:pPr>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Some procedures are put in place to ensure maintenance can be done without any downtime. Tier three data centers are the most cost-effective solution for the majority of businesses.</a:t>
            </a:r>
          </a:p>
          <a:p>
            <a:endParaRPr lang="en-US"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Tree>
    <p:extLst>
      <p:ext uri="{BB962C8B-B14F-4D97-AF65-F5344CB8AC3E}">
        <p14:creationId xmlns:p14="http://schemas.microsoft.com/office/powerpoint/2010/main" val="181363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Center - Tier III</a:t>
            </a: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AutoShape 2" descr="Image result for data center tier 3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60375" y="1648495"/>
            <a:ext cx="7537405" cy="4739425"/>
          </a:xfrm>
          <a:prstGeom prst="rect">
            <a:avLst/>
          </a:prstGeom>
        </p:spPr>
      </p:pic>
    </p:spTree>
    <p:extLst>
      <p:ext uri="{BB962C8B-B14F-4D97-AF65-F5344CB8AC3E}">
        <p14:creationId xmlns:p14="http://schemas.microsoft.com/office/powerpoint/2010/main" val="349164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Center - Tier IV</a:t>
            </a: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Rectangle 4"/>
          <p:cNvSpPr/>
          <p:nvPr/>
        </p:nvSpPr>
        <p:spPr>
          <a:xfrm>
            <a:off x="485775" y="1829762"/>
            <a:ext cx="8117201" cy="4154984"/>
          </a:xfrm>
          <a:prstGeom prst="rect">
            <a:avLst/>
          </a:prstGeom>
        </p:spPr>
        <p:txBody>
          <a:bodyPr wrap="square">
            <a:spAutoFit/>
          </a:bodyPr>
          <a:lstStyle/>
          <a:p>
            <a:pPr algn="just"/>
            <a:r>
              <a:rPr lang="en-US" sz="2400" dirty="0">
                <a:latin typeface="Calibri" panose="020F0502020204030204" pitchFamily="34" charset="0"/>
                <a:cs typeface="Calibri" panose="020F0502020204030204" pitchFamily="34" charset="0"/>
              </a:rPr>
              <a:t>Tier 4 is the highest level when it comes to data center tiers. It has an availability percentage of 99.99%. </a:t>
            </a:r>
            <a:endParaRPr lang="en-US" sz="2400" dirty="0" smtClean="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A </a:t>
            </a:r>
            <a:r>
              <a:rPr lang="en-US" sz="2400" dirty="0">
                <a:latin typeface="Calibri" panose="020F0502020204030204" pitchFamily="34" charset="0"/>
                <a:cs typeface="Calibri" panose="020F0502020204030204" pitchFamily="34" charset="0"/>
              </a:rPr>
              <a:t>tier 4 data center is more sophisticated regarding its infrastructure as it has the full capacity, support, and procedures in place to ensure the maximum and optimum uptime levels.</a:t>
            </a:r>
          </a:p>
          <a:p>
            <a:pPr algn="just"/>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Tier </a:t>
            </a:r>
            <a:r>
              <a:rPr lang="en-US" sz="2400" dirty="0">
                <a:latin typeface="Calibri" panose="020F0502020204030204" pitchFamily="34" charset="0"/>
                <a:cs typeface="Calibri" panose="020F0502020204030204" pitchFamily="34" charset="0"/>
              </a:rPr>
              <a:t>4 data center fully meets all the specifications of the other three tiers. </a:t>
            </a:r>
            <a:endParaRPr lang="en-US" sz="2400" dirty="0" smtClean="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940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199467"/>
            <a:ext cx="7042150" cy="1143000"/>
          </a:xfrm>
        </p:spPr>
        <p:txBody>
          <a:bodyPr/>
          <a:lstStyle/>
          <a:p>
            <a:r>
              <a:rPr lang="en-US" dirty="0"/>
              <a:t>Data Center - Tier IV</a:t>
            </a:r>
          </a:p>
        </p:txBody>
      </p:sp>
      <p:sp>
        <p:nvSpPr>
          <p:cNvPr id="3" name="Content Placeholder 2"/>
          <p:cNvSpPr>
            <a:spLocks noGrp="1"/>
          </p:cNvSpPr>
          <p:nvPr>
            <p:ph idx="1"/>
          </p:nvPr>
        </p:nvSpPr>
        <p:spPr>
          <a:xfrm>
            <a:off x="485775" y="1342467"/>
            <a:ext cx="8229600" cy="4525962"/>
          </a:xfrm>
        </p:spPr>
        <p:txBody>
          <a:bodyPr/>
          <a:lstStyle/>
          <a:p>
            <a:pPr marL="0" indent="0" algn="just">
              <a:buNone/>
            </a:pPr>
            <a:endParaRPr lang="en-US" sz="2400" dirty="0" smtClean="0">
              <a:latin typeface="Calibri" panose="020F0502020204030204" pitchFamily="34" charset="0"/>
              <a:cs typeface="Calibri" panose="020F0502020204030204" pitchFamily="34" charset="0"/>
            </a:endParaRPr>
          </a:p>
          <a:p>
            <a:pPr marL="0" indent="0" algn="just">
              <a:buNone/>
            </a:pPr>
            <a:r>
              <a:rPr lang="en-US" sz="2400" dirty="0">
                <a:latin typeface="Calibri" panose="020F0502020204030204" pitchFamily="34" charset="0"/>
                <a:cs typeface="Calibri" panose="020F0502020204030204" pitchFamily="34" charset="0"/>
              </a:rPr>
              <a:t>A tier 4 data center is error tolerant as it can operate normally even when there is an instance of infrastructural equipment failure.</a:t>
            </a:r>
          </a:p>
          <a:p>
            <a:pPr marL="0" indent="0" algn="just">
              <a:buNone/>
            </a:pPr>
            <a:endParaRPr lang="en-US" sz="2400" dirty="0" smtClean="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A </a:t>
            </a:r>
            <a:r>
              <a:rPr lang="en-US" sz="2400" dirty="0">
                <a:latin typeface="Calibri" panose="020F0502020204030204" pitchFamily="34" charset="0"/>
                <a:cs typeface="Calibri" panose="020F0502020204030204" pitchFamily="34" charset="0"/>
              </a:rPr>
              <a:t>Tier 4 data center is </a:t>
            </a:r>
            <a:r>
              <a:rPr lang="en-US" sz="2400" dirty="0">
                <a:latin typeface="Calibri" panose="020F0502020204030204" pitchFamily="34" charset="0"/>
                <a:cs typeface="Calibri" panose="020F0502020204030204" pitchFamily="34" charset="0"/>
                <a:hlinkClick r:id="rId2"/>
              </a:rPr>
              <a:t>fully redundant</a:t>
            </a:r>
            <a:r>
              <a:rPr lang="en-US" sz="2400" dirty="0">
                <a:latin typeface="Calibri" panose="020F0502020204030204" pitchFamily="34" charset="0"/>
                <a:cs typeface="Calibri" panose="020F0502020204030204" pitchFamily="34" charset="0"/>
              </a:rPr>
              <a:t> with multiple cooling systems, sources of power and generators to back it up. </a:t>
            </a:r>
            <a:endParaRPr lang="en-US" sz="2400" dirty="0" smtClean="0">
              <a:latin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It </a:t>
            </a:r>
            <a:r>
              <a:rPr lang="en-US" sz="2400" dirty="0">
                <a:latin typeface="Calibri" panose="020F0502020204030204" pitchFamily="34" charset="0"/>
                <a:cs typeface="Calibri" panose="020F0502020204030204" pitchFamily="34" charset="0"/>
              </a:rPr>
              <a:t>has an uptime level of 99.99% with an estimated downtime level of only 29 minutes annually.</a:t>
            </a: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Tree>
    <p:extLst>
      <p:ext uri="{BB962C8B-B14F-4D97-AF65-F5344CB8AC3E}">
        <p14:creationId xmlns:p14="http://schemas.microsoft.com/office/powerpoint/2010/main" val="321956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Center - Tier </a:t>
            </a:r>
            <a:r>
              <a:rPr lang="en-US" dirty="0" smtClean="0"/>
              <a:t>IV</a:t>
            </a:r>
            <a:endParaRPr lang="en-US"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2050" name="Picture 2" descr="Image result for Tier 3 Data 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6" y="1519707"/>
            <a:ext cx="8473270" cy="4893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979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98653" y="1855594"/>
            <a:ext cx="7364351" cy="4525963"/>
          </a:xfrm>
        </p:spPr>
        <p:txBody>
          <a:bodyPr/>
          <a:lstStyle/>
          <a:p>
            <a:pPr marL="0" indent="0" algn="just">
              <a:buNone/>
            </a:pPr>
            <a:r>
              <a:rPr lang="en-US" sz="2400" dirty="0" smtClean="0">
                <a:latin typeface="Calibri" panose="020F0502020204030204" pitchFamily="34" charset="0"/>
                <a:cs typeface="Calibri" panose="020F0502020204030204" pitchFamily="34" charset="0"/>
              </a:rPr>
              <a:t>Guidelines for the design and installation of a data center</a:t>
            </a:r>
          </a:p>
          <a:p>
            <a:pPr marL="0" indent="0" algn="just">
              <a:buNone/>
            </a:pPr>
            <a:endParaRPr lang="en-US" sz="2400" dirty="0" smtClean="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Multidisciplinary design considerations</a:t>
            </a:r>
          </a:p>
          <a:p>
            <a:pPr marL="0" indent="0" algn="just">
              <a:buNone/>
            </a:pPr>
            <a:endParaRPr lang="en-US" sz="2400" dirty="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There is no TIA tier rating system</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527274" y="292271"/>
            <a:ext cx="10972800" cy="1211283"/>
          </a:xfrm>
        </p:spPr>
        <p:txBody>
          <a:bodyPr/>
          <a:lstStyle/>
          <a:p>
            <a:r>
              <a:rPr lang="en-US" b="1" dirty="0" smtClean="0"/>
              <a:t>Data Center Standards –</a:t>
            </a:r>
            <a:br>
              <a:rPr lang="en-US" b="1" dirty="0" smtClean="0"/>
            </a:br>
            <a:r>
              <a:rPr lang="en-US" b="1" dirty="0" smtClean="0"/>
              <a:t>TIA - 942</a:t>
            </a:r>
            <a:endParaRPr lang="en-US" dirty="0"/>
          </a:p>
        </p:txBody>
      </p:sp>
    </p:spTree>
    <p:extLst>
      <p:ext uri="{BB962C8B-B14F-4D97-AF65-F5344CB8AC3E}">
        <p14:creationId xmlns:p14="http://schemas.microsoft.com/office/powerpoint/2010/main" val="490704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The basic data center spaces are the:</a:t>
            </a:r>
          </a:p>
          <a:p>
            <a:r>
              <a:rPr lang="en-US" sz="2400" dirty="0">
                <a:latin typeface="Calibri" panose="020F0502020204030204" pitchFamily="34" charset="0"/>
                <a:cs typeface="Calibri" panose="020F0502020204030204" pitchFamily="34" charset="0"/>
              </a:rPr>
              <a:t>Entrance room</a:t>
            </a:r>
          </a:p>
          <a:p>
            <a:r>
              <a:rPr lang="en-US" sz="2400" dirty="0">
                <a:latin typeface="Calibri" panose="020F0502020204030204" pitchFamily="34" charset="0"/>
                <a:cs typeface="Calibri" panose="020F0502020204030204" pitchFamily="34" charset="0"/>
              </a:rPr>
              <a:t>Main Distribution Area (MDA)</a:t>
            </a:r>
          </a:p>
          <a:p>
            <a:r>
              <a:rPr lang="en-US" sz="2400" dirty="0">
                <a:latin typeface="Calibri" panose="020F0502020204030204" pitchFamily="34" charset="0"/>
                <a:cs typeface="Calibri" panose="020F0502020204030204" pitchFamily="34" charset="0"/>
              </a:rPr>
              <a:t>Horizontal Distribution Areas (HDAs)</a:t>
            </a:r>
          </a:p>
          <a:p>
            <a:r>
              <a:rPr lang="en-US" sz="2400" dirty="0">
                <a:latin typeface="Calibri" panose="020F0502020204030204" pitchFamily="34" charset="0"/>
                <a:cs typeface="Calibri" panose="020F0502020204030204" pitchFamily="34" charset="0"/>
              </a:rPr>
              <a:t>Zone Distribution Area (ZDA), and</a:t>
            </a:r>
          </a:p>
          <a:p>
            <a:r>
              <a:rPr lang="en-US" sz="2400" dirty="0">
                <a:latin typeface="Calibri" panose="020F0502020204030204" pitchFamily="34" charset="0"/>
                <a:cs typeface="Calibri" panose="020F0502020204030204" pitchFamily="34" charset="0"/>
              </a:rPr>
              <a:t>Equipment Distribution Area (EDA)</a:t>
            </a:r>
          </a:p>
          <a:p>
            <a:pPr marL="0" indent="0" algn="just">
              <a:buNone/>
            </a:pPr>
            <a:endParaRPr lang="en-US"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7" name="Title 1"/>
          <p:cNvSpPr txBox="1">
            <a:spLocks/>
          </p:cNvSpPr>
          <p:nvPr/>
        </p:nvSpPr>
        <p:spPr bwMode="auto">
          <a:xfrm>
            <a:off x="-1828800" y="285730"/>
            <a:ext cx="10972800" cy="121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b="1" kern="0" dirty="0" smtClean="0"/>
              <a:t>Data Center Standards –</a:t>
            </a:r>
            <a:br>
              <a:rPr lang="en-US" b="1" kern="0" dirty="0" smtClean="0"/>
            </a:br>
            <a:r>
              <a:rPr lang="en-US" b="1" kern="0" dirty="0" smtClean="0"/>
              <a:t>TIA - 942</a:t>
            </a:r>
            <a:endParaRPr lang="en-US" kern="0" dirty="0"/>
          </a:p>
        </p:txBody>
      </p:sp>
    </p:spTree>
    <p:extLst>
      <p:ext uri="{BB962C8B-B14F-4D97-AF65-F5344CB8AC3E}">
        <p14:creationId xmlns:p14="http://schemas.microsoft.com/office/powerpoint/2010/main" val="2067829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2" name="AutoShape 2" descr="Image result for server fa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0" y="1171977"/>
            <a:ext cx="9144000" cy="5451073"/>
          </a:xfrm>
          <a:prstGeom prst="rect">
            <a:avLst/>
          </a:prstGeom>
        </p:spPr>
      </p:pic>
      <p:sp>
        <p:nvSpPr>
          <p:cNvPr id="10" name="Title 1"/>
          <p:cNvSpPr>
            <a:spLocks noGrp="1"/>
          </p:cNvSpPr>
          <p:nvPr>
            <p:ph type="title"/>
          </p:nvPr>
        </p:nvSpPr>
        <p:spPr>
          <a:xfrm>
            <a:off x="103031" y="111967"/>
            <a:ext cx="7353837" cy="1211283"/>
          </a:xfrm>
        </p:spPr>
        <p:txBody>
          <a:bodyPr/>
          <a:lstStyle/>
          <a:p>
            <a:r>
              <a:rPr lang="en-US" b="1" dirty="0" smtClean="0"/>
              <a:t>TIA – 942 – Data Center Spaces</a:t>
            </a:r>
            <a:endParaRPr lang="en-US" dirty="0"/>
          </a:p>
        </p:txBody>
      </p:sp>
    </p:spTree>
    <p:extLst>
      <p:ext uri="{BB962C8B-B14F-4D97-AF65-F5344CB8AC3E}">
        <p14:creationId xmlns:p14="http://schemas.microsoft.com/office/powerpoint/2010/main" val="33302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r>
              <a:rPr lang="en-US" sz="2400" dirty="0" smtClean="0"/>
              <a:t>Uptime Institute for Data Center Tier ratings</a:t>
            </a:r>
          </a:p>
          <a:p>
            <a:r>
              <a:rPr lang="en-US" sz="2400" dirty="0" smtClean="0"/>
              <a:t>TIA-942-A </a:t>
            </a:r>
            <a:r>
              <a:rPr lang="en-US" sz="2400" dirty="0"/>
              <a:t>Telecommunications Infrastructure Standard for Data Centers</a:t>
            </a:r>
          </a:p>
          <a:p>
            <a:pPr marL="0" indent="0">
              <a:buNone/>
            </a:pPr>
            <a:endParaRPr lang="en-US"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176699" y="299947"/>
            <a:ext cx="77941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Discussion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Architecture </a:t>
            </a:r>
            <a:r>
              <a:rPr lang="en-US" dirty="0" err="1" smtClean="0"/>
              <a:t>Vs</a:t>
            </a:r>
            <a:r>
              <a:rPr lang="en-US" dirty="0" smtClean="0"/>
              <a:t> Data Center Space</a:t>
            </a:r>
            <a:endParaRPr lang="en-US"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4"/>
          <p:cNvPicPr>
            <a:picLocks noChangeAspect="1"/>
          </p:cNvPicPr>
          <p:nvPr/>
        </p:nvPicPr>
        <p:blipFill>
          <a:blip r:embed="rId2"/>
          <a:stretch>
            <a:fillRect/>
          </a:stretch>
        </p:blipFill>
        <p:spPr>
          <a:xfrm>
            <a:off x="4825507" y="1417638"/>
            <a:ext cx="4215462" cy="5321322"/>
          </a:xfrm>
          <a:prstGeom prst="rect">
            <a:avLst/>
          </a:prstGeom>
        </p:spPr>
      </p:pic>
      <p:pic>
        <p:nvPicPr>
          <p:cNvPr id="6" name="Picture 5"/>
          <p:cNvPicPr>
            <a:picLocks noChangeAspect="1"/>
          </p:cNvPicPr>
          <p:nvPr/>
        </p:nvPicPr>
        <p:blipFill>
          <a:blip r:embed="rId3"/>
          <a:stretch>
            <a:fillRect/>
          </a:stretch>
        </p:blipFill>
        <p:spPr>
          <a:xfrm>
            <a:off x="0" y="1417637"/>
            <a:ext cx="4842457" cy="5322887"/>
          </a:xfrm>
          <a:prstGeom prst="rect">
            <a:avLst/>
          </a:prstGeom>
        </p:spPr>
      </p:pic>
    </p:spTree>
    <p:extLst>
      <p:ext uri="{BB962C8B-B14F-4D97-AF65-F5344CB8AC3E}">
        <p14:creationId xmlns:p14="http://schemas.microsoft.com/office/powerpoint/2010/main" val="329880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Backbone </a:t>
            </a:r>
            <a:r>
              <a:rPr lang="en-US" dirty="0" err="1" smtClean="0"/>
              <a:t>Vs</a:t>
            </a:r>
            <a:r>
              <a:rPr lang="en-US" dirty="0" smtClean="0"/>
              <a:t> Horizontal Cabling</a:t>
            </a:r>
            <a:endParaRPr lang="en-US"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1026" name="Picture 2" descr="Image result for Horizontal cab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661375"/>
            <a:ext cx="5895975" cy="4649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644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6" name="Title 1"/>
          <p:cNvSpPr>
            <a:spLocks noGrp="1"/>
          </p:cNvSpPr>
          <p:nvPr>
            <p:ph type="title"/>
          </p:nvPr>
        </p:nvSpPr>
        <p:spPr>
          <a:xfrm>
            <a:off x="-1612169" y="93306"/>
            <a:ext cx="10972800" cy="1211283"/>
          </a:xfrm>
        </p:spPr>
        <p:txBody>
          <a:bodyPr/>
          <a:lstStyle/>
          <a:p>
            <a:r>
              <a:rPr lang="en-US" b="1" dirty="0"/>
              <a:t>Virtual Server</a:t>
            </a:r>
            <a:endParaRPr lang="en-US" dirty="0"/>
          </a:p>
        </p:txBody>
      </p:sp>
      <p:pic>
        <p:nvPicPr>
          <p:cNvPr id="3" name="Picture 2"/>
          <p:cNvPicPr>
            <a:picLocks noChangeAspect="1"/>
          </p:cNvPicPr>
          <p:nvPr/>
        </p:nvPicPr>
        <p:blipFill>
          <a:blip r:embed="rId2"/>
          <a:stretch>
            <a:fillRect/>
          </a:stretch>
        </p:blipFill>
        <p:spPr>
          <a:xfrm>
            <a:off x="-1" y="93306"/>
            <a:ext cx="7727325" cy="6529745"/>
          </a:xfrm>
          <a:prstGeom prst="rect">
            <a:avLst/>
          </a:prstGeom>
        </p:spPr>
      </p:pic>
    </p:spTree>
    <p:extLst>
      <p:ext uri="{BB962C8B-B14F-4D97-AF65-F5344CB8AC3E}">
        <p14:creationId xmlns:p14="http://schemas.microsoft.com/office/powerpoint/2010/main" val="1911649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
        <p:nvSpPr>
          <p:cNvPr id="2" name="Content Placeholder 1"/>
          <p:cNvSpPr>
            <a:spLocks noGrp="1"/>
          </p:cNvSpPr>
          <p:nvPr>
            <p:ph idx="1"/>
          </p:nvPr>
        </p:nvSpPr>
        <p:spPr/>
        <p:txBody>
          <a:bodyPr/>
          <a:lstStyle/>
          <a:p>
            <a:pPr marL="0" indent="0">
              <a:buNone/>
            </a:pPr>
            <a:r>
              <a:rPr lang="en-US" sz="2400" dirty="0" smtClean="0">
                <a:latin typeface="Calibri" panose="020F0502020204030204" pitchFamily="34" charset="0"/>
                <a:cs typeface="Calibri" panose="020F0502020204030204" pitchFamily="34" charset="0"/>
              </a:rPr>
              <a:t>1.Briefly explain the following:</a:t>
            </a:r>
          </a:p>
          <a:p>
            <a:pPr marL="0" indent="0">
              <a:buNone/>
            </a:pPr>
            <a:r>
              <a:rPr lang="en-US" sz="2400" dirty="0" err="1" smtClean="0">
                <a:latin typeface="Calibri" panose="020F0502020204030204" pitchFamily="34" charset="0"/>
                <a:cs typeface="Calibri" panose="020F0502020204030204" pitchFamily="34" charset="0"/>
              </a:rPr>
              <a:t>i</a:t>
            </a:r>
            <a:r>
              <a:rPr lang="en-US" sz="2400" dirty="0" smtClean="0">
                <a:latin typeface="Calibri" panose="020F0502020204030204" pitchFamily="34" charset="0"/>
                <a:cs typeface="Calibri" panose="020F0502020204030204" pitchFamily="34" charset="0"/>
              </a:rPr>
              <a:t>.  Horizontal Cabling</a:t>
            </a:r>
          </a:p>
          <a:p>
            <a:pPr marL="0" indent="0">
              <a:buNone/>
            </a:pPr>
            <a:r>
              <a:rPr lang="en-US" sz="2400" dirty="0" smtClean="0">
                <a:latin typeface="Calibri" panose="020F0502020204030204" pitchFamily="34" charset="0"/>
                <a:cs typeface="Calibri" panose="020F0502020204030204" pitchFamily="34" charset="0"/>
              </a:rPr>
              <a:t>ii. Backbone Cabling</a:t>
            </a: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2.Data Center Spaces are categorized into different Areas. What are they?</a:t>
            </a: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3.Discuss Data Center Tiers.</a:t>
            </a:r>
          </a:p>
          <a:p>
            <a:pPr marL="0" indent="0">
              <a:buNone/>
            </a:pPr>
            <a:endParaRPr lang="en-US" sz="2400" dirty="0" smtClean="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23</a:t>
            </a:fld>
            <a:r>
              <a:rPr lang="en-GB" dirty="0" smtClean="0"/>
              <a:t>› of 9</a:t>
            </a:r>
            <a:endParaRPr lang="en-GB" dirty="0"/>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auto"/>
            <a:r>
              <a:rPr lang="en-US" sz="2400" dirty="0" smtClean="0">
                <a:latin typeface="Calibri" panose="020F0502020204030204" pitchFamily="34" charset="0"/>
                <a:cs typeface="Calibri" panose="020F0502020204030204" pitchFamily="34" charset="0"/>
              </a:rPr>
              <a:t>Discussed Data Center Standards and IT Spaces according to the standard TIA 492</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24</a:t>
            </a:fld>
            <a:r>
              <a:rPr lang="en-GB" dirty="0" smtClean="0"/>
              <a:t>› of 9</a:t>
            </a:r>
            <a:endParaRPr lang="en-GB" dirty="0"/>
          </a:p>
        </p:txBody>
      </p:sp>
      <p:sp>
        <p:nvSpPr>
          <p:cNvPr id="5" name="Text Box 2"/>
          <p:cNvSpPr txBox="1">
            <a:spLocks noChangeArrowheads="1"/>
          </p:cNvSpPr>
          <p:nvPr/>
        </p:nvSpPr>
        <p:spPr bwMode="auto">
          <a:xfrm>
            <a:off x="264465" y="394230"/>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25</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Cooling System Options and Environmental Control</a:t>
            </a:r>
          </a:p>
        </p:txBody>
      </p:sp>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26</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Content Placeholder 2"/>
          <p:cNvSpPr>
            <a:spLocks noGrp="1"/>
          </p:cNvSpPr>
          <p:nvPr>
            <p:ph idx="1"/>
          </p:nvPr>
        </p:nvSpPr>
        <p:spPr>
          <a:xfrm>
            <a:off x="302872" y="1523724"/>
            <a:ext cx="8952930" cy="4525963"/>
          </a:xfrm>
        </p:spPr>
        <p:txBody>
          <a:bodyPr/>
          <a:lstStyle/>
          <a:p>
            <a:pPr fontAlgn="auto"/>
            <a:r>
              <a:rPr lang="en-US" sz="2400" b="1" dirty="0">
                <a:solidFill>
                  <a:schemeClr val="accent2"/>
                </a:solidFill>
              </a:rPr>
              <a:t>At the end of this </a:t>
            </a:r>
            <a:r>
              <a:rPr lang="en-US" sz="2400" b="1" dirty="0" smtClean="0">
                <a:solidFill>
                  <a:schemeClr val="accent2"/>
                </a:solidFill>
              </a:rPr>
              <a:t>topic, </a:t>
            </a:r>
            <a:r>
              <a:rPr lang="en-US" sz="2400" b="1" dirty="0">
                <a:solidFill>
                  <a:srgbClr val="FF0000"/>
                </a:solidFill>
              </a:rPr>
              <a:t>YOU</a:t>
            </a:r>
            <a:r>
              <a:rPr lang="en-US" sz="2400" b="1" dirty="0">
                <a:solidFill>
                  <a:schemeClr val="accent2"/>
                </a:solidFill>
              </a:rPr>
              <a:t> should be able to</a:t>
            </a:r>
            <a:r>
              <a:rPr lang="en-US" sz="2400" b="1" dirty="0" smtClean="0">
                <a:solidFill>
                  <a:schemeClr val="accent2"/>
                </a:solidFill>
              </a:rPr>
              <a:t>:</a:t>
            </a:r>
          </a:p>
          <a:p>
            <a:pPr marL="0" indent="0" fontAlgn="auto">
              <a:buNone/>
            </a:pPr>
            <a:endParaRPr lang="en-GB" sz="2400" dirty="0"/>
          </a:p>
          <a:p>
            <a:pPr lvl="0" fontAlgn="auto"/>
            <a:r>
              <a:rPr lang="en-US" sz="2400" dirty="0" smtClean="0"/>
              <a:t>Understand Data Center Tiers and Standards</a:t>
            </a:r>
            <a:endParaRPr lang="en-US" sz="2400" dirty="0"/>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smtClean="0">
                <a:latin typeface="Century Gothic" panose="020B0502020202020204" pitchFamily="34" charset="0"/>
              </a:rPr>
              <a:t>:</a:t>
            </a:r>
          </a:p>
          <a:p>
            <a:r>
              <a:rPr lang="en-US" altLang="en-US" sz="2000" b="1" dirty="0" smtClean="0">
                <a:latin typeface="Century Gothic" panose="020B0502020202020204" pitchFamily="34" charset="0"/>
              </a:rPr>
              <a:t>Uptime Institute</a:t>
            </a:r>
          </a:p>
          <a:p>
            <a:r>
              <a:rPr lang="en-US" altLang="en-US" sz="2000" b="1" dirty="0" smtClean="0">
                <a:latin typeface="Century Gothic" panose="020B0502020202020204" pitchFamily="34" charset="0"/>
              </a:rPr>
              <a:t>TIA</a:t>
            </a:r>
          </a:p>
          <a:p>
            <a:pPr marL="0" indent="0">
              <a:buNone/>
            </a:pPr>
            <a:endParaRPr lang="en-US" altLang="en-US" sz="2000" b="1" dirty="0" smtClean="0">
              <a:latin typeface="Century Gothic" panose="020B0502020202020204" pitchFamily="34" charset="0"/>
            </a:endParaRPr>
          </a:p>
          <a:p>
            <a:endParaRPr lang="en-US" altLang="en-US" sz="2000" b="1" dirty="0">
              <a:latin typeface="Century Gothic" panose="020B0502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Center Tiers</a:t>
            </a:r>
            <a:endParaRPr lang="en-US" dirty="0"/>
          </a:p>
        </p:txBody>
      </p:sp>
      <p:sp>
        <p:nvSpPr>
          <p:cNvPr id="3" name="Content Placeholder 2"/>
          <p:cNvSpPr>
            <a:spLocks noGrp="1"/>
          </p:cNvSpPr>
          <p:nvPr>
            <p:ph idx="1"/>
          </p:nvPr>
        </p:nvSpPr>
        <p:spPr/>
        <p:txBody>
          <a:bodyPr/>
          <a:lstStyle/>
          <a:p>
            <a:pPr algn="just"/>
            <a:r>
              <a:rPr lang="en-US" sz="2400" b="1" dirty="0" smtClean="0">
                <a:latin typeface="Calibri" panose="020F0502020204030204" pitchFamily="34" charset="0"/>
                <a:cs typeface="Calibri" panose="020F0502020204030204" pitchFamily="34" charset="0"/>
              </a:rPr>
              <a:t>What are Data Centre tiers?</a:t>
            </a:r>
          </a:p>
          <a:p>
            <a:pPr marL="0" indent="0" algn="just">
              <a:buNone/>
            </a:pPr>
            <a:endParaRPr lang="en-US" sz="2400" b="1"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Data center </a:t>
            </a:r>
            <a:r>
              <a:rPr lang="en-US" sz="2400" dirty="0">
                <a:latin typeface="Calibri" panose="020F0502020204030204" pitchFamily="34" charset="0"/>
                <a:cs typeface="Calibri" panose="020F0502020204030204" pitchFamily="34" charset="0"/>
              </a:rPr>
              <a:t>tiers are a system used to describe specific kinds of data </a:t>
            </a:r>
            <a:r>
              <a:rPr lang="en-US" sz="2400" dirty="0" smtClean="0">
                <a:latin typeface="Calibri" panose="020F0502020204030204" pitchFamily="34" charset="0"/>
                <a:cs typeface="Calibri" panose="020F0502020204030204" pitchFamily="34" charset="0"/>
              </a:rPr>
              <a:t>center</a:t>
            </a:r>
            <a:r>
              <a:rPr lang="en-US" sz="2400" dirty="0">
                <a:latin typeface="Calibri" panose="020F0502020204030204" pitchFamily="34" charset="0"/>
                <a:cs typeface="Calibri" panose="020F0502020204030204" pitchFamily="34" charset="0"/>
              </a:rPr>
              <a:t> infrastructure in a consistent way</a:t>
            </a:r>
            <a:r>
              <a:rPr lang="en-US" sz="2400" dirty="0" smtClean="0">
                <a:latin typeface="Calibri" panose="020F0502020204030204" pitchFamily="34" charset="0"/>
                <a:cs typeface="Calibri" panose="020F0502020204030204" pitchFamily="34" charset="0"/>
              </a:rPr>
              <a:t>.</a:t>
            </a:r>
          </a:p>
          <a:p>
            <a:pPr algn="just"/>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Uptime </a:t>
            </a:r>
            <a:r>
              <a:rPr lang="en-US" sz="2400" dirty="0" smtClean="0">
                <a:latin typeface="Calibri" panose="020F0502020204030204" pitchFamily="34" charset="0"/>
                <a:cs typeface="Calibri" panose="020F0502020204030204" pitchFamily="34" charset="0"/>
              </a:rPr>
              <a:t>Institute(1995)</a:t>
            </a:r>
            <a:r>
              <a:rPr lang="en-US" sz="2400" dirty="0">
                <a:latin typeface="Calibri" panose="020F0502020204030204" pitchFamily="34" charset="0"/>
                <a:cs typeface="Calibri" panose="020F0502020204030204" pitchFamily="34" charset="0"/>
              </a:rPr>
              <a:t> Uptime Institute developed Tier ratings</a:t>
            </a:r>
            <a:endParaRPr lang="en-US" sz="2400" dirty="0" smtClean="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Uptime </a:t>
            </a:r>
            <a:r>
              <a:rPr lang="en-US" sz="2400" dirty="0">
                <a:latin typeface="Calibri" panose="020F0502020204030204" pitchFamily="34" charset="0"/>
                <a:cs typeface="Calibri" panose="020F0502020204030204" pitchFamily="34" charset="0"/>
              </a:rPr>
              <a:t>Institute is the IT industry’s most trusted and adopted global standard for the proper design, build and operation of data centers – the backbone of the digital economy. </a:t>
            </a: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Tree>
    <p:extLst>
      <p:ext uri="{BB962C8B-B14F-4D97-AF65-F5344CB8AC3E}">
        <p14:creationId xmlns:p14="http://schemas.microsoft.com/office/powerpoint/2010/main" val="388370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 - Tier 1</a:t>
            </a:r>
            <a:endParaRPr lang="en-US" dirty="0"/>
          </a:p>
        </p:txBody>
      </p:sp>
      <p:sp>
        <p:nvSpPr>
          <p:cNvPr id="3" name="Content Placeholder 2"/>
          <p:cNvSpPr>
            <a:spLocks noGrp="1"/>
          </p:cNvSpPr>
          <p:nvPr>
            <p:ph idx="1"/>
          </p:nvPr>
        </p:nvSpPr>
        <p:spPr/>
        <p:txBody>
          <a:bodyPr/>
          <a:lstStyle/>
          <a:p>
            <a:pPr algn="just"/>
            <a:r>
              <a:rPr lang="en-US" sz="2400" dirty="0">
                <a:latin typeface="Calibri" panose="020F0502020204030204" pitchFamily="34" charset="0"/>
                <a:cs typeface="Calibri" panose="020F0502020204030204" pitchFamily="34" charset="0"/>
              </a:rPr>
              <a:t>This is the </a:t>
            </a:r>
            <a:r>
              <a:rPr lang="en-US" sz="2400" dirty="0">
                <a:latin typeface="Calibri" panose="020F0502020204030204" pitchFamily="34" charset="0"/>
                <a:cs typeface="Calibri" panose="020F0502020204030204" pitchFamily="34" charset="0"/>
                <a:hlinkClick r:id="rId2"/>
              </a:rPr>
              <a:t>lowest tier in the Tier Standard</a:t>
            </a:r>
            <a:r>
              <a:rPr lang="en-US" sz="2400" dirty="0">
                <a:latin typeface="Calibri" panose="020F0502020204030204" pitchFamily="34" charset="0"/>
                <a:cs typeface="Calibri" panose="020F0502020204030204" pitchFamily="34" charset="0"/>
              </a:rPr>
              <a:t>. A data center in this tier is simple in that it has only one source of servers, network links, and other components</a:t>
            </a:r>
            <a:r>
              <a:rPr lang="en-US" sz="2400" dirty="0" smtClean="0">
                <a:latin typeface="Calibri" panose="020F0502020204030204" pitchFamily="34" charset="0"/>
                <a:cs typeface="Calibri" panose="020F0502020204030204" pitchFamily="34" charset="0"/>
              </a:rPr>
              <a:t>.</a:t>
            </a:r>
          </a:p>
          <a:p>
            <a:pPr algn="just"/>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Redundancy and backups in this tier are little or non-existent. That includes power and storage redundancies</a:t>
            </a:r>
            <a:r>
              <a:rPr lang="en-US" sz="2400" dirty="0" smtClean="0">
                <a:latin typeface="Calibri" panose="020F0502020204030204" pitchFamily="34" charset="0"/>
                <a:cs typeface="Calibri" panose="020F0502020204030204" pitchFamily="34" charset="0"/>
              </a:rPr>
              <a:t>.</a:t>
            </a:r>
          </a:p>
          <a:p>
            <a:pPr marL="0" indent="0" algn="just">
              <a:buNone/>
            </a:pPr>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As such, specifications for a data center for this tier are not awe-inspiring. If a power outage were to occur, the system would go offline since there are no fail safes to kick in and save the day.</a:t>
            </a:r>
          </a:p>
          <a:p>
            <a:endParaRPr lang="en-US"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Tree>
    <p:extLst>
      <p:ext uri="{BB962C8B-B14F-4D97-AF65-F5344CB8AC3E}">
        <p14:creationId xmlns:p14="http://schemas.microsoft.com/office/powerpoint/2010/main" val="159616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 </a:t>
            </a:r>
            <a:r>
              <a:rPr lang="en-US" dirty="0"/>
              <a:t>Center - Tier 1</a:t>
            </a:r>
          </a:p>
        </p:txBody>
      </p:sp>
      <p:sp>
        <p:nvSpPr>
          <p:cNvPr id="3" name="Content Placeholder 2"/>
          <p:cNvSpPr>
            <a:spLocks noGrp="1"/>
          </p:cNvSpPr>
          <p:nvPr>
            <p:ph idx="1"/>
          </p:nvPr>
        </p:nvSpPr>
        <p:spPr/>
        <p:txBody>
          <a:bodyPr/>
          <a:lstStyle/>
          <a:p>
            <a:pPr algn="just"/>
            <a:r>
              <a:rPr lang="en-US" sz="2400" dirty="0">
                <a:latin typeface="Calibri" panose="020F0502020204030204" pitchFamily="34" charset="0"/>
                <a:cs typeface="Calibri" panose="020F0502020204030204" pitchFamily="34" charset="0"/>
              </a:rPr>
              <a:t>The specifications of a tier one data center allow for uptime of approximately 99.671%. </a:t>
            </a:r>
            <a:endParaRPr lang="en-US" sz="2400" dirty="0" smtClean="0">
              <a:latin typeface="Calibri" panose="020F0502020204030204" pitchFamily="34" charset="0"/>
              <a:cs typeface="Calibri" panose="020F0502020204030204" pitchFamily="34" charset="0"/>
            </a:endParaRPr>
          </a:p>
          <a:p>
            <a:pPr marL="0" indent="0" algn="just">
              <a:buNone/>
            </a:pP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lack of backup mechanisms make this data center tier seem like a risk for many businesses but they can work for small internet based companies with no real-time customer support. </a:t>
            </a:r>
            <a:endParaRPr lang="en-US" sz="2400" dirty="0" smtClean="0">
              <a:latin typeface="Calibri" panose="020F0502020204030204" pitchFamily="34" charset="0"/>
              <a:cs typeface="Calibri" panose="020F0502020204030204" pitchFamily="34" charset="0"/>
            </a:endParaRPr>
          </a:p>
          <a:p>
            <a:pPr marL="0" indent="0" algn="just">
              <a:buNone/>
            </a:pP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However</a:t>
            </a:r>
            <a:r>
              <a:rPr lang="en-US" sz="2400" dirty="0">
                <a:latin typeface="Calibri" panose="020F0502020204030204" pitchFamily="34" charset="0"/>
                <a:cs typeface="Calibri" panose="020F0502020204030204" pitchFamily="34" charset="0"/>
              </a:rPr>
              <a:t>, for companies with heavy reliance on their data, a tier one data center would not be practical.</a:t>
            </a:r>
          </a:p>
          <a:p>
            <a:endParaRPr lang="en-US"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Tree>
    <p:extLst>
      <p:ext uri="{BB962C8B-B14F-4D97-AF65-F5344CB8AC3E}">
        <p14:creationId xmlns:p14="http://schemas.microsoft.com/office/powerpoint/2010/main" val="249456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Center - Tier 1</a:t>
            </a:r>
          </a:p>
        </p:txBody>
      </p:sp>
      <p:sp>
        <p:nvSpPr>
          <p:cNvPr id="3" name="Content Placeholder 2"/>
          <p:cNvSpPr>
            <a:spLocks noGrp="1"/>
          </p:cNvSpPr>
          <p:nvPr>
            <p:ph idx="1"/>
          </p:nvPr>
        </p:nvSpPr>
        <p:spPr/>
        <p:txBody>
          <a:bodyPr/>
          <a:lstStyle/>
          <a:p>
            <a:pPr algn="just"/>
            <a:r>
              <a:rPr lang="en-US" sz="2400" dirty="0">
                <a:latin typeface="Calibri" panose="020F0502020204030204" pitchFamily="34" charset="0"/>
                <a:cs typeface="Calibri" panose="020F0502020204030204" pitchFamily="34" charset="0"/>
              </a:rPr>
              <a:t>One of the advantages of tier one data centers is that they provide the cheapest service offering for companies on a budget</a:t>
            </a:r>
            <a:r>
              <a:rPr lang="en-US" sz="2400" dirty="0" smtClean="0">
                <a:latin typeface="Calibri" panose="020F0502020204030204" pitchFamily="34" charset="0"/>
                <a:cs typeface="Calibri" panose="020F0502020204030204" pitchFamily="34" charset="0"/>
              </a:rPr>
              <a:t>.</a:t>
            </a:r>
          </a:p>
          <a:p>
            <a:pPr marL="0" indent="0" algn="just">
              <a:buNone/>
            </a:pPr>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However, a lack of redundancy means that the uptime of servers is considerably lower than tier two, three and four and maintenance on the facility will require shutting down of the entire facility thus more downtime.</a:t>
            </a:r>
          </a:p>
          <a:p>
            <a:pPr algn="just"/>
            <a:endParaRPr lang="en-US" sz="24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Tree>
    <p:extLst>
      <p:ext uri="{BB962C8B-B14F-4D97-AF65-F5344CB8AC3E}">
        <p14:creationId xmlns:p14="http://schemas.microsoft.com/office/powerpoint/2010/main" val="1430844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027" y="1619764"/>
            <a:ext cx="8229600" cy="4525962"/>
          </a:xfrm>
        </p:spPr>
        <p:txBody>
          <a:bodyPr/>
          <a:lstStyle/>
          <a:p>
            <a:pPr algn="just"/>
            <a:r>
              <a:rPr lang="en-US" sz="2400" dirty="0">
                <a:latin typeface="Calibri" panose="020F0502020204030204" pitchFamily="34" charset="0"/>
                <a:cs typeface="Calibri" panose="020F0502020204030204" pitchFamily="34" charset="0"/>
              </a:rPr>
              <a:t>This is the next level up after line one. Tier Two features more infrastructure and measures to ensure less susceptibility to unexpected downtime. </a:t>
            </a:r>
            <a:endParaRPr lang="en-US" sz="2400" dirty="0" smtClean="0">
              <a:latin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requirements of a data center for this data center tier include all those of the first tier but with some redundancy</a:t>
            </a:r>
            <a:r>
              <a:rPr lang="en-US" sz="2400" dirty="0" smtClean="0">
                <a:latin typeface="Calibri" panose="020F0502020204030204" pitchFamily="34" charset="0"/>
                <a:cs typeface="Calibri" panose="020F0502020204030204" pitchFamily="34" charset="0"/>
              </a:rPr>
              <a:t>.</a:t>
            </a:r>
          </a:p>
          <a:p>
            <a:pPr marL="0" indent="0" algn="just">
              <a:buNone/>
            </a:pPr>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For instance, they typically have one a single path for power and cooling. However,  they also have a generator as a backup and a backup cooling system to keep the data center environment optimal.</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485775" y="274638"/>
            <a:ext cx="7042150" cy="1143000"/>
          </a:xfrm>
        </p:spPr>
        <p:txBody>
          <a:bodyPr/>
          <a:lstStyle/>
          <a:p>
            <a:r>
              <a:rPr lang="en-US" dirty="0"/>
              <a:t>Data Center - Tier </a:t>
            </a:r>
            <a:r>
              <a:rPr lang="en-US" dirty="0" smtClean="0"/>
              <a:t>II</a:t>
            </a:r>
            <a:endParaRPr lang="en-US" dirty="0"/>
          </a:p>
        </p:txBody>
      </p:sp>
    </p:spTree>
    <p:extLst>
      <p:ext uri="{BB962C8B-B14F-4D97-AF65-F5344CB8AC3E}">
        <p14:creationId xmlns:p14="http://schemas.microsoft.com/office/powerpoint/2010/main" val="3548207190"/>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366</TotalTime>
  <Pages>11</Pages>
  <Words>782</Words>
  <Application>Microsoft Office PowerPoint</Application>
  <PresentationFormat>On-screen Show (4:3)</PresentationFormat>
  <Paragraphs>130</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ＭＳ Ｐゴシック</vt:lpstr>
      <vt:lpstr>Arial</vt:lpstr>
      <vt:lpstr>Calibri</vt:lpstr>
      <vt:lpstr>Century Gothic</vt:lpstr>
      <vt:lpstr>新細明體</vt:lpstr>
      <vt:lpstr>UCTI-Template-foundation-level</vt:lpstr>
      <vt:lpstr>Data Center Infrastructure CT109-3-2&amp;Version 2</vt:lpstr>
      <vt:lpstr>Topic &amp; Structure of The Discussion</vt:lpstr>
      <vt:lpstr>Learning Outcomes</vt:lpstr>
      <vt:lpstr>Key Terms You Must Be Able To Use</vt:lpstr>
      <vt:lpstr>Data Center Tiers</vt:lpstr>
      <vt:lpstr>Data Center - Tier 1</vt:lpstr>
      <vt:lpstr>      Data Center - Tier 1</vt:lpstr>
      <vt:lpstr>Data Center - Tier 1</vt:lpstr>
      <vt:lpstr>Data Center - Tier II</vt:lpstr>
      <vt:lpstr>Data Center - Tier II</vt:lpstr>
      <vt:lpstr>Data Center - Tier III</vt:lpstr>
      <vt:lpstr>Data Center - Tier III</vt:lpstr>
      <vt:lpstr>Data Center - Tier III</vt:lpstr>
      <vt:lpstr>Data Center - Tier IV</vt:lpstr>
      <vt:lpstr>Data Center - Tier IV</vt:lpstr>
      <vt:lpstr>Data Center - Tier IV</vt:lpstr>
      <vt:lpstr>Data Center Standards – TIA - 942</vt:lpstr>
      <vt:lpstr>PowerPoint Presentation</vt:lpstr>
      <vt:lpstr>TIA – 942 – Data Center Spaces</vt:lpstr>
      <vt:lpstr>Network Architecture Vs Data Center Space</vt:lpstr>
      <vt:lpstr>Backbone Vs Horizontal Cabling</vt:lpstr>
      <vt:lpstr>Virtual Server</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41</cp:revision>
  <cp:lastPrinted>1995-11-02T09:23:42Z</cp:lastPrinted>
  <dcterms:created xsi:type="dcterms:W3CDTF">2017-10-11T09:20:11Z</dcterms:created>
  <dcterms:modified xsi:type="dcterms:W3CDTF">2020-03-04T06:47:56Z</dcterms:modified>
</cp:coreProperties>
</file>