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6"/>
  </p:notesMasterIdLst>
  <p:handoutMasterIdLst>
    <p:handoutMasterId r:id="rId17"/>
  </p:handoutMasterIdLst>
  <p:sldIdLst>
    <p:sldId id="266" r:id="rId5"/>
    <p:sldId id="267" r:id="rId6"/>
    <p:sldId id="268" r:id="rId7"/>
    <p:sldId id="269" r:id="rId8"/>
    <p:sldId id="320" r:id="rId9"/>
    <p:sldId id="321" r:id="rId10"/>
    <p:sldId id="308" r:id="rId11"/>
    <p:sldId id="271" r:id="rId12"/>
    <p:sldId id="272" r:id="rId13"/>
    <p:sldId id="273" r:id="rId14"/>
    <p:sldId id="274" r:id="rId1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IT</a:t>
            </a:r>
            <a:r>
              <a:rPr lang="en-GB" sz="800" baseline="0" dirty="0" smtClean="0">
                <a:latin typeface="Calibri" pitchFamily="34" charset="0"/>
                <a:cs typeface="Calibri" pitchFamily="34" charset="0"/>
              </a:rPr>
              <a:t> Hardware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mcoenclosures.com/containment/"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t>Data Center Cooling Systems</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10</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panose="020F0502020204030204" pitchFamily="34" charset="0"/>
                <a:cs typeface="Calibri" panose="020F0502020204030204" pitchFamily="34" charset="0"/>
              </a:rPr>
              <a:t>Fire Suppression System</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11</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smtClean="0"/>
              <a:t>Hot Aisle Containment System</a:t>
            </a:r>
          </a:p>
          <a:p>
            <a:r>
              <a:rPr lang="en-US" sz="2400" dirty="0" smtClean="0"/>
              <a:t>Cold Aisle Containment System</a:t>
            </a:r>
            <a:endParaRPr lang="en-US" sz="2400" dirty="0"/>
          </a:p>
          <a:p>
            <a:pPr marL="0" indent="0">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176699" y="299947"/>
            <a:ext cx="7794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Discussion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302872" y="1523724"/>
            <a:ext cx="8952930" cy="4525963"/>
          </a:xfrm>
        </p:spPr>
        <p:txBody>
          <a:bodyPr/>
          <a:lstStyle/>
          <a:p>
            <a:pPr fontAlgn="auto"/>
            <a:r>
              <a:rPr lang="en-US" sz="2400" b="1" dirty="0">
                <a:solidFill>
                  <a:schemeClr val="accent2"/>
                </a:solidFill>
              </a:rPr>
              <a:t>At the end of this </a:t>
            </a:r>
            <a:r>
              <a:rPr lang="en-US" sz="2400" b="1" dirty="0" smtClean="0">
                <a:solidFill>
                  <a:schemeClr val="accent2"/>
                </a:solidFill>
              </a:rPr>
              <a:t>topic, </a:t>
            </a:r>
            <a:r>
              <a:rPr lang="en-US" sz="2400" b="1" dirty="0">
                <a:solidFill>
                  <a:srgbClr val="FF0000"/>
                </a:solidFill>
              </a:rPr>
              <a:t>YOU</a:t>
            </a:r>
            <a:r>
              <a:rPr lang="en-US" sz="2400" b="1" dirty="0">
                <a:solidFill>
                  <a:schemeClr val="accent2"/>
                </a:solidFill>
              </a:rPr>
              <a:t> should be able to</a:t>
            </a:r>
            <a:r>
              <a:rPr lang="en-US" sz="2400" b="1" dirty="0" smtClean="0">
                <a:solidFill>
                  <a:schemeClr val="accent2"/>
                </a:solidFill>
              </a:rPr>
              <a:t>:</a:t>
            </a:r>
          </a:p>
          <a:p>
            <a:pPr marL="0" indent="0" fontAlgn="auto">
              <a:buNone/>
            </a:pPr>
            <a:endParaRPr lang="en-GB" sz="2400" dirty="0"/>
          </a:p>
          <a:p>
            <a:pPr lvl="0" fontAlgn="auto"/>
            <a:r>
              <a:rPr lang="en-US" sz="2400" dirty="0" smtClean="0"/>
              <a:t>Understand Data Center Cooling Systems</a:t>
            </a:r>
            <a:endParaRPr lang="en-US" sz="24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Hot Aisle</a:t>
            </a:r>
          </a:p>
          <a:p>
            <a:r>
              <a:rPr lang="en-US" altLang="en-US" sz="2000" b="1" dirty="0" smtClean="0">
                <a:latin typeface="Century Gothic" panose="020B0502020202020204" pitchFamily="34" charset="0"/>
              </a:rPr>
              <a:t>Cold Aisle</a:t>
            </a: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Aisle Containment System</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1026" name="Picture 2" descr="Image result for hot aisle containment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4" y="2560638"/>
            <a:ext cx="7418230" cy="36856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5774" y="1417638"/>
            <a:ext cx="7215792" cy="1169551"/>
          </a:xfrm>
          <a:prstGeom prst="rect">
            <a:avLst/>
          </a:prstGeom>
        </p:spPr>
        <p:txBody>
          <a:bodyPr wrap="square">
            <a:spAutoFit/>
          </a:bodyPr>
          <a:lstStyle/>
          <a:p>
            <a:pPr marL="0" indent="0" algn="just">
              <a:buNone/>
            </a:pPr>
            <a:r>
              <a:rPr lang="en-US" sz="1400" dirty="0"/>
              <a:t>Hot Aisle Containment System</a:t>
            </a:r>
          </a:p>
          <a:p>
            <a:pPr marL="0" indent="0" algn="just">
              <a:buNone/>
            </a:pPr>
            <a:r>
              <a:rPr lang="en-US" sz="1400" dirty="0"/>
              <a:t>A </a:t>
            </a:r>
            <a:r>
              <a:rPr lang="en-US" sz="1400" dirty="0">
                <a:hlinkClick r:id="rId3"/>
              </a:rPr>
              <a:t>hot aisle containment</a:t>
            </a:r>
            <a:r>
              <a:rPr lang="en-US" sz="1400" dirty="0"/>
              <a:t> system (HAC) uses a physical barrier to guide hot exhaust towards the AC return. This system has the advantage of the natural properties that cause warm air to rise. The hot air is directed upward into an AC return like a drop-ceiling void.</a:t>
            </a:r>
          </a:p>
        </p:txBody>
      </p:sp>
    </p:spTree>
    <p:extLst>
      <p:ext uri="{BB962C8B-B14F-4D97-AF65-F5344CB8AC3E}">
        <p14:creationId xmlns:p14="http://schemas.microsoft.com/office/powerpoint/2010/main" val="13548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Cold Aisle Containment System</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2050" name="Picture 2" descr="Image result for cold aisle contain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6" y="2599594"/>
            <a:ext cx="8319751" cy="3437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5774" y="1321786"/>
            <a:ext cx="7042151" cy="1015663"/>
          </a:xfrm>
          <a:prstGeom prst="rect">
            <a:avLst/>
          </a:prstGeom>
        </p:spPr>
        <p:txBody>
          <a:bodyPr wrap="square">
            <a:spAutoFit/>
          </a:bodyPr>
          <a:lstStyle/>
          <a:p>
            <a:pPr marL="0" indent="0" algn="just">
              <a:buNone/>
            </a:pPr>
            <a:r>
              <a:rPr lang="en-US" dirty="0"/>
              <a:t>Cold Aisle Containment System</a:t>
            </a:r>
          </a:p>
          <a:p>
            <a:pPr marL="0" indent="0" algn="just">
              <a:buNone/>
            </a:pPr>
            <a:r>
              <a:rPr lang="en-US" sz="1400" dirty="0"/>
              <a:t>A cold aisle containment system (CAC) in a data center has doors at the end of the aisles and partitions on the ceiling that act as a physical barrier to contain the supply airflow. The doors are necessary to prevent the air from leaking out of the aisle ends.</a:t>
            </a:r>
          </a:p>
        </p:txBody>
      </p:sp>
    </p:spTree>
    <p:extLst>
      <p:ext uri="{BB962C8B-B14F-4D97-AF65-F5344CB8AC3E}">
        <p14:creationId xmlns:p14="http://schemas.microsoft.com/office/powerpoint/2010/main" val="86604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50" y="454943"/>
            <a:ext cx="7042150" cy="1143000"/>
          </a:xfrm>
        </p:spPr>
        <p:txBody>
          <a:bodyPr/>
          <a:lstStyle/>
          <a:p>
            <a:r>
              <a:rPr lang="en-US" dirty="0" smtClean="0"/>
              <a:t>Benefits of Containment System</a:t>
            </a:r>
            <a:endParaRPr lang="en-US" dirty="0"/>
          </a:p>
        </p:txBody>
      </p:sp>
      <p:sp>
        <p:nvSpPr>
          <p:cNvPr id="3" name="Content Placeholder 2"/>
          <p:cNvSpPr>
            <a:spLocks noGrp="1"/>
          </p:cNvSpPr>
          <p:nvPr>
            <p:ph idx="1"/>
          </p:nvPr>
        </p:nvSpPr>
        <p:spPr/>
        <p:txBody>
          <a:bodyPr/>
          <a:lstStyle/>
          <a:p>
            <a:pPr algn="just"/>
            <a:r>
              <a:rPr lang="en-US" sz="2400" dirty="0"/>
              <a:t>Using containment, the data center makes </a:t>
            </a:r>
            <a:r>
              <a:rPr lang="en-US" sz="2400" dirty="0" smtClean="0"/>
              <a:t>cooling efficient</a:t>
            </a:r>
          </a:p>
          <a:p>
            <a:pPr algn="just"/>
            <a:endParaRPr lang="en-US" sz="2400" dirty="0" smtClean="0"/>
          </a:p>
          <a:p>
            <a:pPr algn="just"/>
            <a:r>
              <a:rPr lang="en-US" sz="2400" dirty="0"/>
              <a:t>A robust containment solution can reduce </a:t>
            </a:r>
            <a:r>
              <a:rPr lang="en-US" sz="2400" dirty="0" smtClean="0"/>
              <a:t>energy </a:t>
            </a:r>
            <a:r>
              <a:rPr lang="en-US" sz="2400" dirty="0"/>
              <a:t>consumption </a:t>
            </a:r>
            <a:r>
              <a:rPr lang="en-US" sz="2400" dirty="0" smtClean="0"/>
              <a:t>up </a:t>
            </a:r>
            <a:r>
              <a:rPr lang="en-US" sz="2400" dirty="0"/>
              <a:t>to 25-percent and deliver 20-percent energy savings </a:t>
            </a:r>
            <a:endParaRPr lang="en-US" sz="2400" dirty="0" smtClean="0"/>
          </a:p>
          <a:p>
            <a:pPr marL="0" indent="0" algn="just">
              <a:buNone/>
            </a:pPr>
            <a:endParaRPr lang="en-US" sz="2400" dirty="0" smtClean="0"/>
          </a:p>
          <a:p>
            <a:pPr algn="just"/>
            <a:r>
              <a:rPr lang="en-US" sz="2400" dirty="0"/>
              <a:t>80% of all data centers have implemented or are looking to install cold or hot aisle containment options</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159616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pPr marL="0" indent="0">
              <a:buNone/>
            </a:pPr>
            <a:r>
              <a:rPr lang="en-US" sz="2400" dirty="0" smtClean="0">
                <a:latin typeface="Calibri" panose="020F0502020204030204" pitchFamily="34" charset="0"/>
                <a:cs typeface="Calibri" panose="020F0502020204030204" pitchFamily="34" charset="0"/>
              </a:rPr>
              <a:t>1.Briefly explain the following:</a:t>
            </a:r>
          </a:p>
          <a:p>
            <a:pPr marL="0" indent="0">
              <a:buNone/>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Hot Aisle Containment System</a:t>
            </a:r>
          </a:p>
          <a:p>
            <a:pPr marL="0" indent="0">
              <a:buNone/>
            </a:pPr>
            <a:r>
              <a:rPr lang="en-US" sz="2400" dirty="0" smtClean="0">
                <a:latin typeface="Calibri" panose="020F0502020204030204" pitchFamily="34" charset="0"/>
                <a:cs typeface="Calibri" panose="020F0502020204030204" pitchFamily="34" charset="0"/>
              </a:rPr>
              <a:t>ii. Cold Aisle Containment System</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8</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r>
              <a:rPr lang="en-US" sz="2400" dirty="0" smtClean="0">
                <a:latin typeface="Calibri" panose="020F0502020204030204" pitchFamily="34" charset="0"/>
                <a:cs typeface="Calibri" panose="020F0502020204030204" pitchFamily="34" charset="0"/>
              </a:rPr>
              <a:t>Discussed Data Center Cooling Systems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9</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E45CC47308EE4F98F17C77556D8244" ma:contentTypeVersion="4" ma:contentTypeDescription="Create a new document." ma:contentTypeScope="" ma:versionID="beceedb781c29f4795ed6e12d2c664ef">
  <xsd:schema xmlns:xsd="http://www.w3.org/2001/XMLSchema" xmlns:xs="http://www.w3.org/2001/XMLSchema" xmlns:p="http://schemas.microsoft.com/office/2006/metadata/properties" xmlns:ns2="a9a0e93a-86d2-4dde-aba1-cc463d008a38" targetNamespace="http://schemas.microsoft.com/office/2006/metadata/properties" ma:root="true" ma:fieldsID="e4adcdc0d6f15b0c86218acd89af661d" ns2:_="">
    <xsd:import namespace="a9a0e93a-86d2-4dde-aba1-cc463d008a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0e93a-86d2-4dde-aba1-cc463d008a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CDBC5B-9716-4F51-9F04-3BF9E93E83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67D059-057B-4B4F-9508-5D0E99B6F255}">
  <ds:schemaRefs>
    <ds:schemaRef ds:uri="http://schemas.microsoft.com/sharepoint/v3/contenttype/forms"/>
  </ds:schemaRefs>
</ds:datastoreItem>
</file>

<file path=customXml/itemProps3.xml><?xml version="1.0" encoding="utf-8"?>
<ds:datastoreItem xmlns:ds="http://schemas.openxmlformats.org/officeDocument/2006/customXml" ds:itemID="{EF8B005F-C7A2-4734-80BC-C3C90309B8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0e93a-86d2-4dde-aba1-cc463d008a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APU -Template-level-2</Template>
  <TotalTime>423</TotalTime>
  <Pages>11</Pages>
  <Words>274</Words>
  <Application>Microsoft Office PowerPoint</Application>
  <PresentationFormat>On-screen Show (4:3)</PresentationFormat>
  <Paragraphs>46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PGothic</vt:lpstr>
      <vt:lpstr>Arial</vt:lpstr>
      <vt:lpstr>Calibri</vt:lpstr>
      <vt:lpstr>Century Gothic</vt:lpstr>
      <vt:lpstr>新細明體</vt:lpstr>
      <vt:lpstr>UCTI-Template-foundation-level</vt:lpstr>
      <vt:lpstr>Data Center Infrastructure CT109-3-2&amp;Version 2</vt:lpstr>
      <vt:lpstr>Topic &amp; Structure of The Discussion</vt:lpstr>
      <vt:lpstr>Learning Outcomes</vt:lpstr>
      <vt:lpstr>Key Terms You Must Be Able To Use</vt:lpstr>
      <vt:lpstr>Hot Aisle Containment System</vt:lpstr>
      <vt:lpstr>Cold Aisle Containment System</vt:lpstr>
      <vt:lpstr>Benefits of Containment System</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46</cp:revision>
  <cp:lastPrinted>1995-11-02T09:23:42Z</cp:lastPrinted>
  <dcterms:created xsi:type="dcterms:W3CDTF">2017-10-11T09:20:11Z</dcterms:created>
  <dcterms:modified xsi:type="dcterms:W3CDTF">2020-06-02T07:43:16Z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0x0101008DE45CC47308EE4F98F17C77556D8244</vt:lpwstr>
  </property>
</Properties>
</file>