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21"/>
  </p:notesMasterIdLst>
  <p:handoutMasterIdLst>
    <p:handoutMasterId r:id="rId22"/>
  </p:handoutMasterIdLst>
  <p:sldIdLst>
    <p:sldId id="266" r:id="rId5"/>
    <p:sldId id="267" r:id="rId6"/>
    <p:sldId id="268" r:id="rId7"/>
    <p:sldId id="269" r:id="rId8"/>
    <p:sldId id="320" r:id="rId9"/>
    <p:sldId id="325" r:id="rId10"/>
    <p:sldId id="308" r:id="rId11"/>
    <p:sldId id="326" r:id="rId12"/>
    <p:sldId id="271" r:id="rId13"/>
    <p:sldId id="322" r:id="rId14"/>
    <p:sldId id="323" r:id="rId15"/>
    <p:sldId id="324" r:id="rId16"/>
    <p:sldId id="327" r:id="rId17"/>
    <p:sldId id="272" r:id="rId18"/>
    <p:sldId id="273" r:id="rId19"/>
    <p:sldId id="274" r:id="rId2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IT</a:t>
            </a:r>
            <a:r>
              <a:rPr lang="en-GB" sz="800" baseline="0" dirty="0" smtClean="0">
                <a:latin typeface="Calibri" pitchFamily="34" charset="0"/>
                <a:cs typeface="Calibri" pitchFamily="34" charset="0"/>
              </a:rPr>
              <a:t> Hardware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fike.com/products/fire-suppression-products/?product_type=chemical-ag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ike.com/products/fire-suppression-products/?product_type=water-mist" TargetMode="External"/><Relationship Id="rId2" Type="http://schemas.openxmlformats.org/officeDocument/2006/relationships/hyperlink" Target="https://www.fike.com/products/fire-suppression-products/?product_type=co2"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fike.com/product/ecaro-25-clean-agent-fire-suppression/" TargetMode="External"/><Relationship Id="rId7" Type="http://schemas.openxmlformats.org/officeDocument/2006/relationships/image" Target="../media/image7.png"/><Relationship Id="rId2" Type="http://schemas.openxmlformats.org/officeDocument/2006/relationships/hyperlink" Target="https://www.fike.com/products/fire-suppression-products/?product_type=chemical-agent" TargetMode="External"/><Relationship Id="rId1" Type="http://schemas.openxmlformats.org/officeDocument/2006/relationships/slideLayout" Target="../slideLayouts/slideLayout2.xml"/><Relationship Id="rId6" Type="http://schemas.openxmlformats.org/officeDocument/2006/relationships/hyperlink" Target="https://www.fike.com/products/fire-suppression-products/?product_type=inert-gas" TargetMode="External"/><Relationship Id="rId5" Type="http://schemas.openxmlformats.org/officeDocument/2006/relationships/hyperlink" Target="https://www.fike.com/products/3m-novec-1230-fire-protection-fluid/" TargetMode="External"/><Relationship Id="rId4" Type="http://schemas.openxmlformats.org/officeDocument/2006/relationships/hyperlink" Target="https://www.fike.com/product/fm-200-fire-suppression-syste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fike.com/product/ecaro-25-clean-agent-fire-suppr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t>Fire Suppression Systems</a:t>
            </a:r>
            <a:endParaRPr lang="en-US" dirty="0"/>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600" b="1" dirty="0"/>
              <a:t>Environmental Friendliness</a:t>
            </a:r>
          </a:p>
          <a:p>
            <a:pPr algn="just"/>
            <a:endParaRPr lang="en-US" sz="1600" dirty="0" smtClean="0"/>
          </a:p>
          <a:p>
            <a:pPr algn="just"/>
            <a:endParaRPr lang="en-US" sz="1600" dirty="0"/>
          </a:p>
          <a:p>
            <a:pPr algn="just"/>
            <a:r>
              <a:rPr lang="en-US" sz="1600" dirty="0"/>
              <a:t>Water-based systems and inert gas systems are the greenest options available, since water and inert gas are naturally occurring substances that we extract from the environment and harness for use in fire suppression. </a:t>
            </a:r>
            <a:endParaRPr lang="en-US" sz="1600" dirty="0" smtClean="0"/>
          </a:p>
          <a:p>
            <a:pPr algn="just"/>
            <a:endParaRPr lang="en-US" sz="1600" dirty="0"/>
          </a:p>
          <a:p>
            <a:pPr algn="just"/>
            <a:r>
              <a:rPr lang="en-US" sz="1600" dirty="0" smtClean="0"/>
              <a:t>Among </a:t>
            </a:r>
            <a:r>
              <a:rPr lang="en-US" sz="1600" dirty="0"/>
              <a:t>the chemical agents, FK-5-1-12 is the most environmentally benign with a global warming potential (GWP) value of one.</a:t>
            </a:r>
          </a:p>
          <a:p>
            <a:pPr algn="just"/>
            <a:endParaRPr lang="en-US" sz="1600" dirty="0" smtClean="0"/>
          </a:p>
          <a:p>
            <a:pPr marL="0" indent="0" algn="just">
              <a:buNone/>
            </a:pPr>
            <a:endParaRPr lang="en-US" sz="1600"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7363" y="554038"/>
            <a:ext cx="7042150" cy="1143000"/>
          </a:xfrm>
        </p:spPr>
        <p:txBody>
          <a:bodyPr/>
          <a:lstStyle/>
          <a:p>
            <a:r>
              <a:rPr lang="en-US" sz="2400" b="1" dirty="0"/>
              <a:t>Which factors are most important to your organization?</a:t>
            </a:r>
            <a:br>
              <a:rPr lang="en-US" sz="2400" b="1" dirty="0"/>
            </a:br>
            <a:endParaRPr lang="en-US" altLang="en-US" sz="2400" b="1" u="sng" dirty="0" smtClean="0">
              <a:solidFill>
                <a:schemeClr val="accent6">
                  <a:lumMod val="75000"/>
                </a:schemeClr>
              </a:solidFill>
            </a:endParaRPr>
          </a:p>
        </p:txBody>
      </p:sp>
    </p:spTree>
    <p:extLst>
      <p:ext uri="{BB962C8B-B14F-4D97-AF65-F5344CB8AC3E}">
        <p14:creationId xmlns:p14="http://schemas.microsoft.com/office/powerpoint/2010/main" val="332730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dirty="0" smtClean="0"/>
              <a:t>Downtime/Cleanup</a:t>
            </a:r>
          </a:p>
          <a:p>
            <a:endParaRPr lang="en-US" sz="2000" b="1" dirty="0"/>
          </a:p>
          <a:p>
            <a:r>
              <a:rPr lang="en-US" sz="1600" dirty="0"/>
              <a:t>Traditional water sprinklers can produce as much damage to a building or its critical assets as a fire itself. </a:t>
            </a:r>
            <a:endParaRPr lang="en-US" sz="1600" dirty="0" smtClean="0"/>
          </a:p>
          <a:p>
            <a:r>
              <a:rPr lang="en-US" sz="1600" dirty="0"/>
              <a:t>Conversely, a chemical clean agent or inert gas would suppress the fire quickly with very little business lost as a result of downtime.</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7363" y="554038"/>
            <a:ext cx="7042150" cy="1143000"/>
          </a:xfrm>
        </p:spPr>
        <p:txBody>
          <a:bodyPr/>
          <a:lstStyle/>
          <a:p>
            <a:r>
              <a:rPr lang="en-US" sz="2400" b="1" dirty="0"/>
              <a:t>Which factors are most important to your organization?</a:t>
            </a:r>
            <a:br>
              <a:rPr lang="en-US" sz="2400" b="1" dirty="0"/>
            </a:br>
            <a:endParaRPr lang="en-US" altLang="en-US" sz="2400" b="1" u="sng" dirty="0" smtClean="0">
              <a:solidFill>
                <a:schemeClr val="accent6">
                  <a:lumMod val="75000"/>
                </a:schemeClr>
              </a:solidFill>
            </a:endParaRPr>
          </a:p>
        </p:txBody>
      </p:sp>
    </p:spTree>
    <p:extLst>
      <p:ext uri="{BB962C8B-B14F-4D97-AF65-F5344CB8AC3E}">
        <p14:creationId xmlns:p14="http://schemas.microsoft.com/office/powerpoint/2010/main" val="211455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354013"/>
            <a:ext cx="7042150" cy="1143000"/>
          </a:xfrm>
        </p:spPr>
        <p:txBody>
          <a:bodyPr/>
          <a:lstStyle/>
          <a:p>
            <a:r>
              <a:rPr lang="en-US" sz="2000" b="1" dirty="0"/>
              <a:t>Which fire suppression systems are most effective for my application?</a:t>
            </a:r>
            <a:br>
              <a:rPr lang="en-US" sz="2000" b="1" dirty="0"/>
            </a:br>
            <a:endParaRPr lang="en-US" sz="2000" dirty="0"/>
          </a:p>
        </p:txBody>
      </p:sp>
      <p:sp>
        <p:nvSpPr>
          <p:cNvPr id="3" name="Content Placeholder 2"/>
          <p:cNvSpPr>
            <a:spLocks noGrp="1"/>
          </p:cNvSpPr>
          <p:nvPr>
            <p:ph idx="1"/>
          </p:nvPr>
        </p:nvSpPr>
        <p:spPr>
          <a:xfrm>
            <a:off x="307059" y="1497013"/>
            <a:ext cx="8229600" cy="4525962"/>
          </a:xfrm>
        </p:spPr>
        <p:txBody>
          <a:bodyPr/>
          <a:lstStyle/>
          <a:p>
            <a:pPr algn="just"/>
            <a:r>
              <a:rPr lang="en-US" sz="1800" b="1" dirty="0"/>
              <a:t>Commercial Applications </a:t>
            </a:r>
            <a:r>
              <a:rPr lang="en-US" sz="1800" dirty="0"/>
              <a:t>– Include hospitality, healthcare, schools, libraries and office buildings; places where people live, work and do </a:t>
            </a:r>
            <a:r>
              <a:rPr lang="en-US" sz="1800" dirty="0" smtClean="0"/>
              <a:t>business. For </a:t>
            </a:r>
            <a:r>
              <a:rPr lang="en-US" sz="1800" dirty="0"/>
              <a:t>example, a health care facility may use water mist to protect rooms, common areas and backup generators, and a chemical agent like HFC-125 or HFC-227ea for server rooms, and electronic medical equipment like MRIs.</a:t>
            </a:r>
            <a:endParaRPr lang="en-US" sz="1800" dirty="0" smtClean="0"/>
          </a:p>
          <a:p>
            <a:pPr marL="0" indent="0" algn="just">
              <a:buNone/>
            </a:pPr>
            <a:endParaRPr lang="en-US" sz="1800" dirty="0" smtClean="0"/>
          </a:p>
          <a:p>
            <a:pPr algn="just"/>
            <a:r>
              <a:rPr lang="en-US" sz="1800" b="1" dirty="0"/>
              <a:t>Industrial Applications </a:t>
            </a:r>
            <a:r>
              <a:rPr lang="en-US" sz="1800" dirty="0"/>
              <a:t>– Include factories and machine shops; where things are made. Water mist and CO</a:t>
            </a:r>
            <a:r>
              <a:rPr lang="en-US" sz="1800" baseline="-25000" dirty="0"/>
              <a:t>2</a:t>
            </a:r>
            <a:r>
              <a:rPr lang="en-US" sz="1800" dirty="0"/>
              <a:t> are most commonly used because of their cost effectiveness and the types of hazards most commonly found in </a:t>
            </a:r>
            <a:r>
              <a:rPr lang="en-US" sz="1800" dirty="0" smtClean="0"/>
              <a:t>these environments.</a:t>
            </a:r>
          </a:p>
          <a:p>
            <a:pPr algn="just"/>
            <a:endParaRPr lang="en-US" sz="1800" dirty="0" smtClean="0"/>
          </a:p>
          <a:p>
            <a:pPr algn="just"/>
            <a:r>
              <a:rPr lang="en-US" sz="1800" b="1" dirty="0"/>
              <a:t>Irreplaceable Asset Applications </a:t>
            </a:r>
            <a:r>
              <a:rPr lang="en-US" sz="1800" dirty="0"/>
              <a:t>– Include data centers, telecommunications facilities, museums and historical sites; where critical assets are contained. For the greatest protection and preservation of irreplaceable assets, such as server-backed user information or historical artifacts, gaseous agents (chemical or inert) are ideal.</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312291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u="sng" dirty="0" smtClean="0">
                <a:solidFill>
                  <a:schemeClr val="accent6">
                    <a:lumMod val="75000"/>
                  </a:schemeClr>
                </a:solidFill>
                <a:latin typeface="Century Gothic" panose="020B0502020202020204" pitchFamily="34" charset="0"/>
                <a:ea typeface="新細明體" pitchFamily="18" charset="-120"/>
              </a:rPr>
              <a:t>Quick Review Questions</a:t>
            </a:r>
            <a:r>
              <a:rPr lang="en-US" altLang="zh-TW" u="sng" dirty="0">
                <a:solidFill>
                  <a:schemeClr val="accent6">
                    <a:lumMod val="75000"/>
                  </a:schemeClr>
                </a:solidFill>
                <a:latin typeface="Century Gothic" panose="020B0502020202020204" pitchFamily="34" charset="0"/>
                <a:ea typeface="新細明體" pitchFamily="18" charset="-120"/>
              </a:rPr>
              <a:t/>
            </a:r>
            <a:br>
              <a:rPr lang="en-US" altLang="zh-TW" u="sng" dirty="0">
                <a:solidFill>
                  <a:schemeClr val="accent6">
                    <a:lumMod val="75000"/>
                  </a:schemeClr>
                </a:solidFill>
                <a:latin typeface="Century Gothic" panose="020B0502020202020204" pitchFamily="34" charset="0"/>
                <a:ea typeface="新細明體" pitchFamily="18" charset="-120"/>
              </a:rPr>
            </a:br>
            <a:endParaRPr lang="en-US" dirty="0"/>
          </a:p>
        </p:txBody>
      </p:sp>
      <p:sp>
        <p:nvSpPr>
          <p:cNvPr id="3" name="Content Placeholder 2"/>
          <p:cNvSpPr>
            <a:spLocks noGrp="1"/>
          </p:cNvSpPr>
          <p:nvPr>
            <p:ph idx="1"/>
          </p:nvPr>
        </p:nvSpPr>
        <p:spPr/>
        <p:txBody>
          <a:bodyPr/>
          <a:lstStyle/>
          <a:p>
            <a:pPr marL="457200" indent="-457200" fontAlgn="auto">
              <a:buAutoNum type="arabicPeriod"/>
            </a:pPr>
            <a:r>
              <a:rPr lang="en-US" sz="2000" dirty="0" smtClean="0"/>
              <a:t>Which </a:t>
            </a:r>
            <a:r>
              <a:rPr lang="en-US" sz="2000" dirty="0"/>
              <a:t>fire suppression systems are most effective for my  </a:t>
            </a:r>
            <a:endParaRPr lang="en-US" sz="2000" dirty="0" smtClean="0"/>
          </a:p>
          <a:p>
            <a:pPr marL="0" indent="0" fontAlgn="auto">
              <a:buNone/>
            </a:pPr>
            <a:r>
              <a:rPr lang="en-US" sz="2000" dirty="0" smtClean="0"/>
              <a:t>       application</a:t>
            </a:r>
            <a:r>
              <a:rPr lang="en-US" sz="2000" dirty="0"/>
              <a:t>?</a:t>
            </a:r>
          </a:p>
          <a:p>
            <a:pPr marL="457200" indent="-457200" fontAlgn="auto">
              <a:buAutoNum type="arabicPeriod" startAt="2"/>
            </a:pPr>
            <a:r>
              <a:rPr lang="en-US" sz="2000" dirty="0" smtClean="0"/>
              <a:t>Which </a:t>
            </a:r>
            <a:r>
              <a:rPr lang="en-US" sz="2000" dirty="0"/>
              <a:t>factors are most important to your organization</a:t>
            </a:r>
            <a:r>
              <a:rPr lang="en-US" sz="2000" dirty="0" smtClean="0"/>
              <a:t>?</a:t>
            </a:r>
          </a:p>
          <a:p>
            <a:pPr marL="457200" indent="-457200" fontAlgn="auto">
              <a:buAutoNum type="arabicPeriod" startAt="2"/>
            </a:pPr>
            <a:r>
              <a:rPr lang="en-US" sz="2000" dirty="0" smtClean="0"/>
              <a:t>What </a:t>
            </a:r>
            <a:r>
              <a:rPr lang="en-US" sz="2000" dirty="0"/>
              <a:t>are the different types of fire suppression systems?</a:t>
            </a:r>
            <a:br>
              <a:rPr lang="en-US" sz="2000" dirty="0"/>
            </a:br>
            <a:endParaRPr lang="en-US" sz="2000" dirty="0"/>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25889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r>
              <a:rPr lang="en-US" dirty="0" smtClean="0"/>
              <a:t>Discussed Fire Suppression Systems</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14</a:t>
            </a:fld>
            <a:r>
              <a:rPr lang="en-GB" dirty="0" smtClean="0"/>
              <a:t>› of 9</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15</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alibri" panose="020F0502020204030204" pitchFamily="34" charset="0"/>
                <a:cs typeface="Calibri" panose="020F0502020204030204" pitchFamily="34" charset="0"/>
              </a:rPr>
              <a:t>Electrical Distribution System</a:t>
            </a: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16</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smtClean="0"/>
              <a:t>Fire Suppression Systems &amp; its types</a:t>
            </a: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176699" y="299947"/>
            <a:ext cx="7794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Discussion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302872" y="1523724"/>
            <a:ext cx="8952930" cy="4525963"/>
          </a:xfrm>
        </p:spPr>
        <p:txBody>
          <a:bodyPr/>
          <a:lstStyle/>
          <a:p>
            <a:pPr fontAlgn="auto"/>
            <a:r>
              <a:rPr lang="en-US" sz="2400" b="1" dirty="0">
                <a:solidFill>
                  <a:schemeClr val="accent2"/>
                </a:solidFill>
              </a:rPr>
              <a:t>At the end of this </a:t>
            </a:r>
            <a:r>
              <a:rPr lang="en-US" sz="2400" b="1" dirty="0" smtClean="0">
                <a:solidFill>
                  <a:schemeClr val="accent2"/>
                </a:solidFill>
              </a:rPr>
              <a:t>topic, </a:t>
            </a:r>
            <a:r>
              <a:rPr lang="en-US" sz="2400" b="1" dirty="0">
                <a:solidFill>
                  <a:srgbClr val="FF0000"/>
                </a:solidFill>
              </a:rPr>
              <a:t>YOU</a:t>
            </a:r>
            <a:r>
              <a:rPr lang="en-US" sz="2400" b="1" dirty="0">
                <a:solidFill>
                  <a:schemeClr val="accent2"/>
                </a:solidFill>
              </a:rPr>
              <a:t> should be able to</a:t>
            </a:r>
            <a:r>
              <a:rPr lang="en-US" sz="2400" b="1" dirty="0" smtClean="0">
                <a:solidFill>
                  <a:schemeClr val="accent2"/>
                </a:solidFill>
              </a:rPr>
              <a:t>:</a:t>
            </a:r>
          </a:p>
          <a:p>
            <a:pPr marL="0" indent="0" fontAlgn="auto">
              <a:buNone/>
            </a:pPr>
            <a:endParaRPr lang="en-GB" sz="2400" dirty="0"/>
          </a:p>
          <a:p>
            <a:pPr lvl="0" fontAlgn="auto"/>
            <a:r>
              <a:rPr lang="en-US" sz="2400" dirty="0" smtClean="0"/>
              <a:t>Understand Fire Suppression System Types</a:t>
            </a:r>
            <a:endParaRPr lang="en-US" sz="2400"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Sprinkler</a:t>
            </a:r>
          </a:p>
          <a:p>
            <a:r>
              <a:rPr lang="en-US" altLang="en-US" sz="2000" b="1" dirty="0" smtClean="0">
                <a:latin typeface="Century Gothic" panose="020B0502020202020204" pitchFamily="34" charset="0"/>
              </a:rPr>
              <a:t>CO2</a:t>
            </a:r>
          </a:p>
          <a:p>
            <a:r>
              <a:rPr lang="en-US" altLang="en-US" sz="2000" b="1" dirty="0" err="1" smtClean="0">
                <a:latin typeface="Century Gothic" panose="020B0502020202020204" pitchFamily="34" charset="0"/>
              </a:rPr>
              <a:t>Inergen</a:t>
            </a:r>
            <a:endParaRPr lang="en-US" altLang="en-US" sz="2000" b="1" dirty="0" smtClean="0">
              <a:latin typeface="Century Gothic" panose="020B0502020202020204" pitchFamily="34" charset="0"/>
            </a:endParaRPr>
          </a:p>
          <a:p>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274638"/>
            <a:ext cx="7040562" cy="1143000"/>
          </a:xfrm>
        </p:spPr>
        <p:txBody>
          <a:bodyPr/>
          <a:lstStyle/>
          <a:p>
            <a:r>
              <a:rPr lang="en-US" dirty="0" smtClean="0"/>
              <a:t>What is Fire Suppression Systems?</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3" name="Content Placeholder 2"/>
          <p:cNvSpPr>
            <a:spLocks noGrp="1"/>
          </p:cNvSpPr>
          <p:nvPr>
            <p:ph idx="1"/>
          </p:nvPr>
        </p:nvSpPr>
        <p:spPr/>
        <p:txBody>
          <a:bodyPr/>
          <a:lstStyle/>
          <a:p>
            <a:pPr algn="just"/>
            <a:r>
              <a:rPr lang="en-US" sz="1800" dirty="0"/>
              <a:t>Fire suppression systems are designed to extinguish fires, or, at the least, prevent them from spreading. </a:t>
            </a:r>
            <a:endParaRPr lang="en-US" sz="1800" dirty="0" smtClean="0"/>
          </a:p>
          <a:p>
            <a:pPr algn="just"/>
            <a:endParaRPr lang="en-US" sz="1800" dirty="0"/>
          </a:p>
          <a:p>
            <a:pPr algn="just"/>
            <a:r>
              <a:rPr lang="en-US" sz="1800" dirty="0" smtClean="0"/>
              <a:t>They </a:t>
            </a:r>
            <a:r>
              <a:rPr lang="en-US" sz="1800" dirty="0"/>
              <a:t>work by dispersing water or chemicals at the site of a potential fire when heat sensors detect signs of an emergent fire, and some systems can be manually activated.</a:t>
            </a:r>
          </a:p>
        </p:txBody>
      </p:sp>
    </p:spTree>
    <p:extLst>
      <p:ext uri="{BB962C8B-B14F-4D97-AF65-F5344CB8AC3E}">
        <p14:creationId xmlns:p14="http://schemas.microsoft.com/office/powerpoint/2010/main" val="135484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600" b="1" dirty="0" smtClean="0">
                <a:solidFill>
                  <a:srgbClr val="CF4B00"/>
                </a:solidFill>
                <a:latin typeface="stevie-sans"/>
                <a:hlinkClick r:id="rId2"/>
              </a:rPr>
              <a:t>Water Sprinkler Systems</a:t>
            </a:r>
            <a:endParaRPr lang="en-US" sz="1600" b="1" dirty="0" smtClean="0">
              <a:solidFill>
                <a:srgbClr val="CF4B00"/>
              </a:solidFill>
              <a:latin typeface="stevie-sans"/>
            </a:endParaRPr>
          </a:p>
          <a:p>
            <a:pPr algn="just"/>
            <a:endParaRPr lang="en-US" sz="1600" dirty="0" smtClean="0"/>
          </a:p>
          <a:p>
            <a:pPr algn="just"/>
            <a:r>
              <a:rPr lang="en-US" sz="1600" dirty="0" smtClean="0"/>
              <a:t>It </a:t>
            </a:r>
            <a:r>
              <a:rPr lang="en-US" sz="1600" dirty="0"/>
              <a:t>consists of distribution piping system that is permanently attached to building structures, valve station and sprinkler heads that are firmly attached to the distribution pipes in the protected area</a:t>
            </a:r>
            <a:r>
              <a:rPr lang="en-US" sz="1600" dirty="0" smtClean="0"/>
              <a:t>.</a:t>
            </a:r>
          </a:p>
          <a:p>
            <a:pPr algn="just"/>
            <a:r>
              <a:rPr lang="en-US" sz="1600" dirty="0" smtClean="0"/>
              <a:t>Water </a:t>
            </a:r>
            <a:r>
              <a:rPr lang="en-US" sz="1600" dirty="0"/>
              <a:t>flows out from the sprinkler heads and sprays the area where fire is present. </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dirty="0" smtClean="0"/>
              <a:t>Fire Suppression System Types</a:t>
            </a:r>
            <a:endParaRPr lang="en-US" dirty="0"/>
          </a:p>
        </p:txBody>
      </p:sp>
      <p:pic>
        <p:nvPicPr>
          <p:cNvPr id="4098" name="Picture 2" descr="water sprinkler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657" y="355868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04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4862" y="1525834"/>
            <a:ext cx="6790844" cy="4525962"/>
          </a:xfrm>
        </p:spPr>
        <p:txBody>
          <a:bodyPr/>
          <a:lstStyle/>
          <a:p>
            <a:pPr marL="0" indent="0" algn="just">
              <a:buNone/>
            </a:pPr>
            <a:endParaRPr lang="en-US" sz="1600" dirty="0">
              <a:solidFill>
                <a:srgbClr val="000000"/>
              </a:solidFill>
              <a:latin typeface="stevie-sans"/>
            </a:endParaRPr>
          </a:p>
          <a:p>
            <a:pPr algn="just">
              <a:buFont typeface="Arial" panose="020B0604020202020204" pitchFamily="34" charset="0"/>
              <a:buChar char="•"/>
            </a:pPr>
            <a:r>
              <a:rPr lang="en-US" sz="1600" b="1" dirty="0">
                <a:solidFill>
                  <a:srgbClr val="CF4B00"/>
                </a:solidFill>
                <a:latin typeface="stevie-sans"/>
                <a:hlinkClick r:id="rId2"/>
              </a:rPr>
              <a:t>CO</a:t>
            </a:r>
            <a:r>
              <a:rPr lang="en-US" sz="1600" b="1" baseline="-25000" dirty="0">
                <a:solidFill>
                  <a:srgbClr val="CF4B00"/>
                </a:solidFill>
                <a:latin typeface="stevie-sans"/>
                <a:hlinkClick r:id="rId2"/>
              </a:rPr>
              <a:t>2</a:t>
            </a:r>
            <a:r>
              <a:rPr lang="en-US" sz="1600" b="1" dirty="0">
                <a:solidFill>
                  <a:srgbClr val="CF4B00"/>
                </a:solidFill>
                <a:latin typeface="stevie-sans"/>
                <a:hlinkClick r:id="rId2"/>
              </a:rPr>
              <a:t> Systems</a:t>
            </a:r>
            <a:r>
              <a:rPr lang="en-US" sz="1600" dirty="0">
                <a:solidFill>
                  <a:srgbClr val="000000"/>
                </a:solidFill>
                <a:latin typeface="stevie-sans"/>
              </a:rPr>
              <a:t> – Provide a heavy blanket of gas that reduces the oxygen level to a point where combustion cannot occur. Because it’s unsafe for people, CO</a:t>
            </a:r>
            <a:r>
              <a:rPr lang="en-US" sz="1600" baseline="-25000" dirty="0">
                <a:solidFill>
                  <a:srgbClr val="000000"/>
                </a:solidFill>
                <a:latin typeface="stevie-sans"/>
              </a:rPr>
              <a:t>2</a:t>
            </a:r>
            <a:r>
              <a:rPr lang="en-US" sz="1600" dirty="0">
                <a:solidFill>
                  <a:srgbClr val="000000"/>
                </a:solidFill>
                <a:latin typeface="stevie-sans"/>
              </a:rPr>
              <a:t> is only recommended for localized applications or areas generally inaccessible by employees or customers</a:t>
            </a:r>
            <a:r>
              <a:rPr lang="en-US" sz="1600" dirty="0" smtClean="0">
                <a:solidFill>
                  <a:srgbClr val="000000"/>
                </a:solidFill>
                <a:latin typeface="stevie-sans"/>
              </a:rPr>
              <a:t>.</a:t>
            </a:r>
            <a:endParaRPr lang="en-US" sz="16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60375" y="3960019"/>
            <a:ext cx="5074854" cy="2062103"/>
          </a:xfrm>
          <a:prstGeom prst="rect">
            <a:avLst/>
          </a:prstGeom>
        </p:spPr>
        <p:txBody>
          <a:bodyPr wrap="square">
            <a:spAutoFit/>
          </a:bodyPr>
          <a:lstStyle/>
          <a:p>
            <a:pPr algn="just"/>
            <a:r>
              <a:rPr lang="en-US" sz="1600" b="1" dirty="0">
                <a:solidFill>
                  <a:srgbClr val="CF4B00"/>
                </a:solidFill>
                <a:latin typeface="stevie-sans"/>
                <a:hlinkClick r:id="rId3"/>
              </a:rPr>
              <a:t>Water Mist Systems</a:t>
            </a:r>
            <a:r>
              <a:rPr lang="en-US" sz="1600" dirty="0">
                <a:solidFill>
                  <a:srgbClr val="000000"/>
                </a:solidFill>
                <a:latin typeface="stevie-sans"/>
              </a:rPr>
              <a:t> – Improve upon the traditional water sprinkler system by producing ultra-fine water droplets and using 50 to 90 percent less water than a fire sprinkler, resulting in little to no collateral damage. Water mist systems may be connected to a building’s water supply for continuous fire-fighting capability, or in remote locations, may be connected to a tank or reservoir.</a:t>
            </a:r>
            <a:endParaRPr lang="en-US" sz="1600" dirty="0"/>
          </a:p>
        </p:txBody>
      </p:sp>
      <p:sp>
        <p:nvSpPr>
          <p:cNvPr id="7" name="Title 1"/>
          <p:cNvSpPr>
            <a:spLocks noGrp="1"/>
          </p:cNvSpPr>
          <p:nvPr>
            <p:ph type="title"/>
          </p:nvPr>
        </p:nvSpPr>
        <p:spPr>
          <a:xfrm>
            <a:off x="654050" y="354013"/>
            <a:ext cx="7042150" cy="1143000"/>
          </a:xfrm>
        </p:spPr>
        <p:txBody>
          <a:bodyPr/>
          <a:lstStyle/>
          <a:p>
            <a:r>
              <a:rPr lang="en-US" dirty="0" smtClean="0"/>
              <a:t>Fire Suppression System Types</a:t>
            </a:r>
            <a:endParaRPr lang="en-US" dirty="0"/>
          </a:p>
        </p:txBody>
      </p:sp>
      <p:sp>
        <p:nvSpPr>
          <p:cNvPr id="8" name="AutoShape 2" descr="CO2 Fire Extinguisher Malaysia | Fire Equipment &amp; Trai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5575" y="1551781"/>
            <a:ext cx="2143125" cy="2143125"/>
          </a:xfrm>
          <a:prstGeom prst="rect">
            <a:avLst/>
          </a:prstGeom>
        </p:spPr>
      </p:pic>
      <p:pic>
        <p:nvPicPr>
          <p:cNvPr id="1028" name="Picture 4" descr="Top 4 Things to Know About Water Mist Extinguish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3255" y="4148901"/>
            <a:ext cx="2705681" cy="168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16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dirty="0" smtClean="0"/>
              <a:t>Fire Suppression System Types</a:t>
            </a:r>
            <a:endParaRPr lang="en-US" dirty="0"/>
          </a:p>
        </p:txBody>
      </p:sp>
      <p:sp>
        <p:nvSpPr>
          <p:cNvPr id="6" name="Rectangle 5"/>
          <p:cNvSpPr/>
          <p:nvPr/>
        </p:nvSpPr>
        <p:spPr>
          <a:xfrm>
            <a:off x="3148884" y="1628366"/>
            <a:ext cx="4971246" cy="3046988"/>
          </a:xfrm>
          <a:prstGeom prst="rect">
            <a:avLst/>
          </a:prstGeom>
        </p:spPr>
        <p:txBody>
          <a:bodyPr wrap="square">
            <a:spAutoFit/>
          </a:bodyPr>
          <a:lstStyle/>
          <a:p>
            <a:pPr algn="just">
              <a:buFont typeface="Arial" panose="020B0604020202020204" pitchFamily="34" charset="0"/>
              <a:buChar char="•"/>
            </a:pPr>
            <a:r>
              <a:rPr lang="en-US" sz="1600" b="1" dirty="0">
                <a:solidFill>
                  <a:srgbClr val="CF4B00"/>
                </a:solidFill>
                <a:latin typeface="stevie-sans"/>
                <a:hlinkClick r:id="rId2"/>
              </a:rPr>
              <a:t>Chemical Clean Agents</a:t>
            </a:r>
            <a:r>
              <a:rPr lang="en-US" sz="1600" dirty="0">
                <a:solidFill>
                  <a:srgbClr val="000000"/>
                </a:solidFill>
                <a:latin typeface="stevie-sans"/>
              </a:rPr>
              <a:t> – Include </a:t>
            </a:r>
            <a:r>
              <a:rPr lang="en-US" sz="1600" dirty="0">
                <a:solidFill>
                  <a:srgbClr val="CF4B00"/>
                </a:solidFill>
                <a:latin typeface="stevie-sans"/>
                <a:hlinkClick r:id="rId3"/>
              </a:rPr>
              <a:t>ECARO-25® (HFC-125)</a:t>
            </a:r>
            <a:r>
              <a:rPr lang="en-US" sz="1600" dirty="0">
                <a:solidFill>
                  <a:srgbClr val="000000"/>
                </a:solidFill>
                <a:latin typeface="stevie-sans"/>
              </a:rPr>
              <a:t>, </a:t>
            </a:r>
            <a:r>
              <a:rPr lang="en-US" sz="1600" dirty="0">
                <a:solidFill>
                  <a:srgbClr val="CF4B00"/>
                </a:solidFill>
                <a:latin typeface="stevie-sans"/>
                <a:hlinkClick r:id="rId4"/>
              </a:rPr>
              <a:t>FM-200 (HFC-227ea)</a:t>
            </a:r>
            <a:r>
              <a:rPr lang="en-US" sz="1600" dirty="0">
                <a:solidFill>
                  <a:srgbClr val="000000"/>
                </a:solidFill>
                <a:latin typeface="stevie-sans"/>
              </a:rPr>
              <a:t>, </a:t>
            </a:r>
            <a:r>
              <a:rPr lang="en-US" sz="1600" dirty="0">
                <a:solidFill>
                  <a:srgbClr val="CF4B00"/>
                </a:solidFill>
                <a:latin typeface="stevie-sans"/>
                <a:hlinkClick r:id="rId5"/>
              </a:rPr>
              <a:t>3M</a:t>
            </a:r>
            <a:r>
              <a:rPr lang="en-US" sz="1600" baseline="30000" dirty="0">
                <a:solidFill>
                  <a:srgbClr val="CF4B00"/>
                </a:solidFill>
                <a:latin typeface="stevie-sans"/>
                <a:hlinkClick r:id="rId5"/>
              </a:rPr>
              <a:t>TM</a:t>
            </a:r>
            <a:r>
              <a:rPr lang="en-US" sz="1600" dirty="0">
                <a:solidFill>
                  <a:srgbClr val="CF4B00"/>
                </a:solidFill>
                <a:latin typeface="stevie-sans"/>
                <a:hlinkClick r:id="rId5"/>
              </a:rPr>
              <a:t> </a:t>
            </a:r>
            <a:r>
              <a:rPr lang="en-US" sz="1600" dirty="0" err="1">
                <a:solidFill>
                  <a:srgbClr val="CF4B00"/>
                </a:solidFill>
                <a:latin typeface="stevie-sans"/>
                <a:hlinkClick r:id="rId5"/>
              </a:rPr>
              <a:t>Novec</a:t>
            </a:r>
            <a:r>
              <a:rPr lang="en-US" sz="1600" baseline="30000" dirty="0" err="1">
                <a:solidFill>
                  <a:srgbClr val="CF4B00"/>
                </a:solidFill>
                <a:latin typeface="stevie-sans"/>
                <a:hlinkClick r:id="rId5"/>
              </a:rPr>
              <a:t>TM</a:t>
            </a:r>
            <a:r>
              <a:rPr lang="en-US" sz="1600" dirty="0">
                <a:solidFill>
                  <a:srgbClr val="CF4B00"/>
                </a:solidFill>
                <a:latin typeface="stevie-sans"/>
                <a:hlinkClick r:id="rId5"/>
              </a:rPr>
              <a:t> 1230 Fire Protection Fluid</a:t>
            </a:r>
            <a:r>
              <a:rPr lang="en-US" sz="1600" dirty="0">
                <a:solidFill>
                  <a:srgbClr val="000000"/>
                </a:solidFill>
                <a:latin typeface="stevie-sans"/>
              </a:rPr>
              <a:t> and others, all of which offer fast-acting, and most importantly, people-safe fire-suppressing solutions. </a:t>
            </a:r>
            <a:endParaRPr lang="en-US" sz="1600" dirty="0" smtClean="0">
              <a:solidFill>
                <a:srgbClr val="000000"/>
              </a:solidFill>
              <a:latin typeface="stevie-sans"/>
            </a:endParaRPr>
          </a:p>
          <a:p>
            <a:pPr algn="just">
              <a:buFont typeface="Arial" panose="020B0604020202020204" pitchFamily="34" charset="0"/>
              <a:buChar char="•"/>
            </a:pPr>
            <a:endParaRPr lang="en-US" sz="1600" dirty="0">
              <a:solidFill>
                <a:srgbClr val="000000"/>
              </a:solidFill>
              <a:latin typeface="stevie-sans"/>
            </a:endParaRPr>
          </a:p>
          <a:p>
            <a:pPr algn="just">
              <a:buFont typeface="Arial" panose="020B0604020202020204" pitchFamily="34" charset="0"/>
              <a:buChar char="•"/>
            </a:pPr>
            <a:r>
              <a:rPr lang="en-US" sz="1600" dirty="0" smtClean="0">
                <a:solidFill>
                  <a:srgbClr val="000000"/>
                </a:solidFill>
                <a:latin typeface="stevie-sans"/>
              </a:rPr>
              <a:t>Clean </a:t>
            </a:r>
            <a:r>
              <a:rPr lang="en-US" sz="1600" dirty="0">
                <a:solidFill>
                  <a:srgbClr val="000000"/>
                </a:solidFill>
                <a:latin typeface="stevie-sans"/>
              </a:rPr>
              <a:t>agents protect irreplaceable assets, such as computers, servers, electronics, artwork, archives and more, as they produce none of the damage often associated with traditional water sprinkler systems</a:t>
            </a:r>
            <a:r>
              <a:rPr lang="en-US" sz="1600" dirty="0" smtClean="0">
                <a:solidFill>
                  <a:srgbClr val="000000"/>
                </a:solidFill>
                <a:latin typeface="stevie-sans"/>
              </a:rPr>
              <a:t>.</a:t>
            </a:r>
            <a:endParaRPr lang="en-US" sz="1600" dirty="0">
              <a:solidFill>
                <a:srgbClr val="000000"/>
              </a:solidFill>
              <a:latin typeface="stevie-sans"/>
            </a:endParaRPr>
          </a:p>
        </p:txBody>
      </p:sp>
      <p:sp>
        <p:nvSpPr>
          <p:cNvPr id="7" name="Rectangle 6"/>
          <p:cNvSpPr/>
          <p:nvPr/>
        </p:nvSpPr>
        <p:spPr>
          <a:xfrm>
            <a:off x="756008" y="4886082"/>
            <a:ext cx="5387215" cy="1600438"/>
          </a:xfrm>
          <a:prstGeom prst="rect">
            <a:avLst/>
          </a:prstGeom>
        </p:spPr>
        <p:txBody>
          <a:bodyPr wrap="square">
            <a:spAutoFit/>
          </a:bodyPr>
          <a:lstStyle/>
          <a:p>
            <a:pPr algn="just">
              <a:buFont typeface="Arial" panose="020B0604020202020204" pitchFamily="34" charset="0"/>
              <a:buChar char="•"/>
            </a:pPr>
            <a:r>
              <a:rPr lang="en-US" sz="1600" b="1" dirty="0">
                <a:solidFill>
                  <a:srgbClr val="CF4B00"/>
                </a:solidFill>
                <a:latin typeface="stevie-sans"/>
                <a:hlinkClick r:id="rId6"/>
              </a:rPr>
              <a:t>Inert Gases</a:t>
            </a:r>
            <a:r>
              <a:rPr lang="en-US" sz="1600" dirty="0">
                <a:solidFill>
                  <a:srgbClr val="000000"/>
                </a:solidFill>
                <a:latin typeface="stevie-sans"/>
              </a:rPr>
              <a:t> – Include nitrogen, argon and CO</a:t>
            </a:r>
            <a:r>
              <a:rPr lang="en-US" sz="1600" baseline="-25000" dirty="0">
                <a:solidFill>
                  <a:srgbClr val="000000"/>
                </a:solidFill>
                <a:latin typeface="stevie-sans"/>
              </a:rPr>
              <a:t>2</a:t>
            </a:r>
            <a:r>
              <a:rPr lang="en-US" sz="1600" dirty="0">
                <a:solidFill>
                  <a:srgbClr val="000000"/>
                </a:solidFill>
                <a:latin typeface="stevie-sans"/>
              </a:rPr>
              <a:t>, or a combination of two or more, and reduce oxygen levels to a point where combustion cannot be sustained. These gaseous agents are safe for both people and the environment.</a:t>
            </a:r>
          </a:p>
          <a:p>
            <a:pPr algn="just">
              <a:buFont typeface="Arial" panose="020B0604020202020204" pitchFamily="34" charset="0"/>
              <a:buChar char="•"/>
            </a:pPr>
            <a:endParaRPr lang="en-US" dirty="0">
              <a:solidFill>
                <a:srgbClr val="000000"/>
              </a:solidFill>
              <a:latin typeface="stevie-sans"/>
            </a:endParaRPr>
          </a:p>
        </p:txBody>
      </p:sp>
      <p:pic>
        <p:nvPicPr>
          <p:cNvPr id="8" name="Picture 7"/>
          <p:cNvPicPr>
            <a:picLocks noChangeAspect="1"/>
          </p:cNvPicPr>
          <p:nvPr/>
        </p:nvPicPr>
        <p:blipFill>
          <a:blip r:embed="rId7"/>
          <a:stretch>
            <a:fillRect/>
          </a:stretch>
        </p:blipFill>
        <p:spPr>
          <a:xfrm>
            <a:off x="588806" y="1829472"/>
            <a:ext cx="2438400" cy="2300098"/>
          </a:xfrm>
          <a:prstGeom prst="rect">
            <a:avLst/>
          </a:prstGeom>
        </p:spPr>
      </p:pic>
      <p:pic>
        <p:nvPicPr>
          <p:cNvPr id="9" name="Picture 8"/>
          <p:cNvPicPr>
            <a:picLocks noChangeAspect="1"/>
          </p:cNvPicPr>
          <p:nvPr/>
        </p:nvPicPr>
        <p:blipFill>
          <a:blip r:embed="rId8"/>
          <a:stretch>
            <a:fillRect/>
          </a:stretch>
        </p:blipFill>
        <p:spPr>
          <a:xfrm>
            <a:off x="6264901" y="4482601"/>
            <a:ext cx="2466975" cy="1847850"/>
          </a:xfrm>
          <a:prstGeom prst="rect">
            <a:avLst/>
          </a:prstGeom>
        </p:spPr>
      </p:pic>
    </p:spTree>
    <p:extLst>
      <p:ext uri="{BB962C8B-B14F-4D97-AF65-F5344CB8AC3E}">
        <p14:creationId xmlns:p14="http://schemas.microsoft.com/office/powerpoint/2010/main" val="178355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7363" y="554038"/>
            <a:ext cx="7042150" cy="1143000"/>
          </a:xfrm>
        </p:spPr>
        <p:txBody>
          <a:bodyPr/>
          <a:lstStyle/>
          <a:p>
            <a:r>
              <a:rPr lang="en-US" sz="2400" b="1" dirty="0"/>
              <a:t>Which factors are most important to your organization?</a:t>
            </a:r>
            <a:br>
              <a:rPr lang="en-US" sz="2400" b="1" dirty="0"/>
            </a:br>
            <a:endParaRPr lang="en-US" altLang="en-US" sz="2400" b="1" u="sng" dirty="0" smtClean="0">
              <a:solidFill>
                <a:schemeClr val="accent6">
                  <a:lumMod val="75000"/>
                </a:schemeClr>
              </a:solidFill>
            </a:endParaRPr>
          </a:p>
        </p:txBody>
      </p:sp>
      <p:sp>
        <p:nvSpPr>
          <p:cNvPr id="2" name="Content Placeholder 1"/>
          <p:cNvSpPr>
            <a:spLocks noGrp="1"/>
          </p:cNvSpPr>
          <p:nvPr>
            <p:ph idx="1"/>
          </p:nvPr>
        </p:nvSpPr>
        <p:spPr/>
        <p:txBody>
          <a:bodyPr/>
          <a:lstStyle/>
          <a:p>
            <a:r>
              <a:rPr lang="en-US" sz="1800" b="1" dirty="0" smtClean="0"/>
              <a:t>Cost </a:t>
            </a:r>
            <a:r>
              <a:rPr lang="en-US" sz="1800" b="1" dirty="0"/>
              <a:t>Effectiveness</a:t>
            </a:r>
          </a:p>
          <a:p>
            <a:pPr algn="just"/>
            <a:endParaRPr lang="en-US" sz="1600" dirty="0" smtClean="0"/>
          </a:p>
          <a:p>
            <a:pPr algn="just"/>
            <a:r>
              <a:rPr lang="en-US" sz="1600" dirty="0" smtClean="0"/>
              <a:t>With </a:t>
            </a:r>
            <a:r>
              <a:rPr lang="en-US" sz="1600" dirty="0"/>
              <a:t>the recent introduction of low-pressure water mist systems, water mist has become a cost-effective method of fire suppression.</a:t>
            </a:r>
          </a:p>
          <a:p>
            <a:pPr algn="just"/>
            <a:r>
              <a:rPr lang="en-US" sz="1600" dirty="0"/>
              <a:t>Of the chemical agent fire suppression systems, </a:t>
            </a:r>
            <a:r>
              <a:rPr lang="en-US" sz="1600" dirty="0">
                <a:hlinkClick r:id="rId2"/>
              </a:rPr>
              <a:t>ECARO-25</a:t>
            </a:r>
            <a:r>
              <a:rPr lang="en-US" sz="1600" dirty="0"/>
              <a:t> is the most cost-effective solution from an agent cost-per-pound basis.</a:t>
            </a:r>
          </a:p>
          <a:p>
            <a:pPr marL="0" indent="0">
              <a:buNone/>
            </a:pPr>
            <a:endParaRPr lang="en-US" sz="1600" dirty="0" smtClean="0">
              <a:latin typeface="Calibri" panose="020F0502020204030204" pitchFamily="34" charset="0"/>
              <a:cs typeface="Calibri" panose="020F0502020204030204" pitchFamily="34" charset="0"/>
            </a:endParaRPr>
          </a:p>
          <a:p>
            <a:r>
              <a:rPr lang="en-US" sz="1600" b="1" dirty="0"/>
              <a:t>Design </a:t>
            </a:r>
            <a:r>
              <a:rPr lang="en-US" sz="1600" b="1" dirty="0" smtClean="0"/>
              <a:t>Flexibility</a:t>
            </a:r>
          </a:p>
          <a:p>
            <a:pPr marL="0" indent="0">
              <a:buNone/>
            </a:pPr>
            <a:endParaRPr lang="en-US" sz="1600" b="1" dirty="0" smtClean="0"/>
          </a:p>
          <a:p>
            <a:r>
              <a:rPr lang="en-US" sz="1600" dirty="0" smtClean="0"/>
              <a:t>Inert </a:t>
            </a:r>
            <a:r>
              <a:rPr lang="en-US" sz="1600" dirty="0"/>
              <a:t>gas systems provide the most flexible design options </a:t>
            </a:r>
          </a:p>
          <a:p>
            <a:pPr marL="0" indent="0">
              <a:buNone/>
            </a:pPr>
            <a:endParaRPr lang="en-US" sz="16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9</a:t>
            </a:fld>
            <a:r>
              <a:rPr lang="en-GB" dirty="0" smtClean="0"/>
              <a:t>› of 9</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E45CC47308EE4F98F17C77556D8244" ma:contentTypeVersion="4" ma:contentTypeDescription="Create a new document." ma:contentTypeScope="" ma:versionID="beceedb781c29f4795ed6e12d2c664ef">
  <xsd:schema xmlns:xsd="http://www.w3.org/2001/XMLSchema" xmlns:xs="http://www.w3.org/2001/XMLSchema" xmlns:p="http://schemas.microsoft.com/office/2006/metadata/properties" xmlns:ns2="a9a0e93a-86d2-4dde-aba1-cc463d008a38" targetNamespace="http://schemas.microsoft.com/office/2006/metadata/properties" ma:root="true" ma:fieldsID="e4adcdc0d6f15b0c86218acd89af661d" ns2:_="">
    <xsd:import namespace="a9a0e93a-86d2-4dde-aba1-cc463d008a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0e93a-86d2-4dde-aba1-cc463d008a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AD0CC7-37B0-418E-8DF9-D52F56E5C2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0e93a-86d2-4dde-aba1-cc463d008a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FDAA61-F749-4749-8884-E4192C86E43C}">
  <ds:schemaRefs>
    <ds:schemaRef ds:uri="http://schemas.microsoft.com/office/2006/metadata/properties"/>
    <ds:schemaRef ds:uri="http://purl.org/dc/dcmitype/"/>
    <ds:schemaRef ds:uri="http://purl.org/dc/term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a9a0e93a-86d2-4dde-aba1-cc463d008a38"/>
    <ds:schemaRef ds:uri="http://www.w3.org/XML/1998/namespace"/>
  </ds:schemaRefs>
</ds:datastoreItem>
</file>

<file path=customXml/itemProps3.xml><?xml version="1.0" encoding="utf-8"?>
<ds:datastoreItem xmlns:ds="http://schemas.openxmlformats.org/officeDocument/2006/customXml" ds:itemID="{F5524DA5-CA0E-4505-896E-AAA200787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 -Template-level-2</Template>
  <TotalTime>513</TotalTime>
  <Pages>11</Pages>
  <Words>486</Words>
  <Application>Microsoft Office PowerPoint</Application>
  <PresentationFormat>On-screen Show (4:3)</PresentationFormat>
  <Paragraphs>84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PGothic</vt:lpstr>
      <vt:lpstr>Arial</vt:lpstr>
      <vt:lpstr>Calibri</vt:lpstr>
      <vt:lpstr>Century Gothic</vt:lpstr>
      <vt:lpstr>新細明體</vt:lpstr>
      <vt:lpstr>stevie-sans</vt:lpstr>
      <vt:lpstr>UCTI-Template-foundation-level</vt:lpstr>
      <vt:lpstr>Data Center Infrastructure CT109-3-2&amp;Version 2</vt:lpstr>
      <vt:lpstr>Topic &amp; Structure of The Discussion</vt:lpstr>
      <vt:lpstr>Learning Outcomes</vt:lpstr>
      <vt:lpstr>Key Terms You Must Be Able To Use</vt:lpstr>
      <vt:lpstr>What is Fire Suppression Systems?</vt:lpstr>
      <vt:lpstr>Fire Suppression System Types</vt:lpstr>
      <vt:lpstr>Fire Suppression System Types</vt:lpstr>
      <vt:lpstr>Fire Suppression System Types</vt:lpstr>
      <vt:lpstr>Which factors are most important to your organization? </vt:lpstr>
      <vt:lpstr>Which factors are most important to your organization? </vt:lpstr>
      <vt:lpstr>Which factors are most important to your organization? </vt:lpstr>
      <vt:lpstr>Which fire suppression systems are most effective for my application? </vt:lpstr>
      <vt:lpstr>Quick Review Questions </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54</cp:revision>
  <cp:lastPrinted>1995-11-02T09:23:42Z</cp:lastPrinted>
  <dcterms:created xsi:type="dcterms:W3CDTF">2017-10-11T09:20:11Z</dcterms:created>
  <dcterms:modified xsi:type="dcterms:W3CDTF">2020-06-02T07:34:43Z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0x0101008DE45CC47308EE4F98F17C77556D8244</vt:lpwstr>
  </property>
</Properties>
</file>