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4"/>
  </p:sldMasterIdLst>
  <p:notesMasterIdLst>
    <p:notesMasterId r:id="rId20"/>
  </p:notesMasterIdLst>
  <p:handoutMasterIdLst>
    <p:handoutMasterId r:id="rId21"/>
  </p:handoutMasterIdLst>
  <p:sldIdLst>
    <p:sldId id="266" r:id="rId5"/>
    <p:sldId id="267" r:id="rId6"/>
    <p:sldId id="268" r:id="rId7"/>
    <p:sldId id="269" r:id="rId8"/>
    <p:sldId id="339" r:id="rId9"/>
    <p:sldId id="333" r:id="rId10"/>
    <p:sldId id="340" r:id="rId11"/>
    <p:sldId id="341" r:id="rId12"/>
    <p:sldId id="342" r:id="rId13"/>
    <p:sldId id="343" r:id="rId14"/>
    <p:sldId id="344" r:id="rId15"/>
    <p:sldId id="327" r:id="rId16"/>
    <p:sldId id="272" r:id="rId17"/>
    <p:sldId id="273" r:id="rId18"/>
    <p:sldId id="274" r:id="rId19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062BF-EFB4-47D6-BF86-4C759B418432}" v="1" dt="2020-05-28T13:10:56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SHAD CHUNGYEN LO" userId="S::tp044657@mail.apu.edu.my::2d5206b0-c980-4062-90f9-7820c79e3e56" providerId="AD" clId="Web-{5D8062BF-EFB4-47D6-BF86-4C759B418432}"/>
    <pc:docChg chg="delSld">
      <pc:chgData name="ARSHAD CHUNGYEN LO" userId="S::tp044657@mail.apu.edu.my::2d5206b0-c980-4062-90f9-7820c79e3e56" providerId="AD" clId="Web-{5D8062BF-EFB4-47D6-BF86-4C759B418432}" dt="2020-05-28T13:10:56.868" v="0"/>
      <pc:docMkLst>
        <pc:docMk/>
      </pc:docMkLst>
      <pc:sldChg chg="del">
        <pc:chgData name="ARSHAD CHUNGYEN LO" userId="S::tp044657@mail.apu.edu.my::2d5206b0-c980-4062-90f9-7820c79e3e56" providerId="AD" clId="Web-{5D8062BF-EFB4-47D6-BF86-4C759B418432}" dt="2020-05-28T13:10:56.868" v="0"/>
        <pc:sldMkLst>
          <pc:docMk/>
          <pc:sldMk cId="1340091549" sldId="33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Ct109-3-2 and Data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Centre Infrastructure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/>
              <a:t>Slide ‹#› of 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IT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Hardware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datacenter.techtarget.com/definition/server-blade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hatis.techtarget.com/definition/chas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searchstorage.techtarget.com/definition/host-bus-adapter" TargetMode="External"/><Relationship Id="rId4" Type="http://schemas.openxmlformats.org/officeDocument/2006/relationships/hyperlink" Target="https://searchstorage.techtarget.com/definition/Fibre-Channe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/>
              <a:t>IT Hardware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056695"/>
            <a:ext cx="6754812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/>
              <a:t>Data Center Infrastructure</a:t>
            </a:r>
            <a:br>
              <a:rPr lang="en-US" sz="3800"/>
            </a:br>
            <a:r>
              <a:rPr lang="en-US" sz="3800"/>
              <a:t>CT109-3-2&amp;Version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197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‹#› of 9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7975" y="46361"/>
            <a:ext cx="7042150" cy="1143000"/>
          </a:xfrm>
        </p:spPr>
        <p:txBody>
          <a:bodyPr/>
          <a:lstStyle/>
          <a:p>
            <a:r>
              <a:rPr lang="en-US" dirty="0"/>
              <a:t>Storage: </a:t>
            </a:r>
            <a:r>
              <a:rPr lang="en-US" sz="2000" dirty="0"/>
              <a:t>NAS(Network Attached Storage)</a:t>
            </a:r>
          </a:p>
        </p:txBody>
      </p:sp>
      <p:sp>
        <p:nvSpPr>
          <p:cNvPr id="6" name="AutoShape 2" descr="NAS in Enterprise Environ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983670"/>
            <a:ext cx="7469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latin typeface="arial" panose="020B0604020202020204" pitchFamily="34" charset="0"/>
              </a:rPr>
              <a:t>A term used to refer to storage devices that connect to a network and provide file access services to computer systems.</a:t>
            </a:r>
            <a:endParaRPr lang="en-US" sz="1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9797"/>
            <a:ext cx="9143999" cy="492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9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‹#› of 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54188"/>
            <a:ext cx="9144000" cy="486886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2064" y="739977"/>
            <a:ext cx="7042150" cy="1143000"/>
          </a:xfrm>
        </p:spPr>
        <p:txBody>
          <a:bodyPr/>
          <a:lstStyle/>
          <a:p>
            <a:pPr algn="just"/>
            <a:r>
              <a:rPr lang="en-US" sz="1400" b="1" dirty="0"/>
              <a:t>A storage area network (SAN) is a dedicated high-speed network or </a:t>
            </a:r>
            <a:r>
              <a:rPr lang="en-US" sz="1400" b="1" dirty="0" err="1"/>
              <a:t>subnetwork</a:t>
            </a:r>
            <a:r>
              <a:rPr lang="en-US" sz="1400" b="1" dirty="0"/>
              <a:t> that interconnects and presents shared pools of storage devices to multiple servers. 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05735" y="-108185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Storage: </a:t>
            </a:r>
            <a:r>
              <a:rPr lang="en-US" sz="2000" kern="0" dirty="0"/>
              <a:t>SAN(Storage Area Network)</a:t>
            </a:r>
          </a:p>
        </p:txBody>
      </p:sp>
    </p:spTree>
    <p:extLst>
      <p:ext uri="{BB962C8B-B14F-4D97-AF65-F5344CB8AC3E}">
        <p14:creationId xmlns:p14="http://schemas.microsoft.com/office/powerpoint/2010/main" val="175697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Quick Review Questions</a:t>
            </a:r>
            <a:r>
              <a:rPr lang="en-US" altLang="zh-TW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/>
            </a:r>
            <a:br>
              <a:rPr lang="en-US" altLang="zh-TW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Discuss three types of servers</a:t>
            </a:r>
          </a:p>
          <a:p>
            <a:pPr marL="514350" indent="-514350">
              <a:buAutoNum type="arabicPeriod"/>
            </a:pPr>
            <a:r>
              <a:rPr lang="en-US" dirty="0"/>
              <a:t>Discuss three storage types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Exercise Uploaded in Teams</a:t>
            </a:r>
          </a:p>
          <a:p>
            <a:pPr marL="0" indent="0">
              <a:buNone/>
            </a:pPr>
            <a:r>
              <a:rPr lang="en-US" dirty="0"/>
              <a:t> - Tutorial IT Hardware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889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en-US" dirty="0"/>
              <a:t>Discussed IT Hardware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‹</a:t>
            </a:r>
            <a:fld id="{647CDED0-D8D5-4196-BCFA-C049091E5763}" type="slidenum">
              <a:rPr lang="en-GB" smtClean="0"/>
              <a:t>13</a:t>
            </a:fld>
            <a:r>
              <a:rPr lang="en-GB" dirty="0"/>
              <a:t>› of 9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394230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305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‹</a:t>
            </a:r>
            <a:fld id="{65E90936-F74F-4C91-9923-CA704BD4FFFE}" type="slidenum">
              <a:rPr lang="en-GB" smtClean="0"/>
              <a:t>14</a:t>
            </a:fld>
            <a:r>
              <a:rPr lang="en-GB" dirty="0"/>
              <a:t>› of 9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27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BMS &amp; EMS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‹</a:t>
            </a:r>
            <a:fld id="{3F49DD0D-5B4E-4F33-8A46-06C4C1B13AA2}" type="slidenum">
              <a:rPr lang="en-GB" smtClean="0"/>
              <a:t>15</a:t>
            </a:fld>
            <a:r>
              <a:rPr lang="en-GB" dirty="0"/>
              <a:t>› of 9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9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sz="2400" dirty="0"/>
              <a:t>Understand IT Hardware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‹</a:t>
            </a:r>
            <a:fld id="{D5FD16A9-8C6A-4461-8C10-119E4B147955}" type="slidenum">
              <a:rPr lang="en-GB" smtClean="0"/>
              <a:t>2</a:t>
            </a:fld>
            <a:r>
              <a:rPr lang="en-GB" dirty="0"/>
              <a:t>› of 9</a:t>
            </a:r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6699" y="299947"/>
            <a:ext cx="77941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The Discussion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71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‹</a:t>
            </a:r>
            <a:fld id="{E5DBE6D7-844C-4C7F-9823-966AC4DC7EB8}" type="slidenum">
              <a:rPr lang="en-GB" smtClean="0"/>
              <a:t>3</a:t>
            </a:fld>
            <a:r>
              <a:rPr lang="en-GB" dirty="0"/>
              <a:t>› of 9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2872" y="1523724"/>
            <a:ext cx="8952930" cy="4525963"/>
          </a:xfrm>
        </p:spPr>
        <p:txBody>
          <a:bodyPr/>
          <a:lstStyle/>
          <a:p>
            <a:pPr fontAlgn="auto"/>
            <a:r>
              <a:rPr lang="en-US" sz="2400" b="1" dirty="0">
                <a:solidFill>
                  <a:schemeClr val="accent2"/>
                </a:solidFill>
              </a:rPr>
              <a:t>At the end of this topic, </a:t>
            </a:r>
            <a:r>
              <a:rPr lang="en-US" sz="2400" b="1" dirty="0">
                <a:solidFill>
                  <a:srgbClr val="FF0000"/>
                </a:solidFill>
              </a:rPr>
              <a:t>YOU</a:t>
            </a:r>
            <a:r>
              <a:rPr lang="en-US" sz="2400" b="1" dirty="0">
                <a:solidFill>
                  <a:schemeClr val="accent2"/>
                </a:solidFill>
              </a:rPr>
              <a:t> should be able to:</a:t>
            </a:r>
          </a:p>
          <a:p>
            <a:pPr marL="0" indent="0" fontAlgn="auto">
              <a:buNone/>
            </a:pPr>
            <a:endParaRPr lang="en-GB" sz="2400" dirty="0"/>
          </a:p>
          <a:p>
            <a:pPr lvl="0" fontAlgn="auto"/>
            <a:r>
              <a:rPr lang="en-US" sz="2400" dirty="0"/>
              <a:t>Understand IT Hardware</a:t>
            </a:r>
          </a:p>
        </p:txBody>
      </p:sp>
    </p:spTree>
    <p:extLst>
      <p:ext uri="{BB962C8B-B14F-4D97-AF65-F5344CB8AC3E}">
        <p14:creationId xmlns:p14="http://schemas.microsoft.com/office/powerpoint/2010/main" val="112968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You Must Be Able To Use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</a:rPr>
              <a:t>Rack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</a:rPr>
              <a:t>Blade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</a:rPr>
              <a:t>Tower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</a:rPr>
              <a:t>DAS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</a:rPr>
              <a:t>NAS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</a:rPr>
              <a:t>SAN</a:t>
            </a: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‹</a:t>
            </a:r>
            <a:fld id="{8C1754EE-C916-46B9-8AE9-DC16FB141BD6}" type="slidenum">
              <a:rPr lang="en-GB" smtClean="0"/>
              <a:t>4</a:t>
            </a:fld>
            <a:r>
              <a:rPr lang="en-GB" dirty="0"/>
              <a:t>› of 9</a:t>
            </a:r>
          </a:p>
        </p:txBody>
      </p:sp>
    </p:spTree>
    <p:extLst>
      <p:ext uri="{BB962C8B-B14F-4D97-AF65-F5344CB8AC3E}">
        <p14:creationId xmlns:p14="http://schemas.microsoft.com/office/powerpoint/2010/main" val="166076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‹#› of 9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dirty="0"/>
              <a:t>Servers: Tower Server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5575" y="1481852"/>
            <a:ext cx="4596729" cy="502573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A tower server is a computer intended for use as a server and built in an upright cabinet that stands alone.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The cabinet, called a tower, is similar in size and shape to the cabinet for a tower-style personal computer.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This is in contrast to rack server s or blade server s, which are designed to be rack-mounted .</a:t>
            </a:r>
          </a:p>
        </p:txBody>
      </p:sp>
      <p:sp>
        <p:nvSpPr>
          <p:cNvPr id="7" name="AutoShape 2" descr="Tower Server - Dual Xeon E5 - 8 Hot-swap Bays | ABMX Serv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870" y="1481852"/>
            <a:ext cx="3317160" cy="2304190"/>
          </a:xfrm>
          <a:prstGeom prst="rect">
            <a:avLst/>
          </a:prstGeom>
        </p:spPr>
      </p:pic>
      <p:pic>
        <p:nvPicPr>
          <p:cNvPr id="2052" name="Picture 4" descr="Intel Xeon High Performance 4U Tower Server with up to 7 PCI/PCI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870" y="4254646"/>
            <a:ext cx="3149578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38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Servers: Rack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350" y="1275971"/>
            <a:ext cx="4021831" cy="502573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As the name implies, rack servers are servers that are mounted within a rack.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The rack is of a uniform width and servers are mounted to the rack using screws.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Each rack can accommodate multiple servers and the servers are typically stacked on top of each other.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Rack server is a server that is placed in a standard 42u rack unit, with a typical server starting at 1u and going up.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‹#› of 9</a:t>
            </a:r>
          </a:p>
        </p:txBody>
      </p:sp>
      <p:pic>
        <p:nvPicPr>
          <p:cNvPr id="1026" name="Picture 2" descr="NEW DELL POWEREDGE R640 RACK SERVER (end 12/8/2020 1:03 PM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877" y="1275971"/>
            <a:ext cx="3978545" cy="180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42U Server Rack | 3D Wareh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300" y="3078051"/>
            <a:ext cx="4700700" cy="354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34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‹#› of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5575" y="1497233"/>
            <a:ext cx="4892943" cy="502573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In general, a blade server consists of a </a:t>
            </a:r>
            <a:r>
              <a:rPr lang="en-US" sz="1400" b="1" u="sng" dirty="0">
                <a:hlinkClick r:id="rId2"/>
              </a:rPr>
              <a:t>chassis</a:t>
            </a:r>
            <a:r>
              <a:rPr lang="en-US" sz="1400" b="1" dirty="0"/>
              <a:t>, or box-like structure, housing multiple thin, modular electronic circuit boards, known as </a:t>
            </a:r>
            <a:r>
              <a:rPr lang="en-US" sz="1400" b="1" u="sng" dirty="0">
                <a:hlinkClick r:id="rId3"/>
              </a:rPr>
              <a:t>server blades</a:t>
            </a:r>
            <a:r>
              <a:rPr lang="en-US" sz="1400" b="1" dirty="0"/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They are called blades because of their ultra-thin shape. Each blade contains a single server, often dedicated to a single application.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The individual blades contain processors, memory, integrated network controllers, an optional </a:t>
            </a:r>
            <a:r>
              <a:rPr lang="en-US" sz="1400" b="1" u="sng" dirty="0" err="1">
                <a:hlinkClick r:id="rId4"/>
              </a:rPr>
              <a:t>Fibre</a:t>
            </a:r>
            <a:r>
              <a:rPr lang="en-US" sz="1400" b="1" u="sng" dirty="0">
                <a:hlinkClick r:id="rId4"/>
              </a:rPr>
              <a:t> Channel</a:t>
            </a:r>
            <a:r>
              <a:rPr lang="en-US" sz="1400" b="1" dirty="0"/>
              <a:t> host bus adaptor (</a:t>
            </a:r>
            <a:r>
              <a:rPr lang="en-US" sz="1400" b="1" u="sng" dirty="0">
                <a:hlinkClick r:id="rId5"/>
              </a:rPr>
              <a:t>HBA</a:t>
            </a:r>
            <a:r>
              <a:rPr lang="en-US" sz="1400" b="1" dirty="0"/>
              <a:t>) and other input/output (IO) ports. These are used to connect server blades to other server blade units within the system, or to connect individual blades to power sources.</a:t>
            </a:r>
          </a:p>
        </p:txBody>
      </p:sp>
      <p:sp>
        <p:nvSpPr>
          <p:cNvPr id="6" name="AutoShape 2" descr="Blade Server, ब्लेड सर्वर, ब्लेड सर्वर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973" y="1497233"/>
            <a:ext cx="3813027" cy="2407075"/>
          </a:xfrm>
          <a:prstGeom prst="rect">
            <a:avLst/>
          </a:prstGeom>
        </p:spPr>
      </p:pic>
      <p:sp>
        <p:nvSpPr>
          <p:cNvPr id="8" name="AutoShape 4" descr="Blade Server Solutions | Supermicr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5626" y="3983903"/>
            <a:ext cx="3670466" cy="248129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dirty="0"/>
              <a:t>Servers: Blade Server</a:t>
            </a:r>
          </a:p>
        </p:txBody>
      </p:sp>
    </p:spTree>
    <p:extLst>
      <p:ext uri="{BB962C8B-B14F-4D97-AF65-F5344CB8AC3E}">
        <p14:creationId xmlns:p14="http://schemas.microsoft.com/office/powerpoint/2010/main" val="273126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Server Vs Rack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‹#› of 9</a:t>
            </a:r>
          </a:p>
        </p:txBody>
      </p:sp>
      <p:sp>
        <p:nvSpPr>
          <p:cNvPr id="5" name="Rectangle 4"/>
          <p:cNvSpPr/>
          <p:nvPr/>
        </p:nvSpPr>
        <p:spPr>
          <a:xfrm>
            <a:off x="334851" y="1791774"/>
            <a:ext cx="50356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medium-content-serif-font"/>
              </a:rPr>
              <a:t>Let us compare blade server and rack server advantages.</a:t>
            </a:r>
          </a:p>
          <a:p>
            <a:pPr algn="just"/>
            <a:endParaRPr lang="en-US" sz="1400" dirty="0">
              <a:latin typeface="medium-content-serif-font"/>
            </a:endParaRPr>
          </a:p>
          <a:p>
            <a:pPr algn="just"/>
            <a:r>
              <a:rPr lang="en-US" sz="1400" b="1" dirty="0">
                <a:latin typeface="medium-content-serif-font"/>
              </a:rPr>
              <a:t>1.Are they saving space?</a:t>
            </a:r>
            <a:endParaRPr lang="en-US" sz="1400" dirty="0">
              <a:latin typeface="medium-content-serif-font"/>
            </a:endParaRPr>
          </a:p>
          <a:p>
            <a:pPr algn="just"/>
            <a:endParaRPr lang="en-US" sz="1400" dirty="0">
              <a:latin typeface="medium-content-serif-font"/>
            </a:endParaRPr>
          </a:p>
          <a:p>
            <a:pPr algn="just"/>
            <a:r>
              <a:rPr lang="en-US" sz="1400" b="1" dirty="0">
                <a:latin typeface="medium-content-serif-font"/>
              </a:rPr>
              <a:t>The blade Server saves more space than the rack server.</a:t>
            </a:r>
          </a:p>
          <a:p>
            <a:pPr algn="just"/>
            <a:endParaRPr lang="en-US" sz="1400" dirty="0">
              <a:latin typeface="medium-content-serif-font"/>
            </a:endParaRPr>
          </a:p>
          <a:p>
            <a:pPr algn="just"/>
            <a:r>
              <a:rPr lang="en-US" sz="1400" b="1" dirty="0"/>
              <a:t>2.Are they easy to deploy cables or manage?</a:t>
            </a:r>
          </a:p>
          <a:p>
            <a:pPr algn="just"/>
            <a:endParaRPr lang="en-US" sz="1400" b="1" dirty="0"/>
          </a:p>
          <a:p>
            <a:pPr algn="just"/>
            <a:r>
              <a:rPr lang="en-US" sz="1400" b="1" dirty="0"/>
              <a:t>The blade servers are easier to manage, providing more processing power in smaller spaces, and less cost. As the blade server units are hot-swappable, they are easy to troubleshooting. The rack servers are standalone devices so that it’s more difficult to troubleshooting.</a:t>
            </a:r>
          </a:p>
          <a:p>
            <a:endParaRPr lang="en-US" b="0" i="0" dirty="0">
              <a:effectLst/>
              <a:latin typeface="medium-content-serif-fon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413" y="1707256"/>
            <a:ext cx="3086100" cy="30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5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‹#› of 9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8501" y="236002"/>
            <a:ext cx="7042150" cy="1143000"/>
          </a:xfrm>
        </p:spPr>
        <p:txBody>
          <a:bodyPr/>
          <a:lstStyle/>
          <a:p>
            <a:r>
              <a:rPr lang="en-US" dirty="0"/>
              <a:t>Storage: </a:t>
            </a:r>
            <a:r>
              <a:rPr lang="en-US" sz="2000" dirty="0"/>
              <a:t>DAS(Direct Attached Storage)</a:t>
            </a:r>
          </a:p>
        </p:txBody>
      </p:sp>
      <p:pic>
        <p:nvPicPr>
          <p:cNvPr id="4100" name="Picture 4" descr="Storage Technologies Overview | Microsoft Do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74461"/>
            <a:ext cx="4262906" cy="375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8501" y="1603566"/>
            <a:ext cx="8091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latin typeface="arial" panose="020B0604020202020204" pitchFamily="34" charset="0"/>
              </a:rPr>
              <a:t>Direct attached storage (DAS), also called direct attach storage, is digital storage that is attached directly to a computer or a server.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21" y="2474461"/>
            <a:ext cx="4159876" cy="375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83149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E45CC47308EE4F98F17C77556D8244" ma:contentTypeVersion="4" ma:contentTypeDescription="Create a new document." ma:contentTypeScope="" ma:versionID="beceedb781c29f4795ed6e12d2c664ef">
  <xsd:schema xmlns:xsd="http://www.w3.org/2001/XMLSchema" xmlns:xs="http://www.w3.org/2001/XMLSchema" xmlns:p="http://schemas.microsoft.com/office/2006/metadata/properties" xmlns:ns2="a9a0e93a-86d2-4dde-aba1-cc463d008a38" targetNamespace="http://schemas.microsoft.com/office/2006/metadata/properties" ma:root="true" ma:fieldsID="e4adcdc0d6f15b0c86218acd89af661d" ns2:_="">
    <xsd:import namespace="a9a0e93a-86d2-4dde-aba1-cc463d008a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0e93a-86d2-4dde-aba1-cc463d008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5E4EE7-94B4-437F-9A6D-849F80AB005A}">
  <ds:schemaRefs>
    <ds:schemaRef ds:uri="http://schemas.microsoft.com/office/2006/documentManagement/types"/>
    <ds:schemaRef ds:uri="a9a0e93a-86d2-4dde-aba1-cc463d008a38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4146D66-A692-4624-BAA9-BD08F5A940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8D3CB8-9CFD-4ED4-BCD4-BA47F23344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a0e93a-86d2-4dde-aba1-cc463d008a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1588</TotalTime>
  <Pages>11</Pages>
  <Words>325</Words>
  <Application>Microsoft Office PowerPoint</Application>
  <PresentationFormat>On-screen Show (4:3)</PresentationFormat>
  <Paragraphs>78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MS PGothic</vt:lpstr>
      <vt:lpstr>Arial</vt:lpstr>
      <vt:lpstr>Arial</vt:lpstr>
      <vt:lpstr>Calibri</vt:lpstr>
      <vt:lpstr>Century Gothic</vt:lpstr>
      <vt:lpstr>medium-content-serif-font</vt:lpstr>
      <vt:lpstr>新細明體</vt:lpstr>
      <vt:lpstr>UCTI-Template-foundation-level</vt:lpstr>
      <vt:lpstr>Data Center Infrastructure CT109-3-2&amp;Version 2</vt:lpstr>
      <vt:lpstr>Topic &amp; Structure of The Discussion</vt:lpstr>
      <vt:lpstr>Learning Outcomes</vt:lpstr>
      <vt:lpstr>Key Terms You Must Be Able To Use</vt:lpstr>
      <vt:lpstr>Servers: Tower Server</vt:lpstr>
      <vt:lpstr>Servers: Rack Server</vt:lpstr>
      <vt:lpstr>Servers: Blade Server</vt:lpstr>
      <vt:lpstr>Blade Server Vs Rack Server</vt:lpstr>
      <vt:lpstr>Storage: DAS(Direct Attached Storage)</vt:lpstr>
      <vt:lpstr>Storage: NAS(Network Attached Storage)</vt:lpstr>
      <vt:lpstr>A storage area network (SAN) is a dedicated high-speed network or subnetwork that interconnects and presents shared pools of storage devices to multiple servers. </vt:lpstr>
      <vt:lpstr>Quick Review Questions 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Dr. Kuruvikulam Chandrasekaran Arun</cp:lastModifiedBy>
  <cp:revision>86</cp:revision>
  <cp:lastPrinted>1995-11-02T09:23:42Z</cp:lastPrinted>
  <dcterms:created xsi:type="dcterms:W3CDTF">2017-10-11T09:20:11Z</dcterms:created>
  <dcterms:modified xsi:type="dcterms:W3CDTF">2020-06-02T07:50:29Z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0x0101008DE45CC47308EE4F98F17C77556D8244</vt:lpwstr>
  </property>
</Properties>
</file>