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5"/>
  </p:notesMasterIdLst>
  <p:handoutMasterIdLst>
    <p:handoutMasterId r:id="rId16"/>
  </p:handoutMasterIdLst>
  <p:sldIdLst>
    <p:sldId id="256" r:id="rId5"/>
    <p:sldId id="260" r:id="rId6"/>
    <p:sldId id="266" r:id="rId7"/>
    <p:sldId id="262" r:id="rId8"/>
    <p:sldId id="264" r:id="rId9"/>
    <p:sldId id="257" r:id="rId10"/>
    <p:sldId id="258" r:id="rId11"/>
    <p:sldId id="268" r:id="rId12"/>
    <p:sldId id="259" r:id="rId13"/>
    <p:sldId id="265" r:id="rId1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4" d="100"/>
          <a:sy n="74" d="100"/>
        </p:scale>
        <p:origin x="171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441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845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3048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30552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292216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29843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Data Center Infrastructure</a:t>
            </a:r>
            <a:endParaRPr lang="en-GB"/>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Data Center Infrastructure</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fibus" TargetMode="External"/><Relationship Id="rId3" Type="http://schemas.openxmlformats.org/officeDocument/2006/relationships/hyperlink" Target="https://en.wikipedia.org/wiki/Ventilation_(architecture)" TargetMode="External"/><Relationship Id="rId7" Type="http://schemas.openxmlformats.org/officeDocument/2006/relationships/hyperlink" Target="https://en.wikipedia.org/wiki/C-Bus_(protoco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Security_system" TargetMode="External"/><Relationship Id="rId5" Type="http://schemas.openxmlformats.org/officeDocument/2006/relationships/hyperlink" Target="https://en.wikipedia.org/wiki/Power_systems" TargetMode="External"/><Relationship Id="rId4" Type="http://schemas.openxmlformats.org/officeDocument/2006/relationships/hyperlink" Target="https://en.wikipedia.org/wiki/Light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onWorks" TargetMode="External"/><Relationship Id="rId3" Type="http://schemas.openxmlformats.org/officeDocument/2006/relationships/hyperlink" Target="https://en.wikipedia.org/wiki/Internet_protocol" TargetMode="External"/><Relationship Id="rId7" Type="http://schemas.openxmlformats.org/officeDocument/2006/relationships/hyperlink" Target="https://en.wikipedia.org/wiki/BAC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XML" TargetMode="External"/><Relationship Id="rId11" Type="http://schemas.openxmlformats.org/officeDocument/2006/relationships/hyperlink" Target="https://www.youtube.com/watch?v=Xgalj4wklPE" TargetMode="External"/><Relationship Id="rId5" Type="http://schemas.openxmlformats.org/officeDocument/2006/relationships/hyperlink" Target="https://en.wikipedia.org/wiki/SOAP" TargetMode="External"/><Relationship Id="rId10" Type="http://schemas.openxmlformats.org/officeDocument/2006/relationships/hyperlink" Target="https://www.youtube.com/watch?v=xI6kst8XKu0" TargetMode="External"/><Relationship Id="rId4" Type="http://schemas.openxmlformats.org/officeDocument/2006/relationships/hyperlink" Target="https://en.wikipedia.org/wiki/DeviceNet" TargetMode="External"/><Relationship Id="rId9" Type="http://schemas.openxmlformats.org/officeDocument/2006/relationships/hyperlink" Target="https://en.wikipedia.org/wiki/Modbu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ergybeat.aquicore.com/what-is-energy-management-software" TargetMode="External"/><Relationship Id="rId2" Type="http://schemas.openxmlformats.org/officeDocument/2006/relationships/hyperlink" Target="http://energybeat.aquicore.com/building-automation-systems-vs-energy-management-softwa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ergybeat.aquicore.com/real-time-energy-reporting-saves-during-acquisition-upgrad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374900" y="38862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dirty="0"/>
              <a:t>Building Automation and Energy Management Systems </a:t>
            </a:r>
            <a:r>
              <a:rPr lang="en-GB" dirty="0" smtClean="0"/>
              <a:t>I -  Discussion</a:t>
            </a:r>
            <a:endParaRPr lang="en-US" dirty="0"/>
          </a:p>
          <a:p>
            <a:endParaRPr lang="en-US" kern="0" dirty="0"/>
          </a:p>
        </p:txBody>
      </p:sp>
      <p:sp>
        <p:nvSpPr>
          <p:cNvPr id="5" name="Text Box 4"/>
          <p:cNvSpPr txBox="1">
            <a:spLocks noChangeArrowheads="1"/>
          </p:cNvSpPr>
          <p:nvPr/>
        </p:nvSpPr>
        <p:spPr bwMode="auto">
          <a:xfrm>
            <a:off x="1597025" y="61166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err="1" smtClean="0"/>
              <a:t>Dr.Arun</a:t>
            </a:r>
            <a:r>
              <a:rPr lang="en-US" sz="900" dirty="0" smtClean="0"/>
              <a:t> First Prepared </a:t>
            </a:r>
            <a:r>
              <a:rPr lang="en-US" sz="900" dirty="0"/>
              <a:t>on: </a:t>
            </a:r>
            <a:r>
              <a:rPr lang="en-US" sz="900" dirty="0" smtClean="0"/>
              <a:t>01.12.17 </a:t>
            </a:r>
            <a:r>
              <a:rPr lang="en-US" sz="900" dirty="0"/>
              <a:t>Last Modified on: </a:t>
            </a:r>
            <a:r>
              <a:rPr lang="en-US" sz="900" dirty="0" smtClean="0"/>
              <a:t>DD.MM.YY</a:t>
            </a:r>
            <a:endParaRPr lang="en-US" sz="900" dirty="0"/>
          </a:p>
          <a:p>
            <a:pPr algn="ctr"/>
            <a:r>
              <a:rPr lang="en-US" sz="900" dirty="0"/>
              <a:t>Quality checked by: </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241361"/>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3800" kern="0" dirty="0" smtClean="0"/>
              <a:t>Data Center Infrastructure</a:t>
            </a:r>
          </a:p>
          <a:p>
            <a:r>
              <a:rPr lang="en-GB" sz="1400" dirty="0" smtClean="0"/>
              <a:t>CT109-3-2</a:t>
            </a:r>
            <a:endParaRPr lang="en-US" sz="1400" kern="0" dirty="0"/>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sz="6600" dirty="0" smtClean="0"/>
          </a:p>
          <a:p>
            <a:pPr marL="0" indent="0">
              <a:buNone/>
            </a:pPr>
            <a:r>
              <a:rPr lang="en-US" sz="6600" dirty="0"/>
              <a:t>	</a:t>
            </a:r>
            <a:r>
              <a:rPr lang="en-US" sz="6600" dirty="0" smtClean="0"/>
              <a:t>		Q&amp;A</a:t>
            </a:r>
            <a:endParaRPr lang="en-US" sz="6600" dirty="0"/>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2311488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BMS</a:t>
            </a:r>
            <a:endParaRPr lang="en-US" dirty="0"/>
          </a:p>
        </p:txBody>
      </p:sp>
      <p:sp>
        <p:nvSpPr>
          <p:cNvPr id="3" name="Content Placeholder 2"/>
          <p:cNvSpPr>
            <a:spLocks noGrp="1"/>
          </p:cNvSpPr>
          <p:nvPr>
            <p:ph idx="1"/>
          </p:nvPr>
        </p:nvSpPr>
        <p:spPr>
          <a:xfrm>
            <a:off x="485775" y="1417638"/>
            <a:ext cx="8229600" cy="4525962"/>
          </a:xfrm>
        </p:spPr>
        <p:txBody>
          <a:bodyPr/>
          <a:lstStyle/>
          <a:p>
            <a:pPr algn="just"/>
            <a:r>
              <a:rPr lang="en-US" sz="1800" b="1" dirty="0" smtClean="0">
                <a:solidFill>
                  <a:srgbClr val="FF0000"/>
                </a:solidFill>
                <a:latin typeface="Times New Roman" panose="02020603050405020304" pitchFamily="18" charset="0"/>
                <a:cs typeface="Times New Roman" panose="02020603050405020304" pitchFamily="18" charset="0"/>
              </a:rPr>
              <a:t>BMS stands for?</a:t>
            </a:r>
          </a:p>
          <a:p>
            <a:pPr algn="just"/>
            <a:r>
              <a:rPr lang="en-US" sz="1800" dirty="0" smtClean="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building management system</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BMS</a:t>
            </a:r>
            <a:r>
              <a:rPr lang="en-US" sz="1800" dirty="0">
                <a:latin typeface="Times New Roman" panose="02020603050405020304" pitchFamily="18" charset="0"/>
                <a:cs typeface="Times New Roman" panose="02020603050405020304" pitchFamily="18" charset="0"/>
              </a:rPr>
              <a:t>), otherwise known as a </a:t>
            </a:r>
            <a:r>
              <a:rPr lang="en-US" sz="1800" b="1" dirty="0">
                <a:latin typeface="Times New Roman" panose="02020603050405020304" pitchFamily="18" charset="0"/>
                <a:cs typeface="Times New Roman" panose="02020603050405020304" pitchFamily="18" charset="0"/>
              </a:rPr>
              <a:t>building automation system</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BAS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smtClean="0">
                <a:solidFill>
                  <a:srgbClr val="FF0000"/>
                </a:solidFill>
                <a:latin typeface="Times New Roman" panose="02020603050405020304" pitchFamily="18" charset="0"/>
                <a:cs typeface="Times New Roman" panose="02020603050405020304" pitchFamily="18" charset="0"/>
              </a:rPr>
              <a:t>BMS?</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is </a:t>
            </a:r>
            <a:r>
              <a:rPr lang="en-US" sz="1800" dirty="0">
                <a:latin typeface="Times New Roman" panose="02020603050405020304" pitchFamily="18" charset="0"/>
                <a:cs typeface="Times New Roman" panose="02020603050405020304" pitchFamily="18" charset="0"/>
              </a:rPr>
              <a:t>a computer-based control system installed in buildings that controls and monitors the building's mechanical and electrical equipment such as </a:t>
            </a:r>
            <a:r>
              <a:rPr lang="en-US" sz="1800" dirty="0">
                <a:latin typeface="Times New Roman" panose="02020603050405020304" pitchFamily="18" charset="0"/>
                <a:cs typeface="Times New Roman" panose="02020603050405020304" pitchFamily="18" charset="0"/>
                <a:hlinkClick r:id="rId3" tooltip="Ventilation (architecture)"/>
              </a:rPr>
              <a:t>ventilation</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4" tooltip="Lighting"/>
              </a:rPr>
              <a:t>lighting</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5" tooltip="Power systems"/>
              </a:rPr>
              <a:t>power systems</a:t>
            </a:r>
            <a:r>
              <a:rPr lang="en-US" sz="1800" dirty="0">
                <a:latin typeface="Times New Roman" panose="02020603050405020304" pitchFamily="18" charset="0"/>
                <a:cs typeface="Times New Roman" panose="02020603050405020304" pitchFamily="18" charset="0"/>
              </a:rPr>
              <a:t>, fire systems, and </a:t>
            </a:r>
            <a:r>
              <a:rPr lang="en-US" sz="1800" dirty="0">
                <a:latin typeface="Times New Roman" panose="02020603050405020304" pitchFamily="18" charset="0"/>
                <a:cs typeface="Times New Roman" panose="02020603050405020304" pitchFamily="18" charset="0"/>
                <a:hlinkClick r:id="rId6" tooltip="Security system"/>
              </a:rPr>
              <a:t>security systems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smtClean="0">
                <a:solidFill>
                  <a:srgbClr val="FF0000"/>
                </a:solidFill>
                <a:latin typeface="Times New Roman" panose="02020603050405020304" pitchFamily="18" charset="0"/>
                <a:cs typeface="Times New Roman" panose="02020603050405020304" pitchFamily="18" charset="0"/>
              </a:rPr>
              <a:t>BMS Consists of ?</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BMS consists of software and hardware; the software program, usually configured in a hierarchical manner, can be proprietary, using such protocols as </a:t>
            </a:r>
            <a:r>
              <a:rPr lang="en-US" sz="1800" dirty="0">
                <a:latin typeface="Times New Roman" panose="02020603050405020304" pitchFamily="18" charset="0"/>
                <a:cs typeface="Times New Roman" panose="02020603050405020304" pitchFamily="18" charset="0"/>
                <a:hlinkClick r:id="rId7" tooltip="C-Bus (protocol)"/>
              </a:rPr>
              <a:t>C-Bus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hlinkClick r:id="rId8" tooltip="Profibus"/>
              </a:rPr>
              <a:t>Profibus</a:t>
            </a:r>
            <a:r>
              <a:rPr lang="en-US" sz="1800" dirty="0">
                <a:latin typeface="Times New Roman" panose="02020603050405020304" pitchFamily="18" charset="0"/>
                <a:cs typeface="Times New Roman" panose="02020603050405020304" pitchFamily="18" charset="0"/>
              </a:rPr>
              <a:t>, and so on. </a:t>
            </a: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3287983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BMS</a:t>
            </a:r>
          </a:p>
        </p:txBody>
      </p:sp>
      <p:sp>
        <p:nvSpPr>
          <p:cNvPr id="3" name="Content Placeholder 2"/>
          <p:cNvSpPr>
            <a:spLocks noGrp="1"/>
          </p:cNvSpPr>
          <p:nvPr>
            <p:ph idx="1"/>
          </p:nvPr>
        </p:nvSpPr>
        <p:spPr>
          <a:xfrm>
            <a:off x="485775" y="1417638"/>
            <a:ext cx="8229600" cy="4525962"/>
          </a:xfrm>
        </p:spPr>
        <p:txBody>
          <a:bodyPr/>
          <a:lstStyle/>
          <a:p>
            <a:pPr marL="0" indent="0" algn="just">
              <a:buNone/>
            </a:pPr>
            <a:r>
              <a:rPr lang="en-US" sz="1800" b="1" dirty="0" smtClean="0">
                <a:solidFill>
                  <a:srgbClr val="FF0000"/>
                </a:solidFill>
                <a:latin typeface="Times New Roman" panose="02020603050405020304" pitchFamily="18" charset="0"/>
                <a:cs typeface="Times New Roman" panose="02020603050405020304" pitchFamily="18" charset="0"/>
              </a:rPr>
              <a:t>BMS produced by?</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Vendors </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b="1" dirty="0" smtClean="0">
                <a:solidFill>
                  <a:srgbClr val="FF0000"/>
                </a:solidFill>
                <a:latin typeface="Times New Roman" panose="02020603050405020304" pitchFamily="18" charset="0"/>
                <a:cs typeface="Times New Roman" panose="02020603050405020304" pitchFamily="18" charset="0"/>
              </a:rPr>
              <a:t>Protocols used by BMS?   </a:t>
            </a:r>
          </a:p>
          <a:p>
            <a:pPr marL="0" indent="0" algn="just">
              <a:buNone/>
            </a:pPr>
            <a:r>
              <a:rPr lang="en-US" sz="1800" b="1" dirty="0" smtClean="0">
                <a:solidFill>
                  <a:srgbClr val="FF0000"/>
                </a:solidFill>
                <a:latin typeface="Times New Roman" panose="02020603050405020304" pitchFamily="18" charset="0"/>
                <a:cs typeface="Times New Roman" panose="02020603050405020304" pitchFamily="18" charset="0"/>
              </a:rPr>
              <a:t>                                                               </a:t>
            </a:r>
          </a:p>
          <a:p>
            <a:pPr marL="0" indent="0" algn="just">
              <a:buNone/>
            </a:pPr>
            <a:r>
              <a:rPr lang="en-US" sz="1800" u="sng" dirty="0" smtClean="0">
                <a:solidFill>
                  <a:schemeClr val="tx2"/>
                </a:solidFill>
                <a:latin typeface="Times New Roman" panose="02020603050405020304" pitchFamily="18" charset="0"/>
                <a:cs typeface="Times New Roman" panose="02020603050405020304" pitchFamily="18" charset="0"/>
                <a:hlinkClick r:id="rId3" tooltip="Internet protocol"/>
              </a:rPr>
              <a:t>BMS integrates the use of </a:t>
            </a:r>
            <a:r>
              <a:rPr lang="en-US" sz="1800" dirty="0" smtClean="0">
                <a:latin typeface="Times New Roman" panose="02020603050405020304" pitchFamily="18" charset="0"/>
                <a:cs typeface="Times New Roman" panose="02020603050405020304" pitchFamily="18" charset="0"/>
                <a:hlinkClick r:id="rId3" tooltip="Internet protocol"/>
              </a:rPr>
              <a:t>Internet </a:t>
            </a:r>
            <a:r>
              <a:rPr lang="en-US" sz="1800" dirty="0">
                <a:latin typeface="Times New Roman" panose="02020603050405020304" pitchFamily="18" charset="0"/>
                <a:cs typeface="Times New Roman" panose="02020603050405020304" pitchFamily="18" charset="0"/>
                <a:hlinkClick r:id="rId3" tooltip="Internet protocol"/>
              </a:rPr>
              <a:t>protocols</a:t>
            </a:r>
            <a:r>
              <a:rPr lang="en-US" sz="1800" dirty="0">
                <a:latin typeface="Times New Roman" panose="02020603050405020304" pitchFamily="18" charset="0"/>
                <a:cs typeface="Times New Roman" panose="02020603050405020304" pitchFamily="18" charset="0"/>
              </a:rPr>
              <a:t> and open </a:t>
            </a:r>
            <a:r>
              <a:rPr lang="en-US" sz="1800" dirty="0" smtClean="0">
                <a:latin typeface="Times New Roman" panose="02020603050405020304" pitchFamily="18" charset="0"/>
                <a:cs typeface="Times New Roman" panose="02020603050405020304" pitchFamily="18" charset="0"/>
              </a:rPr>
              <a:t>standards such as </a:t>
            </a:r>
            <a:r>
              <a:rPr lang="en-US" sz="1800" dirty="0" err="1" smtClean="0">
                <a:latin typeface="Times New Roman" panose="02020603050405020304" pitchFamily="18" charset="0"/>
                <a:cs typeface="Times New Roman" panose="02020603050405020304" pitchFamily="18" charset="0"/>
                <a:hlinkClick r:id="rId4" tooltip="DeviceNet"/>
              </a:rPr>
              <a:t>DeviceNet</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5" tooltip="SOAP"/>
              </a:rPr>
              <a:t>SOAP</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6" tooltip="XML"/>
              </a:rPr>
              <a:t>XML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hlinkClick r:id="rId7" tooltip="BACnet"/>
              </a:rPr>
              <a:t>BACnet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hlinkClick r:id="rId8" tooltip="LonWorks"/>
              </a:rPr>
              <a:t>LonWorks</a:t>
            </a:r>
            <a:r>
              <a:rPr lang="en-US" sz="1800" dirty="0">
                <a:latin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cs typeface="Times New Roman" panose="02020603050405020304" pitchFamily="18" charset="0"/>
                <a:hlinkClick r:id="rId9" tooltip="Modbus"/>
              </a:rPr>
              <a:t>Modbus</a:t>
            </a:r>
            <a:r>
              <a:rPr lang="en-US" sz="1800" dirty="0">
                <a:latin typeface="Times New Roman" panose="02020603050405020304" pitchFamily="18" charset="0"/>
                <a:cs typeface="Times New Roman" panose="02020603050405020304" pitchFamily="18" charset="0"/>
              </a:rPr>
              <a:t>.</a:t>
            </a:r>
            <a:endParaRPr lang="en-US" sz="18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18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1800" b="1" dirty="0" smtClean="0">
                <a:solidFill>
                  <a:srgbClr val="FF0000"/>
                </a:solidFill>
                <a:latin typeface="Times New Roman" panose="02020603050405020304" pitchFamily="18" charset="0"/>
                <a:cs typeface="Times New Roman" panose="02020603050405020304" pitchFamily="18" charset="0"/>
              </a:rPr>
              <a:t>Example BMS videos?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hlinkClick r:id="rId10"/>
              </a:rPr>
              <a:t>https://www.youtube.com/watch?v=xI6kst8XKu0</a:t>
            </a:r>
            <a:endParaRPr lang="en-US" sz="1800" dirty="0">
              <a:latin typeface="Times New Roman" panose="02020603050405020304" pitchFamily="18" charset="0"/>
              <a:cs typeface="Times New Roman" panose="02020603050405020304" pitchFamily="18" charset="0"/>
            </a:endParaRPr>
          </a:p>
          <a:p>
            <a:pPr algn="just"/>
            <a:r>
              <a:rPr lang="en-US" sz="1800" dirty="0">
                <a:hlinkClick r:id="rId11"/>
              </a:rPr>
              <a:t>https://www.youtube.com/watch?v=Xgalj4wklPE</a:t>
            </a:r>
            <a:endParaRPr lang="en-US" sz="1800" dirty="0"/>
          </a:p>
          <a:p>
            <a:endParaRPr lang="en-US" dirty="0"/>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1454171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pic>
        <p:nvPicPr>
          <p:cNvPr id="5" name="Picture 4"/>
          <p:cNvPicPr>
            <a:picLocks noChangeAspect="1"/>
          </p:cNvPicPr>
          <p:nvPr/>
        </p:nvPicPr>
        <p:blipFill>
          <a:blip r:embed="rId2"/>
          <a:stretch>
            <a:fillRect/>
          </a:stretch>
        </p:blipFill>
        <p:spPr>
          <a:xfrm>
            <a:off x="-1" y="-12879"/>
            <a:ext cx="9144001" cy="6623050"/>
          </a:xfrm>
          <a:prstGeom prst="rect">
            <a:avLst/>
          </a:prstGeom>
        </p:spPr>
      </p:pic>
    </p:spTree>
    <p:extLst>
      <p:ext uri="{BB962C8B-B14F-4D97-AF65-F5344CB8AC3E}">
        <p14:creationId xmlns:p14="http://schemas.microsoft.com/office/powerpoint/2010/main" val="239794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EMS</a:t>
            </a:r>
            <a:endParaRPr lang="en-US" dirty="0"/>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Energy management systems are also often commonly used by individual commercial entities to monitor, measure, and control their electrical building loads</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t>
            </a:r>
          </a:p>
          <a:p>
            <a:pPr algn="just"/>
            <a:r>
              <a:rPr lang="en-US" sz="1800" dirty="0" smtClean="0">
                <a:latin typeface="Times New Roman" panose="02020603050405020304" pitchFamily="18" charset="0"/>
                <a:cs typeface="Times New Roman" panose="02020603050405020304" pitchFamily="18" charset="0"/>
              </a:rPr>
              <a:t>Energy </a:t>
            </a:r>
            <a:r>
              <a:rPr lang="en-US" sz="1800" dirty="0">
                <a:latin typeface="Times New Roman" panose="02020603050405020304" pitchFamily="18" charset="0"/>
                <a:cs typeface="Times New Roman" panose="02020603050405020304" pitchFamily="18" charset="0"/>
              </a:rPr>
              <a:t>management systems can be used to centrally control devices like HVAC units and lighting systems across multiple locations, such as retail, grocery and restaurant sites</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t>
            </a:r>
          </a:p>
          <a:p>
            <a:pPr algn="just"/>
            <a:r>
              <a:rPr lang="en-US" sz="1800" dirty="0" smtClean="0">
                <a:latin typeface="Times New Roman" panose="02020603050405020304" pitchFamily="18" charset="0"/>
                <a:cs typeface="Times New Roman" panose="02020603050405020304" pitchFamily="18" charset="0"/>
              </a:rPr>
              <a:t>Energy </a:t>
            </a:r>
            <a:r>
              <a:rPr lang="en-US" sz="1800" dirty="0">
                <a:latin typeface="Times New Roman" panose="02020603050405020304" pitchFamily="18" charset="0"/>
                <a:cs typeface="Times New Roman" panose="02020603050405020304" pitchFamily="18" charset="0"/>
              </a:rPr>
              <a:t>management systems can also provide metering, </a:t>
            </a:r>
            <a:r>
              <a:rPr lang="en-US" sz="1800" dirty="0" err="1">
                <a:latin typeface="Times New Roman" panose="02020603050405020304" pitchFamily="18" charset="0"/>
                <a:cs typeface="Times New Roman" panose="02020603050405020304" pitchFamily="18" charset="0"/>
              </a:rPr>
              <a:t>submetering</a:t>
            </a:r>
            <a:r>
              <a:rPr lang="en-US" sz="1800" dirty="0">
                <a:latin typeface="Times New Roman" panose="02020603050405020304" pitchFamily="18" charset="0"/>
                <a:cs typeface="Times New Roman" panose="02020603050405020304" pitchFamily="18" charset="0"/>
              </a:rPr>
              <a:t>, and monitoring functions that allow facility and building managers to gather data and insight that allows them to make more informed decisions about energy activities across their sites.</a:t>
            </a:r>
          </a:p>
          <a:p>
            <a:pPr algn="just"/>
            <a:endParaRPr lang="en-US" sz="1800" dirty="0"/>
          </a:p>
        </p:txBody>
      </p:sp>
      <p:sp>
        <p:nvSpPr>
          <p:cNvPr id="4" name="Footer Placeholder 3"/>
          <p:cNvSpPr>
            <a:spLocks noGrp="1"/>
          </p:cNvSpPr>
          <p:nvPr>
            <p:ph type="ftr" sz="quarter" idx="10"/>
          </p:nvPr>
        </p:nvSpPr>
        <p:spPr/>
        <p:txBody>
          <a:bodyPr/>
          <a:lstStyle/>
          <a:p>
            <a:pPr>
              <a:defRPr/>
            </a:pPr>
            <a:r>
              <a:rPr lang="en-GB" dirty="0" smtClean="0"/>
              <a:t>Data </a:t>
            </a:r>
            <a:r>
              <a:rPr lang="en-GB" dirty="0" err="1" smtClean="0"/>
              <a:t>Center</a:t>
            </a:r>
            <a:r>
              <a:rPr lang="en-GB" dirty="0" smtClean="0"/>
              <a:t> Infrastructure</a:t>
            </a:r>
            <a:endParaRPr lang="en-GB" dirty="0"/>
          </a:p>
        </p:txBody>
      </p:sp>
    </p:spTree>
    <p:extLst>
      <p:ext uri="{BB962C8B-B14F-4D97-AF65-F5344CB8AC3E}">
        <p14:creationId xmlns:p14="http://schemas.microsoft.com/office/powerpoint/2010/main" val="455301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EMS </a:t>
            </a:r>
            <a:r>
              <a:rPr lang="en-US" dirty="0" err="1" smtClean="0"/>
              <a:t>vs</a:t>
            </a:r>
            <a:r>
              <a:rPr lang="en-US" dirty="0" smtClean="0"/>
              <a:t> BMS</a:t>
            </a:r>
            <a:endParaRPr lang="en-US" dirty="0"/>
          </a:p>
        </p:txBody>
      </p:sp>
      <p:sp>
        <p:nvSpPr>
          <p:cNvPr id="3" name="Content Placeholder 2"/>
          <p:cNvSpPr>
            <a:spLocks noGrp="1"/>
          </p:cNvSpPr>
          <p:nvPr>
            <p:ph idx="1"/>
          </p:nvPr>
        </p:nvSpPr>
        <p:spPr/>
        <p:txBody>
          <a:bodyPr/>
          <a:lstStyle/>
          <a:p>
            <a:pPr algn="just"/>
            <a:r>
              <a:rPr lang="en-US" sz="1800" b="1" dirty="0">
                <a:latin typeface="Times New Roman" panose="02020603050405020304" pitchFamily="18" charset="0"/>
                <a:cs typeface="Times New Roman" panose="02020603050405020304" pitchFamily="18" charset="0"/>
              </a:rPr>
              <a:t>Energy Management Systems vs. Building Automation System</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hlinkClick r:id="rId2"/>
              </a:rPr>
              <a:t>Energy management systems and building automation systems</a:t>
            </a:r>
            <a:r>
              <a:rPr lang="en-US" sz="1800" dirty="0">
                <a:latin typeface="Times New Roman" panose="02020603050405020304" pitchFamily="18" charset="0"/>
                <a:cs typeface="Times New Roman" panose="02020603050405020304" pitchFamily="18" charset="0"/>
              </a:rPr>
              <a:t> serve two very different functions. </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Example - Perhaps </a:t>
            </a:r>
            <a:r>
              <a:rPr lang="en-US" sz="1800" dirty="0">
                <a:latin typeface="Times New Roman" panose="02020603050405020304" pitchFamily="18" charset="0"/>
                <a:cs typeface="Times New Roman" panose="02020603050405020304" pitchFamily="18" charset="0"/>
              </a:rPr>
              <a:t>the easiest way to understand the difference is to think of your building as a car. An </a:t>
            </a:r>
            <a:r>
              <a:rPr lang="en-US" sz="1800" dirty="0">
                <a:latin typeface="Times New Roman" panose="02020603050405020304" pitchFamily="18" charset="0"/>
                <a:cs typeface="Times New Roman" panose="02020603050405020304" pitchFamily="18" charset="0"/>
                <a:hlinkClick r:id="rId3"/>
              </a:rPr>
              <a:t>energy management system is the dashboard of your car</a:t>
            </a:r>
            <a:r>
              <a:rPr lang="en-US" sz="1800" dirty="0">
                <a:latin typeface="Times New Roman" panose="02020603050405020304" pitchFamily="18" charset="0"/>
                <a:cs typeface="Times New Roman" panose="02020603050405020304" pitchFamily="18" charset="0"/>
              </a:rPr>
              <a:t>: it allows you to see all the controls and understand how all components are operating. With this high-level view, you accurately direct your car</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That’s when the building automation system comes in. </a:t>
            </a:r>
            <a:r>
              <a:rPr lang="en-US" sz="1800" dirty="0">
                <a:latin typeface="Times New Roman" panose="02020603050405020304" pitchFamily="18" charset="0"/>
                <a:cs typeface="Times New Roman" panose="02020603050405020304" pitchFamily="18" charset="0"/>
                <a:hlinkClick r:id="rId2"/>
              </a:rPr>
              <a:t>BAS acts as the steering wheel</a:t>
            </a:r>
            <a:r>
              <a:rPr lang="en-US" sz="1800" dirty="0">
                <a:latin typeface="Times New Roman" panose="02020603050405020304" pitchFamily="18" charset="0"/>
                <a:cs typeface="Times New Roman" panose="02020603050405020304" pitchFamily="18" charset="0"/>
              </a:rPr>
              <a:t>: you can direct the car by telling it what to do. You can set it on “cruise” mode to drive on autopilot, but you’ll still need to run frequent, necessary checks to make sure everything is working properly.</a:t>
            </a:r>
          </a:p>
          <a:p>
            <a:endParaRPr lang="en-US" dirty="0"/>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57498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EMS </a:t>
            </a:r>
            <a:r>
              <a:rPr lang="en-US" dirty="0" err="1" smtClean="0"/>
              <a:t>vs</a:t>
            </a:r>
            <a:r>
              <a:rPr lang="en-US" dirty="0" smtClean="0"/>
              <a:t> BMS</a:t>
            </a:r>
            <a:endParaRPr lang="en-US" dirty="0"/>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Your building operates the same way. A good energy management software provides an overview of your portfolio operations, with the option to explore a potential problem before it happens. </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then use this information to set your building automation system to run most efficiently</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t> </a:t>
            </a:r>
          </a:p>
          <a:p>
            <a:pPr algn="just"/>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1035150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116251004"/>
              </p:ext>
            </p:extLst>
          </p:nvPr>
        </p:nvGraphicFramePr>
        <p:xfrm>
          <a:off x="605307" y="1622738"/>
          <a:ext cx="6922617" cy="4404575"/>
        </p:xfrm>
        <a:graphic>
          <a:graphicData uri="http://schemas.openxmlformats.org/drawingml/2006/table">
            <a:tbl>
              <a:tblPr firstRow="1" firstCol="1" bandRow="1">
                <a:tableStyleId>{5C22544A-7EE6-4342-B048-85BDC9FD1C3A}</a:tableStyleId>
              </a:tblPr>
              <a:tblGrid>
                <a:gridCol w="3168602"/>
                <a:gridCol w="3754015"/>
              </a:tblGrid>
              <a:tr h="338814">
                <a:tc>
                  <a:txBody>
                    <a:bodyPr/>
                    <a:lstStyle/>
                    <a:p>
                      <a:pPr marL="0" marR="0">
                        <a:spcBef>
                          <a:spcPts val="0"/>
                        </a:spcBef>
                        <a:spcAft>
                          <a:spcPts val="0"/>
                        </a:spcAft>
                      </a:pPr>
                      <a:r>
                        <a:rPr lang="en-US" sz="1000" dirty="0">
                          <a:solidFill>
                            <a:schemeClr val="tx1"/>
                          </a:solidFill>
                          <a:effectLst/>
                        </a:rPr>
                        <a:t>BMS</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a:solidFill>
                            <a:schemeClr val="tx1"/>
                          </a:solidFill>
                          <a:effectLst/>
                        </a:rPr>
                        <a:t>EMS</a:t>
                      </a:r>
                      <a:endParaRPr lang="en-US"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406576">
                <a:tc>
                  <a:txBody>
                    <a:bodyPr/>
                    <a:lstStyle/>
                    <a:p>
                      <a:pPr marL="0" marR="0" algn="just">
                        <a:spcBef>
                          <a:spcPts val="0"/>
                        </a:spcBef>
                        <a:spcAft>
                          <a:spcPts val="0"/>
                        </a:spcAft>
                      </a:pPr>
                      <a:r>
                        <a:rPr lang="en-US" sz="1200" dirty="0" smtClean="0">
                          <a:solidFill>
                            <a:schemeClr val="tx1"/>
                          </a:solidFill>
                          <a:effectLst/>
                        </a:rPr>
                        <a:t>In BMS, Hardware </a:t>
                      </a:r>
                      <a:r>
                        <a:rPr lang="en-US" sz="1200" dirty="0">
                          <a:solidFill>
                            <a:schemeClr val="tx1"/>
                          </a:solidFill>
                          <a:effectLst/>
                        </a:rPr>
                        <a:t>Installation Required</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200" dirty="0" smtClean="0">
                          <a:solidFill>
                            <a:schemeClr val="tx1"/>
                          </a:solidFill>
                          <a:effectLst/>
                        </a:rPr>
                        <a:t>In </a:t>
                      </a:r>
                      <a:r>
                        <a:rPr lang="en-US" sz="1200" dirty="0" err="1" smtClean="0">
                          <a:solidFill>
                            <a:schemeClr val="tx1"/>
                          </a:solidFill>
                          <a:effectLst/>
                        </a:rPr>
                        <a:t>EMS,No</a:t>
                      </a:r>
                      <a:r>
                        <a:rPr lang="en-US" sz="1200" dirty="0" smtClean="0">
                          <a:solidFill>
                            <a:schemeClr val="tx1"/>
                          </a:solidFill>
                          <a:effectLst/>
                        </a:rPr>
                        <a:t> </a:t>
                      </a:r>
                      <a:r>
                        <a:rPr lang="en-US" sz="1200" dirty="0">
                          <a:solidFill>
                            <a:schemeClr val="tx1"/>
                          </a:solidFill>
                          <a:effectLst/>
                        </a:rPr>
                        <a:t>Hardware Installation required</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406576">
                <a:tc>
                  <a:txBody>
                    <a:bodyPr/>
                    <a:lstStyle/>
                    <a:p>
                      <a:pPr marL="0" marR="0" algn="just">
                        <a:spcBef>
                          <a:spcPts val="0"/>
                        </a:spcBef>
                        <a:spcAft>
                          <a:spcPts val="0"/>
                        </a:spcAft>
                      </a:pPr>
                      <a:r>
                        <a:rPr lang="en-US" sz="1200" dirty="0" smtClean="0">
                          <a:solidFill>
                            <a:schemeClr val="tx1"/>
                          </a:solidFill>
                          <a:effectLst/>
                        </a:rPr>
                        <a:t>It is Cost </a:t>
                      </a:r>
                      <a:r>
                        <a:rPr lang="en-US" sz="1200" dirty="0">
                          <a:solidFill>
                            <a:schemeClr val="tx1"/>
                          </a:solidFill>
                          <a:effectLst/>
                        </a:rPr>
                        <a:t>Prohibitive</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200" dirty="0" smtClean="0">
                          <a:solidFill>
                            <a:schemeClr val="tx1"/>
                          </a:solidFill>
                          <a:effectLst/>
                        </a:rPr>
                        <a:t>It is Cost </a:t>
                      </a:r>
                      <a:r>
                        <a:rPr lang="en-US" sz="1200" dirty="0">
                          <a:solidFill>
                            <a:schemeClr val="tx1"/>
                          </a:solidFill>
                          <a:effectLst/>
                        </a:rPr>
                        <a:t>effective</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2032881">
                <a:tc>
                  <a:txBody>
                    <a:bodyPr/>
                    <a:lstStyle/>
                    <a:p>
                      <a:pPr marL="0" marR="0" algn="just">
                        <a:spcBef>
                          <a:spcPts val="0"/>
                        </a:spcBef>
                        <a:spcAft>
                          <a:spcPts val="0"/>
                        </a:spcAft>
                      </a:pPr>
                      <a:r>
                        <a:rPr lang="en-US" sz="1200" dirty="0">
                          <a:solidFill>
                            <a:schemeClr val="tx1"/>
                          </a:solidFill>
                          <a:effectLst/>
                        </a:rPr>
                        <a:t>BMS automates the control of things like heat pumps, lighting systems, HVAC boxes, and all of this simplifies the jobs of chief engineers and building operators.</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200" dirty="0">
                          <a:solidFill>
                            <a:schemeClr val="tx1"/>
                          </a:solidFill>
                          <a:effectLst/>
                        </a:rPr>
                        <a:t>EMS provides advanced analytics and are the brains of the operation, taking in all the data and processing the information as they come.</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813152">
                <a:tc>
                  <a:txBody>
                    <a:bodyPr/>
                    <a:lstStyle/>
                    <a:p>
                      <a:pPr marL="0" marR="0">
                        <a:spcBef>
                          <a:spcPts val="0"/>
                        </a:spcBef>
                        <a:spcAft>
                          <a:spcPts val="0"/>
                        </a:spcAft>
                      </a:pPr>
                      <a:r>
                        <a:rPr lang="en-US" sz="1200" dirty="0" smtClean="0">
                          <a:solidFill>
                            <a:schemeClr val="tx1"/>
                          </a:solidFill>
                          <a:effectLst/>
                        </a:rPr>
                        <a:t>It</a:t>
                      </a:r>
                      <a:r>
                        <a:rPr lang="en-US" sz="1200" baseline="0" dirty="0" smtClean="0">
                          <a:solidFill>
                            <a:schemeClr val="tx1"/>
                          </a:solidFill>
                          <a:effectLst/>
                        </a:rPr>
                        <a:t> is </a:t>
                      </a:r>
                      <a:r>
                        <a:rPr lang="en-US" sz="1200" dirty="0" smtClean="0">
                          <a:solidFill>
                            <a:schemeClr val="tx1"/>
                          </a:solidFill>
                          <a:effectLst/>
                        </a:rPr>
                        <a:t>not </a:t>
                      </a:r>
                      <a:r>
                        <a:rPr lang="en-US" sz="1200" dirty="0">
                          <a:solidFill>
                            <a:schemeClr val="tx1"/>
                          </a:solidFill>
                          <a:effectLst/>
                        </a:rPr>
                        <a:t>effectively optimize building management</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dirty="0" smtClean="0">
                          <a:solidFill>
                            <a:schemeClr val="tx1"/>
                          </a:solidFill>
                          <a:effectLst/>
                        </a:rPr>
                        <a:t>It</a:t>
                      </a:r>
                      <a:r>
                        <a:rPr lang="en-US" sz="1200" baseline="0" dirty="0" smtClean="0">
                          <a:solidFill>
                            <a:schemeClr val="tx1"/>
                          </a:solidFill>
                          <a:effectLst/>
                        </a:rPr>
                        <a:t> is </a:t>
                      </a:r>
                      <a:r>
                        <a:rPr lang="en-US" sz="1200" dirty="0" smtClean="0">
                          <a:solidFill>
                            <a:schemeClr val="tx1"/>
                          </a:solidFill>
                          <a:effectLst/>
                        </a:rPr>
                        <a:t>effectively </a:t>
                      </a:r>
                      <a:r>
                        <a:rPr lang="en-US" sz="1200" dirty="0">
                          <a:solidFill>
                            <a:schemeClr val="tx1"/>
                          </a:solidFill>
                          <a:effectLst/>
                        </a:rPr>
                        <a:t>optimize building management</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406576">
                <a:tc>
                  <a:txBody>
                    <a:bodyPr/>
                    <a:lstStyle/>
                    <a:p>
                      <a:pPr marL="0" marR="0">
                        <a:spcBef>
                          <a:spcPts val="0"/>
                        </a:spcBef>
                        <a:spcAft>
                          <a:spcPts val="0"/>
                        </a:spcAft>
                      </a:pPr>
                      <a:r>
                        <a:rPr lang="en-US" sz="1200" dirty="0" smtClean="0">
                          <a:solidFill>
                            <a:schemeClr val="tx1"/>
                          </a:solidFill>
                          <a:effectLst/>
                        </a:rPr>
                        <a:t>It</a:t>
                      </a:r>
                      <a:r>
                        <a:rPr lang="en-US" sz="1200" baseline="0" dirty="0" smtClean="0">
                          <a:solidFill>
                            <a:schemeClr val="tx1"/>
                          </a:solidFill>
                          <a:effectLst/>
                        </a:rPr>
                        <a:t> does </a:t>
                      </a:r>
                      <a:r>
                        <a:rPr lang="en-US" sz="1200" dirty="0" smtClean="0">
                          <a:solidFill>
                            <a:schemeClr val="tx1"/>
                          </a:solidFill>
                          <a:effectLst/>
                        </a:rPr>
                        <a:t>not </a:t>
                      </a:r>
                      <a:r>
                        <a:rPr lang="en-US" sz="1200" dirty="0">
                          <a:solidFill>
                            <a:schemeClr val="tx1"/>
                          </a:solidFill>
                          <a:effectLst/>
                        </a:rPr>
                        <a:t>track energy usage</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dirty="0" smtClean="0">
                          <a:solidFill>
                            <a:schemeClr val="tx1"/>
                          </a:solidFill>
                          <a:effectLst/>
                        </a:rPr>
                        <a:t>It tracks </a:t>
                      </a:r>
                      <a:r>
                        <a:rPr lang="en-US" sz="1200" dirty="0">
                          <a:solidFill>
                            <a:schemeClr val="tx1"/>
                          </a:solidFill>
                          <a:effectLst/>
                        </a:rPr>
                        <a:t>energy usage</a:t>
                      </a:r>
                      <a:endParaRPr lang="en-US"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sp>
        <p:nvSpPr>
          <p:cNvPr id="6" name="Title 1"/>
          <p:cNvSpPr>
            <a:spLocks noGrp="1"/>
          </p:cNvSpPr>
          <p:nvPr>
            <p:ph type="title"/>
          </p:nvPr>
        </p:nvSpPr>
        <p:spPr>
          <a:xfrm>
            <a:off x="485775" y="274638"/>
            <a:ext cx="7042150" cy="1143000"/>
          </a:xfrm>
        </p:spPr>
        <p:txBody>
          <a:bodyPr/>
          <a:lstStyle/>
          <a:p>
            <a:r>
              <a:rPr lang="en-US" dirty="0" smtClean="0"/>
              <a:t>EMS </a:t>
            </a:r>
            <a:r>
              <a:rPr lang="en-US" dirty="0" err="1" smtClean="0"/>
              <a:t>vs</a:t>
            </a:r>
            <a:r>
              <a:rPr lang="en-US" dirty="0" smtClean="0"/>
              <a:t> BMS</a:t>
            </a:r>
            <a:endParaRPr lang="en-US" dirty="0"/>
          </a:p>
        </p:txBody>
      </p:sp>
    </p:spTree>
    <p:extLst>
      <p:ext uri="{BB962C8B-B14F-4D97-AF65-F5344CB8AC3E}">
        <p14:creationId xmlns:p14="http://schemas.microsoft.com/office/powerpoint/2010/main" val="157715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800" b="1" dirty="0">
                <a:latin typeface="Times New Roman" panose="02020603050405020304" pitchFamily="18" charset="0"/>
                <a:cs typeface="Times New Roman" panose="02020603050405020304" pitchFamily="18" charset="0"/>
              </a:rPr>
              <a:t>Where Do I Start?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If you don’t have either a BMS or an EMS in your building, you should start by installing web-enabled meters and monitoring meter data with an energy management system. Here’s why:</a:t>
            </a:r>
          </a:p>
          <a:p>
            <a:pPr algn="just"/>
            <a:r>
              <a:rPr lang="en-US" sz="1800" dirty="0">
                <a:latin typeface="Times New Roman" panose="02020603050405020304" pitchFamily="18" charset="0"/>
                <a:cs typeface="Times New Roman" panose="02020603050405020304" pitchFamily="18" charset="0"/>
              </a:rPr>
              <a:t>First, meters can be installed in any building and will get you started for a fraction of the cost of a building management system. Maybe you even already have meters that integrate with your EMS.</a:t>
            </a:r>
          </a:p>
          <a:p>
            <a:pPr algn="just"/>
            <a:r>
              <a:rPr lang="en-US" sz="1800" dirty="0">
                <a:latin typeface="Times New Roman" panose="02020603050405020304" pitchFamily="18" charset="0"/>
                <a:cs typeface="Times New Roman" panose="02020603050405020304" pitchFamily="18" charset="0"/>
              </a:rPr>
              <a:t>Second, you can get actionable data in under 30 days and get a return on your investment right away. After setting up meters and real-time energy management software, Cassidy Turley (now DTZ) </a:t>
            </a:r>
            <a:r>
              <a:rPr lang="en-US" sz="1800" dirty="0">
                <a:latin typeface="Times New Roman" panose="02020603050405020304" pitchFamily="18" charset="0"/>
                <a:cs typeface="Times New Roman" panose="02020603050405020304" pitchFamily="18" charset="0"/>
                <a:hlinkClick r:id="rId2"/>
              </a:rPr>
              <a:t>identified $91,000</a:t>
            </a:r>
            <a:r>
              <a:rPr lang="en-US" sz="1800" dirty="0">
                <a:latin typeface="Times New Roman" panose="02020603050405020304" pitchFamily="18" charset="0"/>
                <a:cs typeface="Times New Roman" panose="02020603050405020304" pitchFamily="18" charset="0"/>
              </a:rPr>
              <a:t> in annual energy cost savings in one of their buildings, thus justifying future investments in energy efficiency efforts.</a:t>
            </a:r>
          </a:p>
          <a:p>
            <a:pPr algn="just"/>
            <a:r>
              <a:rPr lang="en-US" sz="1800" dirty="0">
                <a:latin typeface="Times New Roman" panose="02020603050405020304" pitchFamily="18" charset="0"/>
                <a:cs typeface="Times New Roman" panose="02020603050405020304" pitchFamily="18" charset="0"/>
              </a:rPr>
              <a:t>Third, you can identify opportunities and justify capital investments (such as investing in a BMS).</a:t>
            </a:r>
          </a:p>
          <a:p>
            <a:endParaRPr lang="en-US" dirty="0"/>
          </a:p>
        </p:txBody>
      </p:sp>
      <p:sp>
        <p:nvSpPr>
          <p:cNvPr id="4" name="Footer Placeholder 3"/>
          <p:cNvSpPr>
            <a:spLocks noGrp="1"/>
          </p:cNvSpPr>
          <p:nvPr>
            <p:ph type="ftr" sz="quarter" idx="10"/>
          </p:nvPr>
        </p:nvSpPr>
        <p:spPr/>
        <p:txBody>
          <a:bodyPr/>
          <a:lstStyle/>
          <a:p>
            <a:pPr>
              <a:defRPr/>
            </a:pPr>
            <a:r>
              <a:rPr lang="en-GB" smtClean="0"/>
              <a:t>Data Center Infrastructure</a:t>
            </a:r>
            <a:endParaRPr lang="en-GB"/>
          </a:p>
        </p:txBody>
      </p:sp>
    </p:spTree>
    <p:extLst>
      <p:ext uri="{BB962C8B-B14F-4D97-AF65-F5344CB8AC3E}">
        <p14:creationId xmlns:p14="http://schemas.microsoft.com/office/powerpoint/2010/main" val="104250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E45CC47308EE4F98F17C77556D8244" ma:contentTypeVersion="4" ma:contentTypeDescription="Create a new document." ma:contentTypeScope="" ma:versionID="beceedb781c29f4795ed6e12d2c664ef">
  <xsd:schema xmlns:xsd="http://www.w3.org/2001/XMLSchema" xmlns:xs="http://www.w3.org/2001/XMLSchema" xmlns:p="http://schemas.microsoft.com/office/2006/metadata/properties" xmlns:ns2="a9a0e93a-86d2-4dde-aba1-cc463d008a38" targetNamespace="http://schemas.microsoft.com/office/2006/metadata/properties" ma:root="true" ma:fieldsID="e4adcdc0d6f15b0c86218acd89af661d" ns2:_="">
    <xsd:import namespace="a9a0e93a-86d2-4dde-aba1-cc463d008a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0e93a-86d2-4dde-aba1-cc463d008a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B46BDC-0C21-438A-A495-671298733E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0e93a-86d2-4dde-aba1-cc463d008a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402982-67E8-4EFA-BC47-77DEFEC05FFC}">
  <ds:schemaRefs>
    <ds:schemaRef ds:uri="http://schemas.microsoft.com/office/2006/documentManagement/types"/>
    <ds:schemaRef ds:uri="http://purl.org/dc/terms/"/>
    <ds:schemaRef ds:uri="a9a0e93a-86d2-4dde-aba1-cc463d008a38"/>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04B5E1A-DBD2-432C-B443-6670AFE21F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APUtemplate-Level_2 (3)</Template>
  <TotalTime>148</TotalTime>
  <Pages>11</Pages>
  <Words>409</Words>
  <Application>Microsoft Office PowerPoint</Application>
  <PresentationFormat>On-screen Show (4:3)</PresentationFormat>
  <Paragraphs>76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MS PGothic</vt:lpstr>
      <vt:lpstr>Arial</vt:lpstr>
      <vt:lpstr>Calibri</vt:lpstr>
      <vt:lpstr>Times New Roman</vt:lpstr>
      <vt:lpstr>UCTI-Template-foundation-level</vt:lpstr>
      <vt:lpstr>PowerPoint Presentation</vt:lpstr>
      <vt:lpstr>BMS</vt:lpstr>
      <vt:lpstr>BMS</vt:lpstr>
      <vt:lpstr>PowerPoint Presentation</vt:lpstr>
      <vt:lpstr>EMS</vt:lpstr>
      <vt:lpstr>EMS vs BMS</vt:lpstr>
      <vt:lpstr>EMS vs BMS</vt:lpstr>
      <vt:lpstr>EMS vs BMS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16</cp:revision>
  <cp:lastPrinted>1995-11-02T09:23:42Z</cp:lastPrinted>
  <dcterms:created xsi:type="dcterms:W3CDTF">2017-09-17T08:56:15Z</dcterms:created>
  <dcterms:modified xsi:type="dcterms:W3CDTF">2020-06-02T07:37:53Z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0x0101008DE45CC47308EE4F98F17C77556D8244</vt:lpwstr>
  </property>
</Properties>
</file>