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7"/>
  </p:notesMasterIdLst>
  <p:handoutMasterIdLst>
    <p:handoutMasterId r:id="rId18"/>
  </p:handoutMasterIdLst>
  <p:sldIdLst>
    <p:sldId id="256" r:id="rId2"/>
    <p:sldId id="260" r:id="rId3"/>
    <p:sldId id="275" r:id="rId4"/>
    <p:sldId id="257" r:id="rId5"/>
    <p:sldId id="262" r:id="rId6"/>
    <p:sldId id="263" r:id="rId7"/>
    <p:sldId id="264" r:id="rId8"/>
    <p:sldId id="265" r:id="rId9"/>
    <p:sldId id="266" r:id="rId10"/>
    <p:sldId id="268" r:id="rId11"/>
    <p:sldId id="269" r:id="rId12"/>
    <p:sldId id="270" r:id="rId13"/>
    <p:sldId id="271" r:id="rId14"/>
    <p:sldId id="273" r:id="rId15"/>
    <p:sldId id="274" r:id="rId1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702" autoAdjust="0"/>
  </p:normalViewPr>
  <p:slideViewPr>
    <p:cSldViewPr snapToGrid="0">
      <p:cViewPr varScale="1">
        <p:scale>
          <a:sx n="73" d="100"/>
          <a:sy n="73" d="100"/>
        </p:scale>
        <p:origin x="1476" y="78"/>
      </p:cViewPr>
      <p:guideLst/>
    </p:cSldViewPr>
  </p:slideViewPr>
  <p:notesTextViewPr>
    <p:cViewPr>
      <p:scale>
        <a:sx n="1" d="1"/>
        <a:sy n="1" d="1"/>
      </p:scale>
      <p:origin x="0" y="0"/>
    </p:cViewPr>
  </p:notesTextViewPr>
  <p:sorterViewPr>
    <p:cViewPr>
      <p:scale>
        <a:sx n="100" d="100"/>
        <a:sy n="100" d="100"/>
      </p:scale>
      <p:origin x="0" y="-234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200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714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362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7581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fld id="{62096DAD-2953-4773-80FB-4382729F438B}" type="slidenum">
              <a:rPr lang="en-GB" smtClean="0"/>
              <a:pPr>
                <a:defRPr/>
              </a:pPr>
              <a:t>‹#›</a:t>
            </a:fld>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30163" y="6632576"/>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Module Overview</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374900" y="3529013"/>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latin typeface="Arial" charset="0"/>
              </a:rPr>
              <a:t>Module Overview</a:t>
            </a:r>
            <a:endParaRPr lang="en-US" kern="0" dirty="0"/>
          </a:p>
        </p:txBody>
      </p:sp>
      <p:sp>
        <p:nvSpPr>
          <p:cNvPr id="5" name="Text Box 4"/>
          <p:cNvSpPr txBox="1">
            <a:spLocks noChangeArrowheads="1"/>
          </p:cNvSpPr>
          <p:nvPr/>
        </p:nvSpPr>
        <p:spPr bwMode="auto">
          <a:xfrm>
            <a:off x="2689225" y="6261184"/>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a:t>
            </a:r>
            <a:r>
              <a:rPr lang="en-US" sz="900" dirty="0" smtClean="0"/>
              <a:t>KN </a:t>
            </a:r>
            <a:r>
              <a:rPr lang="en-US" sz="900" dirty="0"/>
              <a:t>First Prepared on: </a:t>
            </a:r>
            <a:r>
              <a:rPr lang="en-US" sz="900" dirty="0" smtClean="0"/>
              <a:t>01.08.12 </a:t>
            </a:r>
            <a:r>
              <a:rPr lang="en-US" sz="900" dirty="0"/>
              <a:t>Last Modified on: </a:t>
            </a:r>
            <a:r>
              <a:rPr lang="en-US" sz="900" dirty="0" smtClean="0"/>
              <a:t>DD.MM.YY</a:t>
            </a:r>
            <a:endParaRPr lang="en-US" sz="900" dirty="0"/>
          </a:p>
          <a:p>
            <a:pPr algn="ctr"/>
            <a:r>
              <a:rPr lang="en-US" sz="900" dirty="0"/>
              <a:t>Quality checked by: xxx</a:t>
            </a:r>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kern="0" dirty="0" smtClean="0"/>
              <a:t>IBPSES</a:t>
            </a:r>
          </a:p>
          <a:p>
            <a:r>
              <a:rPr lang="en-US" sz="2000" dirty="0" smtClean="0"/>
              <a:t>CT104-3-2-VD1</a:t>
            </a:r>
            <a:endParaRPr lang="en-US" sz="2000" kern="0" dirty="0"/>
          </a:p>
        </p:txBody>
      </p:sp>
      <p:pic>
        <p:nvPicPr>
          <p:cNvPr id="2" name="Picture 1"/>
          <p:cNvPicPr>
            <a:picLocks noChangeAspect="1"/>
          </p:cNvPicPr>
          <p:nvPr/>
        </p:nvPicPr>
        <p:blipFill>
          <a:blip r:embed="rId2"/>
          <a:stretch>
            <a:fillRect/>
          </a:stretch>
        </p:blipFill>
        <p:spPr>
          <a:xfrm>
            <a:off x="176687" y="4762500"/>
            <a:ext cx="1822930" cy="1882502"/>
          </a:xfrm>
          <a:prstGeom prst="rect">
            <a:avLst/>
          </a:prstGeom>
        </p:spPr>
      </p:pic>
      <p:sp>
        <p:nvSpPr>
          <p:cNvPr id="7" name="Rectangle 5"/>
          <p:cNvSpPr txBox="1">
            <a:spLocks/>
          </p:cNvSpPr>
          <p:nvPr/>
        </p:nvSpPr>
        <p:spPr bwMode="auto">
          <a:xfrm>
            <a:off x="4148138" y="4405313"/>
            <a:ext cx="4321175"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50000"/>
              </a:spcBef>
              <a:spcAft>
                <a:spcPct val="0"/>
              </a:spcAft>
              <a:buFont typeface="Wingdings" panose="05000000000000000000" pitchFamily="2" charset="2"/>
              <a:buNone/>
              <a:defRPr sz="1100" smtClean="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marR="0" lvl="0" indent="0" algn="just"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sz="1100" b="1" i="0" u="none" strike="noStrike" kern="0" cap="none" spc="0" normalizeH="0" baseline="0" noProof="0" smtClean="0">
                <a:ln>
                  <a:noFill/>
                </a:ln>
                <a:solidFill>
                  <a:srgbClr val="000000"/>
                </a:solidFill>
                <a:effectLst/>
                <a:uLnTx/>
                <a:uFillTx/>
                <a:latin typeface="Arial"/>
              </a:rPr>
              <a:t>Abstract</a:t>
            </a:r>
          </a:p>
          <a:p>
            <a:pPr marL="0" marR="0" lvl="0" indent="0" algn="just" defTabSz="914400" rtl="0" eaLnBrk="1" fontAlgn="base" latinLnBrk="0" hangingPunct="1">
              <a:lnSpc>
                <a:spcPct val="150000"/>
              </a:lnSpc>
              <a:spcBef>
                <a:spcPct val="20000"/>
              </a:spcBef>
              <a:spcAft>
                <a:spcPct val="0"/>
              </a:spcAft>
              <a:buClr>
                <a:srgbClr val="F48B00"/>
              </a:buClr>
              <a:buSzTx/>
              <a:buFont typeface="Wingdings" panose="05000000000000000000" pitchFamily="2" charset="2"/>
              <a:buNone/>
              <a:tabLst/>
              <a:defRPr/>
            </a:pPr>
            <a:r>
              <a:rPr kumimoji="0" lang="en-US" sz="1100" b="0" i="0" u="none" strike="noStrike" kern="0" cap="none" spc="0" normalizeH="0" baseline="0" noProof="0" smtClean="0">
                <a:ln>
                  <a:noFill/>
                </a:ln>
                <a:solidFill>
                  <a:srgbClr val="000000"/>
                </a:solidFill>
                <a:effectLst/>
                <a:uLnTx/>
                <a:uFillTx/>
                <a:latin typeface="Arial"/>
              </a:rPr>
              <a:t>This teaching material is intended to explain how the fundamental business processes interact with SAP ERP in functional areas such as Sales and Distribution, Materials Management, Production Planning, Financial Accounting, Controlling, and Human Capital Management.</a:t>
            </a:r>
          </a:p>
          <a:p>
            <a:pPr marL="0" marR="0" lvl="0" indent="0" algn="just" defTabSz="914400" rtl="0" eaLnBrk="1" fontAlgn="base" latinLnBrk="0" hangingPunct="1">
              <a:lnSpc>
                <a:spcPct val="150000"/>
              </a:lnSpc>
              <a:spcBef>
                <a:spcPct val="20000"/>
              </a:spcBef>
              <a:spcAft>
                <a:spcPct val="0"/>
              </a:spcAft>
              <a:buClr>
                <a:srgbClr val="F48B00"/>
              </a:buClr>
              <a:buSzTx/>
              <a:buFont typeface="Wingdings" panose="05000000000000000000" pitchFamily="2" charset="2"/>
              <a:buNone/>
              <a:tabLst/>
              <a:defRPr/>
            </a:pPr>
            <a:endParaRPr kumimoji="0" lang="de-DE" sz="1100" b="0" i="0" u="none" strike="noStrike" kern="0" cap="none" spc="0" normalizeH="0" baseline="0" noProof="0" dirty="0" smtClean="0">
              <a:ln>
                <a:noFill/>
              </a:ln>
              <a:solidFill>
                <a:srgbClr val="000000"/>
              </a:solidFill>
              <a:effectLst/>
              <a:uLnTx/>
              <a:uFillTx/>
              <a:latin typeface="Arial"/>
            </a:endParaRPr>
          </a:p>
        </p:txBody>
      </p:sp>
    </p:spTree>
    <p:extLst>
      <p:ext uri="{BB962C8B-B14F-4D97-AF65-F5344CB8AC3E}">
        <p14:creationId xmlns:p14="http://schemas.microsoft.com/office/powerpoint/2010/main" val="147620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b="1" dirty="0" smtClean="0"/>
              <a:t>What is expected of you</a:t>
            </a:r>
          </a:p>
        </p:txBody>
      </p:sp>
      <p:sp>
        <p:nvSpPr>
          <p:cNvPr id="117763" name="Rectangle 3"/>
          <p:cNvSpPr>
            <a:spLocks noGrp="1" noChangeArrowheads="1"/>
          </p:cNvSpPr>
          <p:nvPr>
            <p:ph type="body" idx="1"/>
          </p:nvPr>
        </p:nvSpPr>
        <p:spPr>
          <a:xfrm>
            <a:off x="627063" y="1417638"/>
            <a:ext cx="8229600" cy="4525963"/>
          </a:xfrm>
        </p:spPr>
        <p:txBody>
          <a:bodyPr/>
          <a:lstStyle/>
          <a:p>
            <a:pPr eaLnBrk="1" hangingPunct="1">
              <a:defRPr/>
            </a:pPr>
            <a:r>
              <a:rPr lang="en-US" altLang="en-US" sz="2000" dirty="0" smtClean="0"/>
              <a:t>Attendance and Punctuality</a:t>
            </a:r>
          </a:p>
          <a:p>
            <a:pPr eaLnBrk="1" hangingPunct="1">
              <a:defRPr/>
            </a:pPr>
            <a:r>
              <a:rPr lang="en-MY" sz="2000" dirty="0" smtClean="0"/>
              <a:t>Class attendance is an individual student  responsibility.</a:t>
            </a:r>
          </a:p>
          <a:p>
            <a:pPr>
              <a:defRPr/>
            </a:pPr>
            <a:r>
              <a:rPr lang="en-US" sz="2000" dirty="0"/>
              <a:t>Attendance is compulsory and valid medical certificates or letters from parents /guardians must support any absence from class.</a:t>
            </a:r>
          </a:p>
          <a:p>
            <a:pPr>
              <a:defRPr/>
            </a:pPr>
            <a:r>
              <a:rPr lang="en-US" sz="2000" dirty="0"/>
              <a:t>Three lateness will be equal to one absence</a:t>
            </a:r>
          </a:p>
          <a:p>
            <a:pPr eaLnBrk="1" hangingPunct="1">
              <a:defRPr/>
            </a:pPr>
            <a:r>
              <a:rPr lang="en-US" altLang="en-US" sz="2000" dirty="0" smtClean="0"/>
              <a:t>Attendance: </a:t>
            </a:r>
          </a:p>
          <a:p>
            <a:pPr algn="just" eaLnBrk="1" hangingPunct="1">
              <a:buFont typeface="Wingdings" panose="05000000000000000000" pitchFamily="2" charset="2"/>
              <a:buChar char="ü"/>
              <a:defRPr/>
            </a:pPr>
            <a:r>
              <a:rPr lang="en-MY" sz="2000" dirty="0" smtClean="0"/>
              <a:t>Min </a:t>
            </a:r>
            <a:r>
              <a:rPr lang="en-MY" sz="2000" dirty="0">
                <a:solidFill>
                  <a:srgbClr val="FF0000"/>
                </a:solidFill>
              </a:rPr>
              <a:t>80% attendance</a:t>
            </a:r>
            <a:r>
              <a:rPr lang="en-MY" sz="2000" dirty="0"/>
              <a:t> requirement holds for BOTH Exam and </a:t>
            </a:r>
            <a:r>
              <a:rPr lang="en-MY" sz="2000" dirty="0" smtClean="0"/>
              <a:t>IN COURSE </a:t>
            </a:r>
            <a:r>
              <a:rPr lang="en-MY" sz="2000" dirty="0"/>
              <a:t>based assessments. </a:t>
            </a:r>
            <a:endParaRPr lang="en-MY" sz="2000" dirty="0" smtClean="0"/>
          </a:p>
          <a:p>
            <a:pPr algn="just" eaLnBrk="1" hangingPunct="1">
              <a:buFont typeface="Wingdings" panose="05000000000000000000" pitchFamily="2" charset="2"/>
              <a:buChar char="ü"/>
              <a:defRPr/>
            </a:pPr>
            <a:r>
              <a:rPr lang="en-MY" sz="2000" dirty="0" smtClean="0"/>
              <a:t>Students </a:t>
            </a:r>
            <a:r>
              <a:rPr lang="en-MY" sz="2000" dirty="0"/>
              <a:t>have to </a:t>
            </a:r>
            <a:r>
              <a:rPr lang="en-MY" sz="2000" b="1" u="sng" dirty="0"/>
              <a:t>Retake the module with attendance </a:t>
            </a:r>
            <a:r>
              <a:rPr lang="en-MY" sz="2000" dirty="0"/>
              <a:t>even if it’s a 100% coursework based assessment if they do not fulfil the minimum attendance </a:t>
            </a:r>
            <a:r>
              <a:rPr lang="en-MY" sz="2000" dirty="0" smtClean="0"/>
              <a:t>requirement. </a:t>
            </a:r>
            <a:endParaRPr lang="en-US" altLang="en-US" sz="2000" dirty="0" smtClean="0"/>
          </a:p>
          <a:p>
            <a:pPr>
              <a:defRPr/>
            </a:pPr>
            <a:r>
              <a:rPr lang="en-MY" sz="2000" dirty="0"/>
              <a:t>If there is a </a:t>
            </a:r>
            <a:r>
              <a:rPr lang="en-MY" sz="2000" dirty="0" smtClean="0"/>
              <a:t>“No show” </a:t>
            </a:r>
            <a:r>
              <a:rPr lang="en-MY" sz="2000" dirty="0"/>
              <a:t>for the Exam, it will normally result in Retake with attendance </a:t>
            </a:r>
            <a:endParaRPr lang="en-US" sz="2000" dirty="0"/>
          </a:p>
          <a:p>
            <a:pPr marL="0" indent="0">
              <a:buFont typeface="Wingdings" panose="05000000000000000000" pitchFamily="2" charset="2"/>
              <a:buNone/>
              <a:defRPr/>
            </a:pPr>
            <a:endParaRPr lang="en-US" altLang="en-US" sz="2000" dirty="0" smtClean="0"/>
          </a:p>
        </p:txBody>
      </p:sp>
    </p:spTree>
    <p:extLst>
      <p:ext uri="{BB962C8B-B14F-4D97-AF65-F5344CB8AC3E}">
        <p14:creationId xmlns:p14="http://schemas.microsoft.com/office/powerpoint/2010/main" val="38747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Grp="1" noChangeArrowheads="1"/>
          </p:cNvSpPr>
          <p:nvPr>
            <p:ph type="title"/>
          </p:nvPr>
        </p:nvSpPr>
        <p:spPr bwMode="auto">
          <a:xfrm>
            <a:off x="221198" y="522972"/>
            <a:ext cx="757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What support is available for you </a:t>
            </a:r>
            <a:endParaRPr lang="en-US" altLang="en-US" dirty="0">
              <a:latin typeface="+mj-lt"/>
            </a:endParaRPr>
          </a:p>
        </p:txBody>
      </p:sp>
      <p:sp>
        <p:nvSpPr>
          <p:cNvPr id="7" name="Rectangle 3"/>
          <p:cNvSpPr txBox="1">
            <a:spLocks noChangeArrowheads="1"/>
          </p:cNvSpPr>
          <p:nvPr/>
        </p:nvSpPr>
        <p:spPr bwMode="auto">
          <a:xfrm>
            <a:off x="539750" y="1331913"/>
            <a:ext cx="82296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80000"/>
              </a:lnSpc>
              <a:buFontTx/>
              <a:buNone/>
              <a:defRPr/>
            </a:pPr>
            <a:endParaRPr lang="en-US" altLang="en-US" sz="2800" kern="0" dirty="0" smtClean="0"/>
          </a:p>
          <a:p>
            <a:pPr marL="403225" lvl="1" indent="-403225">
              <a:lnSpc>
                <a:spcPct val="80000"/>
              </a:lnSpc>
              <a:buFont typeface="Arial" panose="020B0604020202020204" pitchFamily="34" charset="0"/>
              <a:buChar char="•"/>
              <a:defRPr/>
            </a:pPr>
            <a:r>
              <a:rPr lang="en-US" altLang="en-US" sz="2400" kern="0" dirty="0" smtClean="0"/>
              <a:t>Student Assessment Information Sheet (SAIS)</a:t>
            </a:r>
          </a:p>
          <a:p>
            <a:pPr lvl="1">
              <a:lnSpc>
                <a:spcPct val="80000"/>
              </a:lnSpc>
              <a:buFont typeface="Wingdings" panose="05000000000000000000" pitchFamily="2" charset="2"/>
              <a:buChar char="v"/>
              <a:defRPr/>
            </a:pPr>
            <a:r>
              <a:rPr lang="en-US" altLang="en-US" sz="2400" kern="0" dirty="0" smtClean="0"/>
              <a:t>Module slides</a:t>
            </a:r>
          </a:p>
          <a:p>
            <a:pPr lvl="1">
              <a:lnSpc>
                <a:spcPct val="80000"/>
              </a:lnSpc>
              <a:buFont typeface="Wingdings" panose="05000000000000000000" pitchFamily="2" charset="2"/>
              <a:buChar char="v"/>
              <a:defRPr/>
            </a:pPr>
            <a:r>
              <a:rPr lang="en-US" altLang="en-US" sz="2200" kern="0" dirty="0" err="1" smtClean="0"/>
              <a:t>Webspace</a:t>
            </a:r>
            <a:endParaRPr lang="en-US" altLang="en-US" sz="2200" kern="0" dirty="0"/>
          </a:p>
          <a:p>
            <a:pPr lvl="1">
              <a:lnSpc>
                <a:spcPct val="80000"/>
              </a:lnSpc>
              <a:buFont typeface="Wingdings" panose="05000000000000000000" pitchFamily="2" charset="2"/>
              <a:buChar char="v"/>
              <a:defRPr/>
            </a:pPr>
            <a:r>
              <a:rPr lang="en-US" altLang="en-US" sz="2400" kern="0" dirty="0" smtClean="0"/>
              <a:t>Microsoft Teams</a:t>
            </a:r>
            <a:endParaRPr lang="en-US" altLang="en-US" kern="0" dirty="0"/>
          </a:p>
          <a:p>
            <a:pPr lvl="1">
              <a:lnSpc>
                <a:spcPct val="80000"/>
              </a:lnSpc>
              <a:buFont typeface="Wingdings" panose="05000000000000000000" pitchFamily="2" charset="2"/>
              <a:buChar char="v"/>
              <a:defRPr/>
            </a:pPr>
            <a:r>
              <a:rPr lang="en-US" altLang="en-US" sz="2400" kern="0" dirty="0" smtClean="0"/>
              <a:t>Consultation hours (Lecturer consultation Hours)</a:t>
            </a:r>
          </a:p>
          <a:p>
            <a:pPr>
              <a:lnSpc>
                <a:spcPct val="80000"/>
              </a:lnSpc>
              <a:defRPr/>
            </a:pPr>
            <a:r>
              <a:rPr lang="en-US" altLang="en-US" sz="2400" kern="0" dirty="0" smtClean="0"/>
              <a:t>E-mail</a:t>
            </a:r>
          </a:p>
          <a:p>
            <a:pPr lvl="1">
              <a:lnSpc>
                <a:spcPct val="80000"/>
              </a:lnSpc>
              <a:buFont typeface="Wingdings" panose="05000000000000000000" pitchFamily="2" charset="2"/>
              <a:buChar char="v"/>
              <a:defRPr/>
            </a:pPr>
            <a:r>
              <a:rPr lang="en-US" altLang="en-US" sz="2400" kern="0" dirty="0" smtClean="0"/>
              <a:t>khairunnisha.zainal@apu.edu.my</a:t>
            </a:r>
          </a:p>
          <a:p>
            <a:pPr>
              <a:lnSpc>
                <a:spcPct val="80000"/>
              </a:lnSpc>
              <a:defRPr/>
            </a:pPr>
            <a:r>
              <a:rPr lang="en-US" altLang="en-US" sz="2400" kern="0" dirty="0" smtClean="0"/>
              <a:t>Resources</a:t>
            </a:r>
          </a:p>
          <a:p>
            <a:pPr lvl="1">
              <a:lnSpc>
                <a:spcPct val="80000"/>
              </a:lnSpc>
              <a:buFont typeface="Wingdings" panose="05000000000000000000" pitchFamily="2" charset="2"/>
              <a:buChar char="v"/>
              <a:defRPr/>
            </a:pPr>
            <a:r>
              <a:rPr lang="en-US" altLang="en-US" sz="2400" kern="0" dirty="0" smtClean="0"/>
              <a:t>Reference material</a:t>
            </a:r>
          </a:p>
          <a:p>
            <a:pPr lvl="2">
              <a:lnSpc>
                <a:spcPct val="80000"/>
              </a:lnSpc>
              <a:buClr>
                <a:schemeClr val="folHlink"/>
              </a:buClr>
              <a:buFont typeface="Wingdings" pitchFamily="2" charset="2"/>
              <a:buChar char="§"/>
              <a:defRPr/>
            </a:pPr>
            <a:r>
              <a:rPr lang="en-US" altLang="en-US" sz="2000" kern="0" dirty="0" smtClean="0"/>
              <a:t>Essential reading</a:t>
            </a:r>
          </a:p>
          <a:p>
            <a:pPr lvl="2">
              <a:lnSpc>
                <a:spcPct val="80000"/>
              </a:lnSpc>
              <a:buClr>
                <a:schemeClr val="folHlink"/>
              </a:buClr>
              <a:buFont typeface="Wingdings" pitchFamily="2" charset="2"/>
              <a:buChar char="§"/>
              <a:defRPr/>
            </a:pPr>
            <a:r>
              <a:rPr lang="en-US" altLang="en-US" sz="2000" kern="0" dirty="0" smtClean="0"/>
              <a:t>Additional reading</a:t>
            </a:r>
          </a:p>
        </p:txBody>
      </p:sp>
    </p:spTree>
    <p:extLst>
      <p:ext uri="{BB962C8B-B14F-4D97-AF65-F5344CB8AC3E}">
        <p14:creationId xmlns:p14="http://schemas.microsoft.com/office/powerpoint/2010/main" val="34951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7363" y="599283"/>
            <a:ext cx="7648108" cy="598487"/>
          </a:xfrm>
        </p:spPr>
        <p:txBody>
          <a:bodyPr/>
          <a:lstStyle/>
          <a:p>
            <a:pPr algn="just"/>
            <a:r>
              <a:rPr lang="en-US" altLang="en-US" b="1" dirty="0" smtClean="0"/>
              <a:t>References supporting the course</a:t>
            </a:r>
          </a:p>
        </p:txBody>
      </p:sp>
      <p:pic>
        <p:nvPicPr>
          <p:cNvPr id="7" name="Picture 6"/>
          <p:cNvPicPr>
            <a:picLocks noChangeAspect="1"/>
          </p:cNvPicPr>
          <p:nvPr/>
        </p:nvPicPr>
        <p:blipFill>
          <a:blip r:embed="rId2"/>
          <a:stretch>
            <a:fillRect/>
          </a:stretch>
        </p:blipFill>
        <p:spPr>
          <a:xfrm>
            <a:off x="996817" y="1618689"/>
            <a:ext cx="7138654" cy="4311464"/>
          </a:xfrm>
          <a:prstGeom prst="rect">
            <a:avLst/>
          </a:prstGeom>
        </p:spPr>
      </p:pic>
    </p:spTree>
    <p:extLst>
      <p:ext uri="{BB962C8B-B14F-4D97-AF65-F5344CB8AC3E}">
        <p14:creationId xmlns:p14="http://schemas.microsoft.com/office/powerpoint/2010/main" val="708815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87364" y="438058"/>
            <a:ext cx="65858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How you will be assessed</a:t>
            </a:r>
            <a:endParaRPr lang="en-US" altLang="en-US" sz="3600" dirty="0">
              <a:latin typeface="+mj-lt"/>
            </a:endParaRPr>
          </a:p>
        </p:txBody>
      </p:sp>
      <p:sp>
        <p:nvSpPr>
          <p:cNvPr id="6" name="Content Placeholder 2"/>
          <p:cNvSpPr>
            <a:spLocks noGrp="1"/>
          </p:cNvSpPr>
          <p:nvPr>
            <p:ph idx="1"/>
          </p:nvPr>
        </p:nvSpPr>
        <p:spPr>
          <a:xfrm>
            <a:off x="611188" y="1989138"/>
            <a:ext cx="8064500" cy="4281487"/>
          </a:xfrm>
        </p:spPr>
        <p:txBody>
          <a:bodyPr/>
          <a:lstStyle/>
          <a:p>
            <a:pPr>
              <a:defRPr/>
            </a:pPr>
            <a:r>
              <a:rPr lang="en-US" sz="2400" dirty="0"/>
              <a:t>7</a:t>
            </a:r>
            <a:r>
              <a:rPr lang="en-US" sz="2400" dirty="0" smtClean="0"/>
              <a:t>0% in course Assessment</a:t>
            </a:r>
          </a:p>
          <a:p>
            <a:pPr>
              <a:defRPr/>
            </a:pPr>
            <a:r>
              <a:rPr lang="en-US" sz="2400" dirty="0" smtClean="0"/>
              <a:t>30% Final Exam</a:t>
            </a:r>
          </a:p>
          <a:p>
            <a:pPr marL="0" indent="0">
              <a:buNone/>
              <a:defRPr/>
            </a:pPr>
            <a:endParaRPr lang="en-US" sz="2400" dirty="0" smtClean="0"/>
          </a:p>
          <a:p>
            <a:pPr>
              <a:defRPr/>
            </a:pPr>
            <a:endParaRPr lang="en-US" sz="2400" dirty="0" smtClean="0"/>
          </a:p>
          <a:p>
            <a:pPr marL="0" indent="0">
              <a:buFont typeface="Wingdings" panose="05000000000000000000" pitchFamily="2" charset="2"/>
              <a:buNone/>
              <a:defRPr/>
            </a:pPr>
            <a:endParaRPr lang="en-US" dirty="0"/>
          </a:p>
        </p:txBody>
      </p:sp>
    </p:spTree>
    <p:extLst>
      <p:ext uri="{BB962C8B-B14F-4D97-AF65-F5344CB8AC3E}">
        <p14:creationId xmlns:p14="http://schemas.microsoft.com/office/powerpoint/2010/main" val="3737975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6"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Tree>
    <p:extLst>
      <p:ext uri="{BB962C8B-B14F-4D97-AF65-F5344CB8AC3E}">
        <p14:creationId xmlns:p14="http://schemas.microsoft.com/office/powerpoint/2010/main" val="132171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SAP GUI installation</a:t>
            </a:r>
          </a:p>
          <a:p>
            <a:r>
              <a:rPr lang="en-US" dirty="0" smtClean="0"/>
              <a:t>GBI Story</a:t>
            </a:r>
            <a:endParaRPr lang="en-US" dirty="0"/>
          </a:p>
        </p:txBody>
      </p:sp>
    </p:spTree>
    <p:extLst>
      <p:ext uri="{BB962C8B-B14F-4D97-AF65-F5344CB8AC3E}">
        <p14:creationId xmlns:p14="http://schemas.microsoft.com/office/powerpoint/2010/main" val="1706208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744538"/>
            <a:ext cx="7042150" cy="1143000"/>
          </a:xfrm>
        </p:spPr>
        <p:txBody>
          <a:bodyPr/>
          <a:lstStyle/>
          <a:p>
            <a:r>
              <a:rPr lang="en-US" b="1" dirty="0" smtClean="0"/>
              <a:t>Lecturer Information</a:t>
            </a:r>
            <a:endParaRPr lang="en-US" b="1" dirty="0"/>
          </a:p>
        </p:txBody>
      </p:sp>
      <p:sp>
        <p:nvSpPr>
          <p:cNvPr id="6" name="Content Placeholder 2"/>
          <p:cNvSpPr txBox="1">
            <a:spLocks/>
          </p:cNvSpPr>
          <p:nvPr/>
        </p:nvSpPr>
        <p:spPr bwMode="auto">
          <a:xfrm>
            <a:off x="485774" y="2544763"/>
            <a:ext cx="8322049"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altLang="en-US" sz="2800" kern="0" dirty="0" smtClean="0"/>
              <a:t>Lecturer Name: Nur Khairunnisha Zainal </a:t>
            </a:r>
          </a:p>
          <a:p>
            <a:pPr>
              <a:buFontTx/>
              <a:buNone/>
            </a:pPr>
            <a:r>
              <a:rPr lang="en-US" altLang="en-US" sz="2800" kern="0" dirty="0" smtClean="0"/>
              <a:t>Email: Khairunnisha.zainal@staffemail.apu.edu.my</a:t>
            </a:r>
          </a:p>
        </p:txBody>
      </p:sp>
      <p:sp>
        <p:nvSpPr>
          <p:cNvPr id="3" name="Footer Placeholder 2"/>
          <p:cNvSpPr>
            <a:spLocks noGrp="1"/>
          </p:cNvSpPr>
          <p:nvPr>
            <p:ph type="ftr" sz="quarter" idx="10"/>
          </p:nvPr>
        </p:nvSpPr>
        <p:spPr/>
        <p:txBody>
          <a:bodyPr/>
          <a:lstStyle/>
          <a:p>
            <a:pPr>
              <a:defRPr/>
            </a:pPr>
            <a:fld id="{62096DAD-2953-4773-80FB-4382729F438B}" type="slidenum">
              <a:rPr lang="en-GB" smtClean="0"/>
              <a:pPr>
                <a:defRPr/>
              </a:pPr>
              <a:t>2</a:t>
            </a:fld>
            <a:endParaRPr lang="en-GB" dirty="0"/>
          </a:p>
        </p:txBody>
      </p:sp>
    </p:spTree>
    <p:extLst>
      <p:ext uri="{BB962C8B-B14F-4D97-AF65-F5344CB8AC3E}">
        <p14:creationId xmlns:p14="http://schemas.microsoft.com/office/powerpoint/2010/main" val="183679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85775" y="1760538"/>
            <a:ext cx="8229600" cy="2971800"/>
          </a:xfrm>
        </p:spPr>
        <p:txBody>
          <a:bodyPr/>
          <a:lstStyle/>
          <a:p>
            <a:pPr algn="just"/>
            <a:r>
              <a:rPr lang="en-US" sz="2400" dirty="0" smtClean="0"/>
              <a:t>Integrated </a:t>
            </a:r>
            <a:r>
              <a:rPr lang="en-US" sz="2400" dirty="0"/>
              <a:t>Business Processes with SAP ERP System module approaches ERP topics using an integrated process perspective of the firm. Students will gain a deep appreciation for the role of enterprise systems in efficiently managing processes from multiple functional </a:t>
            </a:r>
            <a:r>
              <a:rPr lang="en-US" sz="2400" dirty="0" smtClean="0"/>
              <a:t>perspectives. </a:t>
            </a:r>
          </a:p>
          <a:p>
            <a:pPr algn="just"/>
            <a:endParaRPr lang="en-US" altLang="en-US" sz="2400" dirty="0"/>
          </a:p>
          <a:p>
            <a:pPr algn="just"/>
            <a:r>
              <a:rPr lang="en-US" sz="2400" dirty="0"/>
              <a:t>The module comprises lectures and lab sessions and involves independent learning skills within the practical exam </a:t>
            </a:r>
            <a:endParaRPr lang="en-US" altLang="en-US" sz="2400" dirty="0" smtClean="0"/>
          </a:p>
        </p:txBody>
      </p:sp>
      <p:sp>
        <p:nvSpPr>
          <p:cNvPr id="6" name="Title 1"/>
          <p:cNvSpPr>
            <a:spLocks noGrp="1"/>
          </p:cNvSpPr>
          <p:nvPr>
            <p:ph type="title"/>
          </p:nvPr>
        </p:nvSpPr>
        <p:spPr>
          <a:xfrm>
            <a:off x="485775" y="274638"/>
            <a:ext cx="7042150" cy="1143000"/>
          </a:xfrm>
        </p:spPr>
        <p:txBody>
          <a:bodyPr/>
          <a:lstStyle/>
          <a:p>
            <a:r>
              <a:rPr lang="en-US" altLang="en-US" b="1" dirty="0" smtClean="0"/>
              <a:t>Module Overview</a:t>
            </a:r>
          </a:p>
        </p:txBody>
      </p:sp>
    </p:spTree>
    <p:extLst>
      <p:ext uri="{BB962C8B-B14F-4D97-AF65-F5344CB8AC3E}">
        <p14:creationId xmlns:p14="http://schemas.microsoft.com/office/powerpoint/2010/main" val="1399592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274949"/>
            <a:ext cx="8229600" cy="4525962"/>
          </a:xfrm>
        </p:spPr>
        <p:txBody>
          <a:bodyPr/>
          <a:lstStyle/>
          <a:p>
            <a:pPr marL="0" indent="0">
              <a:buNone/>
            </a:pPr>
            <a:r>
              <a:rPr lang="en-US" sz="2400" dirty="0" smtClean="0"/>
              <a:t>On </a:t>
            </a:r>
            <a:r>
              <a:rPr lang="en-US" sz="2400" dirty="0"/>
              <a:t>successful completion of this module, you should be able to</a:t>
            </a:r>
            <a:r>
              <a:rPr lang="en-US" sz="2400" dirty="0" smtClean="0"/>
              <a:t>:</a:t>
            </a:r>
          </a:p>
          <a:p>
            <a:pPr marL="0" indent="0">
              <a:buNone/>
            </a:pPr>
            <a:endParaRPr lang="en-US" sz="2400" dirty="0"/>
          </a:p>
          <a:p>
            <a:pPr marL="800100" lvl="1" indent="-342900" algn="just">
              <a:buFont typeface="+mj-lt"/>
              <a:buAutoNum type="arabicPeriod"/>
            </a:pPr>
            <a:r>
              <a:rPr lang="en-US" sz="2000" dirty="0"/>
              <a:t>Discuss the role of ERP system in optimizing and automate business processes  (C2,PLO1) </a:t>
            </a:r>
            <a:endParaRPr lang="en-US" sz="2000" dirty="0" smtClean="0"/>
          </a:p>
          <a:p>
            <a:pPr marL="800100" lvl="1" indent="-342900" algn="just">
              <a:buFont typeface="+mj-lt"/>
              <a:buAutoNum type="arabicPeriod"/>
            </a:pPr>
            <a:r>
              <a:rPr lang="en-US" sz="2000" dirty="0"/>
              <a:t>Demonstrate the ability to extract meaningful information and execute business processes within an organization using ERP system (A3,PLO6) </a:t>
            </a:r>
            <a:endParaRPr lang="en-US" sz="2000" dirty="0" smtClean="0"/>
          </a:p>
          <a:p>
            <a:pPr marL="800100" lvl="1" indent="-342900" algn="just">
              <a:buFont typeface="+mj-lt"/>
              <a:buAutoNum type="arabicPeriod"/>
            </a:pPr>
            <a:r>
              <a:rPr lang="en-US" sz="2000"/>
              <a:t>Apply various integration points of business processes  with ERP system (C3, PLO2)</a:t>
            </a:r>
            <a:endParaRPr lang="en-US" sz="2000" dirty="0"/>
          </a:p>
        </p:txBody>
      </p:sp>
      <p:sp>
        <p:nvSpPr>
          <p:cNvPr id="8" name="Title 1"/>
          <p:cNvSpPr>
            <a:spLocks noGrp="1"/>
          </p:cNvSpPr>
          <p:nvPr>
            <p:ph type="title"/>
          </p:nvPr>
        </p:nvSpPr>
        <p:spPr>
          <a:xfrm>
            <a:off x="485775" y="274638"/>
            <a:ext cx="7042150" cy="1143000"/>
          </a:xfrm>
        </p:spPr>
        <p:txBody>
          <a:bodyPr/>
          <a:lstStyle/>
          <a:p>
            <a:pPr eaLnBrk="1" hangingPunct="1"/>
            <a:r>
              <a:rPr lang="en-US" altLang="en-US" b="1" dirty="0" smtClean="0"/>
              <a:t>Module Learning Outcomes</a:t>
            </a:r>
          </a:p>
        </p:txBody>
      </p:sp>
    </p:spTree>
    <p:extLst>
      <p:ext uri="{BB962C8B-B14F-4D97-AF65-F5344CB8AC3E}">
        <p14:creationId xmlns:p14="http://schemas.microsoft.com/office/powerpoint/2010/main" val="57498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5"/>
          <p:cNvGrpSpPr>
            <a:grpSpLocks/>
          </p:cNvGrpSpPr>
          <p:nvPr/>
        </p:nvGrpSpPr>
        <p:grpSpPr bwMode="auto">
          <a:xfrm>
            <a:off x="473075" y="1196975"/>
            <a:ext cx="7704138" cy="5021263"/>
            <a:chOff x="612057" y="1196975"/>
            <a:chExt cx="7704856" cy="5020999"/>
          </a:xfrm>
        </p:grpSpPr>
        <p:pic>
          <p:nvPicPr>
            <p:cNvPr id="18436" name="Picture 2" descr="Image result for integrated business processes with erp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57" y="1196975"/>
              <a:ext cx="7704856" cy="502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a:spLocks noChangeArrowheads="1"/>
            </p:cNvSpPr>
            <p:nvPr/>
          </p:nvSpPr>
          <p:spPr bwMode="auto">
            <a:xfrm>
              <a:off x="4003461" y="1871990"/>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FontTx/>
                <a:buNone/>
              </a:pPr>
              <a:r>
                <a:rPr lang="en-US" sz="2800"/>
                <a:t>ERP</a:t>
              </a:r>
            </a:p>
          </p:txBody>
        </p:sp>
      </p:grpSp>
      <p:sp>
        <p:nvSpPr>
          <p:cNvPr id="7"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p>
        </p:txBody>
      </p:sp>
    </p:spTree>
    <p:extLst>
      <p:ext uri="{BB962C8B-B14F-4D97-AF65-F5344CB8AC3E}">
        <p14:creationId xmlns:p14="http://schemas.microsoft.com/office/powerpoint/2010/main" val="2619881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1158030"/>
              </p:ext>
            </p:extLst>
          </p:nvPr>
        </p:nvGraphicFramePr>
        <p:xfrm>
          <a:off x="674033" y="1817034"/>
          <a:ext cx="7569014" cy="3840354"/>
        </p:xfrm>
        <a:graphic>
          <a:graphicData uri="http://schemas.openxmlformats.org/drawingml/2006/table">
            <a:tbl>
              <a:tblPr firstRow="1" bandRow="1">
                <a:tableStyleId>{5940675A-B579-460E-94D1-54222C63F5DA}</a:tableStyleId>
              </a:tblPr>
              <a:tblGrid>
                <a:gridCol w="1732991">
                  <a:extLst>
                    <a:ext uri="{9D8B030D-6E8A-4147-A177-3AD203B41FA5}">
                      <a16:colId xmlns:a16="http://schemas.microsoft.com/office/drawing/2014/main" val="20000"/>
                    </a:ext>
                  </a:extLst>
                </a:gridCol>
                <a:gridCol w="5836023">
                  <a:extLst>
                    <a:ext uri="{9D8B030D-6E8A-4147-A177-3AD203B41FA5}">
                      <a16:colId xmlns:a16="http://schemas.microsoft.com/office/drawing/2014/main" val="20001"/>
                    </a:ext>
                  </a:extLst>
                </a:gridCol>
              </a:tblGrid>
              <a:tr h="365709">
                <a:tc>
                  <a:txBody>
                    <a:bodyPr/>
                    <a:lstStyle/>
                    <a:p>
                      <a:pPr algn="ctr"/>
                      <a:r>
                        <a:rPr lang="en-US" sz="1800" b="1" dirty="0" smtClean="0"/>
                        <a:t>Week </a:t>
                      </a:r>
                      <a:endParaRPr lang="en-US" sz="1800" b="1" dirty="0">
                        <a:solidFill>
                          <a:schemeClr val="tx1"/>
                        </a:solidFill>
                      </a:endParaRPr>
                    </a:p>
                  </a:txBody>
                  <a:tcPr marT="45699" marB="45699"/>
                </a:tc>
                <a:tc>
                  <a:txBody>
                    <a:bodyPr/>
                    <a:lstStyle/>
                    <a:p>
                      <a:pPr algn="ctr"/>
                      <a:r>
                        <a:rPr lang="en-US" sz="1800" b="1" dirty="0" smtClean="0"/>
                        <a:t>Topic</a:t>
                      </a:r>
                      <a:endParaRPr lang="en-US" sz="1800" b="1" dirty="0">
                        <a:solidFill>
                          <a:schemeClr val="tx1"/>
                        </a:solidFill>
                      </a:endParaRPr>
                    </a:p>
                  </a:txBody>
                  <a:tcPr marT="45699" marB="45699"/>
                </a:tc>
                <a:extLst>
                  <a:ext uri="{0D108BD9-81ED-4DB2-BD59-A6C34878D82A}">
                    <a16:rowId xmlns:a16="http://schemas.microsoft.com/office/drawing/2014/main" val="10000"/>
                  </a:ext>
                </a:extLst>
              </a:tr>
              <a:tr h="1462952">
                <a:tc>
                  <a:txBody>
                    <a:bodyPr/>
                    <a:lstStyle/>
                    <a:p>
                      <a:r>
                        <a:rPr lang="en-US" sz="1800" dirty="0" smtClean="0"/>
                        <a:t>Week</a:t>
                      </a:r>
                      <a:r>
                        <a:rPr lang="en-US" sz="1800" baseline="0" dirty="0" smtClean="0"/>
                        <a:t> 1          </a:t>
                      </a:r>
                      <a:endParaRPr lang="en-US" sz="1800" dirty="0"/>
                    </a:p>
                  </a:txBody>
                  <a:tcPr marT="45699" marB="45699"/>
                </a:tc>
                <a:tc>
                  <a:txBody>
                    <a:bodyPr/>
                    <a:lstStyle/>
                    <a:p>
                      <a:pPr marL="285750" indent="-285750">
                        <a:buFont typeface="Wingdings" panose="05000000000000000000" pitchFamily="2" charset="2"/>
                        <a:buChar char="ü"/>
                      </a:pPr>
                      <a:r>
                        <a:rPr lang="en-US" sz="1800" dirty="0" smtClean="0"/>
                        <a:t>Module Introduction</a:t>
                      </a:r>
                    </a:p>
                    <a:p>
                      <a:pPr marL="285750" indent="-285750">
                        <a:buFont typeface="Wingdings" panose="05000000000000000000" pitchFamily="2" charset="2"/>
                        <a:buChar char="ü"/>
                      </a:pPr>
                      <a:r>
                        <a:rPr lang="en-US" sz="1800" dirty="0" smtClean="0"/>
                        <a:t>Introduction to assignment details</a:t>
                      </a:r>
                    </a:p>
                    <a:p>
                      <a:pPr marL="285750" indent="-285750">
                        <a:buFont typeface="Wingdings" panose="05000000000000000000" pitchFamily="2" charset="2"/>
                        <a:buChar char="ü"/>
                      </a:pPr>
                      <a:r>
                        <a:rPr lang="en-MY" sz="1800" dirty="0" smtClean="0"/>
                        <a:t>Assessments Briefing</a:t>
                      </a:r>
                    </a:p>
                    <a:p>
                      <a:pPr marL="285750" indent="-285750">
                        <a:buFont typeface="Wingdings" panose="05000000000000000000" pitchFamily="2" charset="2"/>
                        <a:buChar char="ü"/>
                      </a:pPr>
                      <a:r>
                        <a:rPr lang="en-MY" sz="1800" dirty="0" smtClean="0"/>
                        <a:t>Introduction to the subject area</a:t>
                      </a:r>
                      <a:r>
                        <a:rPr lang="en-US" sz="1800" dirty="0" smtClean="0"/>
                        <a:t> </a:t>
                      </a:r>
                    </a:p>
                    <a:p>
                      <a:endParaRPr lang="en-US" sz="1800" dirty="0" smtClean="0"/>
                    </a:p>
                  </a:txBody>
                  <a:tcPr marT="45699" marB="45699"/>
                </a:tc>
                <a:extLst>
                  <a:ext uri="{0D108BD9-81ED-4DB2-BD59-A6C34878D82A}">
                    <a16:rowId xmlns:a16="http://schemas.microsoft.com/office/drawing/2014/main" val="10001"/>
                  </a:ext>
                </a:extLst>
              </a:tr>
              <a:tr h="1886089">
                <a:tc>
                  <a:txBody>
                    <a:bodyPr/>
                    <a:lstStyle/>
                    <a:p>
                      <a:r>
                        <a:rPr lang="en-US" sz="1800" dirty="0" smtClean="0"/>
                        <a:t> Week</a:t>
                      </a:r>
                      <a:r>
                        <a:rPr lang="en-US" sz="1800" baseline="0" dirty="0" smtClean="0"/>
                        <a:t> 2        </a:t>
                      </a:r>
                      <a:endParaRPr lang="en-US" sz="1800" dirty="0"/>
                    </a:p>
                  </a:txBody>
                  <a:tcPr marT="45699" marB="45699"/>
                </a:tc>
                <a:tc>
                  <a:txBody>
                    <a:bodyPr/>
                    <a:lstStyle/>
                    <a:p>
                      <a:pPr marL="0" indent="0">
                        <a:buFont typeface="Wingdings" panose="05000000000000000000" pitchFamily="2" charset="2"/>
                        <a:buNone/>
                      </a:pPr>
                      <a:r>
                        <a:rPr lang="en-US" sz="1800" baseline="0" dirty="0" smtClean="0"/>
                        <a:t>Chapter 1: Introduction to Enterprise system  &amp; SAP</a:t>
                      </a:r>
                    </a:p>
                    <a:p>
                      <a:pPr marL="0" indent="0">
                        <a:buFont typeface="Wingdings" panose="05000000000000000000" pitchFamily="2" charset="2"/>
                        <a:buNone/>
                      </a:pPr>
                      <a:endParaRPr lang="en-US" sz="1800" u="sng" dirty="0" smtClean="0"/>
                    </a:p>
                    <a:p>
                      <a:pPr marL="285750" indent="-285750">
                        <a:buFont typeface="Wingdings" panose="05000000000000000000" pitchFamily="2" charset="2"/>
                        <a:buChar char="ü"/>
                      </a:pPr>
                      <a:r>
                        <a:rPr lang="en-US" sz="1800" dirty="0" smtClean="0"/>
                        <a:t>Introduction to Business Processes. </a:t>
                      </a:r>
                    </a:p>
                    <a:p>
                      <a:pPr marL="285750" indent="-285750">
                        <a:buFont typeface="Wingdings" panose="05000000000000000000" pitchFamily="2" charset="2"/>
                        <a:buChar char="ü"/>
                      </a:pPr>
                      <a:r>
                        <a:rPr lang="en-US" sz="1800" dirty="0" smtClean="0"/>
                        <a:t>Introduction to Enterprise Systems &amp; SAP </a:t>
                      </a:r>
                    </a:p>
                    <a:p>
                      <a:pPr marL="285750" indent="-285750">
                        <a:buFont typeface="Wingdings" panose="05000000000000000000" pitchFamily="2" charset="2"/>
                        <a:buChar char="ü"/>
                      </a:pPr>
                      <a:r>
                        <a:rPr lang="en-US" sz="1800" dirty="0" smtClean="0"/>
                        <a:t>Data in Enterprise system</a:t>
                      </a:r>
                    </a:p>
                    <a:p>
                      <a:pPr marL="285750" indent="-285750">
                        <a:buFont typeface="Wingdings" panose="05000000000000000000" pitchFamily="2" charset="2"/>
                        <a:buChar char="ü"/>
                      </a:pPr>
                      <a:r>
                        <a:rPr lang="en-US" sz="1800" dirty="0" smtClean="0"/>
                        <a:t>GBI Story</a:t>
                      </a:r>
                    </a:p>
                    <a:p>
                      <a:pPr marL="285750" indent="-285750">
                        <a:buFont typeface="Wingdings" panose="05000000000000000000" pitchFamily="2" charset="2"/>
                        <a:buChar char="ü"/>
                      </a:pPr>
                      <a:endParaRPr lang="en-US" sz="1800" dirty="0" smtClean="0"/>
                    </a:p>
                  </a:txBody>
                  <a:tcPr marT="45699" marB="45699"/>
                </a:tc>
                <a:extLst>
                  <a:ext uri="{0D108BD9-81ED-4DB2-BD59-A6C34878D82A}">
                    <a16:rowId xmlns:a16="http://schemas.microsoft.com/office/drawing/2014/main" val="10002"/>
                  </a:ext>
                </a:extLst>
              </a:tr>
            </a:tbl>
          </a:graphicData>
        </a:graphic>
      </p:graphicFrame>
      <p:sp>
        <p:nvSpPr>
          <p:cNvPr id="6"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1371891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60288255"/>
              </p:ext>
            </p:extLst>
          </p:nvPr>
        </p:nvGraphicFramePr>
        <p:xfrm>
          <a:off x="898710" y="1484313"/>
          <a:ext cx="7102289" cy="4161238"/>
        </p:xfrm>
        <a:graphic>
          <a:graphicData uri="http://schemas.openxmlformats.org/drawingml/2006/table">
            <a:tbl>
              <a:tblPr firstRow="1" bandRow="1">
                <a:tableStyleId>{5940675A-B579-460E-94D1-54222C63F5DA}</a:tableStyleId>
              </a:tblPr>
              <a:tblGrid>
                <a:gridCol w="1387290">
                  <a:extLst>
                    <a:ext uri="{9D8B030D-6E8A-4147-A177-3AD203B41FA5}">
                      <a16:colId xmlns:a16="http://schemas.microsoft.com/office/drawing/2014/main" val="20000"/>
                    </a:ext>
                  </a:extLst>
                </a:gridCol>
                <a:gridCol w="5714999">
                  <a:extLst>
                    <a:ext uri="{9D8B030D-6E8A-4147-A177-3AD203B41FA5}">
                      <a16:colId xmlns:a16="http://schemas.microsoft.com/office/drawing/2014/main" val="20001"/>
                    </a:ext>
                  </a:extLst>
                </a:gridCol>
              </a:tblGrid>
              <a:tr h="319253">
                <a:tc>
                  <a:txBody>
                    <a:bodyPr/>
                    <a:lstStyle/>
                    <a:p>
                      <a:pPr algn="ctr"/>
                      <a:r>
                        <a:rPr lang="en-US" sz="1800" b="1" dirty="0" smtClean="0"/>
                        <a:t>Week </a:t>
                      </a:r>
                      <a:endParaRPr lang="en-US" sz="1800" b="1" dirty="0">
                        <a:solidFill>
                          <a:schemeClr val="tx1"/>
                        </a:solidFill>
                      </a:endParaRPr>
                    </a:p>
                  </a:txBody>
                  <a:tcPr marT="45727" marB="45727"/>
                </a:tc>
                <a:tc>
                  <a:txBody>
                    <a:bodyPr/>
                    <a:lstStyle/>
                    <a:p>
                      <a:pPr algn="ctr"/>
                      <a:r>
                        <a:rPr lang="en-US" sz="1800" b="1" dirty="0" smtClean="0"/>
                        <a:t>Topic</a:t>
                      </a:r>
                      <a:endParaRPr lang="en-US" sz="1800" b="1" dirty="0">
                        <a:solidFill>
                          <a:schemeClr val="tx1"/>
                        </a:solidFill>
                      </a:endParaRPr>
                    </a:p>
                  </a:txBody>
                  <a:tcPr marT="45727" marB="45727"/>
                </a:tc>
                <a:extLst>
                  <a:ext uri="{0D108BD9-81ED-4DB2-BD59-A6C34878D82A}">
                    <a16:rowId xmlns:a16="http://schemas.microsoft.com/office/drawing/2014/main" val="10000"/>
                  </a:ext>
                </a:extLst>
              </a:tr>
              <a:tr h="494001">
                <a:tc>
                  <a:txBody>
                    <a:bodyPr/>
                    <a:lstStyle/>
                    <a:p>
                      <a:pPr algn="l"/>
                      <a:r>
                        <a:rPr lang="en-US" sz="1800" dirty="0" smtClean="0"/>
                        <a:t>Week</a:t>
                      </a:r>
                      <a:r>
                        <a:rPr lang="en-US" sz="1800" baseline="0" dirty="0" smtClean="0"/>
                        <a:t> 3 &amp;4</a:t>
                      </a:r>
                      <a:endParaRPr lang="en-US" sz="1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aseline="0" dirty="0" smtClean="0"/>
                        <a:t>Chapter 2: </a:t>
                      </a:r>
                      <a:r>
                        <a:rPr lang="en-MY" sz="1800" dirty="0" smtClean="0"/>
                        <a:t>The Fulfilment Process </a:t>
                      </a:r>
                      <a:endParaRPr lang="en-MY" sz="1800" b="1" dirty="0" smtClean="0"/>
                    </a:p>
                  </a:txBody>
                  <a:tcPr marT="45727" marB="45727"/>
                </a:tc>
                <a:extLst>
                  <a:ext uri="{0D108BD9-81ED-4DB2-BD59-A6C34878D82A}">
                    <a16:rowId xmlns:a16="http://schemas.microsoft.com/office/drawing/2014/main" val="10001"/>
                  </a:ext>
                </a:extLst>
              </a:tr>
              <a:tr h="413060">
                <a:tc>
                  <a:txBody>
                    <a:bodyPr/>
                    <a:lstStyle/>
                    <a:p>
                      <a:pPr algn="l"/>
                      <a:r>
                        <a:rPr lang="en-US" sz="1800" dirty="0" smtClean="0"/>
                        <a:t>Week</a:t>
                      </a:r>
                      <a:r>
                        <a:rPr lang="en-US" sz="1800" baseline="0" dirty="0" smtClean="0"/>
                        <a:t> 5</a:t>
                      </a:r>
                      <a:endParaRPr lang="en-US" sz="1800" dirty="0"/>
                    </a:p>
                  </a:txBody>
                  <a:tcPr marT="45727" marB="45727"/>
                </a:tc>
                <a:tc>
                  <a:txBody>
                    <a:bodyPr/>
                    <a:lstStyle/>
                    <a:p>
                      <a:pPr algn="l"/>
                      <a:r>
                        <a:rPr lang="en-US" sz="1800" baseline="0" dirty="0" smtClean="0"/>
                        <a:t>Chapter 3: </a:t>
                      </a:r>
                      <a:r>
                        <a:rPr lang="en-US" sz="1800" u="none" strike="noStrike" kern="1200" baseline="0" dirty="0" smtClean="0"/>
                        <a:t>Material Management</a:t>
                      </a:r>
                      <a:endParaRPr lang="en-US" sz="1800" b="1" dirty="0" smtClean="0"/>
                    </a:p>
                  </a:txBody>
                  <a:tcPr marT="45727" marB="45727"/>
                </a:tc>
                <a:extLst>
                  <a:ext uri="{0D108BD9-81ED-4DB2-BD59-A6C34878D82A}">
                    <a16:rowId xmlns:a16="http://schemas.microsoft.com/office/drawing/2014/main" val="10002"/>
                  </a:ext>
                </a:extLst>
              </a:tr>
              <a:tr h="498078">
                <a:tc>
                  <a:txBody>
                    <a:bodyPr/>
                    <a:lstStyle/>
                    <a:p>
                      <a:pPr algn="l"/>
                      <a:r>
                        <a:rPr lang="en-US" sz="1800" dirty="0" smtClean="0"/>
                        <a:t>Week 6</a:t>
                      </a:r>
                      <a:endParaRPr lang="en-US" sz="1800" dirty="0"/>
                    </a:p>
                  </a:txBody>
                  <a:tcPr marT="45727" marB="45727"/>
                </a:tc>
                <a:tc>
                  <a:txBody>
                    <a:bodyPr/>
                    <a:lstStyle/>
                    <a:p>
                      <a:pPr marL="0" indent="0" algn="l">
                        <a:buFont typeface="Wingdings" panose="05000000000000000000" pitchFamily="2" charset="2"/>
                        <a:buNone/>
                      </a:pPr>
                      <a:r>
                        <a:rPr lang="en-US" sz="1800" dirty="0" smtClean="0"/>
                        <a:t>Chapter 4: </a:t>
                      </a:r>
                      <a:r>
                        <a:rPr lang="en-MY" sz="1800" dirty="0" smtClean="0"/>
                        <a:t>Warehouse Management</a:t>
                      </a:r>
                      <a:endParaRPr lang="en-MY" sz="1800" b="1" dirty="0" smtClean="0"/>
                    </a:p>
                  </a:txBody>
                  <a:tcPr marT="45727" marB="45727"/>
                </a:tc>
                <a:extLst>
                  <a:ext uri="{0D108BD9-81ED-4DB2-BD59-A6C34878D82A}">
                    <a16:rowId xmlns:a16="http://schemas.microsoft.com/office/drawing/2014/main" val="10003"/>
                  </a:ext>
                </a:extLst>
              </a:tr>
              <a:tr h="558684">
                <a:tc>
                  <a:txBody>
                    <a:bodyPr/>
                    <a:lstStyle/>
                    <a:p>
                      <a:pPr algn="l"/>
                      <a:r>
                        <a:rPr lang="en-US" sz="1800" dirty="0" smtClean="0"/>
                        <a:t>Week 7</a:t>
                      </a:r>
                      <a:endParaRPr lang="en-US" sz="18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t>Chapter 5: </a:t>
                      </a:r>
                      <a:r>
                        <a:rPr lang="en-MY" sz="1800" dirty="0" smtClean="0"/>
                        <a:t>The Production Process</a:t>
                      </a:r>
                      <a:endParaRPr lang="en-MY" sz="1800" b="1" dirty="0" smtClean="0"/>
                    </a:p>
                  </a:txBody>
                  <a:tcPr marT="45727" marB="45727"/>
                </a:tc>
                <a:extLst>
                  <a:ext uri="{0D108BD9-81ED-4DB2-BD59-A6C34878D82A}">
                    <a16:rowId xmlns:a16="http://schemas.microsoft.com/office/drawing/2014/main" val="10004"/>
                  </a:ext>
                </a:extLst>
              </a:tr>
              <a:tr h="475702">
                <a:tc>
                  <a:txBody>
                    <a:bodyPr/>
                    <a:lstStyle/>
                    <a:p>
                      <a:r>
                        <a:rPr lang="en-US" sz="1800" dirty="0" smtClean="0"/>
                        <a:t>Week 8</a:t>
                      </a:r>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t>Chapter 6:</a:t>
                      </a:r>
                      <a:r>
                        <a:rPr lang="en-US" sz="1800" baseline="0" dirty="0" smtClean="0"/>
                        <a:t> </a:t>
                      </a:r>
                      <a:r>
                        <a:rPr lang="en-US" sz="1800" dirty="0" smtClean="0"/>
                        <a:t>Financial Accounting</a:t>
                      </a:r>
                      <a:endParaRPr lang="en-US" sz="1800" b="1" dirty="0" smtClean="0"/>
                    </a:p>
                  </a:txBody>
                  <a:tcPr marL="91446" marR="91446" marT="45715" marB="45715"/>
                </a:tc>
                <a:extLst>
                  <a:ext uri="{0D108BD9-81ED-4DB2-BD59-A6C34878D82A}">
                    <a16:rowId xmlns:a16="http://schemas.microsoft.com/office/drawing/2014/main" val="10005"/>
                  </a:ext>
                </a:extLst>
              </a:tr>
              <a:tr h="524435">
                <a:tc>
                  <a:txBody>
                    <a:bodyPr/>
                    <a:lstStyle/>
                    <a:p>
                      <a:r>
                        <a:rPr lang="en-US" sz="1600" dirty="0" smtClean="0"/>
                        <a:t>Wee</a:t>
                      </a:r>
                      <a:r>
                        <a:rPr lang="en-US" sz="1600" baseline="0" dirty="0" smtClean="0"/>
                        <a:t>k 9</a:t>
                      </a:r>
                    </a:p>
                  </a:txBody>
                  <a:tcPr marL="91446" marR="91446" marT="45715" marB="45715"/>
                </a:tc>
                <a:tc>
                  <a:txBody>
                    <a:bodyPr/>
                    <a:lstStyle/>
                    <a:p>
                      <a:r>
                        <a:rPr lang="en-US" sz="1800" dirty="0" smtClean="0"/>
                        <a:t>Chapter 7:</a:t>
                      </a:r>
                      <a:r>
                        <a:rPr lang="en-US" sz="1800" baseline="0" dirty="0" smtClean="0"/>
                        <a:t> </a:t>
                      </a:r>
                      <a:r>
                        <a:rPr lang="en-US" sz="1800" kern="1200" dirty="0" smtClean="0">
                          <a:effectLst/>
                        </a:rPr>
                        <a:t>Management Accounting</a:t>
                      </a: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6"/>
                  </a:ext>
                </a:extLst>
              </a:tr>
              <a:tr h="831504">
                <a:tc>
                  <a:txBody>
                    <a:bodyPr/>
                    <a:lstStyle/>
                    <a:p>
                      <a:r>
                        <a:rPr lang="en-US" sz="1600" dirty="0" smtClean="0"/>
                        <a:t>Week 10</a:t>
                      </a:r>
                    </a:p>
                  </a:txBody>
                  <a:tcPr marL="91446" marR="91446" marT="45715" marB="45715"/>
                </a:tc>
                <a:tc>
                  <a:txBody>
                    <a:bodyPr/>
                    <a:lstStyle/>
                    <a:p>
                      <a:r>
                        <a:rPr lang="en-US" sz="1800" dirty="0" smtClean="0"/>
                        <a:t>Chapter 8:</a:t>
                      </a:r>
                      <a:r>
                        <a:rPr lang="en-US" sz="1800" baseline="0" dirty="0" smtClean="0"/>
                        <a:t> </a:t>
                      </a:r>
                      <a:r>
                        <a:rPr lang="en-US" sz="1800" kern="1200" dirty="0" smtClean="0">
                          <a:effectLst/>
                        </a:rPr>
                        <a:t>Human Resource</a:t>
                      </a:r>
                      <a:r>
                        <a:rPr lang="en-US" sz="1800" kern="1200" baseline="0" dirty="0" smtClean="0">
                          <a:effectLst/>
                        </a:rPr>
                        <a:t> Management</a:t>
                      </a: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7"/>
                  </a:ext>
                </a:extLst>
              </a:tr>
            </a:tbl>
          </a:graphicData>
        </a:graphic>
      </p:graphicFrame>
      <p:sp>
        <p:nvSpPr>
          <p:cNvPr id="3" name="Text Box 3"/>
          <p:cNvSpPr txBox="1">
            <a:spLocks noGrp="1" noChangeArrowheads="1"/>
          </p:cNvSpPr>
          <p:nvPr>
            <p:ph type="title"/>
          </p:nvPr>
        </p:nvSpPr>
        <p:spPr bwMode="auto">
          <a:xfrm>
            <a:off x="485774" y="5415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428862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2312107"/>
              </p:ext>
            </p:extLst>
          </p:nvPr>
        </p:nvGraphicFramePr>
        <p:xfrm>
          <a:off x="786747" y="2072436"/>
          <a:ext cx="7147018" cy="2991832"/>
        </p:xfrm>
        <a:graphic>
          <a:graphicData uri="http://schemas.openxmlformats.org/drawingml/2006/table">
            <a:tbl>
              <a:tblPr firstRow="1" bandRow="1">
                <a:tableStyleId>{5940675A-B579-460E-94D1-54222C63F5DA}</a:tableStyleId>
              </a:tblPr>
              <a:tblGrid>
                <a:gridCol w="1810845">
                  <a:extLst>
                    <a:ext uri="{9D8B030D-6E8A-4147-A177-3AD203B41FA5}">
                      <a16:colId xmlns:a16="http://schemas.microsoft.com/office/drawing/2014/main" val="20000"/>
                    </a:ext>
                  </a:extLst>
                </a:gridCol>
                <a:gridCol w="5336173">
                  <a:extLst>
                    <a:ext uri="{9D8B030D-6E8A-4147-A177-3AD203B41FA5}">
                      <a16:colId xmlns:a16="http://schemas.microsoft.com/office/drawing/2014/main" val="20001"/>
                    </a:ext>
                  </a:extLst>
                </a:gridCol>
              </a:tblGrid>
              <a:tr h="325410">
                <a:tc>
                  <a:txBody>
                    <a:bodyPr/>
                    <a:lstStyle/>
                    <a:p>
                      <a:pPr algn="ctr"/>
                      <a:r>
                        <a:rPr lang="en-US" sz="1800" b="1" dirty="0" smtClean="0"/>
                        <a:t>Week </a:t>
                      </a:r>
                      <a:endParaRPr lang="en-US" sz="1800" b="1" dirty="0">
                        <a:solidFill>
                          <a:schemeClr val="tx1"/>
                        </a:solidFill>
                      </a:endParaRPr>
                    </a:p>
                  </a:txBody>
                  <a:tcPr marL="91446" marR="91446" marT="45715" marB="45715"/>
                </a:tc>
                <a:tc>
                  <a:txBody>
                    <a:bodyPr/>
                    <a:lstStyle/>
                    <a:p>
                      <a:pPr algn="ctr"/>
                      <a:r>
                        <a:rPr lang="en-US" sz="1800" b="1" dirty="0" smtClean="0"/>
                        <a:t>Topic</a:t>
                      </a:r>
                      <a:endParaRPr lang="en-US" sz="1800" b="1" dirty="0">
                        <a:solidFill>
                          <a:schemeClr val="tx1"/>
                        </a:solidFill>
                      </a:endParaRPr>
                    </a:p>
                  </a:txBody>
                  <a:tcPr marL="91446" marR="91446" marT="45715" marB="45715"/>
                </a:tc>
                <a:extLst>
                  <a:ext uri="{0D108BD9-81ED-4DB2-BD59-A6C34878D82A}">
                    <a16:rowId xmlns:a16="http://schemas.microsoft.com/office/drawing/2014/main" val="10000"/>
                  </a:ext>
                </a:extLst>
              </a:tr>
              <a:tr h="402977">
                <a:tc>
                  <a:txBody>
                    <a:bodyPr/>
                    <a:lstStyle/>
                    <a:p>
                      <a:r>
                        <a:rPr lang="en-US" sz="1600" dirty="0" smtClean="0"/>
                        <a:t>Week 11</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Chapter 9: Enterprise system technologies</a:t>
                      </a: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1"/>
                  </a:ext>
                </a:extLst>
              </a:tr>
              <a:tr h="813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Week 12</a:t>
                      </a:r>
                    </a:p>
                    <a:p>
                      <a:endParaRPr lang="en-US" sz="1600" dirty="0"/>
                    </a:p>
                  </a:txBody>
                  <a:tcPr marL="91446" marR="91446" marT="45715" marB="45715"/>
                </a:tc>
                <a:tc>
                  <a:txBody>
                    <a:bodyPr/>
                    <a:lstStyle/>
                    <a:p>
                      <a:r>
                        <a:rPr lang="en-US" sz="1800" kern="1200" dirty="0" smtClean="0">
                          <a:effectLst/>
                        </a:rPr>
                        <a:t>Integration:</a:t>
                      </a:r>
                      <a:r>
                        <a:rPr lang="en-US" sz="1800" kern="1200" baseline="0" dirty="0" smtClean="0">
                          <a:effectLst/>
                        </a:rPr>
                        <a:t> </a:t>
                      </a:r>
                      <a:r>
                        <a:rPr lang="en-US" sz="1800" b="0" i="0" u="none" strike="noStrike" kern="1200" baseline="0" dirty="0" smtClean="0">
                          <a:solidFill>
                            <a:schemeClr val="tx1"/>
                          </a:solidFill>
                          <a:latin typeface="+mn-lt"/>
                          <a:ea typeface="+mn-ea"/>
                          <a:cs typeface="+mn-cs"/>
                        </a:rPr>
                        <a:t>Procurement, Fulfilment, Production and IWM Processes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2"/>
                  </a:ext>
                </a:extLst>
              </a:tr>
              <a:tr h="520612">
                <a:tc>
                  <a:txBody>
                    <a:bodyPr/>
                    <a:lstStyle/>
                    <a:p>
                      <a:r>
                        <a:rPr lang="en-US" sz="1600" dirty="0" smtClean="0"/>
                        <a:t>Week 13</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Revision</a:t>
                      </a:r>
                      <a:endParaRPr lang="en-US" sz="1800" b="0"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3"/>
                  </a:ext>
                </a:extLst>
              </a:tr>
              <a:tr h="788103">
                <a:tc>
                  <a:txBody>
                    <a:bodyPr/>
                    <a:lstStyle/>
                    <a:p>
                      <a:r>
                        <a:rPr lang="en-US" sz="1600" dirty="0" smtClean="0"/>
                        <a:t>Week 14</a:t>
                      </a:r>
                      <a:endParaRPr lang="en-US" sz="1600" dirty="0"/>
                    </a:p>
                  </a:txBody>
                  <a:tcPr marL="91446" marR="91446"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Exam</a:t>
                      </a:r>
                      <a:endParaRPr lang="en-US" sz="1800" b="0" kern="1200" dirty="0">
                        <a:solidFill>
                          <a:schemeClr val="tx1"/>
                        </a:solidFill>
                        <a:effectLst/>
                        <a:latin typeface="+mn-lt"/>
                        <a:ea typeface="+mn-ea"/>
                        <a:cs typeface="+mn-cs"/>
                      </a:endParaRPr>
                    </a:p>
                  </a:txBody>
                  <a:tcPr marL="91446" marR="91446" marT="45715" marB="45715"/>
                </a:tc>
                <a:extLst>
                  <a:ext uri="{0D108BD9-81ED-4DB2-BD59-A6C34878D82A}">
                    <a16:rowId xmlns:a16="http://schemas.microsoft.com/office/drawing/2014/main" val="10004"/>
                  </a:ext>
                </a:extLst>
              </a:tr>
            </a:tbl>
          </a:graphicData>
        </a:graphic>
      </p:graphicFrame>
      <p:sp>
        <p:nvSpPr>
          <p:cNvPr id="3" name="Text Box 3"/>
          <p:cNvSpPr txBox="1">
            <a:spLocks noGrp="1" noChangeArrowheads="1"/>
          </p:cNvSpPr>
          <p:nvPr>
            <p:ph type="title"/>
          </p:nvPr>
        </p:nvSpPr>
        <p:spPr bwMode="auto">
          <a:xfrm>
            <a:off x="499221" y="312970"/>
            <a:ext cx="7248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Topics we will cover</a:t>
            </a:r>
            <a:endParaRPr lang="en-US" altLang="en-US" dirty="0">
              <a:latin typeface="+mj-lt"/>
            </a:endParaRPr>
          </a:p>
        </p:txBody>
      </p:sp>
    </p:spTree>
    <p:extLst>
      <p:ext uri="{BB962C8B-B14F-4D97-AF65-F5344CB8AC3E}">
        <p14:creationId xmlns:p14="http://schemas.microsoft.com/office/powerpoint/2010/main" val="525294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208648" y="522972"/>
            <a:ext cx="55964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mj-lt"/>
              </a:rPr>
              <a:t>What is expected of you </a:t>
            </a:r>
            <a:endParaRPr lang="en-US" altLang="en-US" dirty="0">
              <a:latin typeface="+mj-lt"/>
            </a:endParaRPr>
          </a:p>
        </p:txBody>
      </p:sp>
      <p:sp>
        <p:nvSpPr>
          <p:cNvPr id="7" name="Text Box 2"/>
          <p:cNvSpPr txBox="1">
            <a:spLocks noGrp="1" noChangeArrowheads="1"/>
          </p:cNvSpPr>
          <p:nvPr>
            <p:ph idx="1"/>
          </p:nvPr>
        </p:nvSpPr>
        <p:spPr bwMode="auto">
          <a:xfrm>
            <a:off x="487363" y="1320520"/>
            <a:ext cx="8229600" cy="613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t>You should abide to all the rules &amp; regulation of </a:t>
            </a:r>
            <a:r>
              <a:rPr lang="en-US" altLang="en-US" sz="2800" dirty="0" smtClean="0"/>
              <a:t>APU</a:t>
            </a:r>
            <a:endParaRPr lang="en-US" altLang="en-US" sz="2800" dirty="0"/>
          </a:p>
          <a:p>
            <a:pPr lvl="1" eaLnBrk="1" hangingPunct="1">
              <a:buFont typeface="Wingdings" panose="05000000000000000000" pitchFamily="2" charset="2"/>
              <a:buChar char="ü"/>
            </a:pPr>
            <a:r>
              <a:rPr lang="en-US" altLang="en-US" dirty="0" smtClean="0"/>
              <a:t>Wear a proper attire to class</a:t>
            </a:r>
            <a:endParaRPr lang="en-US" altLang="en-US" dirty="0"/>
          </a:p>
          <a:p>
            <a:pPr lvl="1" eaLnBrk="1" hangingPunct="1">
              <a:buFont typeface="Wingdings" panose="05000000000000000000" pitchFamily="2" charset="2"/>
              <a:buChar char="ü"/>
            </a:pPr>
            <a:r>
              <a:rPr lang="en-US" altLang="en-US" dirty="0" smtClean="0"/>
              <a:t>No </a:t>
            </a:r>
            <a:r>
              <a:rPr lang="en-US" altLang="en-US" dirty="0"/>
              <a:t>speaking of </a:t>
            </a:r>
            <a:r>
              <a:rPr lang="en-US" altLang="en-US" dirty="0" smtClean="0"/>
              <a:t>dialects</a:t>
            </a:r>
          </a:p>
          <a:p>
            <a:pPr lvl="1" eaLnBrk="1" hangingPunct="1">
              <a:buFont typeface="Wingdings" panose="05000000000000000000" pitchFamily="2" charset="2"/>
              <a:buChar char="ü"/>
            </a:pPr>
            <a:r>
              <a:rPr lang="en-US" altLang="en-US" dirty="0" smtClean="0"/>
              <a:t>All hand phones </a:t>
            </a:r>
            <a:r>
              <a:rPr lang="en-US" altLang="en-US" dirty="0"/>
              <a:t>should be turned off during </a:t>
            </a:r>
            <a:r>
              <a:rPr lang="en-US" altLang="en-US" dirty="0" smtClean="0"/>
              <a:t>lectures.</a:t>
            </a:r>
          </a:p>
          <a:p>
            <a:pPr lvl="1" eaLnBrk="1" hangingPunct="1">
              <a:buFont typeface="Wingdings" panose="05000000000000000000" pitchFamily="2" charset="2"/>
              <a:buChar char="ü"/>
            </a:pPr>
            <a:r>
              <a:rPr lang="en-US" altLang="en-US" dirty="0" smtClean="0"/>
              <a:t>Participation </a:t>
            </a:r>
            <a:r>
              <a:rPr lang="en-US" altLang="en-US" dirty="0"/>
              <a:t>in group-work / </a:t>
            </a:r>
            <a:r>
              <a:rPr lang="en-US" altLang="en-US" dirty="0" smtClean="0"/>
              <a:t>class-work</a:t>
            </a:r>
          </a:p>
          <a:p>
            <a:pPr lvl="1" eaLnBrk="1" hangingPunct="1">
              <a:buFont typeface="Wingdings" panose="05000000000000000000" pitchFamily="2" charset="2"/>
              <a:buChar char="ü"/>
            </a:pPr>
            <a:r>
              <a:rPr lang="en-US" altLang="en-US" dirty="0" smtClean="0"/>
              <a:t>Student </a:t>
            </a:r>
            <a:r>
              <a:rPr lang="en-US" altLang="en-US" dirty="0"/>
              <a:t>participation in class </a:t>
            </a:r>
            <a:r>
              <a:rPr lang="en-US" altLang="en-US" dirty="0" smtClean="0"/>
              <a:t>: </a:t>
            </a:r>
            <a:r>
              <a:rPr lang="en-US" altLang="en-US" sz="2000" i="1" dirty="0" err="1" smtClean="0"/>
              <a:t>Edmodo</a:t>
            </a:r>
            <a:r>
              <a:rPr lang="en-US" altLang="en-US" sz="2000" i="1" dirty="0" smtClean="0"/>
              <a:t>/</a:t>
            </a:r>
            <a:r>
              <a:rPr lang="en-US" altLang="en-US" sz="2000" i="1" dirty="0" err="1" smtClean="0"/>
              <a:t>Schoology</a:t>
            </a:r>
            <a:r>
              <a:rPr lang="en-US" altLang="en-US" sz="2000" i="1" dirty="0" smtClean="0"/>
              <a:t>/</a:t>
            </a:r>
            <a:r>
              <a:rPr lang="en-US" altLang="en-US" sz="2000" i="1" dirty="0" err="1" smtClean="0"/>
              <a:t>Ms.Teams</a:t>
            </a:r>
            <a:r>
              <a:rPr lang="en-US" altLang="en-US" sz="2000" i="1" dirty="0" smtClean="0"/>
              <a:t>, Lab Exercises, Class </a:t>
            </a:r>
            <a:r>
              <a:rPr lang="en-US" altLang="en-US" sz="2000" i="1" dirty="0"/>
              <a:t>Activities: Quiz, Cross Word Puzzle, Case </a:t>
            </a:r>
            <a:r>
              <a:rPr lang="en-US" altLang="en-US" sz="2000" i="1" dirty="0" smtClean="0"/>
              <a:t>Study and etc. </a:t>
            </a:r>
            <a:endParaRPr lang="en-US" altLang="en-US" sz="2000" i="1" dirty="0"/>
          </a:p>
          <a:p>
            <a:pPr marL="457200" lvl="1" indent="0" eaLnBrk="1" hangingPunct="1">
              <a:buNone/>
            </a:pPr>
            <a:endParaRPr lang="en-US" altLang="en-US" b="1" dirty="0"/>
          </a:p>
          <a:p>
            <a:pPr lvl="1" eaLnBrk="1" hangingPunct="1">
              <a:buClr>
                <a:srgbClr val="FF0000"/>
              </a:buClr>
              <a:buFont typeface="Wingdings" panose="05000000000000000000" pitchFamily="2" charset="2"/>
              <a:buNone/>
            </a:pPr>
            <a:endParaRPr lang="en-US" altLang="en-US" b="1" dirty="0"/>
          </a:p>
          <a:p>
            <a:pPr eaLnBrk="1" hangingPunct="1">
              <a:buClr>
                <a:srgbClr val="FF0000"/>
              </a:buClr>
              <a:buFont typeface="Wingdings" panose="05000000000000000000" pitchFamily="2" charset="2"/>
              <a:buChar char="§"/>
            </a:pPr>
            <a:endParaRPr lang="en-US" altLang="en-US" sz="2800" dirty="0"/>
          </a:p>
        </p:txBody>
      </p:sp>
    </p:spTree>
    <p:extLst>
      <p:ext uri="{BB962C8B-B14F-4D97-AF65-F5344CB8AC3E}">
        <p14:creationId xmlns:p14="http://schemas.microsoft.com/office/powerpoint/2010/main" val="3573232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118</TotalTime>
  <Pages>11</Pages>
  <Words>600</Words>
  <Application>Microsoft Office PowerPoint</Application>
  <PresentationFormat>On-screen Show (4:3)</PresentationFormat>
  <Paragraphs>107</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Calibri</vt:lpstr>
      <vt:lpstr>Wingdings</vt:lpstr>
      <vt:lpstr>UCTI-Template-foundation-level</vt:lpstr>
      <vt:lpstr>PowerPoint Presentation</vt:lpstr>
      <vt:lpstr>Lecturer Information</vt:lpstr>
      <vt:lpstr>Module Overview</vt:lpstr>
      <vt:lpstr>Module Learning Outcomes</vt:lpstr>
      <vt:lpstr>Topics we will cover</vt:lpstr>
      <vt:lpstr>Topics we will cover</vt:lpstr>
      <vt:lpstr>Topics we will cover</vt:lpstr>
      <vt:lpstr>Topics we will cover</vt:lpstr>
      <vt:lpstr>What is expected of you </vt:lpstr>
      <vt:lpstr>What is expected of you</vt:lpstr>
      <vt:lpstr>What support is available for you </vt:lpstr>
      <vt:lpstr>References supporting the course</vt:lpstr>
      <vt:lpstr>PowerPoint Presentation</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38</cp:revision>
  <cp:lastPrinted>1995-11-02T09:23:42Z</cp:lastPrinted>
  <dcterms:created xsi:type="dcterms:W3CDTF">2017-09-17T08:56:15Z</dcterms:created>
  <dcterms:modified xsi:type="dcterms:W3CDTF">2020-08-14T07:58:58Z</dcterms:modified>
</cp:coreProperties>
</file>