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1" r:id="rId24"/>
    <p:sldId id="352" r:id="rId25"/>
    <p:sldId id="353" r:id="rId26"/>
    <p:sldId id="348" r:id="rId27"/>
    <p:sldId id="349" r:id="rId28"/>
    <p:sldId id="355" r:id="rId29"/>
    <p:sldId id="303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42" autoAdjust="0"/>
    <p:restoredTop sz="79174" autoAdjust="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6ABD47F-B01A-4C0D-8395-C02BEA752B64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2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C8C0C52-44E2-4B45-9A4D-49A570D99419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4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55138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Much of work u do on the internet uses a 3 tier architecture.</a:t>
            </a:r>
          </a:p>
          <a:p>
            <a:r>
              <a:rPr lang="en-US" smtClean="0"/>
              <a:t>Your browser is the presentation layer</a:t>
            </a:r>
          </a:p>
          <a:p>
            <a:r>
              <a:rPr lang="en-US" smtClean="0"/>
              <a:t>Through your browser, u ca connects to many system (websites) that provide a variety of capabilities such as email, purchasing goods, sharing information</a:t>
            </a:r>
          </a:p>
          <a:p>
            <a:r>
              <a:rPr lang="en-US" smtClean="0"/>
              <a:t>These website contain applications that execute the request u send through the browser (via http)</a:t>
            </a:r>
          </a:p>
          <a:p>
            <a:r>
              <a:rPr lang="en-US" smtClean="0"/>
              <a:t>They retrieve and store data in a connected database.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436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2 computers do not pass entire screen bak n forth but  they exchange </a:t>
            </a:r>
          </a:p>
          <a:p>
            <a:r>
              <a:rPr lang="en-US" smtClean="0"/>
              <a:t>Logical information about control elemets n user inputs. </a:t>
            </a:r>
          </a:p>
        </p:txBody>
      </p:sp>
    </p:spTree>
    <p:extLst>
      <p:ext uri="{BB962C8B-B14F-4D97-AF65-F5344CB8AC3E}">
        <p14:creationId xmlns:p14="http://schemas.microsoft.com/office/powerpoint/2010/main" val="169221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 built to process buss. Logic-contains specific calculations/command to carry out process. </a:t>
            </a:r>
          </a:p>
          <a:p>
            <a:pPr>
              <a:defRPr/>
            </a:pPr>
            <a:r>
              <a:rPr lang="en-US" dirty="0" smtClean="0"/>
              <a:t>Contains all the algorithms/codes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entire business processing is done in the application server through:</a:t>
            </a:r>
          </a:p>
          <a:p>
            <a:pPr>
              <a:buFontTx/>
              <a:buChar char="-"/>
              <a:defRPr/>
            </a:pPr>
            <a:r>
              <a:rPr lang="en-US" dirty="0" smtClean="0"/>
              <a:t>Special programs known as proprietary programming language 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ABAP- advance business application programming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2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C++</a:t>
            </a:r>
          </a:p>
          <a:p>
            <a:r>
              <a:rPr lang="en-US" smtClean="0"/>
              <a:t>SAP HANA was designed to be a replacement to Oracle </a:t>
            </a:r>
          </a:p>
        </p:txBody>
      </p:sp>
    </p:spTree>
    <p:extLst>
      <p:ext uri="{BB962C8B-B14F-4D97-AF65-F5344CB8AC3E}">
        <p14:creationId xmlns:p14="http://schemas.microsoft.com/office/powerpoint/2010/main" val="277036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SAP introduces its new, more user-friendly interface for SAP R/2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 The company also kicks off various development projects –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 in production and other areas – with new tools, such as the ABAP/4 programming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6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418506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4A8D6A63-9EE4-4D5A-BBD1-C60A91CB760B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9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With in the context of Client/Server software, </a:t>
            </a:r>
          </a:p>
          <a:p>
            <a:r>
              <a:rPr lang="en-US" altLang="en-US" smtClean="0"/>
              <a:t>all software is characterized as either client (software that requests a service) or server (software that can provide a service). </a:t>
            </a:r>
          </a:p>
          <a:p>
            <a:r>
              <a:rPr lang="en-US" altLang="en-US" smtClean="0"/>
              <a:t>Client-workstation which user run the application</a:t>
            </a:r>
          </a:p>
          <a:p>
            <a:r>
              <a:rPr lang="en-US" altLang="en-US" smtClean="0"/>
              <a:t>Server-powerful computer provide service to client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33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8081E136-56A8-472A-801D-359D6AC77BCB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10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475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8081E136-56A8-472A-801D-359D6AC77BCB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11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856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163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06AB03B3-A5A1-4705-B097-A69EED2EF283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13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Users can access SAP system in two ways:-Through SAP GUI, Through Web browser</a:t>
            </a:r>
          </a:p>
          <a:p>
            <a:endParaRPr lang="en-US" altLang="en-US" smtClean="0"/>
          </a:p>
          <a:p>
            <a:r>
              <a:rPr lang="en-US" altLang="en-US" smtClean="0"/>
              <a:t>It's called front-end. Only the front-end is installed in the user's PC not the application/database servers.</a:t>
            </a:r>
          </a:p>
          <a:p>
            <a:r>
              <a:rPr lang="en-US" altLang="en-US" smtClean="0"/>
              <a:t>Front-end takes the user's requests to database server and application servers.</a:t>
            </a:r>
          </a:p>
          <a:p>
            <a:endParaRPr lang="en-US" altLang="en-US" smtClean="0"/>
          </a:p>
          <a:p>
            <a:r>
              <a:rPr lang="en-US" altLang="en-US" smtClean="0"/>
              <a:t>Application Servers:-  Application server is built to process business-logic. </a:t>
            </a:r>
          </a:p>
          <a:p>
            <a:r>
              <a:rPr lang="en-US" altLang="en-US" smtClean="0"/>
              <a:t>Database server stores and retrieves data as per SQL queries generated by ABAP and java applications.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248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092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769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2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2216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3403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8434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334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613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7916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03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CT104-3-2-IBPSES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SAP TECHNOLOGIES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2160588" y="4036919"/>
            <a:ext cx="6754812" cy="14700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SAP Versions Release and History of Evolution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99223" y="1628477"/>
            <a:ext cx="67548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 smtClean="0"/>
              <a:t>IBPSES</a:t>
            </a:r>
          </a:p>
          <a:p>
            <a:r>
              <a:rPr lang="en-US" sz="2000" dirty="0" smtClean="0"/>
              <a:t>CT104-3-2-VD1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841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panose="020B0604020202020204" pitchFamily="34" charset="0"/>
              </a:rPr>
              <a:t>Client/Server Environment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>
                <a:latin typeface="Arial" panose="020B0604020202020204" pitchFamily="34" charset="0"/>
              </a:rPr>
              <a:t>Client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</a:rPr>
              <a:t>Software/hardware combination that can make a request for services from a central repository of resources. 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smtClean="0"/>
              <a:t>A client is a logical portion of an SAP R/3 physical database. From a business standpoint, a client can be interpreted as a logical group of companies</a:t>
            </a:r>
            <a:endParaRPr lang="en-US" altLang="en-US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42" y="4614060"/>
            <a:ext cx="3660594" cy="1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panose="020B0604020202020204" pitchFamily="34" charset="0"/>
              </a:rPr>
              <a:t>Client/Server Environment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>
                <a:latin typeface="Arial" panose="020B0604020202020204" pitchFamily="34" charset="0"/>
              </a:rPr>
              <a:t>Server</a:t>
            </a:r>
          </a:p>
          <a:p>
            <a:pPr lvl="1" algn="just"/>
            <a:r>
              <a:rPr lang="en-US" altLang="en-US" sz="2400" dirty="0" smtClean="0">
                <a:latin typeface="Arial" panose="020B0604020202020204" pitchFamily="34" charset="0"/>
              </a:rPr>
              <a:t>Software/hardware combination that can provide services to a group of clients in a controlled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042982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latin typeface="Arial" panose="020B0604020202020204" pitchFamily="34" charset="0"/>
              </a:rPr>
              <a:t>SAP R/3 Architecture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SAP R/3 is one of the main product of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SAP,where</a:t>
            </a:r>
            <a:r>
              <a:rPr lang="en-US" altLang="en-US" sz="2400" dirty="0" smtClean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R stands for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RealTime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number 3 relates to three tier application architecture: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       a) Presentation layer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     b) Application layer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       c) Data layer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Most of the business in todays world runs on SAP R/3 system. About 80% of the companies implemented this software.</a:t>
            </a:r>
          </a:p>
        </p:txBody>
      </p:sp>
    </p:spTree>
    <p:extLst>
      <p:ext uri="{BB962C8B-B14F-4D97-AF65-F5344CB8AC3E}">
        <p14:creationId xmlns:p14="http://schemas.microsoft.com/office/powerpoint/2010/main" val="3783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602" y="503985"/>
            <a:ext cx="6732587" cy="598487"/>
          </a:xfrm>
        </p:spPr>
        <p:txBody>
          <a:bodyPr/>
          <a:lstStyle/>
          <a:p>
            <a:r>
              <a:rPr lang="en-US" altLang="en-US" sz="3200" dirty="0" smtClean="0">
                <a:latin typeface="Arial" panose="020B0604020202020204" pitchFamily="34" charset="0"/>
              </a:rPr>
              <a:t>Three-Tier Client/server R/3 Architecture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latin typeface="Arial" panose="020B0604020202020204" pitchFamily="34" charset="0"/>
              </a:rPr>
              <a:t>Three components: </a:t>
            </a:r>
          </a:p>
          <a:p>
            <a:r>
              <a:rPr lang="en-US" altLang="en-US" sz="2800" smtClean="0">
                <a:latin typeface="Arial" panose="020B0604020202020204" pitchFamily="34" charset="0"/>
              </a:rPr>
              <a:t>Presentation: GUI</a:t>
            </a:r>
            <a:r>
              <a:rPr lang="en-US" altLang="en-US" sz="2800" smtClean="0">
                <a:latin typeface="Times New Roman" panose="02020603050405020304" pitchFamily="18" charset="0"/>
              </a:rPr>
              <a:t>—</a:t>
            </a:r>
            <a:r>
              <a:rPr lang="en-US" altLang="en-US" sz="2800" smtClean="0">
                <a:latin typeface="Arial" panose="020B0604020202020204" pitchFamily="34" charset="0"/>
              </a:rPr>
              <a:t>Graphical User Interface or Web Interface </a:t>
            </a:r>
          </a:p>
          <a:p>
            <a:r>
              <a:rPr lang="en-US" altLang="en-US" sz="2800" smtClean="0">
                <a:latin typeface="Arial" panose="020B0604020202020204" pitchFamily="34" charset="0"/>
              </a:rPr>
              <a:t>Application</a:t>
            </a:r>
          </a:p>
          <a:p>
            <a:r>
              <a:rPr lang="en-US" altLang="en-US" sz="2800" smtClean="0">
                <a:latin typeface="Arial" panose="020B0604020202020204" pitchFamily="34" charset="0"/>
              </a:rPr>
              <a:t>Database server (one single location)</a:t>
            </a:r>
          </a:p>
          <a:p>
            <a:endParaRPr lang="en-US" altLang="en-US" sz="2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44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2" y="1492623"/>
            <a:ext cx="7501946" cy="43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3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85775" y="167062"/>
            <a:ext cx="7042150" cy="1143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</a:rPr>
              <a:t>Presentation Layer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85775" y="1186050"/>
            <a:ext cx="8229600" cy="4525962"/>
          </a:xfrm>
        </p:spPr>
        <p:txBody>
          <a:bodyPr/>
          <a:lstStyle/>
          <a:p>
            <a:pPr algn="just"/>
            <a:endParaRPr lang="en-US" sz="2400" dirty="0" smtClean="0">
              <a:latin typeface="Arial" panose="020B0604020202020204" pitchFamily="34" charset="0"/>
            </a:endParaRPr>
          </a:p>
          <a:p>
            <a:pPr algn="just"/>
            <a:r>
              <a:rPr lang="en-US" sz="2400" dirty="0"/>
              <a:t>Presentation Layer is also known as client Layer</a:t>
            </a:r>
          </a:p>
          <a:p>
            <a:pPr algn="just"/>
            <a:r>
              <a:rPr lang="en-US" sz="2400" dirty="0"/>
              <a:t>Presentation Layer is a user </a:t>
            </a:r>
            <a:r>
              <a:rPr lang="en-US" sz="2400" dirty="0" smtClean="0"/>
              <a:t>interaction- </a:t>
            </a:r>
            <a:r>
              <a:rPr lang="en-US" sz="2400" dirty="0" smtClean="0">
                <a:latin typeface="Arial" panose="020B0604020202020204" pitchFamily="34" charset="0"/>
              </a:rPr>
              <a:t>enables the user to interact with the relevant application.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This interface is typically called GUI (</a:t>
            </a:r>
            <a:r>
              <a:rPr lang="en-US" sz="2400" dirty="0" smtClean="0"/>
              <a:t>Graphical </a:t>
            </a:r>
            <a:r>
              <a:rPr lang="en-US" sz="2400" dirty="0"/>
              <a:t>user </a:t>
            </a:r>
            <a:r>
              <a:rPr lang="en-US" sz="2400" dirty="0" smtClean="0"/>
              <a:t>interface)</a:t>
            </a:r>
            <a:endParaRPr lang="en-US" sz="2400" dirty="0"/>
          </a:p>
          <a:p>
            <a:r>
              <a:rPr lang="en-US" sz="2400" dirty="0"/>
              <a:t>Example − Desktop, Mobile Devices, laptops</a:t>
            </a:r>
          </a:p>
          <a:p>
            <a:pPr algn="just"/>
            <a:endParaRPr lang="en-US" sz="2400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26" y="4653522"/>
            <a:ext cx="5364593" cy="13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26225" y="0"/>
            <a:ext cx="7042150" cy="1143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</a:rPr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25" y="1143000"/>
            <a:ext cx="8064500" cy="4857750"/>
          </a:xfrm>
        </p:spPr>
        <p:txBody>
          <a:bodyPr/>
          <a:lstStyle/>
          <a:p>
            <a:pPr algn="just">
              <a:defRPr/>
            </a:pPr>
            <a:r>
              <a:rPr lang="en-US" sz="2000" dirty="0" smtClean="0"/>
              <a:t>This layer is the brain of SAP R/3 products- Where the application programs are executed.</a:t>
            </a:r>
          </a:p>
          <a:p>
            <a:r>
              <a:rPr lang="en-US" sz="2000" dirty="0" smtClean="0"/>
              <a:t>This layer consists of application. </a:t>
            </a:r>
            <a:r>
              <a:rPr lang="en-US" sz="2000" dirty="0"/>
              <a:t>Application servers include specialized systems with multiple CPUs and </a:t>
            </a:r>
            <a:r>
              <a:rPr lang="en-US" sz="2000" dirty="0" smtClean="0"/>
              <a:t>RAMs.</a:t>
            </a:r>
            <a:endParaRPr lang="en-US" sz="2000" dirty="0"/>
          </a:p>
          <a:p>
            <a:r>
              <a:rPr lang="en-US" sz="2000" dirty="0"/>
              <a:t>Application Layer is also known as </a:t>
            </a:r>
            <a:r>
              <a:rPr lang="en-US" sz="2000" b="1" dirty="0"/>
              <a:t>Kernel Layer </a:t>
            </a:r>
            <a:r>
              <a:rPr lang="en-US" sz="2000" dirty="0"/>
              <a:t>and </a:t>
            </a:r>
            <a:r>
              <a:rPr lang="en-US" sz="2000" b="1" dirty="0"/>
              <a:t>Basic Layer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Application </a:t>
            </a:r>
            <a:r>
              <a:rPr lang="en-US" sz="2000" dirty="0"/>
              <a:t>Layer serves as a purpose of a communicator between Presentation and Database Layer.</a:t>
            </a:r>
          </a:p>
          <a:p>
            <a:r>
              <a:rPr lang="en-US" sz="2000" dirty="0" smtClean="0"/>
              <a:t>Application server is where the dispatcher distributes the work load to the different work processes makes the job done.</a:t>
            </a:r>
          </a:p>
          <a:p>
            <a:pPr algn="just">
              <a:defRPr/>
            </a:pPr>
            <a:endParaRPr lang="en-US" sz="2000" dirty="0" smtClean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pic>
        <p:nvPicPr>
          <p:cNvPr id="10242" name="Picture 2" descr="Application 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02" y="4668556"/>
            <a:ext cx="5246372" cy="133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8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</a:rPr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145709"/>
            <a:ext cx="8229600" cy="4525962"/>
          </a:xfrm>
        </p:spPr>
        <p:txBody>
          <a:bodyPr/>
          <a:lstStyle/>
          <a:p>
            <a:pPr algn="just">
              <a:defRPr/>
            </a:pPr>
            <a:r>
              <a:rPr lang="en-US" sz="2000" dirty="0" smtClean="0"/>
              <a:t>Consist of central database system containing all of the data in R/3 system. </a:t>
            </a:r>
            <a:r>
              <a:rPr lang="en-US" sz="2000" i="1" dirty="0" smtClean="0">
                <a:solidFill>
                  <a:srgbClr val="FF0000"/>
                </a:solidFill>
              </a:rPr>
              <a:t>Transporting and managing data between applications and the database</a:t>
            </a:r>
            <a:r>
              <a:rPr lang="en-US" sz="2000" dirty="0" smtClean="0"/>
              <a:t>. </a:t>
            </a:r>
          </a:p>
          <a:p>
            <a:pPr algn="just">
              <a:defRPr/>
            </a:pPr>
            <a:r>
              <a:rPr lang="en-US" sz="2000" dirty="0" smtClean="0"/>
              <a:t>A </a:t>
            </a:r>
            <a:r>
              <a:rPr lang="en-US" sz="2000" dirty="0"/>
              <a:t>database interface, using SAP structured Query Language (SQL) for transferring data between application and database servers. </a:t>
            </a:r>
            <a:endParaRPr lang="en-US" sz="2000" dirty="0" smtClean="0"/>
          </a:p>
          <a:p>
            <a:r>
              <a:rPr lang="en-US" sz="2000" dirty="0" smtClean="0"/>
              <a:t>Database </a:t>
            </a:r>
            <a:r>
              <a:rPr lang="en-US" sz="2000" dirty="0"/>
              <a:t>servers contain specialized systems with fast and large hard-drives.</a:t>
            </a:r>
          </a:p>
          <a:p>
            <a:r>
              <a:rPr lang="en-US" sz="2000" dirty="0"/>
              <a:t>Database layer stores the data</a:t>
            </a:r>
          </a:p>
          <a:p>
            <a:r>
              <a:rPr lang="en-US" sz="2000" dirty="0"/>
              <a:t>Data store can be Business data, SAP system data, SAP tables, Programs.</a:t>
            </a:r>
          </a:p>
          <a:p>
            <a:r>
              <a:rPr lang="en-US" sz="2000" dirty="0"/>
              <a:t>Examples − Oracle, Microsoft SQL Server, IBM DB/2, Siebel, Sybase, etc.</a:t>
            </a:r>
          </a:p>
          <a:p>
            <a:pPr marL="0" indent="0" algn="just">
              <a:buNone/>
              <a:defRPr/>
            </a:pPr>
            <a:endParaRPr lang="en-US" sz="2000" dirty="0" smtClean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7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270119"/>
            <a:ext cx="5688106" cy="5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3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53" y="1521501"/>
            <a:ext cx="4794454" cy="451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7337" y="254833"/>
            <a:ext cx="6228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SAPMedium"/>
              </a:rPr>
              <a:t>Real-time data where and when you need it</a:t>
            </a:r>
          </a:p>
          <a:p>
            <a:pPr algn="ctr"/>
            <a:r>
              <a:rPr lang="en-US" dirty="0">
                <a:solidFill>
                  <a:srgbClr val="333333"/>
                </a:solidFill>
                <a:latin typeface="SAPBook"/>
              </a:rPr>
              <a:t>Real-time moves to the Web and beyond: Cloud computing, mobile, and in-memory computing open up new horizons for real-time data access – anywhere.</a:t>
            </a:r>
            <a:endParaRPr lang="en-US" b="0" i="0" dirty="0">
              <a:solidFill>
                <a:srgbClr val="333333"/>
              </a:solidFill>
              <a:effectLst/>
              <a:latin typeface="SAP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134" y="1916827"/>
            <a:ext cx="3571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APLight"/>
              </a:rPr>
              <a:t>SAP brings the first version of SAP </a:t>
            </a:r>
            <a:r>
              <a:rPr lang="en-US" dirty="0" err="1">
                <a:solidFill>
                  <a:srgbClr val="333333"/>
                </a:solidFill>
                <a:latin typeface="SAPLight"/>
              </a:rPr>
              <a:t>NetWeaver</a:t>
            </a:r>
            <a:r>
              <a:rPr lang="en-US" dirty="0">
                <a:solidFill>
                  <a:srgbClr val="333333"/>
                </a:solidFill>
                <a:latin typeface="SAPLight"/>
              </a:rPr>
              <a:t> to market. The response to this new integration and application </a:t>
            </a:r>
            <a:r>
              <a:rPr lang="en-US" dirty="0" smtClean="0">
                <a:solidFill>
                  <a:srgbClr val="333333"/>
                </a:solidFill>
                <a:latin typeface="SAPLight"/>
              </a:rPr>
              <a:t>platform.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SAPLight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 idx="4294967295"/>
          </p:nvPr>
        </p:nvSpPr>
        <p:spPr>
          <a:xfrm>
            <a:off x="754717" y="140168"/>
            <a:ext cx="7042150" cy="1143000"/>
          </a:xfrm>
        </p:spPr>
        <p:txBody>
          <a:bodyPr/>
          <a:lstStyle/>
          <a:p>
            <a:r>
              <a:rPr lang="en-US" dirty="0" smtClean="0"/>
              <a:t>SAP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916" y="1283168"/>
            <a:ext cx="8229600" cy="533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tabLst>
                <a:tab pos="1971675" algn="l"/>
              </a:tabLst>
            </a:pPr>
            <a:r>
              <a:rPr lang="en-US" sz="1800" kern="0" dirty="0"/>
              <a:t>SAP is one of the leading ERP’s (i.e. Enterprise Resource Planning) software in the world and SAP has a very interesting evolution from the basic product to the product used till date.</a:t>
            </a:r>
          </a:p>
          <a:p>
            <a:pPr algn="just">
              <a:tabLst>
                <a:tab pos="1971675" algn="l"/>
              </a:tabLst>
            </a:pPr>
            <a:endParaRPr lang="en-US" sz="1800" kern="0" dirty="0"/>
          </a:p>
          <a:p>
            <a:pPr algn="just">
              <a:tabLst>
                <a:tab pos="1971675" algn="l"/>
              </a:tabLst>
            </a:pPr>
            <a:r>
              <a:rPr lang="en-US" sz="1800" kern="0" dirty="0"/>
              <a:t>SAP: “System, Applications and Products in Data Processing Services”</a:t>
            </a:r>
          </a:p>
          <a:p>
            <a:pPr marL="0" indent="0" algn="just">
              <a:buNone/>
              <a:tabLst>
                <a:tab pos="1971675" algn="l"/>
              </a:tabLst>
            </a:pPr>
            <a:endParaRPr lang="en-US" sz="1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17" y="3581400"/>
            <a:ext cx="3000375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93" y="3324225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Service Oriented Architecture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>
                <a:latin typeface="Arial" panose="020B0604020202020204" pitchFamily="34" charset="0"/>
              </a:rPr>
              <a:t> Architecture pattern in which a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pplication component  provide service to another components </a:t>
            </a:r>
            <a:r>
              <a:rPr lang="en-US" altLang="en-US" sz="2000" dirty="0" smtClean="0">
                <a:latin typeface="Arial" panose="020B0604020202020204" pitchFamily="34" charset="0"/>
              </a:rPr>
              <a:t>via communication protocol, typically over a network.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Allows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system to connect with one another </a:t>
            </a:r>
            <a:r>
              <a:rPr lang="en-US" altLang="en-US" sz="2000" dirty="0" smtClean="0">
                <a:latin typeface="Arial" panose="020B0604020202020204" pitchFamily="34" charset="0"/>
              </a:rPr>
              <a:t>through standardized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interfaces called web service</a:t>
            </a:r>
            <a:r>
              <a:rPr lang="en-US" altLang="en-US" sz="2000" dirty="0" smtClean="0">
                <a:latin typeface="Arial" panose="020B0604020202020204" pitchFamily="34" charset="0"/>
              </a:rPr>
              <a:t>. 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A service-oriented architecture (SOA) is the underlying structure supporting communications between services. 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SOA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defines how two computing entities, such as programs, interact</a:t>
            </a:r>
            <a:r>
              <a:rPr lang="en-US" sz="2000" dirty="0" smtClean="0">
                <a:latin typeface="Arial" panose="020B0604020202020204" pitchFamily="34" charset="0"/>
              </a:rPr>
              <a:t> in such a way as to enable one entity to perform a unit of work on behalf of another entity. 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Service interactions are defined using a description language. Each interaction is self-contained and loosely coupled, so that each interaction is independent of any other interaction</a:t>
            </a:r>
            <a:endParaRPr lang="en-US" alt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SOA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94940" y="1417638"/>
            <a:ext cx="8229600" cy="4525962"/>
          </a:xfrm>
        </p:spPr>
        <p:txBody>
          <a:bodyPr/>
          <a:lstStyle/>
          <a:p>
            <a:pPr algn="just"/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NetWeaver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is SAP's integrated technology platform </a:t>
            </a:r>
            <a:r>
              <a:rPr lang="en-US" sz="2800" dirty="0" smtClean="0">
                <a:latin typeface="Arial" panose="020B0604020202020204" pitchFamily="34" charset="0"/>
              </a:rPr>
              <a:t>and is not a product in itself.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</a:rPr>
              <a:t>Technologies that provide internal connectivity (integration) between SAP modules and external connectivity with other systems,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</a:rPr>
              <a:t>Eases integration between systems. 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</a:rPr>
              <a:t>Provides framework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53220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pic>
        <p:nvPicPr>
          <p:cNvPr id="37891" name="Picture 3" descr="SAP NetWeaver: Learn in 10 Min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1404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35519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People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07073"/>
            <a:ext cx="8229600" cy="4525962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People Integration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brings functionality and information to people</a:t>
            </a:r>
            <a:r>
              <a:rPr lang="en-US" sz="2000" dirty="0"/>
              <a:t>. On the people level, end users will settle for nothing less than a seamless user experience (in spite of the growing system diversity), boundless collaboration functionality, and pervasive access.</a:t>
            </a:r>
          </a:p>
          <a:p>
            <a:pPr algn="just">
              <a:defRPr/>
            </a:pPr>
            <a:r>
              <a:rPr lang="en-US" sz="2000" b="1" dirty="0"/>
              <a:t>Multi-Channel Access</a:t>
            </a:r>
            <a:r>
              <a:rPr lang="en-US" sz="2000" dirty="0"/>
              <a:t> - </a:t>
            </a:r>
            <a:r>
              <a:rPr lang="en-US" sz="2000" dirty="0">
                <a:solidFill>
                  <a:srgbClr val="FF0000"/>
                </a:solidFill>
              </a:rPr>
              <a:t>With multi-channel access, you can connect to enterprise systems through voice, mobile, or radio-frequency technology</a:t>
            </a:r>
            <a:r>
              <a:rPr lang="en-US" sz="2000" dirty="0"/>
              <a:t>. Multi-channel access is delivered through Mobile Infrastructure.</a:t>
            </a:r>
          </a:p>
          <a:p>
            <a:pPr algn="just">
              <a:defRPr/>
            </a:pPr>
            <a:r>
              <a:rPr lang="en-US" sz="2000" b="1" dirty="0"/>
              <a:t>Portal </a:t>
            </a:r>
            <a:r>
              <a:rPr lang="en-US" sz="2000" dirty="0"/>
              <a:t>- This capability provides industry-leading portal technology that delivers unified, personalized, and role-based user access to your heterogeneous IT environment</a:t>
            </a:r>
            <a:r>
              <a:rPr lang="en-US" sz="2000" dirty="0">
                <a:solidFill>
                  <a:srgbClr val="FF0000"/>
                </a:solidFill>
              </a:rPr>
              <a:t>. Portal infrastructure is provided through SAP Enterprise Portal</a:t>
            </a:r>
            <a:r>
              <a:rPr lang="en-US" sz="2000" dirty="0"/>
              <a:t>.</a:t>
            </a:r>
          </a:p>
          <a:p>
            <a:pPr algn="just">
              <a:defRPr/>
            </a:pPr>
            <a:r>
              <a:rPr lang="en-US" sz="2000" b="1" dirty="0"/>
              <a:t>Collaboration </a:t>
            </a: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Collaboration promotes dynamic communication </a:t>
            </a:r>
            <a:r>
              <a:rPr lang="en-US" sz="2000" dirty="0"/>
              <a:t>within permanent and ad hoc teams or communities -- including shared e-mail, calendars, threaded discussions, and document stores.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47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Information Integration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87363" y="1143000"/>
            <a:ext cx="8229600" cy="4525962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</a:rPr>
              <a:t>Information Integration makes both structured and unstructured information available in the enterprise in a consistent and accessible manner. Users demand ubiquitous access to information wherever it resides. That information must be served in a consistent manner and its integrity guaranteed.</a:t>
            </a:r>
          </a:p>
          <a:p>
            <a:r>
              <a:rPr lang="en-US" sz="2000" b="1" dirty="0" smtClean="0">
                <a:latin typeface="Arial" panose="020B0604020202020204" pitchFamily="34" charset="0"/>
              </a:rPr>
              <a:t>Business Intelligence</a:t>
            </a:r>
            <a:r>
              <a:rPr lang="en-US" sz="2000" dirty="0" smtClean="0">
                <a:latin typeface="Arial" panose="020B0604020202020204" pitchFamily="34" charset="0"/>
              </a:rPr>
              <a:t> - This capability enables you to integrate, analyze, and disseminate relevant and timely information. It is delivered through SAP Business Intelligence, which provides a robust suite of business intelligence tools to help you create and deploy customized, interactive reports and applications, supporting decisions at every level.</a:t>
            </a:r>
          </a:p>
          <a:p>
            <a:r>
              <a:rPr lang="en-US" sz="2000" b="1" dirty="0" smtClean="0">
                <a:latin typeface="Arial" panose="020B0604020202020204" pitchFamily="34" charset="0"/>
              </a:rPr>
              <a:t>Master Data Management</a:t>
            </a:r>
            <a:r>
              <a:rPr lang="en-US" sz="2000" dirty="0" smtClean="0">
                <a:latin typeface="Arial" panose="020B0604020202020204" pitchFamily="34" charset="0"/>
              </a:rPr>
              <a:t> - This capability promotes information integrity across a business network in a heterogeneous IT environment. It enables the sharing of harmonized master data formerly trapped in multiple systems and ensures cross-system data consistency</a:t>
            </a:r>
            <a:br>
              <a:rPr lang="en-US" sz="2000" dirty="0" smtClean="0">
                <a:latin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</a:rPr>
              <a:t>Process integration &amp; Application Platform</a:t>
            </a:r>
            <a:br>
              <a:rPr lang="en-US" sz="3200" dirty="0" smtClean="0">
                <a:latin typeface="Arial" panose="020B0604020202020204" pitchFamily="34" charset="0"/>
              </a:rPr>
            </a:br>
            <a:endParaRPr lang="en-US" sz="3200" dirty="0" smtClean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/>
              <a:t>C</a:t>
            </a:r>
            <a:r>
              <a:rPr lang="en-US" sz="2400" dirty="0" smtClean="0"/>
              <a:t>reating and managing all integration-relevant information. Business Process Management supports the controlling of processes.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u="sng" dirty="0" smtClean="0"/>
              <a:t>Application Platform:</a:t>
            </a:r>
          </a:p>
          <a:p>
            <a:pPr algn="just">
              <a:defRPr/>
            </a:pPr>
            <a:r>
              <a:rPr lang="en-US" sz="2400" dirty="0" smtClean="0"/>
              <a:t>The Application Server provides a complete development infrastructure on which you can develop, distribute, and execute platform-independent, robust, and scalable Web services and business applications. The Application Server supports ABAP, Java, and Web services.</a:t>
            </a:r>
          </a:p>
          <a:p>
            <a:pPr algn="just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140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71" y="1454045"/>
            <a:ext cx="4370851" cy="44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236" y="486144"/>
            <a:ext cx="4632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In-memory</a:t>
            </a:r>
            <a:r>
              <a:rPr lang="en-US" sz="2400" dirty="0"/>
              <a:t>, cloud </a:t>
            </a:r>
            <a:r>
              <a:rPr lang="en-US" sz="2400" dirty="0" smtClean="0"/>
              <a:t>computing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62328" y="2064338"/>
            <a:ext cx="3560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SAP unveils the next generation of enterprise software with a new business suite, SAP S/4HANA. Fully built on the SAP HANA advanced in-memory platform</a:t>
            </a:r>
          </a:p>
        </p:txBody>
      </p:sp>
    </p:spTree>
    <p:extLst>
      <p:ext uri="{BB962C8B-B14F-4D97-AF65-F5344CB8AC3E}">
        <p14:creationId xmlns:p14="http://schemas.microsoft.com/office/powerpoint/2010/main" val="14185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87363" y="153615"/>
            <a:ext cx="704215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Distributed Computing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87363" y="1145709"/>
            <a:ext cx="8229600" cy="4525962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A distributed computer system consists of multiple software components that are on multiple computers, but run as a single system.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The computers that are in a distributed system can be physically close together and connected by a local network, or they can be geographically distant and connected by a wide area network.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A distributed system can consist of any number of possible configurations, such as mainframes, personal computers, workstations, minicomputers, and so on. The goal of distributed computing is to make such a network work as a single computer</a:t>
            </a:r>
          </a:p>
        </p:txBody>
      </p:sp>
    </p:spTree>
    <p:extLst>
      <p:ext uri="{BB962C8B-B14F-4D97-AF65-F5344CB8AC3E}">
        <p14:creationId xmlns:p14="http://schemas.microsoft.com/office/powerpoint/2010/main" val="21911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Grid Computing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Grid computing is focused on the ability to support computation across multiple administrative domains that sets it apart from traditional distributed computing.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Grids offer a way of using the information technology resources optimally inside an organization involving virtualization of computing resources.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Its concept of  support for multiple administrative policies and security authentication and authorization mechanisms enables it to be distributed over a local, metropolitan, or wide-area network</a:t>
            </a:r>
          </a:p>
          <a:p>
            <a:pPr algn="just"/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68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85809" y="457714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latin typeface="+mj-lt"/>
              </a:rPr>
              <a:t>Question and Answer Session</a:t>
            </a:r>
            <a:endParaRPr lang="en-US" altLang="en-US" sz="3600" dirty="0">
              <a:latin typeface="+mj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856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81" y="1333815"/>
            <a:ext cx="5052825" cy="4525962"/>
          </a:xfrm>
        </p:spPr>
        <p:txBody>
          <a:bodyPr/>
          <a:lstStyle/>
          <a:p>
            <a:r>
              <a:rPr lang="en-US" sz="1800" dirty="0" smtClean="0"/>
              <a:t>SAP was started as a private partnership  under German system in 1972. </a:t>
            </a:r>
          </a:p>
          <a:p>
            <a:pPr algn="just">
              <a:tabLst>
                <a:tab pos="1971675" algn="l"/>
              </a:tabLst>
            </a:pPr>
            <a:r>
              <a:rPr lang="en-US" sz="1800" dirty="0" smtClean="0"/>
              <a:t>SAP </a:t>
            </a:r>
            <a:r>
              <a:rPr lang="en-US" sz="1800" dirty="0"/>
              <a:t>is a proprietary product of German Company SAP AG. SAP was found by five ex IBM employees who had been working in IBM enterprise wide software division. </a:t>
            </a:r>
            <a:endParaRPr lang="en-US" sz="1800" dirty="0" smtClean="0"/>
          </a:p>
          <a:p>
            <a:pPr algn="just">
              <a:tabLst>
                <a:tab pos="1971675" algn="l"/>
              </a:tabLst>
            </a:pPr>
            <a:r>
              <a:rPr lang="en-US" sz="1800" dirty="0" smtClean="0"/>
              <a:t>The </a:t>
            </a:r>
            <a:r>
              <a:rPr lang="en-US" sz="1800" dirty="0"/>
              <a:t>name of the employees who found the company was as follows:</a:t>
            </a:r>
          </a:p>
          <a:p>
            <a:pPr algn="just">
              <a:tabLst>
                <a:tab pos="1971675" algn="l"/>
              </a:tabLst>
            </a:pPr>
            <a:endParaRPr lang="en-US" sz="1800" dirty="0"/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</a:t>
            </a:r>
            <a:r>
              <a:rPr lang="en-US" sz="1800" dirty="0" err="1"/>
              <a:t>Dietmar</a:t>
            </a:r>
            <a:r>
              <a:rPr lang="en-US" sz="1800" dirty="0"/>
              <a:t> </a:t>
            </a:r>
            <a:r>
              <a:rPr lang="en-US" sz="1800" dirty="0" err="1"/>
              <a:t>Hopp</a:t>
            </a:r>
            <a:r>
              <a:rPr lang="en-US" sz="1800" dirty="0"/>
              <a:t>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</a:t>
            </a:r>
            <a:r>
              <a:rPr lang="en-US" sz="1800" dirty="0" err="1"/>
              <a:t>KlausTschira</a:t>
            </a:r>
            <a:r>
              <a:rPr lang="en-US" sz="1800" dirty="0"/>
              <a:t>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Hans-Werner Hector.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</a:t>
            </a:r>
            <a:r>
              <a:rPr lang="en-US" sz="1800" dirty="0" err="1"/>
              <a:t>Hasso</a:t>
            </a:r>
            <a:r>
              <a:rPr lang="en-US" sz="1800" dirty="0"/>
              <a:t> </a:t>
            </a:r>
            <a:r>
              <a:rPr lang="en-US" sz="1800" dirty="0" err="1"/>
              <a:t>Plattner</a:t>
            </a:r>
            <a:r>
              <a:rPr lang="en-US" sz="1800" dirty="0"/>
              <a:t>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Claus </a:t>
            </a:r>
            <a:r>
              <a:rPr lang="en-US" sz="1800" dirty="0" err="1"/>
              <a:t>Wellenreuther</a:t>
            </a:r>
            <a:r>
              <a:rPr lang="en-US" sz="1800" dirty="0"/>
              <a:t>.</a:t>
            </a:r>
            <a:endParaRPr lang="de-DE" sz="1800" dirty="0"/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465728" y="96659"/>
            <a:ext cx="5768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SAPMedium"/>
              </a:rPr>
              <a:t>The early years</a:t>
            </a:r>
          </a:p>
          <a:p>
            <a:pPr algn="ctr"/>
            <a:r>
              <a:rPr lang="en-US" b="1" dirty="0">
                <a:solidFill>
                  <a:srgbClr val="333333"/>
                </a:solidFill>
                <a:latin typeface="SAPBook"/>
              </a:rPr>
              <a:t>Building on the dream of “real-time” computing: Software that processes data when customers ask it to rather than overnight in batches.</a:t>
            </a:r>
            <a:endParaRPr lang="en-US" b="1" i="0" dirty="0">
              <a:solidFill>
                <a:srgbClr val="333333"/>
              </a:solidFill>
              <a:effectLst/>
              <a:latin typeface="SAP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99" y="1663921"/>
            <a:ext cx="3118950" cy="186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17" y="3893411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1"/>
          <a:stretch/>
        </p:blipFill>
        <p:spPr bwMode="auto">
          <a:xfrm>
            <a:off x="677209" y="2259106"/>
            <a:ext cx="4951150" cy="303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4641" y="793376"/>
            <a:ext cx="523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SAP completes its first financial accounting system </a:t>
            </a:r>
            <a:r>
              <a:rPr lang="en-US" dirty="0" smtClean="0"/>
              <a:t>– RF and eventually </a:t>
            </a:r>
            <a:r>
              <a:rPr lang="en-US" dirty="0"/>
              <a:t>bear the name </a:t>
            </a:r>
            <a:r>
              <a:rPr lang="en-US" b="1" dirty="0"/>
              <a:t>SAP R/1.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1176" y="2259106"/>
            <a:ext cx="3076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Module: </a:t>
            </a:r>
          </a:p>
          <a:p>
            <a:r>
              <a:rPr lang="en-US" dirty="0" smtClean="0"/>
              <a:t>Payroll + Accounting system</a:t>
            </a:r>
          </a:p>
          <a:p>
            <a:endParaRPr lang="en-US" dirty="0"/>
          </a:p>
          <a:p>
            <a:r>
              <a:rPr lang="en-US" b="1" dirty="0" smtClean="0"/>
              <a:t>Technology: </a:t>
            </a:r>
          </a:p>
          <a:p>
            <a:r>
              <a:rPr lang="en-US" dirty="0" smtClean="0"/>
              <a:t>IBM Server</a:t>
            </a:r>
          </a:p>
          <a:p>
            <a:r>
              <a:rPr lang="en-US" dirty="0" smtClean="0"/>
              <a:t>DOS operating system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8"/>
          <a:stretch/>
        </p:blipFill>
        <p:spPr bwMode="auto">
          <a:xfrm>
            <a:off x="480853" y="2689412"/>
            <a:ext cx="5602569" cy="22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853" y="578223"/>
            <a:ext cx="6484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SAP R/2 era</a:t>
            </a:r>
          </a:p>
          <a:p>
            <a:pPr algn="just"/>
            <a:r>
              <a:rPr lang="en-US" dirty="0"/>
              <a:t>Real-time touches more of the business: SAP R/2 packaged mainframe software application processes in real time and integrates all of an enterprise’s business functions.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2541" y="2232212"/>
            <a:ext cx="2931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Payroll + Accounting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+  Distribution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Technology: </a:t>
            </a:r>
          </a:p>
          <a:p>
            <a:r>
              <a:rPr lang="en-US" dirty="0" smtClean="0"/>
              <a:t>Mainframe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2"/>
          <p:cNvGrpSpPr>
            <a:grpSpLocks/>
          </p:cNvGrpSpPr>
          <p:nvPr/>
        </p:nvGrpSpPr>
        <p:grpSpPr bwMode="auto">
          <a:xfrm>
            <a:off x="0" y="638175"/>
            <a:ext cx="9144000" cy="5737225"/>
            <a:chOff x="0" y="402"/>
            <a:chExt cx="5760" cy="3713"/>
          </a:xfrm>
        </p:grpSpPr>
        <p:graphicFrame>
          <p:nvGraphicFramePr>
            <p:cNvPr id="33956" name="Object 3"/>
            <p:cNvGraphicFramePr>
              <a:graphicFrameLocks noChangeAspect="1"/>
            </p:cNvGraphicFramePr>
            <p:nvPr/>
          </p:nvGraphicFramePr>
          <p:xfrm>
            <a:off x="2621" y="508"/>
            <a:ext cx="3139" cy="3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Photo Editor Photo" r:id="rId3" imgW="4982270" imgH="5723810" progId="MSPhotoEd.3">
                    <p:embed/>
                  </p:oleObj>
                </mc:Choice>
                <mc:Fallback>
                  <p:oleObj name="Photo Editor Photo" r:id="rId3" imgW="4982270" imgH="5723810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1" y="508"/>
                          <a:ext cx="3139" cy="3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957" name="Picture 4" descr="96_0306a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8"/>
            <a:stretch>
              <a:fillRect/>
            </a:stretch>
          </p:blipFill>
          <p:spPr bwMode="gray">
            <a:xfrm>
              <a:off x="0" y="402"/>
              <a:ext cx="2881" cy="3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3708400" y="0"/>
            <a:ext cx="5435600" cy="620713"/>
          </a:xfrm>
          <a:solidFill>
            <a:schemeClr val="accent1"/>
          </a:solidFill>
        </p:spPr>
        <p:txBody>
          <a:bodyPr/>
          <a:lstStyle/>
          <a:p>
            <a:pPr marL="171450"/>
            <a:r>
              <a:rPr lang="en-US" altLang="en-US" sz="3200" smtClean="0">
                <a:latin typeface="Arial" panose="020B0604020202020204" pitchFamily="34" charset="0"/>
              </a:rPr>
              <a:t>SAP System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1717675" y="1530350"/>
            <a:ext cx="5534025" cy="4810125"/>
            <a:chOff x="1082" y="964"/>
            <a:chExt cx="3486" cy="3030"/>
          </a:xfrm>
        </p:grpSpPr>
        <p:sp>
          <p:nvSpPr>
            <p:cNvPr id="176135" name="Rectangle 7"/>
            <p:cNvSpPr>
              <a:spLocks noChangeArrowheads="1"/>
            </p:cNvSpPr>
            <p:nvPr/>
          </p:nvSpPr>
          <p:spPr bwMode="auto">
            <a:xfrm>
              <a:off x="2254" y="3309"/>
              <a:ext cx="1152" cy="15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3806" name="Group 8"/>
            <p:cNvGrpSpPr>
              <a:grpSpLocks/>
            </p:cNvGrpSpPr>
            <p:nvPr/>
          </p:nvGrpSpPr>
          <p:grpSpPr bwMode="auto">
            <a:xfrm>
              <a:off x="1082" y="964"/>
              <a:ext cx="3486" cy="3030"/>
              <a:chOff x="1112" y="630"/>
              <a:chExt cx="3486" cy="3030"/>
            </a:xfrm>
          </p:grpSpPr>
          <p:grpSp>
            <p:nvGrpSpPr>
              <p:cNvPr id="33850" name="Group 9"/>
              <p:cNvGrpSpPr>
                <a:grpSpLocks/>
              </p:cNvGrpSpPr>
              <p:nvPr/>
            </p:nvGrpSpPr>
            <p:grpSpPr bwMode="auto">
              <a:xfrm>
                <a:off x="3431" y="630"/>
                <a:ext cx="586" cy="699"/>
                <a:chOff x="3431" y="630"/>
                <a:chExt cx="586" cy="699"/>
              </a:xfrm>
            </p:grpSpPr>
            <p:sp>
              <p:nvSpPr>
                <p:cNvPr id="33951" name="AutoShape 10"/>
                <p:cNvSpPr>
                  <a:spLocks noChangeArrowheads="1"/>
                </p:cNvSpPr>
                <p:nvPr/>
              </p:nvSpPr>
              <p:spPr bwMode="auto">
                <a:xfrm>
                  <a:off x="3431" y="632"/>
                  <a:ext cx="586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52" name="Freeform 11"/>
                <p:cNvSpPr>
                  <a:spLocks/>
                </p:cNvSpPr>
                <p:nvPr/>
              </p:nvSpPr>
              <p:spPr bwMode="auto">
                <a:xfrm>
                  <a:off x="3724" y="630"/>
                  <a:ext cx="290" cy="399"/>
                </a:xfrm>
                <a:custGeom>
                  <a:avLst/>
                  <a:gdLst>
                    <a:gd name="T0" fmla="*/ 289 w 290"/>
                    <a:gd name="T1" fmla="*/ 398 h 399"/>
                    <a:gd name="T2" fmla="*/ 289 w 290"/>
                    <a:gd name="T3" fmla="*/ 287 h 399"/>
                    <a:gd name="T4" fmla="*/ 0 w 290"/>
                    <a:gd name="T5" fmla="*/ 0 h 399"/>
                    <a:gd name="T6" fmla="*/ 0 w 290"/>
                    <a:gd name="T7" fmla="*/ 111 h 399"/>
                    <a:gd name="T8" fmla="*/ 289 w 290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289" y="398"/>
                      </a:moveTo>
                      <a:lnTo>
                        <a:pt x="289" y="287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3" name="Freeform 12"/>
                <p:cNvSpPr>
                  <a:spLocks/>
                </p:cNvSpPr>
                <p:nvPr/>
              </p:nvSpPr>
              <p:spPr bwMode="auto">
                <a:xfrm>
                  <a:off x="3432" y="632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4" name="Freeform 13"/>
                <p:cNvSpPr>
                  <a:spLocks/>
                </p:cNvSpPr>
                <p:nvPr/>
              </p:nvSpPr>
              <p:spPr bwMode="auto">
                <a:xfrm>
                  <a:off x="3724" y="928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5" name="Freeform 14"/>
                <p:cNvSpPr>
                  <a:spLocks/>
                </p:cNvSpPr>
                <p:nvPr/>
              </p:nvSpPr>
              <p:spPr bwMode="auto">
                <a:xfrm>
                  <a:off x="3432" y="929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1" name="Group 15"/>
              <p:cNvGrpSpPr>
                <a:grpSpLocks/>
              </p:cNvGrpSpPr>
              <p:nvPr/>
            </p:nvGrpSpPr>
            <p:grpSpPr bwMode="auto">
              <a:xfrm>
                <a:off x="3721" y="922"/>
                <a:ext cx="584" cy="698"/>
                <a:chOff x="3721" y="922"/>
                <a:chExt cx="584" cy="698"/>
              </a:xfrm>
            </p:grpSpPr>
            <p:sp>
              <p:nvSpPr>
                <p:cNvPr id="33946" name="AutoShape 16"/>
                <p:cNvSpPr>
                  <a:spLocks noChangeArrowheads="1"/>
                </p:cNvSpPr>
                <p:nvPr/>
              </p:nvSpPr>
              <p:spPr bwMode="auto">
                <a:xfrm>
                  <a:off x="3722" y="924"/>
                  <a:ext cx="583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47" name="Freeform 17"/>
                <p:cNvSpPr>
                  <a:spLocks/>
                </p:cNvSpPr>
                <p:nvPr/>
              </p:nvSpPr>
              <p:spPr bwMode="auto">
                <a:xfrm>
                  <a:off x="4013" y="922"/>
                  <a:ext cx="291" cy="399"/>
                </a:xfrm>
                <a:custGeom>
                  <a:avLst/>
                  <a:gdLst>
                    <a:gd name="T0" fmla="*/ 290 w 291"/>
                    <a:gd name="T1" fmla="*/ 398 h 399"/>
                    <a:gd name="T2" fmla="*/ 290 w 291"/>
                    <a:gd name="T3" fmla="*/ 287 h 399"/>
                    <a:gd name="T4" fmla="*/ 0 w 291"/>
                    <a:gd name="T5" fmla="*/ 0 h 399"/>
                    <a:gd name="T6" fmla="*/ 0 w 291"/>
                    <a:gd name="T7" fmla="*/ 111 h 399"/>
                    <a:gd name="T8" fmla="*/ 29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398"/>
                      </a:moveTo>
                      <a:lnTo>
                        <a:pt x="290" y="287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8" name="Freeform 18"/>
                <p:cNvSpPr>
                  <a:spLocks/>
                </p:cNvSpPr>
                <p:nvPr/>
              </p:nvSpPr>
              <p:spPr bwMode="auto">
                <a:xfrm>
                  <a:off x="3721" y="924"/>
                  <a:ext cx="293" cy="398"/>
                </a:xfrm>
                <a:custGeom>
                  <a:avLst/>
                  <a:gdLst>
                    <a:gd name="T0" fmla="*/ 0 w 293"/>
                    <a:gd name="T1" fmla="*/ 397 h 398"/>
                    <a:gd name="T2" fmla="*/ 0 w 293"/>
                    <a:gd name="T3" fmla="*/ 287 h 398"/>
                    <a:gd name="T4" fmla="*/ 292 w 293"/>
                    <a:gd name="T5" fmla="*/ 0 h 398"/>
                    <a:gd name="T6" fmla="*/ 292 w 293"/>
                    <a:gd name="T7" fmla="*/ 110 h 398"/>
                    <a:gd name="T8" fmla="*/ 0 w 293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3" h="398">
                      <a:moveTo>
                        <a:pt x="0" y="397"/>
                      </a:moveTo>
                      <a:lnTo>
                        <a:pt x="0" y="287"/>
                      </a:lnTo>
                      <a:lnTo>
                        <a:pt x="292" y="0"/>
                      </a:lnTo>
                      <a:lnTo>
                        <a:pt x="292" y="110"/>
                      </a:lnTo>
                      <a:lnTo>
                        <a:pt x="0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9" name="Freeform 19"/>
                <p:cNvSpPr>
                  <a:spLocks/>
                </p:cNvSpPr>
                <p:nvPr/>
              </p:nvSpPr>
              <p:spPr bwMode="auto">
                <a:xfrm>
                  <a:off x="4013" y="1219"/>
                  <a:ext cx="291" cy="401"/>
                </a:xfrm>
                <a:custGeom>
                  <a:avLst/>
                  <a:gdLst>
                    <a:gd name="T0" fmla="*/ 290 w 291"/>
                    <a:gd name="T1" fmla="*/ 0 h 401"/>
                    <a:gd name="T2" fmla="*/ 290 w 291"/>
                    <a:gd name="T3" fmla="*/ 111 h 401"/>
                    <a:gd name="T4" fmla="*/ 0 w 291"/>
                    <a:gd name="T5" fmla="*/ 400 h 401"/>
                    <a:gd name="T6" fmla="*/ 0 w 291"/>
                    <a:gd name="T7" fmla="*/ 289 h 401"/>
                    <a:gd name="T8" fmla="*/ 290 w 291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1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400"/>
                      </a:lnTo>
                      <a:lnTo>
                        <a:pt x="0" y="289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0" name="Freeform 20"/>
                <p:cNvSpPr>
                  <a:spLocks/>
                </p:cNvSpPr>
                <p:nvPr/>
              </p:nvSpPr>
              <p:spPr bwMode="auto">
                <a:xfrm>
                  <a:off x="3721" y="1221"/>
                  <a:ext cx="293" cy="399"/>
                </a:xfrm>
                <a:custGeom>
                  <a:avLst/>
                  <a:gdLst>
                    <a:gd name="T0" fmla="*/ 0 w 293"/>
                    <a:gd name="T1" fmla="*/ 0 h 399"/>
                    <a:gd name="T2" fmla="*/ 0 w 293"/>
                    <a:gd name="T3" fmla="*/ 111 h 399"/>
                    <a:gd name="T4" fmla="*/ 292 w 293"/>
                    <a:gd name="T5" fmla="*/ 398 h 399"/>
                    <a:gd name="T6" fmla="*/ 292 w 293"/>
                    <a:gd name="T7" fmla="*/ 287 h 399"/>
                    <a:gd name="T8" fmla="*/ 0 w 293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3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2" y="398"/>
                      </a:lnTo>
                      <a:lnTo>
                        <a:pt x="292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2" name="Group 21"/>
              <p:cNvGrpSpPr>
                <a:grpSpLocks/>
              </p:cNvGrpSpPr>
              <p:nvPr/>
            </p:nvGrpSpPr>
            <p:grpSpPr bwMode="auto">
              <a:xfrm>
                <a:off x="4012" y="1211"/>
                <a:ext cx="583" cy="700"/>
                <a:chOff x="4012" y="1211"/>
                <a:chExt cx="583" cy="700"/>
              </a:xfrm>
            </p:grpSpPr>
            <p:sp>
              <p:nvSpPr>
                <p:cNvPr id="33941" name="AutoShape 22"/>
                <p:cNvSpPr>
                  <a:spLocks noChangeArrowheads="1"/>
                </p:cNvSpPr>
                <p:nvPr/>
              </p:nvSpPr>
              <p:spPr bwMode="auto">
                <a:xfrm>
                  <a:off x="4012" y="1213"/>
                  <a:ext cx="583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42" name="Freeform 23"/>
                <p:cNvSpPr>
                  <a:spLocks/>
                </p:cNvSpPr>
                <p:nvPr/>
              </p:nvSpPr>
              <p:spPr bwMode="auto">
                <a:xfrm>
                  <a:off x="4303" y="1211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3" name="Freeform 24"/>
                <p:cNvSpPr>
                  <a:spLocks/>
                </p:cNvSpPr>
                <p:nvPr/>
              </p:nvSpPr>
              <p:spPr bwMode="auto">
                <a:xfrm>
                  <a:off x="4013" y="1214"/>
                  <a:ext cx="289" cy="400"/>
                </a:xfrm>
                <a:custGeom>
                  <a:avLst/>
                  <a:gdLst>
                    <a:gd name="T0" fmla="*/ 0 w 289"/>
                    <a:gd name="T1" fmla="*/ 399 h 400"/>
                    <a:gd name="T2" fmla="*/ 0 w 289"/>
                    <a:gd name="T3" fmla="*/ 288 h 400"/>
                    <a:gd name="T4" fmla="*/ 288 w 289"/>
                    <a:gd name="T5" fmla="*/ 0 h 400"/>
                    <a:gd name="T6" fmla="*/ 288 w 289"/>
                    <a:gd name="T7" fmla="*/ 111 h 400"/>
                    <a:gd name="T8" fmla="*/ 0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8" y="0"/>
                      </a:lnTo>
                      <a:lnTo>
                        <a:pt x="288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4" name="Freeform 25"/>
                <p:cNvSpPr>
                  <a:spLocks/>
                </p:cNvSpPr>
                <p:nvPr/>
              </p:nvSpPr>
              <p:spPr bwMode="auto">
                <a:xfrm>
                  <a:off x="4303" y="1508"/>
                  <a:ext cx="292" cy="401"/>
                </a:xfrm>
                <a:custGeom>
                  <a:avLst/>
                  <a:gdLst>
                    <a:gd name="T0" fmla="*/ 291 w 292"/>
                    <a:gd name="T1" fmla="*/ 0 h 401"/>
                    <a:gd name="T2" fmla="*/ 291 w 292"/>
                    <a:gd name="T3" fmla="*/ 111 h 401"/>
                    <a:gd name="T4" fmla="*/ 0 w 292"/>
                    <a:gd name="T5" fmla="*/ 400 h 401"/>
                    <a:gd name="T6" fmla="*/ 0 w 292"/>
                    <a:gd name="T7" fmla="*/ 289 h 401"/>
                    <a:gd name="T8" fmla="*/ 291 w 292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1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400"/>
                      </a:lnTo>
                      <a:lnTo>
                        <a:pt x="0" y="289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5" name="Freeform 26"/>
                <p:cNvSpPr>
                  <a:spLocks/>
                </p:cNvSpPr>
                <p:nvPr/>
              </p:nvSpPr>
              <p:spPr bwMode="auto">
                <a:xfrm>
                  <a:off x="4013" y="1510"/>
                  <a:ext cx="289" cy="401"/>
                </a:xfrm>
                <a:custGeom>
                  <a:avLst/>
                  <a:gdLst>
                    <a:gd name="T0" fmla="*/ 0 w 289"/>
                    <a:gd name="T1" fmla="*/ 0 h 401"/>
                    <a:gd name="T2" fmla="*/ 0 w 289"/>
                    <a:gd name="T3" fmla="*/ 111 h 401"/>
                    <a:gd name="T4" fmla="*/ 288 w 289"/>
                    <a:gd name="T5" fmla="*/ 400 h 401"/>
                    <a:gd name="T6" fmla="*/ 288 w 289"/>
                    <a:gd name="T7" fmla="*/ 289 h 401"/>
                    <a:gd name="T8" fmla="*/ 0 w 289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1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8" y="400"/>
                      </a:lnTo>
                      <a:lnTo>
                        <a:pt x="288" y="289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3" name="Group 27"/>
              <p:cNvGrpSpPr>
                <a:grpSpLocks/>
              </p:cNvGrpSpPr>
              <p:nvPr/>
            </p:nvGrpSpPr>
            <p:grpSpPr bwMode="auto">
              <a:xfrm>
                <a:off x="4012" y="1797"/>
                <a:ext cx="583" cy="699"/>
                <a:chOff x="4012" y="1797"/>
                <a:chExt cx="583" cy="699"/>
              </a:xfrm>
            </p:grpSpPr>
            <p:sp>
              <p:nvSpPr>
                <p:cNvPr id="33936" name="AutoShape 28"/>
                <p:cNvSpPr>
                  <a:spLocks noChangeArrowheads="1"/>
                </p:cNvSpPr>
                <p:nvPr/>
              </p:nvSpPr>
              <p:spPr bwMode="auto">
                <a:xfrm>
                  <a:off x="4012" y="1799"/>
                  <a:ext cx="583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37" name="Freeform 29"/>
                <p:cNvSpPr>
                  <a:spLocks/>
                </p:cNvSpPr>
                <p:nvPr/>
              </p:nvSpPr>
              <p:spPr bwMode="auto">
                <a:xfrm>
                  <a:off x="4303" y="1797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8" name="Freeform 30"/>
                <p:cNvSpPr>
                  <a:spLocks/>
                </p:cNvSpPr>
                <p:nvPr/>
              </p:nvSpPr>
              <p:spPr bwMode="auto">
                <a:xfrm>
                  <a:off x="4013" y="1798"/>
                  <a:ext cx="289" cy="400"/>
                </a:xfrm>
                <a:custGeom>
                  <a:avLst/>
                  <a:gdLst>
                    <a:gd name="T0" fmla="*/ 0 w 289"/>
                    <a:gd name="T1" fmla="*/ 399 h 400"/>
                    <a:gd name="T2" fmla="*/ 0 w 289"/>
                    <a:gd name="T3" fmla="*/ 288 h 400"/>
                    <a:gd name="T4" fmla="*/ 288 w 289"/>
                    <a:gd name="T5" fmla="*/ 0 h 400"/>
                    <a:gd name="T6" fmla="*/ 288 w 289"/>
                    <a:gd name="T7" fmla="*/ 111 h 400"/>
                    <a:gd name="T8" fmla="*/ 0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8" y="0"/>
                      </a:lnTo>
                      <a:lnTo>
                        <a:pt x="288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9" name="Freeform 31"/>
                <p:cNvSpPr>
                  <a:spLocks/>
                </p:cNvSpPr>
                <p:nvPr/>
              </p:nvSpPr>
              <p:spPr bwMode="auto">
                <a:xfrm>
                  <a:off x="4303" y="2093"/>
                  <a:ext cx="292" cy="400"/>
                </a:xfrm>
                <a:custGeom>
                  <a:avLst/>
                  <a:gdLst>
                    <a:gd name="T0" fmla="*/ 291 w 292"/>
                    <a:gd name="T1" fmla="*/ 0 h 400"/>
                    <a:gd name="T2" fmla="*/ 291 w 292"/>
                    <a:gd name="T3" fmla="*/ 111 h 400"/>
                    <a:gd name="T4" fmla="*/ 0 w 292"/>
                    <a:gd name="T5" fmla="*/ 399 h 400"/>
                    <a:gd name="T6" fmla="*/ 0 w 292"/>
                    <a:gd name="T7" fmla="*/ 288 h 400"/>
                    <a:gd name="T8" fmla="*/ 291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0" name="Freeform 32"/>
                <p:cNvSpPr>
                  <a:spLocks/>
                </p:cNvSpPr>
                <p:nvPr/>
              </p:nvSpPr>
              <p:spPr bwMode="auto">
                <a:xfrm>
                  <a:off x="4013" y="2096"/>
                  <a:ext cx="289" cy="400"/>
                </a:xfrm>
                <a:custGeom>
                  <a:avLst/>
                  <a:gdLst>
                    <a:gd name="T0" fmla="*/ 0 w 289"/>
                    <a:gd name="T1" fmla="*/ 0 h 400"/>
                    <a:gd name="T2" fmla="*/ 0 w 289"/>
                    <a:gd name="T3" fmla="*/ 111 h 400"/>
                    <a:gd name="T4" fmla="*/ 288 w 289"/>
                    <a:gd name="T5" fmla="*/ 399 h 400"/>
                    <a:gd name="T6" fmla="*/ 288 w 289"/>
                    <a:gd name="T7" fmla="*/ 288 h 400"/>
                    <a:gd name="T8" fmla="*/ 0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8" y="399"/>
                      </a:lnTo>
                      <a:lnTo>
                        <a:pt x="288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4" name="Group 33"/>
              <p:cNvGrpSpPr>
                <a:grpSpLocks/>
              </p:cNvGrpSpPr>
              <p:nvPr/>
            </p:nvGrpSpPr>
            <p:grpSpPr bwMode="auto">
              <a:xfrm>
                <a:off x="4013" y="2382"/>
                <a:ext cx="585" cy="698"/>
                <a:chOff x="4013" y="2382"/>
                <a:chExt cx="585" cy="698"/>
              </a:xfrm>
            </p:grpSpPr>
            <p:sp>
              <p:nvSpPr>
                <p:cNvPr id="33931" name="AutoShape 34"/>
                <p:cNvSpPr>
                  <a:spLocks noChangeArrowheads="1"/>
                </p:cNvSpPr>
                <p:nvPr/>
              </p:nvSpPr>
              <p:spPr bwMode="auto">
                <a:xfrm>
                  <a:off x="4013" y="2383"/>
                  <a:ext cx="585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32" name="Freeform 35"/>
                <p:cNvSpPr>
                  <a:spLocks/>
                </p:cNvSpPr>
                <p:nvPr/>
              </p:nvSpPr>
              <p:spPr bwMode="auto">
                <a:xfrm>
                  <a:off x="4306" y="2382"/>
                  <a:ext cx="290" cy="398"/>
                </a:xfrm>
                <a:custGeom>
                  <a:avLst/>
                  <a:gdLst>
                    <a:gd name="T0" fmla="*/ 289 w 290"/>
                    <a:gd name="T1" fmla="*/ 397 h 398"/>
                    <a:gd name="T2" fmla="*/ 289 w 290"/>
                    <a:gd name="T3" fmla="*/ 287 h 398"/>
                    <a:gd name="T4" fmla="*/ 0 w 290"/>
                    <a:gd name="T5" fmla="*/ 0 h 398"/>
                    <a:gd name="T6" fmla="*/ 0 w 290"/>
                    <a:gd name="T7" fmla="*/ 110 h 398"/>
                    <a:gd name="T8" fmla="*/ 289 w 290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8">
                      <a:moveTo>
                        <a:pt x="289" y="397"/>
                      </a:moveTo>
                      <a:lnTo>
                        <a:pt x="289" y="287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289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3" name="Freeform 36"/>
                <p:cNvSpPr>
                  <a:spLocks/>
                </p:cNvSpPr>
                <p:nvPr/>
              </p:nvSpPr>
              <p:spPr bwMode="auto">
                <a:xfrm>
                  <a:off x="4013" y="2384"/>
                  <a:ext cx="291" cy="399"/>
                </a:xfrm>
                <a:custGeom>
                  <a:avLst/>
                  <a:gdLst>
                    <a:gd name="T0" fmla="*/ 0 w 291"/>
                    <a:gd name="T1" fmla="*/ 398 h 399"/>
                    <a:gd name="T2" fmla="*/ 0 w 291"/>
                    <a:gd name="T3" fmla="*/ 287 h 399"/>
                    <a:gd name="T4" fmla="*/ 290 w 291"/>
                    <a:gd name="T5" fmla="*/ 0 h 399"/>
                    <a:gd name="T6" fmla="*/ 290 w 291"/>
                    <a:gd name="T7" fmla="*/ 111 h 399"/>
                    <a:gd name="T8" fmla="*/ 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4" name="Freeform 37"/>
                <p:cNvSpPr>
                  <a:spLocks/>
                </p:cNvSpPr>
                <p:nvPr/>
              </p:nvSpPr>
              <p:spPr bwMode="auto">
                <a:xfrm>
                  <a:off x="4306" y="2679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5" name="Freeform 38"/>
                <p:cNvSpPr>
                  <a:spLocks/>
                </p:cNvSpPr>
                <p:nvPr/>
              </p:nvSpPr>
              <p:spPr bwMode="auto">
                <a:xfrm>
                  <a:off x="4013" y="2682"/>
                  <a:ext cx="291" cy="398"/>
                </a:xfrm>
                <a:custGeom>
                  <a:avLst/>
                  <a:gdLst>
                    <a:gd name="T0" fmla="*/ 0 w 291"/>
                    <a:gd name="T1" fmla="*/ 0 h 398"/>
                    <a:gd name="T2" fmla="*/ 0 w 291"/>
                    <a:gd name="T3" fmla="*/ 110 h 398"/>
                    <a:gd name="T4" fmla="*/ 290 w 291"/>
                    <a:gd name="T5" fmla="*/ 397 h 398"/>
                    <a:gd name="T6" fmla="*/ 290 w 291"/>
                    <a:gd name="T7" fmla="*/ 287 h 398"/>
                    <a:gd name="T8" fmla="*/ 0 w 291"/>
                    <a:gd name="T9" fmla="*/ 0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8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290" y="397"/>
                      </a:lnTo>
                      <a:lnTo>
                        <a:pt x="290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5" name="Group 39"/>
              <p:cNvGrpSpPr>
                <a:grpSpLocks/>
              </p:cNvGrpSpPr>
              <p:nvPr/>
            </p:nvGrpSpPr>
            <p:grpSpPr bwMode="auto">
              <a:xfrm>
                <a:off x="3718" y="2674"/>
                <a:ext cx="584" cy="700"/>
                <a:chOff x="3718" y="2674"/>
                <a:chExt cx="584" cy="700"/>
              </a:xfrm>
            </p:grpSpPr>
            <p:sp>
              <p:nvSpPr>
                <p:cNvPr id="33926" name="AutoShape 40"/>
                <p:cNvSpPr>
                  <a:spLocks noChangeArrowheads="1"/>
                </p:cNvSpPr>
                <p:nvPr/>
              </p:nvSpPr>
              <p:spPr bwMode="auto">
                <a:xfrm>
                  <a:off x="3720" y="2677"/>
                  <a:ext cx="582" cy="585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27" name="Freeform 41"/>
                <p:cNvSpPr>
                  <a:spLocks/>
                </p:cNvSpPr>
                <p:nvPr/>
              </p:nvSpPr>
              <p:spPr bwMode="auto">
                <a:xfrm>
                  <a:off x="4009" y="2674"/>
                  <a:ext cx="291" cy="400"/>
                </a:xfrm>
                <a:custGeom>
                  <a:avLst/>
                  <a:gdLst>
                    <a:gd name="T0" fmla="*/ 290 w 291"/>
                    <a:gd name="T1" fmla="*/ 399 h 400"/>
                    <a:gd name="T2" fmla="*/ 290 w 291"/>
                    <a:gd name="T3" fmla="*/ 288 h 400"/>
                    <a:gd name="T4" fmla="*/ 0 w 291"/>
                    <a:gd name="T5" fmla="*/ 0 h 400"/>
                    <a:gd name="T6" fmla="*/ 0 w 291"/>
                    <a:gd name="T7" fmla="*/ 111 h 400"/>
                    <a:gd name="T8" fmla="*/ 29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399"/>
                      </a:moveTo>
                      <a:lnTo>
                        <a:pt x="290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8" name="Freeform 42"/>
                <p:cNvSpPr>
                  <a:spLocks/>
                </p:cNvSpPr>
                <p:nvPr/>
              </p:nvSpPr>
              <p:spPr bwMode="auto">
                <a:xfrm>
                  <a:off x="3718" y="2677"/>
                  <a:ext cx="291" cy="400"/>
                </a:xfrm>
                <a:custGeom>
                  <a:avLst/>
                  <a:gdLst>
                    <a:gd name="T0" fmla="*/ 0 w 291"/>
                    <a:gd name="T1" fmla="*/ 399 h 400"/>
                    <a:gd name="T2" fmla="*/ 0 w 291"/>
                    <a:gd name="T3" fmla="*/ 288 h 400"/>
                    <a:gd name="T4" fmla="*/ 290 w 291"/>
                    <a:gd name="T5" fmla="*/ 0 h 400"/>
                    <a:gd name="T6" fmla="*/ 290 w 291"/>
                    <a:gd name="T7" fmla="*/ 111 h 400"/>
                    <a:gd name="T8" fmla="*/ 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9" name="Freeform 43"/>
                <p:cNvSpPr>
                  <a:spLocks/>
                </p:cNvSpPr>
                <p:nvPr/>
              </p:nvSpPr>
              <p:spPr bwMode="auto">
                <a:xfrm>
                  <a:off x="4009" y="2973"/>
                  <a:ext cx="291" cy="399"/>
                </a:xfrm>
                <a:custGeom>
                  <a:avLst/>
                  <a:gdLst>
                    <a:gd name="T0" fmla="*/ 290 w 291"/>
                    <a:gd name="T1" fmla="*/ 0 h 399"/>
                    <a:gd name="T2" fmla="*/ 290 w 291"/>
                    <a:gd name="T3" fmla="*/ 111 h 399"/>
                    <a:gd name="T4" fmla="*/ 0 w 291"/>
                    <a:gd name="T5" fmla="*/ 398 h 399"/>
                    <a:gd name="T6" fmla="*/ 0 w 291"/>
                    <a:gd name="T7" fmla="*/ 287 h 399"/>
                    <a:gd name="T8" fmla="*/ 290 w 291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398"/>
                      </a:lnTo>
                      <a:lnTo>
                        <a:pt x="0" y="287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0" name="Freeform 44"/>
                <p:cNvSpPr>
                  <a:spLocks/>
                </p:cNvSpPr>
                <p:nvPr/>
              </p:nvSpPr>
              <p:spPr bwMode="auto">
                <a:xfrm>
                  <a:off x="3718" y="2974"/>
                  <a:ext cx="291" cy="400"/>
                </a:xfrm>
                <a:custGeom>
                  <a:avLst/>
                  <a:gdLst>
                    <a:gd name="T0" fmla="*/ 0 w 291"/>
                    <a:gd name="T1" fmla="*/ 0 h 400"/>
                    <a:gd name="T2" fmla="*/ 0 w 291"/>
                    <a:gd name="T3" fmla="*/ 111 h 400"/>
                    <a:gd name="T4" fmla="*/ 290 w 291"/>
                    <a:gd name="T5" fmla="*/ 399 h 400"/>
                    <a:gd name="T6" fmla="*/ 290 w 291"/>
                    <a:gd name="T7" fmla="*/ 288 h 400"/>
                    <a:gd name="T8" fmla="*/ 0 w 291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399"/>
                      </a:lnTo>
                      <a:lnTo>
                        <a:pt x="290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6" name="Group 45"/>
              <p:cNvGrpSpPr>
                <a:grpSpLocks/>
              </p:cNvGrpSpPr>
              <p:nvPr/>
            </p:nvGrpSpPr>
            <p:grpSpPr bwMode="auto">
              <a:xfrm>
                <a:off x="3438" y="2955"/>
                <a:ext cx="584" cy="699"/>
                <a:chOff x="3438" y="2955"/>
                <a:chExt cx="584" cy="699"/>
              </a:xfrm>
            </p:grpSpPr>
            <p:sp>
              <p:nvSpPr>
                <p:cNvPr id="33921" name="AutoShape 46"/>
                <p:cNvSpPr>
                  <a:spLocks noChangeArrowheads="1"/>
                </p:cNvSpPr>
                <p:nvPr/>
              </p:nvSpPr>
              <p:spPr bwMode="auto">
                <a:xfrm>
                  <a:off x="3438" y="2957"/>
                  <a:ext cx="584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22" name="Freeform 47"/>
                <p:cNvSpPr>
                  <a:spLocks/>
                </p:cNvSpPr>
                <p:nvPr/>
              </p:nvSpPr>
              <p:spPr bwMode="auto">
                <a:xfrm>
                  <a:off x="3730" y="2955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3" name="Freeform 48"/>
                <p:cNvSpPr>
                  <a:spLocks/>
                </p:cNvSpPr>
                <p:nvPr/>
              </p:nvSpPr>
              <p:spPr bwMode="auto">
                <a:xfrm>
                  <a:off x="3438" y="2957"/>
                  <a:ext cx="292" cy="401"/>
                </a:xfrm>
                <a:custGeom>
                  <a:avLst/>
                  <a:gdLst>
                    <a:gd name="T0" fmla="*/ 0 w 292"/>
                    <a:gd name="T1" fmla="*/ 400 h 401"/>
                    <a:gd name="T2" fmla="*/ 0 w 292"/>
                    <a:gd name="T3" fmla="*/ 289 h 401"/>
                    <a:gd name="T4" fmla="*/ 291 w 292"/>
                    <a:gd name="T5" fmla="*/ 0 h 401"/>
                    <a:gd name="T6" fmla="*/ 291 w 292"/>
                    <a:gd name="T7" fmla="*/ 111 h 401"/>
                    <a:gd name="T8" fmla="*/ 0 w 292"/>
                    <a:gd name="T9" fmla="*/ 40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1">
                      <a:moveTo>
                        <a:pt x="0" y="400"/>
                      </a:moveTo>
                      <a:lnTo>
                        <a:pt x="0" y="289"/>
                      </a:lnTo>
                      <a:lnTo>
                        <a:pt x="291" y="0"/>
                      </a:lnTo>
                      <a:lnTo>
                        <a:pt x="291" y="111"/>
                      </a:lnTo>
                      <a:lnTo>
                        <a:pt x="0" y="40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4" name="Freeform 49"/>
                <p:cNvSpPr>
                  <a:spLocks/>
                </p:cNvSpPr>
                <p:nvPr/>
              </p:nvSpPr>
              <p:spPr bwMode="auto">
                <a:xfrm>
                  <a:off x="3730" y="3252"/>
                  <a:ext cx="292" cy="400"/>
                </a:xfrm>
                <a:custGeom>
                  <a:avLst/>
                  <a:gdLst>
                    <a:gd name="T0" fmla="*/ 291 w 292"/>
                    <a:gd name="T1" fmla="*/ 0 h 400"/>
                    <a:gd name="T2" fmla="*/ 291 w 292"/>
                    <a:gd name="T3" fmla="*/ 111 h 400"/>
                    <a:gd name="T4" fmla="*/ 0 w 292"/>
                    <a:gd name="T5" fmla="*/ 399 h 400"/>
                    <a:gd name="T6" fmla="*/ 0 w 292"/>
                    <a:gd name="T7" fmla="*/ 288 h 400"/>
                    <a:gd name="T8" fmla="*/ 291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5" name="Freeform 50"/>
                <p:cNvSpPr>
                  <a:spLocks/>
                </p:cNvSpPr>
                <p:nvPr/>
              </p:nvSpPr>
              <p:spPr bwMode="auto">
                <a:xfrm>
                  <a:off x="3438" y="3254"/>
                  <a:ext cx="292" cy="400"/>
                </a:xfrm>
                <a:custGeom>
                  <a:avLst/>
                  <a:gdLst>
                    <a:gd name="T0" fmla="*/ 0 w 292"/>
                    <a:gd name="T1" fmla="*/ 0 h 400"/>
                    <a:gd name="T2" fmla="*/ 0 w 292"/>
                    <a:gd name="T3" fmla="*/ 111 h 400"/>
                    <a:gd name="T4" fmla="*/ 291 w 292"/>
                    <a:gd name="T5" fmla="*/ 399 h 400"/>
                    <a:gd name="T6" fmla="*/ 291 w 292"/>
                    <a:gd name="T7" fmla="*/ 288 h 400"/>
                    <a:gd name="T8" fmla="*/ 0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1" y="399"/>
                      </a:lnTo>
                      <a:lnTo>
                        <a:pt x="291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7" name="Group 51"/>
              <p:cNvGrpSpPr>
                <a:grpSpLocks/>
              </p:cNvGrpSpPr>
              <p:nvPr/>
            </p:nvGrpSpPr>
            <p:grpSpPr bwMode="auto">
              <a:xfrm>
                <a:off x="1693" y="630"/>
                <a:ext cx="584" cy="699"/>
                <a:chOff x="1693" y="630"/>
                <a:chExt cx="584" cy="699"/>
              </a:xfrm>
            </p:grpSpPr>
            <p:sp>
              <p:nvSpPr>
                <p:cNvPr id="33916" name="AutoShape 52"/>
                <p:cNvSpPr>
                  <a:spLocks noChangeArrowheads="1"/>
                </p:cNvSpPr>
                <p:nvPr/>
              </p:nvSpPr>
              <p:spPr bwMode="auto">
                <a:xfrm>
                  <a:off x="1693" y="632"/>
                  <a:ext cx="583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17" name="Freeform 53"/>
                <p:cNvSpPr>
                  <a:spLocks/>
                </p:cNvSpPr>
                <p:nvPr/>
              </p:nvSpPr>
              <p:spPr bwMode="auto">
                <a:xfrm>
                  <a:off x="1695" y="630"/>
                  <a:ext cx="290" cy="399"/>
                </a:xfrm>
                <a:custGeom>
                  <a:avLst/>
                  <a:gdLst>
                    <a:gd name="T0" fmla="*/ 0 w 290"/>
                    <a:gd name="T1" fmla="*/ 398 h 399"/>
                    <a:gd name="T2" fmla="*/ 0 w 290"/>
                    <a:gd name="T3" fmla="*/ 287 h 399"/>
                    <a:gd name="T4" fmla="*/ 289 w 290"/>
                    <a:gd name="T5" fmla="*/ 0 h 399"/>
                    <a:gd name="T6" fmla="*/ 289 w 290"/>
                    <a:gd name="T7" fmla="*/ 111 h 399"/>
                    <a:gd name="T8" fmla="*/ 0 w 290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8" name="Freeform 54"/>
                <p:cNvSpPr>
                  <a:spLocks/>
                </p:cNvSpPr>
                <p:nvPr/>
              </p:nvSpPr>
              <p:spPr bwMode="auto">
                <a:xfrm>
                  <a:off x="1987" y="632"/>
                  <a:ext cx="290" cy="400"/>
                </a:xfrm>
                <a:custGeom>
                  <a:avLst/>
                  <a:gdLst>
                    <a:gd name="T0" fmla="*/ 289 w 290"/>
                    <a:gd name="T1" fmla="*/ 399 h 400"/>
                    <a:gd name="T2" fmla="*/ 289 w 290"/>
                    <a:gd name="T3" fmla="*/ 288 h 400"/>
                    <a:gd name="T4" fmla="*/ 0 w 290"/>
                    <a:gd name="T5" fmla="*/ 0 h 400"/>
                    <a:gd name="T6" fmla="*/ 0 w 290"/>
                    <a:gd name="T7" fmla="*/ 111 h 400"/>
                    <a:gd name="T8" fmla="*/ 289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399"/>
                      </a:moveTo>
                      <a:lnTo>
                        <a:pt x="289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9" name="Freeform 55"/>
                <p:cNvSpPr>
                  <a:spLocks/>
                </p:cNvSpPr>
                <p:nvPr/>
              </p:nvSpPr>
              <p:spPr bwMode="auto">
                <a:xfrm>
                  <a:off x="1695" y="928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0" name="Freeform 56"/>
                <p:cNvSpPr>
                  <a:spLocks/>
                </p:cNvSpPr>
                <p:nvPr/>
              </p:nvSpPr>
              <p:spPr bwMode="auto">
                <a:xfrm>
                  <a:off x="1987" y="929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8" name="Group 57"/>
              <p:cNvGrpSpPr>
                <a:grpSpLocks/>
              </p:cNvGrpSpPr>
              <p:nvPr/>
            </p:nvGrpSpPr>
            <p:grpSpPr bwMode="auto">
              <a:xfrm>
                <a:off x="1402" y="922"/>
                <a:ext cx="586" cy="698"/>
                <a:chOff x="1402" y="922"/>
                <a:chExt cx="586" cy="698"/>
              </a:xfrm>
            </p:grpSpPr>
            <p:sp>
              <p:nvSpPr>
                <p:cNvPr id="33911" name="AutoShape 58"/>
                <p:cNvSpPr>
                  <a:spLocks noChangeArrowheads="1"/>
                </p:cNvSpPr>
                <p:nvPr/>
              </p:nvSpPr>
              <p:spPr bwMode="auto">
                <a:xfrm>
                  <a:off x="1402" y="924"/>
                  <a:ext cx="584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12" name="Freeform 59"/>
                <p:cNvSpPr>
                  <a:spLocks/>
                </p:cNvSpPr>
                <p:nvPr/>
              </p:nvSpPr>
              <p:spPr bwMode="auto">
                <a:xfrm>
                  <a:off x="1405" y="922"/>
                  <a:ext cx="291" cy="399"/>
                </a:xfrm>
                <a:custGeom>
                  <a:avLst/>
                  <a:gdLst>
                    <a:gd name="T0" fmla="*/ 0 w 291"/>
                    <a:gd name="T1" fmla="*/ 398 h 399"/>
                    <a:gd name="T2" fmla="*/ 0 w 291"/>
                    <a:gd name="T3" fmla="*/ 287 h 399"/>
                    <a:gd name="T4" fmla="*/ 290 w 291"/>
                    <a:gd name="T5" fmla="*/ 0 h 399"/>
                    <a:gd name="T6" fmla="*/ 290 w 291"/>
                    <a:gd name="T7" fmla="*/ 111 h 399"/>
                    <a:gd name="T8" fmla="*/ 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3" name="Freeform 60"/>
                <p:cNvSpPr>
                  <a:spLocks/>
                </p:cNvSpPr>
                <p:nvPr/>
              </p:nvSpPr>
              <p:spPr bwMode="auto">
                <a:xfrm>
                  <a:off x="1697" y="924"/>
                  <a:ext cx="291" cy="398"/>
                </a:xfrm>
                <a:custGeom>
                  <a:avLst/>
                  <a:gdLst>
                    <a:gd name="T0" fmla="*/ 290 w 291"/>
                    <a:gd name="T1" fmla="*/ 397 h 398"/>
                    <a:gd name="T2" fmla="*/ 290 w 291"/>
                    <a:gd name="T3" fmla="*/ 287 h 398"/>
                    <a:gd name="T4" fmla="*/ 0 w 291"/>
                    <a:gd name="T5" fmla="*/ 0 h 398"/>
                    <a:gd name="T6" fmla="*/ 0 w 291"/>
                    <a:gd name="T7" fmla="*/ 110 h 398"/>
                    <a:gd name="T8" fmla="*/ 290 w 291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8">
                      <a:moveTo>
                        <a:pt x="290" y="397"/>
                      </a:moveTo>
                      <a:lnTo>
                        <a:pt x="290" y="287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290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4" name="Freeform 61"/>
                <p:cNvSpPr>
                  <a:spLocks/>
                </p:cNvSpPr>
                <p:nvPr/>
              </p:nvSpPr>
              <p:spPr bwMode="auto">
                <a:xfrm>
                  <a:off x="1405" y="1219"/>
                  <a:ext cx="291" cy="401"/>
                </a:xfrm>
                <a:custGeom>
                  <a:avLst/>
                  <a:gdLst>
                    <a:gd name="T0" fmla="*/ 0 w 291"/>
                    <a:gd name="T1" fmla="*/ 0 h 401"/>
                    <a:gd name="T2" fmla="*/ 0 w 291"/>
                    <a:gd name="T3" fmla="*/ 111 h 401"/>
                    <a:gd name="T4" fmla="*/ 290 w 291"/>
                    <a:gd name="T5" fmla="*/ 400 h 401"/>
                    <a:gd name="T6" fmla="*/ 290 w 291"/>
                    <a:gd name="T7" fmla="*/ 289 h 401"/>
                    <a:gd name="T8" fmla="*/ 0 w 291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1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400"/>
                      </a:lnTo>
                      <a:lnTo>
                        <a:pt x="290" y="289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5" name="Freeform 62"/>
                <p:cNvSpPr>
                  <a:spLocks/>
                </p:cNvSpPr>
                <p:nvPr/>
              </p:nvSpPr>
              <p:spPr bwMode="auto">
                <a:xfrm>
                  <a:off x="1697" y="1221"/>
                  <a:ext cx="291" cy="399"/>
                </a:xfrm>
                <a:custGeom>
                  <a:avLst/>
                  <a:gdLst>
                    <a:gd name="T0" fmla="*/ 290 w 291"/>
                    <a:gd name="T1" fmla="*/ 0 h 399"/>
                    <a:gd name="T2" fmla="*/ 290 w 291"/>
                    <a:gd name="T3" fmla="*/ 111 h 399"/>
                    <a:gd name="T4" fmla="*/ 0 w 291"/>
                    <a:gd name="T5" fmla="*/ 398 h 399"/>
                    <a:gd name="T6" fmla="*/ 0 w 291"/>
                    <a:gd name="T7" fmla="*/ 287 h 399"/>
                    <a:gd name="T8" fmla="*/ 290 w 291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398"/>
                      </a:lnTo>
                      <a:lnTo>
                        <a:pt x="0" y="287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9" name="Group 63"/>
              <p:cNvGrpSpPr>
                <a:grpSpLocks/>
              </p:cNvGrpSpPr>
              <p:nvPr/>
            </p:nvGrpSpPr>
            <p:grpSpPr bwMode="auto">
              <a:xfrm>
                <a:off x="1113" y="1211"/>
                <a:ext cx="585" cy="700"/>
                <a:chOff x="1113" y="1211"/>
                <a:chExt cx="585" cy="700"/>
              </a:xfrm>
            </p:grpSpPr>
            <p:sp>
              <p:nvSpPr>
                <p:cNvPr id="33906" name="AutoShape 64"/>
                <p:cNvSpPr>
                  <a:spLocks noChangeArrowheads="1"/>
                </p:cNvSpPr>
                <p:nvPr/>
              </p:nvSpPr>
              <p:spPr bwMode="auto">
                <a:xfrm>
                  <a:off x="1113" y="1213"/>
                  <a:ext cx="585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07" name="Freeform 65"/>
                <p:cNvSpPr>
                  <a:spLocks/>
                </p:cNvSpPr>
                <p:nvPr/>
              </p:nvSpPr>
              <p:spPr bwMode="auto">
                <a:xfrm>
                  <a:off x="1116" y="1211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8" name="Freeform 66"/>
                <p:cNvSpPr>
                  <a:spLocks/>
                </p:cNvSpPr>
                <p:nvPr/>
              </p:nvSpPr>
              <p:spPr bwMode="auto">
                <a:xfrm>
                  <a:off x="1407" y="1214"/>
                  <a:ext cx="291" cy="400"/>
                </a:xfrm>
                <a:custGeom>
                  <a:avLst/>
                  <a:gdLst>
                    <a:gd name="T0" fmla="*/ 290 w 291"/>
                    <a:gd name="T1" fmla="*/ 399 h 400"/>
                    <a:gd name="T2" fmla="*/ 290 w 291"/>
                    <a:gd name="T3" fmla="*/ 288 h 400"/>
                    <a:gd name="T4" fmla="*/ 0 w 291"/>
                    <a:gd name="T5" fmla="*/ 0 h 400"/>
                    <a:gd name="T6" fmla="*/ 0 w 291"/>
                    <a:gd name="T7" fmla="*/ 111 h 400"/>
                    <a:gd name="T8" fmla="*/ 29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399"/>
                      </a:moveTo>
                      <a:lnTo>
                        <a:pt x="290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9" name="Freeform 67"/>
                <p:cNvSpPr>
                  <a:spLocks/>
                </p:cNvSpPr>
                <p:nvPr/>
              </p:nvSpPr>
              <p:spPr bwMode="auto">
                <a:xfrm>
                  <a:off x="1116" y="1508"/>
                  <a:ext cx="290" cy="401"/>
                </a:xfrm>
                <a:custGeom>
                  <a:avLst/>
                  <a:gdLst>
                    <a:gd name="T0" fmla="*/ 0 w 290"/>
                    <a:gd name="T1" fmla="*/ 0 h 401"/>
                    <a:gd name="T2" fmla="*/ 0 w 290"/>
                    <a:gd name="T3" fmla="*/ 111 h 401"/>
                    <a:gd name="T4" fmla="*/ 289 w 290"/>
                    <a:gd name="T5" fmla="*/ 400 h 401"/>
                    <a:gd name="T6" fmla="*/ 289 w 290"/>
                    <a:gd name="T7" fmla="*/ 289 h 401"/>
                    <a:gd name="T8" fmla="*/ 0 w 290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1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400"/>
                      </a:lnTo>
                      <a:lnTo>
                        <a:pt x="289" y="289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0" name="Freeform 68"/>
                <p:cNvSpPr>
                  <a:spLocks/>
                </p:cNvSpPr>
                <p:nvPr/>
              </p:nvSpPr>
              <p:spPr bwMode="auto">
                <a:xfrm>
                  <a:off x="1407" y="1510"/>
                  <a:ext cx="291" cy="401"/>
                </a:xfrm>
                <a:custGeom>
                  <a:avLst/>
                  <a:gdLst>
                    <a:gd name="T0" fmla="*/ 290 w 291"/>
                    <a:gd name="T1" fmla="*/ 0 h 401"/>
                    <a:gd name="T2" fmla="*/ 290 w 291"/>
                    <a:gd name="T3" fmla="*/ 111 h 401"/>
                    <a:gd name="T4" fmla="*/ 0 w 291"/>
                    <a:gd name="T5" fmla="*/ 400 h 401"/>
                    <a:gd name="T6" fmla="*/ 0 w 291"/>
                    <a:gd name="T7" fmla="*/ 289 h 401"/>
                    <a:gd name="T8" fmla="*/ 290 w 291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1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400"/>
                      </a:lnTo>
                      <a:lnTo>
                        <a:pt x="0" y="289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0" name="Group 69"/>
              <p:cNvGrpSpPr>
                <a:grpSpLocks/>
              </p:cNvGrpSpPr>
              <p:nvPr/>
            </p:nvGrpSpPr>
            <p:grpSpPr bwMode="auto">
              <a:xfrm>
                <a:off x="1113" y="1797"/>
                <a:ext cx="585" cy="699"/>
                <a:chOff x="1113" y="1797"/>
                <a:chExt cx="585" cy="699"/>
              </a:xfrm>
            </p:grpSpPr>
            <p:sp>
              <p:nvSpPr>
                <p:cNvPr id="33901" name="AutoShape 70"/>
                <p:cNvSpPr>
                  <a:spLocks noChangeArrowheads="1"/>
                </p:cNvSpPr>
                <p:nvPr/>
              </p:nvSpPr>
              <p:spPr bwMode="auto">
                <a:xfrm>
                  <a:off x="1113" y="1799"/>
                  <a:ext cx="585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02" name="Freeform 71"/>
                <p:cNvSpPr>
                  <a:spLocks/>
                </p:cNvSpPr>
                <p:nvPr/>
              </p:nvSpPr>
              <p:spPr bwMode="auto">
                <a:xfrm>
                  <a:off x="1116" y="1797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3" name="Freeform 72"/>
                <p:cNvSpPr>
                  <a:spLocks/>
                </p:cNvSpPr>
                <p:nvPr/>
              </p:nvSpPr>
              <p:spPr bwMode="auto">
                <a:xfrm>
                  <a:off x="1407" y="1798"/>
                  <a:ext cx="291" cy="400"/>
                </a:xfrm>
                <a:custGeom>
                  <a:avLst/>
                  <a:gdLst>
                    <a:gd name="T0" fmla="*/ 290 w 291"/>
                    <a:gd name="T1" fmla="*/ 399 h 400"/>
                    <a:gd name="T2" fmla="*/ 290 w 291"/>
                    <a:gd name="T3" fmla="*/ 288 h 400"/>
                    <a:gd name="T4" fmla="*/ 0 w 291"/>
                    <a:gd name="T5" fmla="*/ 0 h 400"/>
                    <a:gd name="T6" fmla="*/ 0 w 291"/>
                    <a:gd name="T7" fmla="*/ 111 h 400"/>
                    <a:gd name="T8" fmla="*/ 29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399"/>
                      </a:moveTo>
                      <a:lnTo>
                        <a:pt x="290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4" name="Freeform 73"/>
                <p:cNvSpPr>
                  <a:spLocks/>
                </p:cNvSpPr>
                <p:nvPr/>
              </p:nvSpPr>
              <p:spPr bwMode="auto">
                <a:xfrm>
                  <a:off x="1116" y="2093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5" name="Freeform 74"/>
                <p:cNvSpPr>
                  <a:spLocks/>
                </p:cNvSpPr>
                <p:nvPr/>
              </p:nvSpPr>
              <p:spPr bwMode="auto">
                <a:xfrm>
                  <a:off x="1407" y="2096"/>
                  <a:ext cx="291" cy="400"/>
                </a:xfrm>
                <a:custGeom>
                  <a:avLst/>
                  <a:gdLst>
                    <a:gd name="T0" fmla="*/ 290 w 291"/>
                    <a:gd name="T1" fmla="*/ 0 h 400"/>
                    <a:gd name="T2" fmla="*/ 290 w 291"/>
                    <a:gd name="T3" fmla="*/ 111 h 400"/>
                    <a:gd name="T4" fmla="*/ 0 w 291"/>
                    <a:gd name="T5" fmla="*/ 399 h 400"/>
                    <a:gd name="T6" fmla="*/ 0 w 291"/>
                    <a:gd name="T7" fmla="*/ 288 h 400"/>
                    <a:gd name="T8" fmla="*/ 290 w 291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1" name="Group 75"/>
              <p:cNvGrpSpPr>
                <a:grpSpLocks/>
              </p:cNvGrpSpPr>
              <p:nvPr/>
            </p:nvGrpSpPr>
            <p:grpSpPr bwMode="auto">
              <a:xfrm>
                <a:off x="1112" y="2382"/>
                <a:ext cx="584" cy="698"/>
                <a:chOff x="1112" y="2382"/>
                <a:chExt cx="584" cy="698"/>
              </a:xfrm>
            </p:grpSpPr>
            <p:sp>
              <p:nvSpPr>
                <p:cNvPr id="33896" name="AutoShape 76"/>
                <p:cNvSpPr>
                  <a:spLocks noChangeArrowheads="1"/>
                </p:cNvSpPr>
                <p:nvPr/>
              </p:nvSpPr>
              <p:spPr bwMode="auto">
                <a:xfrm>
                  <a:off x="1112" y="2383"/>
                  <a:ext cx="582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97" name="Freeform 77"/>
                <p:cNvSpPr>
                  <a:spLocks/>
                </p:cNvSpPr>
                <p:nvPr/>
              </p:nvSpPr>
              <p:spPr bwMode="auto">
                <a:xfrm>
                  <a:off x="1113" y="2382"/>
                  <a:ext cx="290" cy="398"/>
                </a:xfrm>
                <a:custGeom>
                  <a:avLst/>
                  <a:gdLst>
                    <a:gd name="T0" fmla="*/ 0 w 290"/>
                    <a:gd name="T1" fmla="*/ 397 h 398"/>
                    <a:gd name="T2" fmla="*/ 0 w 290"/>
                    <a:gd name="T3" fmla="*/ 287 h 398"/>
                    <a:gd name="T4" fmla="*/ 289 w 290"/>
                    <a:gd name="T5" fmla="*/ 0 h 398"/>
                    <a:gd name="T6" fmla="*/ 289 w 290"/>
                    <a:gd name="T7" fmla="*/ 110 h 398"/>
                    <a:gd name="T8" fmla="*/ 0 w 290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8">
                      <a:moveTo>
                        <a:pt x="0" y="397"/>
                      </a:moveTo>
                      <a:lnTo>
                        <a:pt x="0" y="287"/>
                      </a:lnTo>
                      <a:lnTo>
                        <a:pt x="289" y="0"/>
                      </a:lnTo>
                      <a:lnTo>
                        <a:pt x="289" y="110"/>
                      </a:lnTo>
                      <a:lnTo>
                        <a:pt x="0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8" name="Freeform 78"/>
                <p:cNvSpPr>
                  <a:spLocks/>
                </p:cNvSpPr>
                <p:nvPr/>
              </p:nvSpPr>
              <p:spPr bwMode="auto">
                <a:xfrm>
                  <a:off x="1405" y="2384"/>
                  <a:ext cx="291" cy="399"/>
                </a:xfrm>
                <a:custGeom>
                  <a:avLst/>
                  <a:gdLst>
                    <a:gd name="T0" fmla="*/ 290 w 291"/>
                    <a:gd name="T1" fmla="*/ 398 h 399"/>
                    <a:gd name="T2" fmla="*/ 290 w 291"/>
                    <a:gd name="T3" fmla="*/ 287 h 399"/>
                    <a:gd name="T4" fmla="*/ 0 w 291"/>
                    <a:gd name="T5" fmla="*/ 0 h 399"/>
                    <a:gd name="T6" fmla="*/ 0 w 291"/>
                    <a:gd name="T7" fmla="*/ 111 h 399"/>
                    <a:gd name="T8" fmla="*/ 29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398"/>
                      </a:moveTo>
                      <a:lnTo>
                        <a:pt x="290" y="287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9" name="Freeform 79"/>
                <p:cNvSpPr>
                  <a:spLocks/>
                </p:cNvSpPr>
                <p:nvPr/>
              </p:nvSpPr>
              <p:spPr bwMode="auto">
                <a:xfrm>
                  <a:off x="1113" y="2679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0" name="Freeform 80"/>
                <p:cNvSpPr>
                  <a:spLocks/>
                </p:cNvSpPr>
                <p:nvPr/>
              </p:nvSpPr>
              <p:spPr bwMode="auto">
                <a:xfrm>
                  <a:off x="1405" y="2682"/>
                  <a:ext cx="291" cy="398"/>
                </a:xfrm>
                <a:custGeom>
                  <a:avLst/>
                  <a:gdLst>
                    <a:gd name="T0" fmla="*/ 290 w 291"/>
                    <a:gd name="T1" fmla="*/ 0 h 398"/>
                    <a:gd name="T2" fmla="*/ 290 w 291"/>
                    <a:gd name="T3" fmla="*/ 110 h 398"/>
                    <a:gd name="T4" fmla="*/ 0 w 291"/>
                    <a:gd name="T5" fmla="*/ 397 h 398"/>
                    <a:gd name="T6" fmla="*/ 0 w 291"/>
                    <a:gd name="T7" fmla="*/ 287 h 398"/>
                    <a:gd name="T8" fmla="*/ 290 w 291"/>
                    <a:gd name="T9" fmla="*/ 0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8">
                      <a:moveTo>
                        <a:pt x="290" y="0"/>
                      </a:moveTo>
                      <a:lnTo>
                        <a:pt x="290" y="110"/>
                      </a:lnTo>
                      <a:lnTo>
                        <a:pt x="0" y="397"/>
                      </a:lnTo>
                      <a:lnTo>
                        <a:pt x="0" y="287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2" name="Group 81"/>
              <p:cNvGrpSpPr>
                <a:grpSpLocks/>
              </p:cNvGrpSpPr>
              <p:nvPr/>
            </p:nvGrpSpPr>
            <p:grpSpPr bwMode="auto">
              <a:xfrm>
                <a:off x="1406" y="2674"/>
                <a:ext cx="585" cy="700"/>
                <a:chOff x="1406" y="2674"/>
                <a:chExt cx="585" cy="700"/>
              </a:xfrm>
            </p:grpSpPr>
            <p:sp>
              <p:nvSpPr>
                <p:cNvPr id="33891" name="AutoShape 82"/>
                <p:cNvSpPr>
                  <a:spLocks noChangeArrowheads="1"/>
                </p:cNvSpPr>
                <p:nvPr/>
              </p:nvSpPr>
              <p:spPr bwMode="auto">
                <a:xfrm>
                  <a:off x="1406" y="2677"/>
                  <a:ext cx="584" cy="585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92" name="Freeform 83"/>
                <p:cNvSpPr>
                  <a:spLocks/>
                </p:cNvSpPr>
                <p:nvPr/>
              </p:nvSpPr>
              <p:spPr bwMode="auto">
                <a:xfrm>
                  <a:off x="1409" y="2674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3" name="Freeform 84"/>
                <p:cNvSpPr>
                  <a:spLocks/>
                </p:cNvSpPr>
                <p:nvPr/>
              </p:nvSpPr>
              <p:spPr bwMode="auto">
                <a:xfrm>
                  <a:off x="1702" y="2677"/>
                  <a:ext cx="289" cy="400"/>
                </a:xfrm>
                <a:custGeom>
                  <a:avLst/>
                  <a:gdLst>
                    <a:gd name="T0" fmla="*/ 288 w 289"/>
                    <a:gd name="T1" fmla="*/ 399 h 400"/>
                    <a:gd name="T2" fmla="*/ 288 w 289"/>
                    <a:gd name="T3" fmla="*/ 288 h 400"/>
                    <a:gd name="T4" fmla="*/ 0 w 289"/>
                    <a:gd name="T5" fmla="*/ 0 h 400"/>
                    <a:gd name="T6" fmla="*/ 0 w 289"/>
                    <a:gd name="T7" fmla="*/ 111 h 400"/>
                    <a:gd name="T8" fmla="*/ 288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399"/>
                      </a:moveTo>
                      <a:lnTo>
                        <a:pt x="288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8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4" name="Freeform 85"/>
                <p:cNvSpPr>
                  <a:spLocks/>
                </p:cNvSpPr>
                <p:nvPr/>
              </p:nvSpPr>
              <p:spPr bwMode="auto">
                <a:xfrm>
                  <a:off x="1409" y="2973"/>
                  <a:ext cx="290" cy="399"/>
                </a:xfrm>
                <a:custGeom>
                  <a:avLst/>
                  <a:gdLst>
                    <a:gd name="T0" fmla="*/ 0 w 290"/>
                    <a:gd name="T1" fmla="*/ 0 h 399"/>
                    <a:gd name="T2" fmla="*/ 0 w 290"/>
                    <a:gd name="T3" fmla="*/ 111 h 399"/>
                    <a:gd name="T4" fmla="*/ 289 w 290"/>
                    <a:gd name="T5" fmla="*/ 398 h 399"/>
                    <a:gd name="T6" fmla="*/ 289 w 290"/>
                    <a:gd name="T7" fmla="*/ 287 h 399"/>
                    <a:gd name="T8" fmla="*/ 0 w 290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8"/>
                      </a:lnTo>
                      <a:lnTo>
                        <a:pt x="289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5" name="Freeform 86"/>
                <p:cNvSpPr>
                  <a:spLocks/>
                </p:cNvSpPr>
                <p:nvPr/>
              </p:nvSpPr>
              <p:spPr bwMode="auto">
                <a:xfrm>
                  <a:off x="1702" y="2974"/>
                  <a:ext cx="289" cy="400"/>
                </a:xfrm>
                <a:custGeom>
                  <a:avLst/>
                  <a:gdLst>
                    <a:gd name="T0" fmla="*/ 288 w 289"/>
                    <a:gd name="T1" fmla="*/ 0 h 400"/>
                    <a:gd name="T2" fmla="*/ 288 w 289"/>
                    <a:gd name="T3" fmla="*/ 111 h 400"/>
                    <a:gd name="T4" fmla="*/ 0 w 289"/>
                    <a:gd name="T5" fmla="*/ 399 h 400"/>
                    <a:gd name="T6" fmla="*/ 0 w 289"/>
                    <a:gd name="T7" fmla="*/ 288 h 400"/>
                    <a:gd name="T8" fmla="*/ 288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0"/>
                      </a:moveTo>
                      <a:lnTo>
                        <a:pt x="288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3" name="Group 87"/>
              <p:cNvGrpSpPr>
                <a:grpSpLocks/>
              </p:cNvGrpSpPr>
              <p:nvPr/>
            </p:nvGrpSpPr>
            <p:grpSpPr bwMode="auto">
              <a:xfrm>
                <a:off x="1685" y="2955"/>
                <a:ext cx="586" cy="699"/>
                <a:chOff x="1685" y="2955"/>
                <a:chExt cx="586" cy="699"/>
              </a:xfrm>
            </p:grpSpPr>
            <p:sp>
              <p:nvSpPr>
                <p:cNvPr id="33886" name="AutoShape 88"/>
                <p:cNvSpPr>
                  <a:spLocks noChangeArrowheads="1"/>
                </p:cNvSpPr>
                <p:nvPr/>
              </p:nvSpPr>
              <p:spPr bwMode="auto">
                <a:xfrm>
                  <a:off x="1685" y="2957"/>
                  <a:ext cx="585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87" name="Freeform 89"/>
                <p:cNvSpPr>
                  <a:spLocks/>
                </p:cNvSpPr>
                <p:nvPr/>
              </p:nvSpPr>
              <p:spPr bwMode="auto">
                <a:xfrm>
                  <a:off x="1689" y="2955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8" name="Freeform 90"/>
                <p:cNvSpPr>
                  <a:spLocks/>
                </p:cNvSpPr>
                <p:nvPr/>
              </p:nvSpPr>
              <p:spPr bwMode="auto">
                <a:xfrm>
                  <a:off x="1982" y="2957"/>
                  <a:ext cx="289" cy="401"/>
                </a:xfrm>
                <a:custGeom>
                  <a:avLst/>
                  <a:gdLst>
                    <a:gd name="T0" fmla="*/ 288 w 289"/>
                    <a:gd name="T1" fmla="*/ 400 h 401"/>
                    <a:gd name="T2" fmla="*/ 288 w 289"/>
                    <a:gd name="T3" fmla="*/ 289 h 401"/>
                    <a:gd name="T4" fmla="*/ 0 w 289"/>
                    <a:gd name="T5" fmla="*/ 0 h 401"/>
                    <a:gd name="T6" fmla="*/ 0 w 289"/>
                    <a:gd name="T7" fmla="*/ 111 h 401"/>
                    <a:gd name="T8" fmla="*/ 288 w 289"/>
                    <a:gd name="T9" fmla="*/ 40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1">
                      <a:moveTo>
                        <a:pt x="288" y="400"/>
                      </a:moveTo>
                      <a:lnTo>
                        <a:pt x="288" y="289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8" y="40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9" name="Freeform 91"/>
                <p:cNvSpPr>
                  <a:spLocks/>
                </p:cNvSpPr>
                <p:nvPr/>
              </p:nvSpPr>
              <p:spPr bwMode="auto">
                <a:xfrm>
                  <a:off x="1689" y="3252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0" name="Freeform 92"/>
                <p:cNvSpPr>
                  <a:spLocks/>
                </p:cNvSpPr>
                <p:nvPr/>
              </p:nvSpPr>
              <p:spPr bwMode="auto">
                <a:xfrm>
                  <a:off x="1982" y="3254"/>
                  <a:ext cx="289" cy="400"/>
                </a:xfrm>
                <a:custGeom>
                  <a:avLst/>
                  <a:gdLst>
                    <a:gd name="T0" fmla="*/ 288 w 289"/>
                    <a:gd name="T1" fmla="*/ 0 h 400"/>
                    <a:gd name="T2" fmla="*/ 288 w 289"/>
                    <a:gd name="T3" fmla="*/ 111 h 400"/>
                    <a:gd name="T4" fmla="*/ 0 w 289"/>
                    <a:gd name="T5" fmla="*/ 399 h 400"/>
                    <a:gd name="T6" fmla="*/ 0 w 289"/>
                    <a:gd name="T7" fmla="*/ 288 h 400"/>
                    <a:gd name="T8" fmla="*/ 288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0"/>
                      </a:moveTo>
                      <a:lnTo>
                        <a:pt x="288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4" name="Group 93"/>
              <p:cNvGrpSpPr>
                <a:grpSpLocks/>
              </p:cNvGrpSpPr>
              <p:nvPr/>
            </p:nvGrpSpPr>
            <p:grpSpPr bwMode="auto">
              <a:xfrm>
                <a:off x="2851" y="630"/>
                <a:ext cx="584" cy="698"/>
                <a:chOff x="2851" y="630"/>
                <a:chExt cx="584" cy="698"/>
              </a:xfrm>
            </p:grpSpPr>
            <p:sp>
              <p:nvSpPr>
                <p:cNvPr id="33882" name="AutoShape 94"/>
                <p:cNvSpPr>
                  <a:spLocks noChangeArrowheads="1"/>
                </p:cNvSpPr>
                <p:nvPr/>
              </p:nvSpPr>
              <p:spPr bwMode="auto">
                <a:xfrm>
                  <a:off x="2851" y="632"/>
                  <a:ext cx="583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83" name="Freeform 95"/>
                <p:cNvSpPr>
                  <a:spLocks/>
                </p:cNvSpPr>
                <p:nvPr/>
              </p:nvSpPr>
              <p:spPr bwMode="auto">
                <a:xfrm>
                  <a:off x="2853" y="630"/>
                  <a:ext cx="291" cy="399"/>
                </a:xfrm>
                <a:custGeom>
                  <a:avLst/>
                  <a:gdLst>
                    <a:gd name="T0" fmla="*/ 0 w 291"/>
                    <a:gd name="T1" fmla="*/ 398 h 399"/>
                    <a:gd name="T2" fmla="*/ 0 w 291"/>
                    <a:gd name="T3" fmla="*/ 287 h 399"/>
                    <a:gd name="T4" fmla="*/ 290 w 291"/>
                    <a:gd name="T5" fmla="*/ 0 h 399"/>
                    <a:gd name="T6" fmla="*/ 290 w 291"/>
                    <a:gd name="T7" fmla="*/ 111 h 399"/>
                    <a:gd name="T8" fmla="*/ 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4" name="Freeform 96"/>
                <p:cNvSpPr>
                  <a:spLocks/>
                </p:cNvSpPr>
                <p:nvPr/>
              </p:nvSpPr>
              <p:spPr bwMode="auto">
                <a:xfrm>
                  <a:off x="3145" y="632"/>
                  <a:ext cx="290" cy="400"/>
                </a:xfrm>
                <a:custGeom>
                  <a:avLst/>
                  <a:gdLst>
                    <a:gd name="T0" fmla="*/ 289 w 290"/>
                    <a:gd name="T1" fmla="*/ 399 h 400"/>
                    <a:gd name="T2" fmla="*/ 289 w 290"/>
                    <a:gd name="T3" fmla="*/ 288 h 400"/>
                    <a:gd name="T4" fmla="*/ 0 w 290"/>
                    <a:gd name="T5" fmla="*/ 0 h 400"/>
                    <a:gd name="T6" fmla="*/ 0 w 290"/>
                    <a:gd name="T7" fmla="*/ 111 h 400"/>
                    <a:gd name="T8" fmla="*/ 289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399"/>
                      </a:moveTo>
                      <a:lnTo>
                        <a:pt x="289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5" name="Freeform 97"/>
                <p:cNvSpPr>
                  <a:spLocks/>
                </p:cNvSpPr>
                <p:nvPr/>
              </p:nvSpPr>
              <p:spPr bwMode="auto">
                <a:xfrm>
                  <a:off x="2853" y="928"/>
                  <a:ext cx="291" cy="400"/>
                </a:xfrm>
                <a:custGeom>
                  <a:avLst/>
                  <a:gdLst>
                    <a:gd name="T0" fmla="*/ 0 w 291"/>
                    <a:gd name="T1" fmla="*/ 0 h 400"/>
                    <a:gd name="T2" fmla="*/ 0 w 291"/>
                    <a:gd name="T3" fmla="*/ 111 h 400"/>
                    <a:gd name="T4" fmla="*/ 290 w 291"/>
                    <a:gd name="T5" fmla="*/ 399 h 400"/>
                    <a:gd name="T6" fmla="*/ 290 w 291"/>
                    <a:gd name="T7" fmla="*/ 288 h 400"/>
                    <a:gd name="T8" fmla="*/ 0 w 291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399"/>
                      </a:lnTo>
                      <a:lnTo>
                        <a:pt x="290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5" name="Group 98"/>
              <p:cNvGrpSpPr>
                <a:grpSpLocks/>
              </p:cNvGrpSpPr>
              <p:nvPr/>
            </p:nvGrpSpPr>
            <p:grpSpPr bwMode="auto">
              <a:xfrm>
                <a:off x="2270" y="630"/>
                <a:ext cx="584" cy="699"/>
                <a:chOff x="2270" y="630"/>
                <a:chExt cx="584" cy="699"/>
              </a:xfrm>
            </p:grpSpPr>
            <p:sp>
              <p:nvSpPr>
                <p:cNvPr id="33878" name="AutoShape 99"/>
                <p:cNvSpPr>
                  <a:spLocks noChangeArrowheads="1"/>
                </p:cNvSpPr>
                <p:nvPr/>
              </p:nvSpPr>
              <p:spPr bwMode="auto">
                <a:xfrm>
                  <a:off x="2270" y="632"/>
                  <a:ext cx="583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79" name="Freeform 100"/>
                <p:cNvSpPr>
                  <a:spLocks/>
                </p:cNvSpPr>
                <p:nvPr/>
              </p:nvSpPr>
              <p:spPr bwMode="auto">
                <a:xfrm>
                  <a:off x="2271" y="630"/>
                  <a:ext cx="292" cy="399"/>
                </a:xfrm>
                <a:custGeom>
                  <a:avLst/>
                  <a:gdLst>
                    <a:gd name="T0" fmla="*/ 0 w 292"/>
                    <a:gd name="T1" fmla="*/ 398 h 399"/>
                    <a:gd name="T2" fmla="*/ 0 w 292"/>
                    <a:gd name="T3" fmla="*/ 287 h 399"/>
                    <a:gd name="T4" fmla="*/ 291 w 292"/>
                    <a:gd name="T5" fmla="*/ 0 h 399"/>
                    <a:gd name="T6" fmla="*/ 291 w 292"/>
                    <a:gd name="T7" fmla="*/ 111 h 399"/>
                    <a:gd name="T8" fmla="*/ 0 w 292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1" y="0"/>
                      </a:lnTo>
                      <a:lnTo>
                        <a:pt x="291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0" name="Freeform 101"/>
                <p:cNvSpPr>
                  <a:spLocks/>
                </p:cNvSpPr>
                <p:nvPr/>
              </p:nvSpPr>
              <p:spPr bwMode="auto">
                <a:xfrm>
                  <a:off x="2562" y="632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1" name="Freeform 102"/>
                <p:cNvSpPr>
                  <a:spLocks/>
                </p:cNvSpPr>
                <p:nvPr/>
              </p:nvSpPr>
              <p:spPr bwMode="auto">
                <a:xfrm>
                  <a:off x="2562" y="929"/>
                  <a:ext cx="292" cy="400"/>
                </a:xfrm>
                <a:custGeom>
                  <a:avLst/>
                  <a:gdLst>
                    <a:gd name="T0" fmla="*/ 291 w 292"/>
                    <a:gd name="T1" fmla="*/ 0 h 400"/>
                    <a:gd name="T2" fmla="*/ 291 w 292"/>
                    <a:gd name="T3" fmla="*/ 111 h 400"/>
                    <a:gd name="T4" fmla="*/ 0 w 292"/>
                    <a:gd name="T5" fmla="*/ 399 h 400"/>
                    <a:gd name="T6" fmla="*/ 0 w 292"/>
                    <a:gd name="T7" fmla="*/ 288 h 400"/>
                    <a:gd name="T8" fmla="*/ 291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6" name="Group 103"/>
              <p:cNvGrpSpPr>
                <a:grpSpLocks/>
              </p:cNvGrpSpPr>
              <p:nvPr/>
            </p:nvGrpSpPr>
            <p:grpSpPr bwMode="auto">
              <a:xfrm>
                <a:off x="2267" y="2960"/>
                <a:ext cx="585" cy="700"/>
                <a:chOff x="2267" y="2960"/>
                <a:chExt cx="585" cy="700"/>
              </a:xfrm>
            </p:grpSpPr>
            <p:sp>
              <p:nvSpPr>
                <p:cNvPr id="33873" name="AutoShape 104"/>
                <p:cNvSpPr>
                  <a:spLocks noChangeArrowheads="1"/>
                </p:cNvSpPr>
                <p:nvPr/>
              </p:nvSpPr>
              <p:spPr bwMode="auto">
                <a:xfrm>
                  <a:off x="2267" y="2963"/>
                  <a:ext cx="584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74" name="Freeform 105"/>
                <p:cNvSpPr>
                  <a:spLocks/>
                </p:cNvSpPr>
                <p:nvPr/>
              </p:nvSpPr>
              <p:spPr bwMode="auto">
                <a:xfrm>
                  <a:off x="2270" y="2960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5" name="Freeform 106"/>
                <p:cNvSpPr>
                  <a:spLocks/>
                </p:cNvSpPr>
                <p:nvPr/>
              </p:nvSpPr>
              <p:spPr bwMode="auto">
                <a:xfrm>
                  <a:off x="2562" y="2962"/>
                  <a:ext cx="290" cy="400"/>
                </a:xfrm>
                <a:custGeom>
                  <a:avLst/>
                  <a:gdLst>
                    <a:gd name="T0" fmla="*/ 289 w 290"/>
                    <a:gd name="T1" fmla="*/ 399 h 400"/>
                    <a:gd name="T2" fmla="*/ 289 w 290"/>
                    <a:gd name="T3" fmla="*/ 288 h 400"/>
                    <a:gd name="T4" fmla="*/ 0 w 290"/>
                    <a:gd name="T5" fmla="*/ 0 h 400"/>
                    <a:gd name="T6" fmla="*/ 0 w 290"/>
                    <a:gd name="T7" fmla="*/ 111 h 400"/>
                    <a:gd name="T8" fmla="*/ 289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399"/>
                      </a:moveTo>
                      <a:lnTo>
                        <a:pt x="289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6" name="Freeform 107"/>
                <p:cNvSpPr>
                  <a:spLocks/>
                </p:cNvSpPr>
                <p:nvPr/>
              </p:nvSpPr>
              <p:spPr bwMode="auto">
                <a:xfrm>
                  <a:off x="2270" y="3259"/>
                  <a:ext cx="290" cy="399"/>
                </a:xfrm>
                <a:custGeom>
                  <a:avLst/>
                  <a:gdLst>
                    <a:gd name="T0" fmla="*/ 0 w 290"/>
                    <a:gd name="T1" fmla="*/ 0 h 399"/>
                    <a:gd name="T2" fmla="*/ 0 w 290"/>
                    <a:gd name="T3" fmla="*/ 111 h 399"/>
                    <a:gd name="T4" fmla="*/ 289 w 290"/>
                    <a:gd name="T5" fmla="*/ 398 h 399"/>
                    <a:gd name="T6" fmla="*/ 289 w 290"/>
                    <a:gd name="T7" fmla="*/ 287 h 399"/>
                    <a:gd name="T8" fmla="*/ 0 w 290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8"/>
                      </a:lnTo>
                      <a:lnTo>
                        <a:pt x="289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7" name="Freeform 108"/>
                <p:cNvSpPr>
                  <a:spLocks/>
                </p:cNvSpPr>
                <p:nvPr/>
              </p:nvSpPr>
              <p:spPr bwMode="auto">
                <a:xfrm>
                  <a:off x="2562" y="3260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7" name="Group 109"/>
              <p:cNvGrpSpPr>
                <a:grpSpLocks/>
              </p:cNvGrpSpPr>
              <p:nvPr/>
            </p:nvGrpSpPr>
            <p:grpSpPr bwMode="auto">
              <a:xfrm>
                <a:off x="2857" y="2960"/>
                <a:ext cx="584" cy="700"/>
                <a:chOff x="2857" y="2960"/>
                <a:chExt cx="584" cy="700"/>
              </a:xfrm>
            </p:grpSpPr>
            <p:sp>
              <p:nvSpPr>
                <p:cNvPr id="33868" name="AutoShape 110"/>
                <p:cNvSpPr>
                  <a:spLocks noChangeArrowheads="1"/>
                </p:cNvSpPr>
                <p:nvPr/>
              </p:nvSpPr>
              <p:spPr bwMode="auto">
                <a:xfrm>
                  <a:off x="2857" y="2963"/>
                  <a:ext cx="583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69" name="Freeform 111"/>
                <p:cNvSpPr>
                  <a:spLocks/>
                </p:cNvSpPr>
                <p:nvPr/>
              </p:nvSpPr>
              <p:spPr bwMode="auto">
                <a:xfrm>
                  <a:off x="2859" y="2960"/>
                  <a:ext cx="291" cy="400"/>
                </a:xfrm>
                <a:custGeom>
                  <a:avLst/>
                  <a:gdLst>
                    <a:gd name="T0" fmla="*/ 0 w 291"/>
                    <a:gd name="T1" fmla="*/ 399 h 400"/>
                    <a:gd name="T2" fmla="*/ 0 w 291"/>
                    <a:gd name="T3" fmla="*/ 288 h 400"/>
                    <a:gd name="T4" fmla="*/ 290 w 291"/>
                    <a:gd name="T5" fmla="*/ 0 h 400"/>
                    <a:gd name="T6" fmla="*/ 290 w 291"/>
                    <a:gd name="T7" fmla="*/ 111 h 400"/>
                    <a:gd name="T8" fmla="*/ 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0" name="Freeform 112"/>
                <p:cNvSpPr>
                  <a:spLocks/>
                </p:cNvSpPr>
                <p:nvPr/>
              </p:nvSpPr>
              <p:spPr bwMode="auto">
                <a:xfrm>
                  <a:off x="3152" y="2962"/>
                  <a:ext cx="289" cy="400"/>
                </a:xfrm>
                <a:custGeom>
                  <a:avLst/>
                  <a:gdLst>
                    <a:gd name="T0" fmla="*/ 288 w 289"/>
                    <a:gd name="T1" fmla="*/ 399 h 400"/>
                    <a:gd name="T2" fmla="*/ 288 w 289"/>
                    <a:gd name="T3" fmla="*/ 288 h 400"/>
                    <a:gd name="T4" fmla="*/ 0 w 289"/>
                    <a:gd name="T5" fmla="*/ 0 h 400"/>
                    <a:gd name="T6" fmla="*/ 0 w 289"/>
                    <a:gd name="T7" fmla="*/ 111 h 400"/>
                    <a:gd name="T8" fmla="*/ 288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399"/>
                      </a:moveTo>
                      <a:lnTo>
                        <a:pt x="288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8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1" name="Freeform 113"/>
                <p:cNvSpPr>
                  <a:spLocks/>
                </p:cNvSpPr>
                <p:nvPr/>
              </p:nvSpPr>
              <p:spPr bwMode="auto">
                <a:xfrm>
                  <a:off x="2859" y="3259"/>
                  <a:ext cx="291" cy="399"/>
                </a:xfrm>
                <a:custGeom>
                  <a:avLst/>
                  <a:gdLst>
                    <a:gd name="T0" fmla="*/ 0 w 291"/>
                    <a:gd name="T1" fmla="*/ 0 h 399"/>
                    <a:gd name="T2" fmla="*/ 0 w 291"/>
                    <a:gd name="T3" fmla="*/ 111 h 399"/>
                    <a:gd name="T4" fmla="*/ 290 w 291"/>
                    <a:gd name="T5" fmla="*/ 398 h 399"/>
                    <a:gd name="T6" fmla="*/ 290 w 291"/>
                    <a:gd name="T7" fmla="*/ 287 h 399"/>
                    <a:gd name="T8" fmla="*/ 0 w 291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398"/>
                      </a:lnTo>
                      <a:lnTo>
                        <a:pt x="290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2" name="Freeform 114"/>
                <p:cNvSpPr>
                  <a:spLocks/>
                </p:cNvSpPr>
                <p:nvPr/>
              </p:nvSpPr>
              <p:spPr bwMode="auto">
                <a:xfrm>
                  <a:off x="3152" y="3260"/>
                  <a:ext cx="289" cy="400"/>
                </a:xfrm>
                <a:custGeom>
                  <a:avLst/>
                  <a:gdLst>
                    <a:gd name="T0" fmla="*/ 288 w 289"/>
                    <a:gd name="T1" fmla="*/ 0 h 400"/>
                    <a:gd name="T2" fmla="*/ 288 w 289"/>
                    <a:gd name="T3" fmla="*/ 111 h 400"/>
                    <a:gd name="T4" fmla="*/ 0 w 289"/>
                    <a:gd name="T5" fmla="*/ 399 h 400"/>
                    <a:gd name="T6" fmla="*/ 0 w 289"/>
                    <a:gd name="T7" fmla="*/ 288 h 400"/>
                    <a:gd name="T8" fmla="*/ 288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0"/>
                      </a:moveTo>
                      <a:lnTo>
                        <a:pt x="288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3807" name="Freeform 115"/>
            <p:cNvSpPr>
              <a:spLocks/>
            </p:cNvSpPr>
            <p:nvPr/>
          </p:nvSpPr>
          <p:spPr bwMode="auto">
            <a:xfrm>
              <a:off x="1660" y="1550"/>
              <a:ext cx="2296" cy="1761"/>
            </a:xfrm>
            <a:custGeom>
              <a:avLst/>
              <a:gdLst>
                <a:gd name="T0" fmla="*/ 886 w 2296"/>
                <a:gd name="T1" fmla="*/ 0 h 1761"/>
                <a:gd name="T2" fmla="*/ 1454 w 2296"/>
                <a:gd name="T3" fmla="*/ 0 h 1761"/>
                <a:gd name="T4" fmla="*/ 2295 w 2296"/>
                <a:gd name="T5" fmla="*/ 775 h 1761"/>
                <a:gd name="T6" fmla="*/ 1750 w 2296"/>
                <a:gd name="T7" fmla="*/ 1744 h 1761"/>
                <a:gd name="T8" fmla="*/ 582 w 2296"/>
                <a:gd name="T9" fmla="*/ 1760 h 1761"/>
                <a:gd name="T10" fmla="*/ 0 w 2296"/>
                <a:gd name="T11" fmla="*/ 771 h 1761"/>
                <a:gd name="T12" fmla="*/ 446 w 2296"/>
                <a:gd name="T13" fmla="*/ 416 h 1761"/>
                <a:gd name="T14" fmla="*/ 886 w 2296"/>
                <a:gd name="T15" fmla="*/ 0 h 17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96" h="1761">
                  <a:moveTo>
                    <a:pt x="886" y="0"/>
                  </a:moveTo>
                  <a:lnTo>
                    <a:pt x="1454" y="0"/>
                  </a:lnTo>
                  <a:lnTo>
                    <a:pt x="2295" y="775"/>
                  </a:lnTo>
                  <a:lnTo>
                    <a:pt x="1750" y="1744"/>
                  </a:lnTo>
                  <a:lnTo>
                    <a:pt x="582" y="1760"/>
                  </a:lnTo>
                  <a:lnTo>
                    <a:pt x="0" y="771"/>
                  </a:lnTo>
                  <a:lnTo>
                    <a:pt x="446" y="416"/>
                  </a:lnTo>
                  <a:lnTo>
                    <a:pt x="886" y="0"/>
                  </a:lnTo>
                </a:path>
              </a:pathLst>
            </a:custGeom>
            <a:gradFill rotWithShape="0">
              <a:gsLst>
                <a:gs pos="0">
                  <a:srgbClr val="000066"/>
                </a:gs>
                <a:gs pos="100000">
                  <a:srgbClr val="00002F"/>
                </a:gs>
              </a:gsLst>
              <a:lin ang="5400000" scaled="1"/>
            </a:gra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AutoShape 116"/>
            <p:cNvSpPr>
              <a:spLocks noChangeArrowheads="1"/>
            </p:cNvSpPr>
            <p:nvPr/>
          </p:nvSpPr>
          <p:spPr bwMode="auto">
            <a:xfrm>
              <a:off x="1952" y="1146"/>
              <a:ext cx="585" cy="585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09" name="AutoShape 117"/>
            <p:cNvSpPr>
              <a:spLocks noChangeArrowheads="1"/>
            </p:cNvSpPr>
            <p:nvPr/>
          </p:nvSpPr>
          <p:spPr bwMode="auto">
            <a:xfrm>
              <a:off x="1661" y="1439"/>
              <a:ext cx="583" cy="581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0" name="AutoShape 118"/>
            <p:cNvSpPr>
              <a:spLocks noChangeArrowheads="1"/>
            </p:cNvSpPr>
            <p:nvPr/>
          </p:nvSpPr>
          <p:spPr bwMode="auto">
            <a:xfrm>
              <a:off x="1370" y="1729"/>
              <a:ext cx="583" cy="584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1" name="AutoShape 119"/>
            <p:cNvSpPr>
              <a:spLocks noChangeArrowheads="1"/>
            </p:cNvSpPr>
            <p:nvPr/>
          </p:nvSpPr>
          <p:spPr bwMode="auto">
            <a:xfrm>
              <a:off x="1659" y="2606"/>
              <a:ext cx="583" cy="582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2" name="Freeform 120"/>
            <p:cNvSpPr>
              <a:spLocks/>
            </p:cNvSpPr>
            <p:nvPr/>
          </p:nvSpPr>
          <p:spPr bwMode="auto">
            <a:xfrm>
              <a:off x="2248" y="1439"/>
              <a:ext cx="291" cy="399"/>
            </a:xfrm>
            <a:custGeom>
              <a:avLst/>
              <a:gdLst>
                <a:gd name="T0" fmla="*/ 290 w 291"/>
                <a:gd name="T1" fmla="*/ 0 h 399"/>
                <a:gd name="T2" fmla="*/ 290 w 291"/>
                <a:gd name="T3" fmla="*/ 111 h 399"/>
                <a:gd name="T4" fmla="*/ 0 w 291"/>
                <a:gd name="T5" fmla="*/ 398 h 399"/>
                <a:gd name="T6" fmla="*/ 0 w 291"/>
                <a:gd name="T7" fmla="*/ 287 h 399"/>
                <a:gd name="T8" fmla="*/ 290 w 291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399">
                  <a:moveTo>
                    <a:pt x="290" y="0"/>
                  </a:moveTo>
                  <a:lnTo>
                    <a:pt x="290" y="111"/>
                  </a:lnTo>
                  <a:lnTo>
                    <a:pt x="0" y="398"/>
                  </a:lnTo>
                  <a:lnTo>
                    <a:pt x="0" y="287"/>
                  </a:lnTo>
                  <a:lnTo>
                    <a:pt x="290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121"/>
            <p:cNvSpPr>
              <a:spLocks/>
            </p:cNvSpPr>
            <p:nvPr/>
          </p:nvSpPr>
          <p:spPr bwMode="auto">
            <a:xfrm>
              <a:off x="1957" y="1730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122"/>
            <p:cNvSpPr>
              <a:spLocks/>
            </p:cNvSpPr>
            <p:nvPr/>
          </p:nvSpPr>
          <p:spPr bwMode="auto">
            <a:xfrm>
              <a:off x="1665" y="2023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Freeform 123"/>
            <p:cNvSpPr>
              <a:spLocks/>
            </p:cNvSpPr>
            <p:nvPr/>
          </p:nvSpPr>
          <p:spPr bwMode="auto">
            <a:xfrm>
              <a:off x="1372" y="2023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124"/>
            <p:cNvSpPr>
              <a:spLocks/>
            </p:cNvSpPr>
            <p:nvPr/>
          </p:nvSpPr>
          <p:spPr bwMode="auto">
            <a:xfrm>
              <a:off x="1372" y="2607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125"/>
            <p:cNvSpPr>
              <a:spLocks/>
            </p:cNvSpPr>
            <p:nvPr/>
          </p:nvSpPr>
          <p:spPr bwMode="auto">
            <a:xfrm>
              <a:off x="1663" y="2895"/>
              <a:ext cx="290" cy="401"/>
            </a:xfrm>
            <a:custGeom>
              <a:avLst/>
              <a:gdLst>
                <a:gd name="T0" fmla="*/ 0 w 290"/>
                <a:gd name="T1" fmla="*/ 0 h 401"/>
                <a:gd name="T2" fmla="*/ 0 w 290"/>
                <a:gd name="T3" fmla="*/ 111 h 401"/>
                <a:gd name="T4" fmla="*/ 289 w 290"/>
                <a:gd name="T5" fmla="*/ 400 h 401"/>
                <a:gd name="T6" fmla="*/ 289 w 290"/>
                <a:gd name="T7" fmla="*/ 289 h 401"/>
                <a:gd name="T8" fmla="*/ 0 w 290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1">
                  <a:moveTo>
                    <a:pt x="0" y="0"/>
                  </a:moveTo>
                  <a:lnTo>
                    <a:pt x="0" y="111"/>
                  </a:lnTo>
                  <a:lnTo>
                    <a:pt x="289" y="400"/>
                  </a:lnTo>
                  <a:lnTo>
                    <a:pt x="289" y="289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AutoShape 126"/>
            <p:cNvSpPr>
              <a:spLocks noChangeArrowheads="1"/>
            </p:cNvSpPr>
            <p:nvPr/>
          </p:nvSpPr>
          <p:spPr bwMode="auto">
            <a:xfrm>
              <a:off x="1948" y="2895"/>
              <a:ext cx="583" cy="583"/>
            </a:xfrm>
            <a:prstGeom prst="diamond">
              <a:avLst/>
            </a:prstGeom>
            <a:solidFill>
              <a:srgbClr val="B3B9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9" name="Freeform 127"/>
            <p:cNvSpPr>
              <a:spLocks/>
            </p:cNvSpPr>
            <p:nvPr/>
          </p:nvSpPr>
          <p:spPr bwMode="auto">
            <a:xfrm>
              <a:off x="1952" y="3186"/>
              <a:ext cx="289" cy="400"/>
            </a:xfrm>
            <a:custGeom>
              <a:avLst/>
              <a:gdLst>
                <a:gd name="T0" fmla="*/ 0 w 289"/>
                <a:gd name="T1" fmla="*/ 0 h 400"/>
                <a:gd name="T2" fmla="*/ 0 w 289"/>
                <a:gd name="T3" fmla="*/ 111 h 400"/>
                <a:gd name="T4" fmla="*/ 288 w 289"/>
                <a:gd name="T5" fmla="*/ 399 h 400"/>
                <a:gd name="T6" fmla="*/ 288 w 289"/>
                <a:gd name="T7" fmla="*/ 288 h 400"/>
                <a:gd name="T8" fmla="*/ 0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00">
                  <a:moveTo>
                    <a:pt x="0" y="0"/>
                  </a:moveTo>
                  <a:lnTo>
                    <a:pt x="0" y="111"/>
                  </a:lnTo>
                  <a:lnTo>
                    <a:pt x="288" y="399"/>
                  </a:lnTo>
                  <a:lnTo>
                    <a:pt x="288" y="288"/>
                  </a:lnTo>
                  <a:lnTo>
                    <a:pt x="0" y="0"/>
                  </a:lnTo>
                </a:path>
              </a:pathLst>
            </a:custGeom>
            <a:solidFill>
              <a:srgbClr val="AD69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128"/>
            <p:cNvSpPr>
              <a:spLocks/>
            </p:cNvSpPr>
            <p:nvPr/>
          </p:nvSpPr>
          <p:spPr bwMode="auto">
            <a:xfrm>
              <a:off x="2241" y="3188"/>
              <a:ext cx="292" cy="400"/>
            </a:xfrm>
            <a:custGeom>
              <a:avLst/>
              <a:gdLst>
                <a:gd name="T0" fmla="*/ 291 w 292"/>
                <a:gd name="T1" fmla="*/ 0 h 400"/>
                <a:gd name="T2" fmla="*/ 291 w 292"/>
                <a:gd name="T3" fmla="*/ 111 h 400"/>
                <a:gd name="T4" fmla="*/ 0 w 292"/>
                <a:gd name="T5" fmla="*/ 399 h 400"/>
                <a:gd name="T6" fmla="*/ 0 w 292"/>
                <a:gd name="T7" fmla="*/ 288 h 400"/>
                <a:gd name="T8" fmla="*/ 291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400">
                  <a:moveTo>
                    <a:pt x="291" y="0"/>
                  </a:moveTo>
                  <a:lnTo>
                    <a:pt x="291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1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AutoShape 129"/>
            <p:cNvSpPr>
              <a:spLocks noChangeArrowheads="1"/>
            </p:cNvSpPr>
            <p:nvPr/>
          </p:nvSpPr>
          <p:spPr bwMode="auto">
            <a:xfrm>
              <a:off x="1370" y="2315"/>
              <a:ext cx="583" cy="583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2" name="AutoShape 130"/>
            <p:cNvSpPr>
              <a:spLocks noChangeArrowheads="1"/>
            </p:cNvSpPr>
            <p:nvPr/>
          </p:nvSpPr>
          <p:spPr bwMode="auto">
            <a:xfrm>
              <a:off x="3406" y="1439"/>
              <a:ext cx="585" cy="581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3" name="AutoShape 131"/>
            <p:cNvSpPr>
              <a:spLocks noChangeArrowheads="1"/>
            </p:cNvSpPr>
            <p:nvPr/>
          </p:nvSpPr>
          <p:spPr bwMode="auto">
            <a:xfrm>
              <a:off x="3698" y="1729"/>
              <a:ext cx="583" cy="584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4" name="AutoShape 132"/>
            <p:cNvSpPr>
              <a:spLocks noChangeArrowheads="1"/>
            </p:cNvSpPr>
            <p:nvPr/>
          </p:nvSpPr>
          <p:spPr bwMode="auto">
            <a:xfrm>
              <a:off x="3408" y="2606"/>
              <a:ext cx="584" cy="582"/>
            </a:xfrm>
            <a:prstGeom prst="diamond">
              <a:avLst/>
            </a:prstGeom>
            <a:gradFill rotWithShape="0">
              <a:gsLst>
                <a:gs pos="0">
                  <a:srgbClr val="7B00E4"/>
                </a:gs>
                <a:gs pos="100000">
                  <a:srgbClr val="39006A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5" name="AutoShape 133"/>
            <p:cNvSpPr>
              <a:spLocks noChangeArrowheads="1"/>
            </p:cNvSpPr>
            <p:nvPr/>
          </p:nvSpPr>
          <p:spPr bwMode="auto">
            <a:xfrm>
              <a:off x="3119" y="2895"/>
              <a:ext cx="584" cy="583"/>
            </a:xfrm>
            <a:prstGeom prst="diamond">
              <a:avLst/>
            </a:prstGeom>
            <a:gradFill rotWithShape="0">
              <a:gsLst>
                <a:gs pos="0">
                  <a:srgbClr val="7B00E4"/>
                </a:gs>
                <a:gs pos="100000">
                  <a:srgbClr val="39006A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6" name="Freeform 134"/>
            <p:cNvSpPr>
              <a:spLocks/>
            </p:cNvSpPr>
            <p:nvPr/>
          </p:nvSpPr>
          <p:spPr bwMode="auto">
            <a:xfrm>
              <a:off x="3404" y="1730"/>
              <a:ext cx="291" cy="400"/>
            </a:xfrm>
            <a:custGeom>
              <a:avLst/>
              <a:gdLst>
                <a:gd name="T0" fmla="*/ 0 w 291"/>
                <a:gd name="T1" fmla="*/ 0 h 400"/>
                <a:gd name="T2" fmla="*/ 0 w 291"/>
                <a:gd name="T3" fmla="*/ 111 h 400"/>
                <a:gd name="T4" fmla="*/ 290 w 291"/>
                <a:gd name="T5" fmla="*/ 399 h 400"/>
                <a:gd name="T6" fmla="*/ 290 w 291"/>
                <a:gd name="T7" fmla="*/ 288 h 400"/>
                <a:gd name="T8" fmla="*/ 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400">
                  <a:moveTo>
                    <a:pt x="0" y="0"/>
                  </a:moveTo>
                  <a:lnTo>
                    <a:pt x="0" y="111"/>
                  </a:lnTo>
                  <a:lnTo>
                    <a:pt x="290" y="399"/>
                  </a:lnTo>
                  <a:lnTo>
                    <a:pt x="290" y="288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135"/>
            <p:cNvSpPr>
              <a:spLocks/>
            </p:cNvSpPr>
            <p:nvPr/>
          </p:nvSpPr>
          <p:spPr bwMode="auto">
            <a:xfrm>
              <a:off x="3696" y="2023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136"/>
            <p:cNvSpPr>
              <a:spLocks/>
            </p:cNvSpPr>
            <p:nvPr/>
          </p:nvSpPr>
          <p:spPr bwMode="auto">
            <a:xfrm>
              <a:off x="3988" y="2023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9933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Freeform 137"/>
            <p:cNvSpPr>
              <a:spLocks/>
            </p:cNvSpPr>
            <p:nvPr/>
          </p:nvSpPr>
          <p:spPr bwMode="auto">
            <a:xfrm>
              <a:off x="3988" y="2607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9933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138"/>
            <p:cNvSpPr>
              <a:spLocks/>
            </p:cNvSpPr>
            <p:nvPr/>
          </p:nvSpPr>
          <p:spPr bwMode="auto">
            <a:xfrm>
              <a:off x="3699" y="2895"/>
              <a:ext cx="290" cy="401"/>
            </a:xfrm>
            <a:custGeom>
              <a:avLst/>
              <a:gdLst>
                <a:gd name="T0" fmla="*/ 289 w 290"/>
                <a:gd name="T1" fmla="*/ 0 h 401"/>
                <a:gd name="T2" fmla="*/ 289 w 290"/>
                <a:gd name="T3" fmla="*/ 111 h 401"/>
                <a:gd name="T4" fmla="*/ 0 w 290"/>
                <a:gd name="T5" fmla="*/ 400 h 401"/>
                <a:gd name="T6" fmla="*/ 0 w 290"/>
                <a:gd name="T7" fmla="*/ 289 h 401"/>
                <a:gd name="T8" fmla="*/ 289 w 290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1">
                  <a:moveTo>
                    <a:pt x="289" y="0"/>
                  </a:moveTo>
                  <a:lnTo>
                    <a:pt x="289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89" y="0"/>
                  </a:lnTo>
                </a:path>
              </a:pathLst>
            </a:custGeom>
            <a:solidFill>
              <a:srgbClr val="B760F9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Freeform 139"/>
            <p:cNvSpPr>
              <a:spLocks/>
            </p:cNvSpPr>
            <p:nvPr/>
          </p:nvSpPr>
          <p:spPr bwMode="auto">
            <a:xfrm>
              <a:off x="3410" y="3186"/>
              <a:ext cx="291" cy="400"/>
            </a:xfrm>
            <a:custGeom>
              <a:avLst/>
              <a:gdLst>
                <a:gd name="T0" fmla="*/ 290 w 291"/>
                <a:gd name="T1" fmla="*/ 0 h 400"/>
                <a:gd name="T2" fmla="*/ 290 w 291"/>
                <a:gd name="T3" fmla="*/ 111 h 400"/>
                <a:gd name="T4" fmla="*/ 0 w 291"/>
                <a:gd name="T5" fmla="*/ 399 h 400"/>
                <a:gd name="T6" fmla="*/ 0 w 291"/>
                <a:gd name="T7" fmla="*/ 288 h 400"/>
                <a:gd name="T8" fmla="*/ 29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400">
                  <a:moveTo>
                    <a:pt x="290" y="0"/>
                  </a:moveTo>
                  <a:lnTo>
                    <a:pt x="290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0" y="0"/>
                  </a:lnTo>
                </a:path>
              </a:pathLst>
            </a:custGeom>
            <a:solidFill>
              <a:srgbClr val="B760F9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Freeform 140"/>
            <p:cNvSpPr>
              <a:spLocks/>
            </p:cNvSpPr>
            <p:nvPr/>
          </p:nvSpPr>
          <p:spPr bwMode="auto">
            <a:xfrm>
              <a:off x="3119" y="3188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rgbClr val="500093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AutoShape 141"/>
            <p:cNvSpPr>
              <a:spLocks noChangeArrowheads="1"/>
            </p:cNvSpPr>
            <p:nvPr/>
          </p:nvSpPr>
          <p:spPr bwMode="auto">
            <a:xfrm>
              <a:off x="3698" y="2315"/>
              <a:ext cx="583" cy="583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34" name="Freeform 142"/>
            <p:cNvSpPr>
              <a:spLocks/>
            </p:cNvSpPr>
            <p:nvPr/>
          </p:nvSpPr>
          <p:spPr bwMode="auto">
            <a:xfrm>
              <a:off x="3113" y="1439"/>
              <a:ext cx="290" cy="399"/>
            </a:xfrm>
            <a:custGeom>
              <a:avLst/>
              <a:gdLst>
                <a:gd name="T0" fmla="*/ 0 w 290"/>
                <a:gd name="T1" fmla="*/ 0 h 399"/>
                <a:gd name="T2" fmla="*/ 0 w 290"/>
                <a:gd name="T3" fmla="*/ 111 h 399"/>
                <a:gd name="T4" fmla="*/ 289 w 290"/>
                <a:gd name="T5" fmla="*/ 398 h 399"/>
                <a:gd name="T6" fmla="*/ 289 w 290"/>
                <a:gd name="T7" fmla="*/ 287 h 399"/>
                <a:gd name="T8" fmla="*/ 0 w 290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399">
                  <a:moveTo>
                    <a:pt x="0" y="0"/>
                  </a:moveTo>
                  <a:lnTo>
                    <a:pt x="0" y="111"/>
                  </a:lnTo>
                  <a:lnTo>
                    <a:pt x="289" y="398"/>
                  </a:lnTo>
                  <a:lnTo>
                    <a:pt x="289" y="287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AutoShape 143"/>
            <p:cNvSpPr>
              <a:spLocks noChangeArrowheads="1"/>
            </p:cNvSpPr>
            <p:nvPr/>
          </p:nvSpPr>
          <p:spPr bwMode="auto">
            <a:xfrm>
              <a:off x="3114" y="1146"/>
              <a:ext cx="585" cy="585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76272" name="Rectangle 144"/>
            <p:cNvSpPr>
              <a:spLocks noChangeArrowheads="1"/>
            </p:cNvSpPr>
            <p:nvPr/>
          </p:nvSpPr>
          <p:spPr bwMode="auto">
            <a:xfrm>
              <a:off x="2501" y="1875"/>
              <a:ext cx="624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444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8890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333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1776413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2336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6908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1480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6052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>
                <a:defRPr/>
              </a:pPr>
              <a:r>
                <a:rPr lang="en-US" altLang="en-US" sz="4100" smtClean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R/3</a:t>
              </a:r>
              <a:endParaRPr lang="en-US" altLang="en-US" sz="4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176273" name="Rectangle 145"/>
            <p:cNvSpPr>
              <a:spLocks noChangeArrowheads="1"/>
            </p:cNvSpPr>
            <p:nvPr/>
          </p:nvSpPr>
          <p:spPr bwMode="auto">
            <a:xfrm>
              <a:off x="2072" y="2328"/>
              <a:ext cx="140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444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8890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333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1776413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2336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6908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1480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6052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defRPr/>
              </a:pPr>
              <a:r>
                <a:rPr lang="en-US" altLang="en-US" sz="2400" smtClean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Client / Server</a:t>
              </a:r>
            </a:p>
            <a:p>
              <a:pPr algn="ctr">
                <a:defRPr/>
              </a:pPr>
              <a:r>
                <a:rPr lang="en-US" altLang="en-US" sz="2400" smtClean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ABAP/4</a:t>
              </a:r>
            </a:p>
          </p:txBody>
        </p:sp>
        <p:sp>
          <p:nvSpPr>
            <p:cNvPr id="176274" name="Rectangle 146"/>
            <p:cNvSpPr>
              <a:spLocks noChangeArrowheads="1"/>
            </p:cNvSpPr>
            <p:nvPr/>
          </p:nvSpPr>
          <p:spPr bwMode="auto">
            <a:xfrm>
              <a:off x="3166" y="1218"/>
              <a:ext cx="50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FI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Financial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Accounting</a:t>
              </a:r>
            </a:p>
          </p:txBody>
        </p:sp>
        <p:sp>
          <p:nvSpPr>
            <p:cNvPr id="176275" name="Rectangle 147"/>
            <p:cNvSpPr>
              <a:spLocks noChangeArrowheads="1"/>
            </p:cNvSpPr>
            <p:nvPr/>
          </p:nvSpPr>
          <p:spPr bwMode="auto">
            <a:xfrm>
              <a:off x="3461" y="1580"/>
              <a:ext cx="49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Controlling</a:t>
              </a:r>
            </a:p>
          </p:txBody>
        </p:sp>
        <p:sp>
          <p:nvSpPr>
            <p:cNvPr id="176276" name="Rectangle 148"/>
            <p:cNvSpPr>
              <a:spLocks noChangeArrowheads="1"/>
            </p:cNvSpPr>
            <p:nvPr/>
          </p:nvSpPr>
          <p:spPr bwMode="auto">
            <a:xfrm>
              <a:off x="3718" y="1835"/>
              <a:ext cx="56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AM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Fixed Assets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Mgmt.</a:t>
              </a:r>
            </a:p>
          </p:txBody>
        </p:sp>
        <p:sp>
          <p:nvSpPr>
            <p:cNvPr id="176277" name="Rectangle 149"/>
            <p:cNvSpPr>
              <a:spLocks noChangeArrowheads="1"/>
            </p:cNvSpPr>
            <p:nvPr/>
          </p:nvSpPr>
          <p:spPr bwMode="auto">
            <a:xfrm>
              <a:off x="3793" y="2465"/>
              <a:ext cx="39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TR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Treasury</a:t>
              </a:r>
            </a:p>
          </p:txBody>
        </p:sp>
        <p:sp>
          <p:nvSpPr>
            <p:cNvPr id="176278" name="Rectangle 150"/>
            <p:cNvSpPr>
              <a:spLocks noChangeArrowheads="1"/>
            </p:cNvSpPr>
            <p:nvPr/>
          </p:nvSpPr>
          <p:spPr bwMode="auto">
            <a:xfrm>
              <a:off x="3484" y="2740"/>
              <a:ext cx="4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WF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Workflow</a:t>
              </a:r>
            </a:p>
          </p:txBody>
        </p:sp>
        <p:sp>
          <p:nvSpPr>
            <p:cNvPr id="176279" name="Rectangle 151"/>
            <p:cNvSpPr>
              <a:spLocks noChangeArrowheads="1"/>
            </p:cNvSpPr>
            <p:nvPr/>
          </p:nvSpPr>
          <p:spPr bwMode="auto">
            <a:xfrm>
              <a:off x="3211" y="2971"/>
              <a:ext cx="42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IS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Industry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Solutions</a:t>
              </a:r>
            </a:p>
          </p:txBody>
        </p:sp>
        <p:sp>
          <p:nvSpPr>
            <p:cNvPr id="176280" name="Rectangle 152"/>
            <p:cNvSpPr>
              <a:spLocks noChangeArrowheads="1"/>
            </p:cNvSpPr>
            <p:nvPr/>
          </p:nvSpPr>
          <p:spPr bwMode="auto">
            <a:xfrm>
              <a:off x="1738" y="1527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MM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Materials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Mgmt.</a:t>
              </a:r>
            </a:p>
          </p:txBody>
        </p:sp>
        <p:sp>
          <p:nvSpPr>
            <p:cNvPr id="176281" name="Rectangle 153"/>
            <p:cNvSpPr>
              <a:spLocks noChangeArrowheads="1"/>
            </p:cNvSpPr>
            <p:nvPr/>
          </p:nvSpPr>
          <p:spPr bwMode="auto">
            <a:xfrm>
              <a:off x="2004" y="2967"/>
              <a:ext cx="47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HR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Human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Resources</a:t>
              </a:r>
            </a:p>
          </p:txBody>
        </p:sp>
        <p:sp>
          <p:nvSpPr>
            <p:cNvPr id="176282" name="Rectangle 154"/>
            <p:cNvSpPr>
              <a:spLocks noChangeArrowheads="1"/>
            </p:cNvSpPr>
            <p:nvPr/>
          </p:nvSpPr>
          <p:spPr bwMode="auto">
            <a:xfrm>
              <a:off x="1978" y="1204"/>
              <a:ext cx="51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SD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Sales &amp;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Distribution</a:t>
              </a:r>
            </a:p>
          </p:txBody>
        </p:sp>
        <p:sp>
          <p:nvSpPr>
            <p:cNvPr id="176283" name="Rectangle 155"/>
            <p:cNvSpPr>
              <a:spLocks noChangeArrowheads="1"/>
            </p:cNvSpPr>
            <p:nvPr/>
          </p:nvSpPr>
          <p:spPr bwMode="auto">
            <a:xfrm>
              <a:off x="1425" y="1813"/>
              <a:ext cx="48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PP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Production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Planning</a:t>
              </a:r>
            </a:p>
          </p:txBody>
        </p:sp>
        <p:sp>
          <p:nvSpPr>
            <p:cNvPr id="176284" name="Rectangle 156"/>
            <p:cNvSpPr>
              <a:spLocks noChangeArrowheads="1"/>
            </p:cNvSpPr>
            <p:nvPr/>
          </p:nvSpPr>
          <p:spPr bwMode="auto">
            <a:xfrm>
              <a:off x="1407" y="2401"/>
              <a:ext cx="509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QM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Quality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Manage-ment</a:t>
              </a:r>
            </a:p>
          </p:txBody>
        </p:sp>
        <p:sp>
          <p:nvSpPr>
            <p:cNvPr id="176285" name="Rectangle 157"/>
            <p:cNvSpPr>
              <a:spLocks noChangeArrowheads="1"/>
            </p:cNvSpPr>
            <p:nvPr/>
          </p:nvSpPr>
          <p:spPr bwMode="auto">
            <a:xfrm>
              <a:off x="1610" y="2707"/>
              <a:ext cx="69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PM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Plant Main-tenance</a:t>
              </a:r>
            </a:p>
          </p:txBody>
        </p:sp>
      </p:grpSp>
      <p:grpSp>
        <p:nvGrpSpPr>
          <p:cNvPr id="33799" name="Group 158"/>
          <p:cNvGrpSpPr>
            <a:grpSpLocks/>
          </p:cNvGrpSpPr>
          <p:nvPr/>
        </p:nvGrpSpPr>
        <p:grpSpPr bwMode="auto">
          <a:xfrm>
            <a:off x="296863" y="44450"/>
            <a:ext cx="3184525" cy="757238"/>
            <a:chOff x="189" y="535"/>
            <a:chExt cx="2006" cy="477"/>
          </a:xfrm>
        </p:grpSpPr>
        <p:grpSp>
          <p:nvGrpSpPr>
            <p:cNvPr id="33801" name="Group 159"/>
            <p:cNvGrpSpPr>
              <a:grpSpLocks/>
            </p:cNvGrpSpPr>
            <p:nvPr/>
          </p:nvGrpSpPr>
          <p:grpSpPr bwMode="auto">
            <a:xfrm>
              <a:off x="189" y="535"/>
              <a:ext cx="1893" cy="477"/>
              <a:chOff x="2323" y="2000"/>
              <a:chExt cx="1893" cy="477"/>
            </a:xfrm>
          </p:grpSpPr>
          <p:pic>
            <p:nvPicPr>
              <p:cNvPr id="33803" name="Picture 160" descr="sapasap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86"/>
              <a:stretch>
                <a:fillRect/>
              </a:stretch>
            </p:blipFill>
            <p:spPr bwMode="auto">
              <a:xfrm>
                <a:off x="2323" y="2003"/>
                <a:ext cx="710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289" name="Text Box 161"/>
              <p:cNvSpPr txBox="1">
                <a:spLocks noChangeArrowheads="1"/>
              </p:cNvSpPr>
              <p:nvPr/>
            </p:nvSpPr>
            <p:spPr bwMode="auto">
              <a:xfrm>
                <a:off x="2874" y="2000"/>
                <a:ext cx="134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en-US" sz="4000" dirty="0">
                    <a:solidFill>
                      <a:srgbClr val="272777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 System</a:t>
                </a:r>
              </a:p>
            </p:txBody>
          </p:sp>
        </p:grpSp>
        <p:sp>
          <p:nvSpPr>
            <p:cNvPr id="176290" name="Rectangle 162"/>
            <p:cNvSpPr>
              <a:spLocks noChangeArrowheads="1"/>
            </p:cNvSpPr>
            <p:nvPr/>
          </p:nvSpPr>
          <p:spPr bwMode="auto">
            <a:xfrm>
              <a:off x="1994" y="595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48B00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en-US" sz="3200">
                  <a:solidFill>
                    <a:srgbClr val="002A7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3800" name="TextBox 1"/>
          <p:cNvSpPr txBox="1">
            <a:spLocks noChangeArrowheads="1"/>
          </p:cNvSpPr>
          <p:nvPr/>
        </p:nvSpPr>
        <p:spPr bwMode="auto">
          <a:xfrm>
            <a:off x="174625" y="839788"/>
            <a:ext cx="7972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The applications use ABAP/4 language for building enterprise software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i="1"/>
              <a:t>(Advanced Business Application Programming)</a:t>
            </a:r>
          </a:p>
        </p:txBody>
      </p:sp>
    </p:spTree>
    <p:extLst>
      <p:ext uri="{BB962C8B-B14F-4D97-AF65-F5344CB8AC3E}">
        <p14:creationId xmlns:p14="http://schemas.microsoft.com/office/powerpoint/2010/main" val="1632396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0" y="1965189"/>
            <a:ext cx="4535300" cy="435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8030" y="487861"/>
            <a:ext cx="648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SAP </a:t>
            </a:r>
            <a:r>
              <a:rPr lang="en-US" b="1" dirty="0" smtClean="0"/>
              <a:t>R/3 </a:t>
            </a:r>
            <a:r>
              <a:rPr lang="en-US" b="1" dirty="0"/>
              <a:t>era</a:t>
            </a:r>
          </a:p>
          <a:p>
            <a:pPr algn="just"/>
            <a:r>
              <a:rPr lang="en-US" dirty="0" smtClean="0"/>
              <a:t>Real-time </a:t>
            </a:r>
            <a:r>
              <a:rPr lang="en-US" dirty="0"/>
              <a:t>reaches the desktop: A client-server version of the standard application software allows businesses to run more efficiently around the world</a:t>
            </a:r>
          </a:p>
          <a:p>
            <a:pPr algn="just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5671" y="2333340"/>
            <a:ext cx="2931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Payroll + Accounting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+ 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Technology: </a:t>
            </a:r>
          </a:p>
          <a:p>
            <a:r>
              <a:rPr lang="en-US" dirty="0" smtClean="0"/>
              <a:t>The evolution of new technology C-S.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71928" y="1595267"/>
            <a:ext cx="448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APLight"/>
              </a:rPr>
              <a:t>SAP brings SAP R/3 to the general public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Architecture</a:t>
            </a:r>
            <a:endParaRPr lang="th-TH" alt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Architecture of an ES refers to: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   - Technical structure of the software</a:t>
            </a:r>
          </a:p>
          <a:p>
            <a:pPr marL="739775">
              <a:lnSpc>
                <a:spcPct val="90000"/>
              </a:lnSpc>
              <a:buFontTx/>
              <a:buChar char="-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The ways users interact with the software. </a:t>
            </a:r>
          </a:p>
          <a:p>
            <a:pPr marL="396875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Most of the modern Enterprise Systems have either 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/>
              <a:t>Client Server </a:t>
            </a:r>
            <a:r>
              <a:rPr lang="en-US" sz="2400" dirty="0" smtClean="0"/>
              <a:t>Architecture: 3 </a:t>
            </a:r>
            <a:r>
              <a:rPr lang="en-US" sz="2400" dirty="0"/>
              <a:t>– Tier </a:t>
            </a:r>
            <a:r>
              <a:rPr lang="en-US" sz="2400" dirty="0" smtClean="0"/>
              <a:t>Architecture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Distributed Computing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Service </a:t>
            </a:r>
            <a:r>
              <a:rPr lang="en-US" sz="2400" dirty="0"/>
              <a:t>Oriented 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6890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panose="020B0604020202020204" pitchFamily="34" charset="0"/>
              </a:rPr>
              <a:t>Client/Server Environment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Client- Server is a network architecture in which each computer or process on the network</a:t>
            </a:r>
            <a:endParaRPr lang="en-US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Basic Definition: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Server: provides services </a:t>
            </a:r>
          </a:p>
          <a:p>
            <a:pPr>
              <a:defRPr/>
            </a:pPr>
            <a:r>
              <a:rPr lang="en-US" sz="2800" dirty="0"/>
              <a:t>Client: requests for services</a:t>
            </a:r>
          </a:p>
          <a:p>
            <a:pPr>
              <a:defRPr/>
            </a:pPr>
            <a:r>
              <a:rPr lang="en-US" sz="2800" dirty="0" smtClean="0"/>
              <a:t>Service</a:t>
            </a:r>
            <a:r>
              <a:rPr lang="en-US" sz="2800" dirty="0"/>
              <a:t>: any resource</a:t>
            </a:r>
          </a:p>
          <a:p>
            <a:pPr>
              <a:defRPr/>
            </a:pPr>
            <a:r>
              <a:rPr lang="en-US" sz="2800" dirty="0"/>
              <a:t>(e.g., data</a:t>
            </a:r>
            <a:r>
              <a:rPr lang="en-US" sz="2800" dirty="0" smtClean="0"/>
              <a:t>,, file, </a:t>
            </a:r>
            <a:r>
              <a:rPr lang="en-US" sz="2800" dirty="0"/>
              <a:t>object, </a:t>
            </a:r>
            <a:r>
              <a:rPr lang="en-US" sz="2800" dirty="0" smtClean="0"/>
              <a:t>application and etc</a:t>
            </a:r>
            <a:r>
              <a:rPr lang="en-US" sz="2800" dirty="0"/>
              <a:t>.)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2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 (3)</Template>
  <TotalTime>962</TotalTime>
  <Pages>11</Pages>
  <Words>1625</Words>
  <Application>Microsoft Office PowerPoint</Application>
  <PresentationFormat>On-screen Show (4:3)</PresentationFormat>
  <Paragraphs>222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ＭＳ Ｐゴシック</vt:lpstr>
      <vt:lpstr>Arial</vt:lpstr>
      <vt:lpstr>Arial Black</vt:lpstr>
      <vt:lpstr>Calibri</vt:lpstr>
      <vt:lpstr>Cordia New</vt:lpstr>
      <vt:lpstr>SAPBook</vt:lpstr>
      <vt:lpstr>SAPLight</vt:lpstr>
      <vt:lpstr>SAPMedium</vt:lpstr>
      <vt:lpstr>Times New Roman</vt:lpstr>
      <vt:lpstr>Wingdings</vt:lpstr>
      <vt:lpstr>UCTI-Template-foundation-level</vt:lpstr>
      <vt:lpstr>Photo Editor Photo</vt:lpstr>
      <vt:lpstr>SAP Versions Release and History of Evolution</vt:lpstr>
      <vt:lpstr>SAP</vt:lpstr>
      <vt:lpstr>PowerPoint Presentation</vt:lpstr>
      <vt:lpstr>PowerPoint Presentation</vt:lpstr>
      <vt:lpstr>PowerPoint Presentation</vt:lpstr>
      <vt:lpstr>SAP System </vt:lpstr>
      <vt:lpstr>PowerPoint Presentation</vt:lpstr>
      <vt:lpstr>Architecture</vt:lpstr>
      <vt:lpstr>Client/Server Environment</vt:lpstr>
      <vt:lpstr>Client/Server Environment</vt:lpstr>
      <vt:lpstr>Client/Server Environment</vt:lpstr>
      <vt:lpstr>SAP R/3 Architecture</vt:lpstr>
      <vt:lpstr>Three-Tier Client/server R/3 Architecture</vt:lpstr>
      <vt:lpstr>PowerPoint Presentation</vt:lpstr>
      <vt:lpstr>Presentation Layer</vt:lpstr>
      <vt:lpstr>Application Layer</vt:lpstr>
      <vt:lpstr>Data Layer</vt:lpstr>
      <vt:lpstr>PowerPoint Presentation</vt:lpstr>
      <vt:lpstr>PowerPoint Presentation</vt:lpstr>
      <vt:lpstr>Service Oriented Architecture</vt:lpstr>
      <vt:lpstr>SOA</vt:lpstr>
      <vt:lpstr>PowerPoint Presentation</vt:lpstr>
      <vt:lpstr>People Integration</vt:lpstr>
      <vt:lpstr>Information Integration</vt:lpstr>
      <vt:lpstr>Process integration &amp; Application Platform </vt:lpstr>
      <vt:lpstr>PowerPoint Presentation</vt:lpstr>
      <vt:lpstr>Distributed Computing</vt:lpstr>
      <vt:lpstr>Grid Computing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Nur Khairunnisha Binti Zainal</cp:lastModifiedBy>
  <cp:revision>69</cp:revision>
  <cp:lastPrinted>2018-11-30T02:32:32Z</cp:lastPrinted>
  <dcterms:created xsi:type="dcterms:W3CDTF">2017-09-17T08:56:15Z</dcterms:created>
  <dcterms:modified xsi:type="dcterms:W3CDTF">2020-08-14T08:03:34Z</dcterms:modified>
</cp:coreProperties>
</file>