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1" r:id="rId1"/>
  </p:sldMasterIdLst>
  <p:notesMasterIdLst>
    <p:notesMasterId r:id="rId48"/>
  </p:notesMasterIdLst>
  <p:handoutMasterIdLst>
    <p:handoutMasterId r:id="rId49"/>
  </p:handoutMasterIdLst>
  <p:sldIdLst>
    <p:sldId id="312" r:id="rId2"/>
    <p:sldId id="313" r:id="rId3"/>
    <p:sldId id="314" r:id="rId4"/>
    <p:sldId id="357" r:id="rId5"/>
    <p:sldId id="315" r:id="rId6"/>
    <p:sldId id="316" r:id="rId7"/>
    <p:sldId id="317" r:id="rId8"/>
    <p:sldId id="318" r:id="rId9"/>
    <p:sldId id="319" r:id="rId10"/>
    <p:sldId id="320" r:id="rId11"/>
    <p:sldId id="321" r:id="rId12"/>
    <p:sldId id="322" r:id="rId13"/>
    <p:sldId id="323" r:id="rId14"/>
    <p:sldId id="324" r:id="rId15"/>
    <p:sldId id="325" r:id="rId16"/>
    <p:sldId id="326" r:id="rId17"/>
    <p:sldId id="327" r:id="rId18"/>
    <p:sldId id="328" r:id="rId19"/>
    <p:sldId id="329" r:id="rId20"/>
    <p:sldId id="330" r:id="rId21"/>
    <p:sldId id="331" r:id="rId22"/>
    <p:sldId id="332" r:id="rId23"/>
    <p:sldId id="333" r:id="rId24"/>
    <p:sldId id="334" r:id="rId25"/>
    <p:sldId id="335" r:id="rId26"/>
    <p:sldId id="336" r:id="rId27"/>
    <p:sldId id="337" r:id="rId28"/>
    <p:sldId id="338" r:id="rId29"/>
    <p:sldId id="339" r:id="rId30"/>
    <p:sldId id="341" r:id="rId31"/>
    <p:sldId id="342" r:id="rId32"/>
    <p:sldId id="343" r:id="rId33"/>
    <p:sldId id="344" r:id="rId34"/>
    <p:sldId id="345" r:id="rId35"/>
    <p:sldId id="346" r:id="rId36"/>
    <p:sldId id="347" r:id="rId37"/>
    <p:sldId id="348" r:id="rId38"/>
    <p:sldId id="349" r:id="rId39"/>
    <p:sldId id="350" r:id="rId40"/>
    <p:sldId id="351" r:id="rId41"/>
    <p:sldId id="352" r:id="rId42"/>
    <p:sldId id="353" r:id="rId43"/>
    <p:sldId id="354" r:id="rId44"/>
    <p:sldId id="355" r:id="rId45"/>
    <p:sldId id="303" r:id="rId46"/>
    <p:sldId id="356" r:id="rId47"/>
  </p:sldIdLst>
  <p:sldSz cx="9144000" cy="6858000" type="screen4x3"/>
  <p:notesSz cx="6807200" cy="9939338"/>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2C1FE"/>
    <a:srgbClr val="A2FFA3"/>
    <a:srgbClr val="FFFF99"/>
    <a:srgbClr val="FFFF66"/>
    <a:srgbClr val="FCFEB9"/>
    <a:srgbClr val="CECECE"/>
    <a:srgbClr val="C1CEFF"/>
    <a:srgbClr val="D1D3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6842" autoAdjust="0"/>
    <p:restoredTop sz="79174" autoAdjust="0"/>
  </p:normalViewPr>
  <p:slideViewPr>
    <p:cSldViewPr snapToGrid="0">
      <p:cViewPr varScale="1">
        <p:scale>
          <a:sx n="73" d="100"/>
          <a:sy n="73" d="100"/>
        </p:scale>
        <p:origin x="654" y="78"/>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3030" y="109738"/>
            <a:ext cx="6744170" cy="309848"/>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3075" name="Rectangle 3"/>
          <p:cNvSpPr>
            <a:spLocks noChangeArrowheads="1"/>
          </p:cNvSpPr>
          <p:nvPr/>
        </p:nvSpPr>
        <p:spPr bwMode="auto">
          <a:xfrm>
            <a:off x="6353387" y="9519752"/>
            <a:ext cx="390784" cy="309848"/>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96ABD47F-B01A-4C0D-8395-C02BEA752B64}" type="slidenum">
              <a:rPr lang="en-US" altLang="en-US" sz="1400">
                <a:latin typeface="Calibri" panose="020F0502020204030204" pitchFamily="34" charset="0"/>
                <a:cs typeface="Calibri" panose="020F0502020204030204" pitchFamily="34" charset="0"/>
              </a:rPr>
              <a:pPr algn="r"/>
              <a:t>‹#›</a:t>
            </a:fld>
            <a:endParaRPr lang="en-US" altLang="en-US"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941241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07627" y="4725179"/>
            <a:ext cx="4991947" cy="4182946"/>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GB" noProof="0" dirty="0" smtClean="0"/>
              <a:t>Click to edit Master notes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3315" name="Rectangle 3"/>
          <p:cNvSpPr>
            <a:spLocks noGrp="1" noRot="1" noChangeAspect="1" noChangeArrowheads="1" noTextEdit="1"/>
          </p:cNvSpPr>
          <p:nvPr>
            <p:ph type="sldImg" idx="2"/>
          </p:nvPr>
        </p:nvSpPr>
        <p:spPr bwMode="auto">
          <a:xfrm>
            <a:off x="1082675" y="868363"/>
            <a:ext cx="4641850" cy="34829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2" name="Rectangle 4"/>
          <p:cNvSpPr>
            <a:spLocks noChangeArrowheads="1"/>
          </p:cNvSpPr>
          <p:nvPr/>
        </p:nvSpPr>
        <p:spPr bwMode="auto">
          <a:xfrm>
            <a:off x="63030" y="109738"/>
            <a:ext cx="6744170" cy="309848"/>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2053" name="Rectangle 5"/>
          <p:cNvSpPr>
            <a:spLocks noChangeArrowheads="1"/>
          </p:cNvSpPr>
          <p:nvPr/>
        </p:nvSpPr>
        <p:spPr bwMode="auto">
          <a:xfrm>
            <a:off x="6353387" y="9519752"/>
            <a:ext cx="390784" cy="309848"/>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AC8C0C52-44E2-4B45-9A4D-49A570D99419}" type="slidenum">
              <a:rPr lang="en-US" altLang="en-US" sz="1400">
                <a:latin typeface="Calibri" panose="020F0502020204030204" pitchFamily="34" charset="0"/>
                <a:cs typeface="Calibri" panose="020F0502020204030204" pitchFamily="34" charset="0"/>
              </a:rPr>
              <a:pPr algn="r"/>
              <a:t>‹#›</a:t>
            </a:fld>
            <a:endParaRPr lang="en-US" altLang="en-US"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340747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33887452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18649054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6572974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20454532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15917573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6112086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18167402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3381573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3390763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8986279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15124332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23742996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38599910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24252373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29414236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8873396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36164276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40955066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22379077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35215786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14277108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4135204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29199885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The system carries out the following activities when an outbound delivery is created:</a:t>
            </a:r>
          </a:p>
          <a:p>
            <a:pPr lvl="1"/>
            <a:r>
              <a:rPr lang="en-US" smtClean="0">
                <a:latin typeface="Arial" panose="020B0604020202020204" pitchFamily="34" charset="0"/>
              </a:rPr>
              <a:t>Checks the order and materials to make sure the outbound delivery is possible (for example, it checks for delivery blocks or incompleteness) </a:t>
            </a:r>
          </a:p>
          <a:p>
            <a:pPr lvl="1"/>
            <a:r>
              <a:rPr lang="en-US" smtClean="0">
                <a:latin typeface="Arial" panose="020B0604020202020204" pitchFamily="34" charset="0"/>
              </a:rPr>
              <a:t>Determines the delivery quantity of an item and checks the availability of the material</a:t>
            </a:r>
          </a:p>
          <a:p>
            <a:pPr lvl="1"/>
            <a:r>
              <a:rPr lang="en-US" smtClean="0">
                <a:latin typeface="Arial" panose="020B0604020202020204" pitchFamily="34" charset="0"/>
              </a:rPr>
              <a:t>Calculates the weight and volume of the delivery </a:t>
            </a:r>
          </a:p>
          <a:p>
            <a:pPr lvl="1"/>
            <a:r>
              <a:rPr lang="en-US" smtClean="0">
                <a:latin typeface="Arial" panose="020B0604020202020204" pitchFamily="34" charset="0"/>
              </a:rPr>
              <a:t>Calculates work expenditure </a:t>
            </a:r>
          </a:p>
          <a:p>
            <a:pPr lvl="1"/>
            <a:r>
              <a:rPr lang="en-US" smtClean="0">
                <a:latin typeface="Arial" panose="020B0604020202020204" pitchFamily="34" charset="0"/>
              </a:rPr>
              <a:t>Packs the outbound delivery according to the reference order </a:t>
            </a:r>
          </a:p>
          <a:p>
            <a:pPr lvl="1"/>
            <a:r>
              <a:rPr lang="en-US" smtClean="0">
                <a:latin typeface="Arial" panose="020B0604020202020204" pitchFamily="34" charset="0"/>
              </a:rPr>
              <a:t>Checks the delivery situation of the order and any partial delivery agreements </a:t>
            </a:r>
          </a:p>
          <a:p>
            <a:pPr lvl="1"/>
            <a:r>
              <a:rPr lang="en-US" smtClean="0">
                <a:latin typeface="Arial" panose="020B0604020202020204" pitchFamily="34" charset="0"/>
              </a:rPr>
              <a:t>Redetermines the route </a:t>
            </a:r>
          </a:p>
          <a:p>
            <a:pPr lvl="1"/>
            <a:r>
              <a:rPr lang="en-US" smtClean="0">
                <a:latin typeface="Arial" panose="020B0604020202020204" pitchFamily="34" charset="0"/>
              </a:rPr>
              <a:t>Adds information relevant for export </a:t>
            </a:r>
          </a:p>
          <a:p>
            <a:pPr lvl="1"/>
            <a:r>
              <a:rPr lang="en-US" smtClean="0">
                <a:latin typeface="Arial" panose="020B0604020202020204" pitchFamily="34" charset="0"/>
              </a:rPr>
              <a:t>Checks delivery scheduling and changes deadlines (if necessary) </a:t>
            </a:r>
          </a:p>
          <a:p>
            <a:pPr lvl="1"/>
            <a:r>
              <a:rPr lang="en-US" smtClean="0">
                <a:latin typeface="Arial" panose="020B0604020202020204" pitchFamily="34" charset="0"/>
              </a:rPr>
              <a:t>Assigns a picking location </a:t>
            </a:r>
          </a:p>
          <a:p>
            <a:pPr lvl="1"/>
            <a:r>
              <a:rPr lang="en-US" smtClean="0">
                <a:latin typeface="Arial" panose="020B0604020202020204" pitchFamily="34" charset="0"/>
              </a:rPr>
              <a:t>Carries out batch determination (if material is to be handled in batches) </a:t>
            </a:r>
          </a:p>
          <a:p>
            <a:pPr lvl="1"/>
            <a:r>
              <a:rPr lang="en-US" smtClean="0">
                <a:latin typeface="Arial" panose="020B0604020202020204" pitchFamily="34" charset="0"/>
              </a:rPr>
              <a:t>Creates an inspection lot if the material must pass a quality check </a:t>
            </a:r>
          </a:p>
          <a:p>
            <a:pPr lvl="1"/>
            <a:r>
              <a:rPr lang="en-US" smtClean="0">
                <a:latin typeface="Arial" panose="020B0604020202020204" pitchFamily="34" charset="0"/>
              </a:rPr>
              <a:t>Updates sales order data and changes order status</a:t>
            </a:r>
          </a:p>
          <a:p>
            <a:endParaRPr lang="en-US" smtClean="0"/>
          </a:p>
          <a:p>
            <a:endParaRPr lang="de-DE" smtClean="0"/>
          </a:p>
        </p:txBody>
      </p:sp>
    </p:spTree>
    <p:extLst>
      <p:ext uri="{BB962C8B-B14F-4D97-AF65-F5344CB8AC3E}">
        <p14:creationId xmlns:p14="http://schemas.microsoft.com/office/powerpoint/2010/main" val="17189857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21830433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Changes in delivery will update the sales order.</a:t>
            </a:r>
            <a:endParaRPr lang="de-DE" smtClean="0"/>
          </a:p>
        </p:txBody>
      </p:sp>
    </p:spTree>
    <p:extLst>
      <p:ext uri="{BB962C8B-B14F-4D97-AF65-F5344CB8AC3E}">
        <p14:creationId xmlns:p14="http://schemas.microsoft.com/office/powerpoint/2010/main" val="8700556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pPr>
            <a:r>
              <a:rPr lang="en-US" smtClean="0"/>
              <a:t>In the system standard settings, it is a prerequisite for goods issue to be posted before the item relevant for picking can be picked completely. Therefore, delivery quantity and picking quantity (picked quantity) in the outbound delivery must be equal. </a:t>
            </a:r>
          </a:p>
          <a:p>
            <a:pPr>
              <a:lnSpc>
                <a:spcPct val="80000"/>
              </a:lnSpc>
            </a:pPr>
            <a:endParaRPr lang="en-US" smtClean="0"/>
          </a:p>
          <a:p>
            <a:pPr>
              <a:lnSpc>
                <a:spcPct val="80000"/>
              </a:lnSpc>
            </a:pPr>
            <a:r>
              <a:rPr lang="en-US" smtClean="0"/>
              <a:t>Considering the picking lead time the picking date will be assigned based upon material availability</a:t>
            </a:r>
          </a:p>
          <a:p>
            <a:pPr>
              <a:lnSpc>
                <a:spcPct val="80000"/>
              </a:lnSpc>
            </a:pPr>
            <a:endParaRPr lang="en-US" smtClean="0"/>
          </a:p>
          <a:p>
            <a:pPr>
              <a:lnSpc>
                <a:spcPct val="80000"/>
              </a:lnSpc>
            </a:pPr>
            <a:r>
              <a:rPr lang="en-US" smtClean="0"/>
              <a:t>The picking process involves taking goods from a storage location and staging the right quantity in a picking area where the goods will be prepared for shipping. </a:t>
            </a:r>
          </a:p>
          <a:p>
            <a:pPr>
              <a:lnSpc>
                <a:spcPct val="80000"/>
              </a:lnSpc>
            </a:pPr>
            <a:endParaRPr lang="en-US" smtClean="0"/>
          </a:p>
          <a:p>
            <a:pPr>
              <a:lnSpc>
                <a:spcPct val="80000"/>
              </a:lnSpc>
            </a:pPr>
            <a:r>
              <a:rPr lang="en-US" smtClean="0"/>
              <a:t>Depending on the picking procedure being used, you can either determine delivery-relevant data before picking or wait until after picking is completed to record it. Delivery-relevant data may be made up of the following:</a:t>
            </a:r>
          </a:p>
          <a:p>
            <a:pPr>
              <a:lnSpc>
                <a:spcPct val="80000"/>
              </a:lnSpc>
            </a:pPr>
            <a:r>
              <a:rPr lang="en-US" smtClean="0"/>
              <a:t>Which batches a material is picked from </a:t>
            </a:r>
          </a:p>
          <a:p>
            <a:pPr>
              <a:lnSpc>
                <a:spcPct val="80000"/>
              </a:lnSpc>
            </a:pPr>
            <a:r>
              <a:rPr lang="en-US" smtClean="0"/>
              <a:t>Which serial numbers are picked </a:t>
            </a:r>
          </a:p>
          <a:p>
            <a:pPr>
              <a:lnSpc>
                <a:spcPct val="80000"/>
              </a:lnSpc>
            </a:pPr>
            <a:r>
              <a:rPr lang="en-US" smtClean="0"/>
              <a:t>Which valuation types the stock is taken from</a:t>
            </a:r>
          </a:p>
          <a:p>
            <a:pPr>
              <a:lnSpc>
                <a:spcPct val="80000"/>
              </a:lnSpc>
            </a:pPr>
            <a:endParaRPr lang="en-US" smtClean="0"/>
          </a:p>
          <a:p>
            <a:pPr>
              <a:lnSpc>
                <a:spcPct val="80000"/>
              </a:lnSpc>
            </a:pPr>
            <a:r>
              <a:rPr lang="en-US" smtClean="0"/>
              <a:t>The use of the WM transfer order as a picking order offers you the following advantages:</a:t>
            </a:r>
          </a:p>
          <a:p>
            <a:pPr lvl="1">
              <a:lnSpc>
                <a:spcPct val="80000"/>
              </a:lnSpc>
            </a:pPr>
            <a:r>
              <a:rPr lang="en-US" smtClean="0">
                <a:latin typeface="Arial" panose="020B0604020202020204" pitchFamily="34" charset="0"/>
              </a:rPr>
              <a:t>Determining of target data for transfer orders </a:t>
            </a:r>
          </a:p>
          <a:p>
            <a:pPr lvl="1">
              <a:lnSpc>
                <a:spcPct val="80000"/>
              </a:lnSpc>
            </a:pPr>
            <a:r>
              <a:rPr lang="en-US" smtClean="0">
                <a:latin typeface="Arial" panose="020B0604020202020204" pitchFamily="34" charset="0"/>
              </a:rPr>
              <a:t>Splitting transfer orders according to target data </a:t>
            </a:r>
          </a:p>
          <a:p>
            <a:pPr lvl="1">
              <a:lnSpc>
                <a:spcPct val="80000"/>
              </a:lnSpc>
            </a:pPr>
            <a:r>
              <a:rPr lang="en-US" smtClean="0">
                <a:latin typeface="Arial" panose="020B0604020202020204" pitchFamily="34" charset="0"/>
              </a:rPr>
              <a:t>Printing transfer orders or transmitting them in IDoc format </a:t>
            </a:r>
          </a:p>
          <a:p>
            <a:pPr lvl="1">
              <a:lnSpc>
                <a:spcPct val="80000"/>
              </a:lnSpc>
            </a:pPr>
            <a:r>
              <a:rPr lang="en-US" smtClean="0">
                <a:latin typeface="Arial" panose="020B0604020202020204" pitchFamily="34" charset="0"/>
              </a:rPr>
              <a:t>Determining actual data for picking with option of executing incentive wage calculations using the Human Resources (HR) module </a:t>
            </a:r>
          </a:p>
          <a:p>
            <a:pPr lvl="1">
              <a:lnSpc>
                <a:spcPct val="80000"/>
              </a:lnSpc>
            </a:pPr>
            <a:r>
              <a:rPr lang="en-US" smtClean="0">
                <a:latin typeface="Arial" panose="020B0604020202020204" pitchFamily="34" charset="0"/>
              </a:rPr>
              <a:t>Confirming transfer orders</a:t>
            </a:r>
          </a:p>
          <a:p>
            <a:pPr>
              <a:lnSpc>
                <a:spcPct val="80000"/>
              </a:lnSpc>
            </a:pPr>
            <a:endParaRPr lang="de-DE" smtClean="0"/>
          </a:p>
        </p:txBody>
      </p:sp>
    </p:spTree>
    <p:extLst>
      <p:ext uri="{BB962C8B-B14F-4D97-AF65-F5344CB8AC3E}">
        <p14:creationId xmlns:p14="http://schemas.microsoft.com/office/powerpoint/2010/main" val="37938497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The </a:t>
            </a:r>
            <a:r>
              <a:rPr lang="en-US" i="1" smtClean="0"/>
              <a:t>Packing</a:t>
            </a:r>
            <a:r>
              <a:rPr lang="en-US" smtClean="0"/>
              <a:t> component and related packing information enables you to:</a:t>
            </a:r>
          </a:p>
          <a:p>
            <a:pPr lvl="1"/>
            <a:r>
              <a:rPr lang="en-US" smtClean="0">
                <a:latin typeface="Arial" panose="020B0604020202020204" pitchFamily="34" charset="0"/>
              </a:rPr>
              <a:t>Update the stock situation of packing materials </a:t>
            </a:r>
          </a:p>
          <a:p>
            <a:pPr lvl="1"/>
            <a:r>
              <a:rPr lang="en-US" smtClean="0">
                <a:latin typeface="Arial" panose="020B0604020202020204" pitchFamily="34" charset="0"/>
              </a:rPr>
              <a:t>Monitor returnable packaging stocks at the customer's or forwarding agent's place of business </a:t>
            </a:r>
          </a:p>
          <a:p>
            <a:pPr lvl="1"/>
            <a:r>
              <a:rPr lang="en-US" smtClean="0">
                <a:latin typeface="Arial" panose="020B0604020202020204" pitchFamily="34" charset="0"/>
              </a:rPr>
              <a:t>Help you find you what was in a particular container (for example, if a customer maintains that they have received an incomplete delivery) </a:t>
            </a:r>
          </a:p>
          <a:p>
            <a:pPr lvl="1"/>
            <a:r>
              <a:rPr lang="en-US" smtClean="0">
                <a:latin typeface="Arial" panose="020B0604020202020204" pitchFamily="34" charset="0"/>
              </a:rPr>
              <a:t>Make sure that the weight and volume limits have been adhered to </a:t>
            </a:r>
          </a:p>
          <a:p>
            <a:pPr lvl="1"/>
            <a:r>
              <a:rPr lang="en-US" smtClean="0">
                <a:latin typeface="Arial" panose="020B0604020202020204" pitchFamily="34" charset="0"/>
              </a:rPr>
              <a:t>Ensure that products have been packed correctly</a:t>
            </a:r>
          </a:p>
          <a:p>
            <a:r>
              <a:rPr lang="en-US" smtClean="0"/>
              <a:t>UCC-128: Universal Container Code – Uniform packing code</a:t>
            </a:r>
          </a:p>
          <a:p>
            <a:endParaRPr lang="de-DE" smtClean="0"/>
          </a:p>
        </p:txBody>
      </p:sp>
    </p:spTree>
    <p:extLst>
      <p:ext uri="{BB962C8B-B14F-4D97-AF65-F5344CB8AC3E}">
        <p14:creationId xmlns:p14="http://schemas.microsoft.com/office/powerpoint/2010/main" val="6950722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0000"/>
              </a:lnSpc>
            </a:pPr>
            <a:r>
              <a:rPr lang="en-US" smtClean="0"/>
              <a:t>As soon as the goods leave the company, the shipping business activity is finished. </a:t>
            </a:r>
          </a:p>
          <a:p>
            <a:pPr>
              <a:lnSpc>
                <a:spcPct val="90000"/>
              </a:lnSpc>
            </a:pPr>
            <a:endParaRPr lang="en-US" smtClean="0"/>
          </a:p>
          <a:p>
            <a:pPr>
              <a:lnSpc>
                <a:spcPct val="90000"/>
              </a:lnSpc>
            </a:pPr>
            <a:r>
              <a:rPr lang="en-US" smtClean="0"/>
              <a:t>The outbound delivery forms the basis of goods issue posting. The data required for goods issue posting is copied from the outbound delivery into the goods issue document, which cannot be changed manually. Any changes must be made in the outbound delivery itself. In this way, you can be sure that the goods issue document is an accurate reflection of the outbound delivery.</a:t>
            </a:r>
          </a:p>
          <a:p>
            <a:pPr>
              <a:lnSpc>
                <a:spcPct val="90000"/>
              </a:lnSpc>
            </a:pPr>
            <a:r>
              <a:rPr lang="en-US" smtClean="0"/>
              <a:t>When you post goods issue for an outbound delivery, the following functions are carried out on the basis of the goods issue document:</a:t>
            </a:r>
          </a:p>
          <a:p>
            <a:pPr>
              <a:lnSpc>
                <a:spcPct val="90000"/>
              </a:lnSpc>
            </a:pPr>
            <a:r>
              <a:rPr lang="en-US" smtClean="0"/>
              <a:t>Warehouse stock of the material is reduced by the delivery quantity</a:t>
            </a:r>
          </a:p>
          <a:p>
            <a:pPr>
              <a:lnSpc>
                <a:spcPct val="90000"/>
              </a:lnSpc>
            </a:pPr>
            <a:r>
              <a:rPr lang="en-US" smtClean="0"/>
              <a:t>Value changes are posted to the balance sheet account in inventory accounting</a:t>
            </a:r>
          </a:p>
          <a:p>
            <a:pPr>
              <a:lnSpc>
                <a:spcPct val="90000"/>
              </a:lnSpc>
            </a:pPr>
            <a:r>
              <a:rPr lang="en-US" smtClean="0"/>
              <a:t>Requirements are reduced by the delivery quantity </a:t>
            </a:r>
          </a:p>
          <a:p>
            <a:pPr>
              <a:lnSpc>
                <a:spcPct val="90000"/>
              </a:lnSpc>
            </a:pPr>
            <a:r>
              <a:rPr lang="en-US" smtClean="0"/>
              <a:t>The serial number status is updated</a:t>
            </a:r>
          </a:p>
          <a:p>
            <a:pPr>
              <a:lnSpc>
                <a:spcPct val="90000"/>
              </a:lnSpc>
            </a:pPr>
            <a:r>
              <a:rPr lang="en-US" smtClean="0"/>
              <a:t>Goods issue posting is automatically recorded in the document flow </a:t>
            </a:r>
          </a:p>
          <a:p>
            <a:pPr>
              <a:lnSpc>
                <a:spcPct val="90000"/>
              </a:lnSpc>
            </a:pPr>
            <a:r>
              <a:rPr lang="en-US" smtClean="0"/>
              <a:t>Stock determination is executed for the vendor's consignment stock </a:t>
            </a:r>
          </a:p>
          <a:p>
            <a:pPr>
              <a:lnSpc>
                <a:spcPct val="90000"/>
              </a:lnSpc>
            </a:pPr>
            <a:r>
              <a:rPr lang="en-US" smtClean="0"/>
              <a:t>A worklist for the proof of delivery is generated</a:t>
            </a:r>
          </a:p>
          <a:p>
            <a:pPr>
              <a:lnSpc>
                <a:spcPct val="90000"/>
              </a:lnSpc>
            </a:pPr>
            <a:r>
              <a:rPr lang="en-US" smtClean="0"/>
              <a:t>A worklist for the proof of delivery is generated</a:t>
            </a:r>
          </a:p>
          <a:p>
            <a:pPr>
              <a:lnSpc>
                <a:spcPct val="90000"/>
              </a:lnSpc>
            </a:pPr>
            <a:r>
              <a:rPr lang="en-US" smtClean="0"/>
              <a:t>After goods issue is posted for an outbound delivery, the scope for changing the delivery document becomes very limited. This prevents there being any discrepancies between the goods issue document and the outbound delivery.</a:t>
            </a:r>
            <a:endParaRPr lang="de-DE" smtClean="0"/>
          </a:p>
        </p:txBody>
      </p:sp>
    </p:spTree>
    <p:extLst>
      <p:ext uri="{BB962C8B-B14F-4D97-AF65-F5344CB8AC3E}">
        <p14:creationId xmlns:p14="http://schemas.microsoft.com/office/powerpoint/2010/main" val="267061698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Billing represents the final processing stage for a business transaction in Sales and Distribution. Information on billing is available at every stage of order processing and delivery processing.</a:t>
            </a:r>
          </a:p>
          <a:p>
            <a:r>
              <a:rPr lang="en-US" smtClean="0"/>
              <a:t>This component includes the following functions:</a:t>
            </a:r>
          </a:p>
          <a:p>
            <a:r>
              <a:rPr lang="en-US" smtClean="0"/>
              <a:t>Creation of:</a:t>
            </a:r>
          </a:p>
          <a:p>
            <a:pPr lvl="1"/>
            <a:r>
              <a:rPr lang="en-US" smtClean="0">
                <a:latin typeface="Arial" panose="020B0604020202020204" pitchFamily="34" charset="0"/>
              </a:rPr>
              <a:t>Invoices based on deliveries or services </a:t>
            </a:r>
          </a:p>
          <a:p>
            <a:pPr lvl="1"/>
            <a:r>
              <a:rPr lang="en-US" smtClean="0">
                <a:latin typeface="Arial" panose="020B0604020202020204" pitchFamily="34" charset="0"/>
              </a:rPr>
              <a:t>Issue credit and debit memos </a:t>
            </a:r>
          </a:p>
          <a:p>
            <a:pPr lvl="1"/>
            <a:r>
              <a:rPr lang="en-US" smtClean="0">
                <a:latin typeface="Arial" panose="020B0604020202020204" pitchFamily="34" charset="0"/>
              </a:rPr>
              <a:t>Pro forma invoices</a:t>
            </a:r>
          </a:p>
          <a:p>
            <a:r>
              <a:rPr lang="en-US" smtClean="0"/>
              <a:t>Cancel billing transactions </a:t>
            </a:r>
          </a:p>
          <a:p>
            <a:r>
              <a:rPr lang="en-US" smtClean="0"/>
              <a:t>Comprehensive pricing functions </a:t>
            </a:r>
          </a:p>
          <a:p>
            <a:r>
              <a:rPr lang="en-US" smtClean="0"/>
              <a:t>Issue rebates </a:t>
            </a:r>
          </a:p>
          <a:p>
            <a:r>
              <a:rPr lang="en-US" smtClean="0"/>
              <a:t>Transfer billing data to Financial Accounting (FI)</a:t>
            </a:r>
          </a:p>
          <a:p>
            <a:endParaRPr lang="en-US" smtClean="0"/>
          </a:p>
          <a:p>
            <a:endParaRPr lang="de-DE" smtClean="0"/>
          </a:p>
        </p:txBody>
      </p:sp>
    </p:spTree>
    <p:extLst>
      <p:ext uri="{BB962C8B-B14F-4D97-AF65-F5344CB8AC3E}">
        <p14:creationId xmlns:p14="http://schemas.microsoft.com/office/powerpoint/2010/main" val="32880880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0000"/>
              </a:lnSpc>
            </a:pPr>
            <a:r>
              <a:rPr lang="en-US" smtClean="0"/>
              <a:t>Creating Billing Documents Explicitly  </a:t>
            </a:r>
          </a:p>
          <a:p>
            <a:pPr lvl="1">
              <a:lnSpc>
                <a:spcPct val="90000"/>
              </a:lnSpc>
            </a:pPr>
            <a:r>
              <a:rPr lang="en-US" smtClean="0">
                <a:latin typeface="Arial" panose="020B0604020202020204" pitchFamily="34" charset="0"/>
              </a:rPr>
              <a:t>Purpose</a:t>
            </a:r>
          </a:p>
          <a:p>
            <a:pPr lvl="1">
              <a:lnSpc>
                <a:spcPct val="90000"/>
              </a:lnSpc>
            </a:pPr>
            <a:r>
              <a:rPr lang="en-US" smtClean="0">
                <a:latin typeface="Arial" panose="020B0604020202020204" pitchFamily="34" charset="0"/>
              </a:rPr>
              <a:t>If you only have to bill specific orders or deliveries, you can carry out manual billing explicitly.</a:t>
            </a:r>
          </a:p>
          <a:p>
            <a:pPr>
              <a:lnSpc>
                <a:spcPct val="90000"/>
              </a:lnSpc>
            </a:pPr>
            <a:endParaRPr lang="en-US" smtClean="0"/>
          </a:p>
          <a:p>
            <a:pPr>
              <a:lnSpc>
                <a:spcPct val="90000"/>
              </a:lnSpc>
            </a:pPr>
            <a:r>
              <a:rPr lang="en-US" smtClean="0"/>
              <a:t>When processing the billing due list, you do not need to enter the individual documents to be invoiced. The system lists the documents to be invoiced on the basis of the selection criteria you enter. It can also combine several deliveries in one invoice. </a:t>
            </a:r>
          </a:p>
          <a:p>
            <a:pPr>
              <a:lnSpc>
                <a:spcPct val="90000"/>
              </a:lnSpc>
            </a:pPr>
            <a:r>
              <a:rPr lang="en-US" smtClean="0"/>
              <a:t>Process Flow</a:t>
            </a:r>
          </a:p>
          <a:p>
            <a:pPr lvl="1">
              <a:lnSpc>
                <a:spcPct val="90000"/>
              </a:lnSpc>
              <a:buFontTx/>
              <a:buAutoNum type="arabicPeriod"/>
            </a:pPr>
            <a:r>
              <a:rPr lang="en-US" smtClean="0">
                <a:latin typeface="Arial" panose="020B0604020202020204" pitchFamily="34" charset="0"/>
              </a:rPr>
              <a:t>You select the function for creating a billing due list. </a:t>
            </a:r>
          </a:p>
          <a:p>
            <a:pPr lvl="1">
              <a:lnSpc>
                <a:spcPct val="90000"/>
              </a:lnSpc>
              <a:buFontTx/>
              <a:buAutoNum type="arabicPeriod"/>
            </a:pPr>
            <a:r>
              <a:rPr lang="en-US" smtClean="0">
                <a:latin typeface="Arial" panose="020B0604020202020204" pitchFamily="34" charset="0"/>
              </a:rPr>
              <a:t>You enter the selection criteria for the billing documents to be created. For example, enter billing type </a:t>
            </a:r>
            <a:r>
              <a:rPr lang="en-US" i="1" smtClean="0">
                <a:latin typeface="Arial" panose="020B0604020202020204" pitchFamily="34" charset="0"/>
              </a:rPr>
              <a:t>F2</a:t>
            </a:r>
            <a:r>
              <a:rPr lang="en-US" smtClean="0">
                <a:latin typeface="Arial" panose="020B0604020202020204" pitchFamily="34" charset="0"/>
              </a:rPr>
              <a:t>, if you only want to create invoices with this billing type. </a:t>
            </a:r>
          </a:p>
          <a:p>
            <a:pPr lvl="1">
              <a:lnSpc>
                <a:spcPct val="90000"/>
              </a:lnSpc>
              <a:buFontTx/>
              <a:buAutoNum type="arabicPeriod"/>
            </a:pPr>
            <a:r>
              <a:rPr lang="en-US" smtClean="0">
                <a:latin typeface="Arial" panose="020B0604020202020204" pitchFamily="34" charset="0"/>
              </a:rPr>
              <a:t>You then display the billing due list. </a:t>
            </a:r>
          </a:p>
          <a:p>
            <a:pPr lvl="1">
              <a:lnSpc>
                <a:spcPct val="90000"/>
              </a:lnSpc>
              <a:buFontTx/>
              <a:buAutoNum type="arabicPeriod"/>
            </a:pPr>
            <a:r>
              <a:rPr lang="en-US" smtClean="0">
                <a:latin typeface="Arial" panose="020B0604020202020204" pitchFamily="34" charset="0"/>
              </a:rPr>
              <a:t>The system uses the selection criteria to create the billing due list (a list of sales documents to be billed). You can now process this list, e.g. select some or all of the sales documents to be billed. </a:t>
            </a:r>
          </a:p>
          <a:p>
            <a:pPr lvl="1">
              <a:lnSpc>
                <a:spcPct val="90000"/>
              </a:lnSpc>
              <a:buFontTx/>
              <a:buAutoNum type="arabicPeriod"/>
            </a:pPr>
            <a:r>
              <a:rPr lang="en-US" smtClean="0">
                <a:latin typeface="Arial" panose="020B0604020202020204" pitchFamily="34" charset="0"/>
              </a:rPr>
              <a:t>You select the function for billing. The system creates the corresponding billing documents for the selected documents.</a:t>
            </a:r>
          </a:p>
          <a:p>
            <a:pPr>
              <a:lnSpc>
                <a:spcPct val="90000"/>
              </a:lnSpc>
            </a:pPr>
            <a:endParaRPr lang="en-US" smtClean="0"/>
          </a:p>
          <a:p>
            <a:pPr>
              <a:lnSpc>
                <a:spcPct val="90000"/>
              </a:lnSpc>
            </a:pPr>
            <a:r>
              <a:rPr lang="en-US" smtClean="0"/>
              <a:t>Automatic Posting to Finance (next slide)</a:t>
            </a:r>
          </a:p>
          <a:p>
            <a:pPr>
              <a:lnSpc>
                <a:spcPct val="90000"/>
              </a:lnSpc>
            </a:pPr>
            <a:endParaRPr lang="de-DE" smtClean="0"/>
          </a:p>
        </p:txBody>
      </p:sp>
    </p:spTree>
    <p:extLst>
      <p:ext uri="{BB962C8B-B14F-4D97-AF65-F5344CB8AC3E}">
        <p14:creationId xmlns:p14="http://schemas.microsoft.com/office/powerpoint/2010/main" val="232638999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You can set the system to create one billing document for each sales document, e.g. one invoice per delivery. </a:t>
            </a:r>
          </a:p>
          <a:p>
            <a:endParaRPr lang="en-US" smtClean="0"/>
          </a:p>
          <a:p>
            <a:r>
              <a:rPr lang="en-US" smtClean="0"/>
              <a:t>As long as certain data agrees, you can also combine different documents (orders and/or deliveries) fully or partially in a common billing document: </a:t>
            </a:r>
          </a:p>
          <a:p>
            <a:endParaRPr lang="en-US" smtClean="0"/>
          </a:p>
          <a:p>
            <a:r>
              <a:rPr lang="en-US" smtClean="0"/>
              <a:t>If you want to guarantee that invoices are created separately according to certain criteria, you can do this by defining certain split criteria. </a:t>
            </a:r>
          </a:p>
          <a:p>
            <a:endParaRPr lang="de-DE" smtClean="0"/>
          </a:p>
        </p:txBody>
      </p:sp>
    </p:spTree>
    <p:extLst>
      <p:ext uri="{BB962C8B-B14F-4D97-AF65-F5344CB8AC3E}">
        <p14:creationId xmlns:p14="http://schemas.microsoft.com/office/powerpoint/2010/main" val="102730185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20001058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9775122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178850359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57849573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8359525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9429292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Organizational units displayed in grey are not yet implemented, but are already planned in GBI.</a:t>
            </a:r>
            <a:endParaRPr lang="de-DE" smtClean="0"/>
          </a:p>
        </p:txBody>
      </p:sp>
    </p:spTree>
    <p:extLst>
      <p:ext uri="{BB962C8B-B14F-4D97-AF65-F5344CB8AC3E}">
        <p14:creationId xmlns:p14="http://schemas.microsoft.com/office/powerpoint/2010/main" val="28036716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40114200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14457237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31414600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
          <p:cNvSpPr>
            <a:spLocks noChangeArrowheads="1"/>
          </p:cNvSpPr>
          <p:nvPr/>
        </p:nvSpPr>
        <p:spPr bwMode="auto">
          <a:xfrm>
            <a:off x="0" y="0"/>
            <a:ext cx="9144000" cy="3429000"/>
          </a:xfrm>
          <a:prstGeom prst="rect">
            <a:avLst/>
          </a:prstGeom>
          <a:solidFill>
            <a:srgbClr val="A2C1FE"/>
          </a:solidFill>
          <a:ln w="9525">
            <a:noFill/>
            <a:miter lim="800000"/>
            <a:headEnd/>
            <a:tailEnd/>
          </a:ln>
          <a:effectLst/>
        </p:spPr>
        <p:txBody>
          <a:bodyPr wrap="none" anchor="ctr"/>
          <a:lstStyle/>
          <a:p>
            <a:pPr algn="ctr">
              <a:defRPr/>
            </a:pPr>
            <a:endParaRPr lang="en-US">
              <a:latin typeface="Arial" charset="0"/>
            </a:endParaRPr>
          </a:p>
        </p:txBody>
      </p:sp>
      <p:pic>
        <p:nvPicPr>
          <p:cNvPr id="5" name="Picture 10" descr="APU Logo_Final_Vertical_V1_HR1 cop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5888" y="2514600"/>
            <a:ext cx="2530476" cy="238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2" name="Rectangle 2"/>
          <p:cNvSpPr>
            <a:spLocks noGrp="1" noChangeArrowheads="1"/>
          </p:cNvSpPr>
          <p:nvPr>
            <p:ph type="ctrTitle"/>
          </p:nvPr>
        </p:nvSpPr>
        <p:spPr>
          <a:xfrm>
            <a:off x="2389188" y="1952625"/>
            <a:ext cx="6754812" cy="1470025"/>
          </a:xfrm>
        </p:spPr>
        <p:txBody>
          <a:bodyPr/>
          <a:lstStyle>
            <a:lvl1pPr>
              <a:defRPr/>
            </a:lvl1pPr>
          </a:lstStyle>
          <a:p>
            <a:r>
              <a:rPr lang="en-US" smtClean="0"/>
              <a:t>Click to edit Master title style</a:t>
            </a:r>
            <a:endParaRPr lang="en-GB"/>
          </a:p>
        </p:txBody>
      </p:sp>
      <p:sp>
        <p:nvSpPr>
          <p:cNvPr id="87043" name="Rectangle 3"/>
          <p:cNvSpPr>
            <a:spLocks noGrp="1" noChangeArrowheads="1"/>
          </p:cNvSpPr>
          <p:nvPr>
            <p:ph type="subTitle" idx="1"/>
          </p:nvPr>
        </p:nvSpPr>
        <p:spPr>
          <a:xfrm>
            <a:off x="2374900" y="3886200"/>
            <a:ext cx="6769100" cy="1752600"/>
          </a:xfrm>
        </p:spPr>
        <p:txBody>
          <a:bodyPr/>
          <a:lstStyle>
            <a:lvl1pPr marL="0" indent="0" algn="ctr">
              <a:buFontTx/>
              <a:buNone/>
              <a:defRPr/>
            </a:lvl1pPr>
          </a:lstStyle>
          <a:p>
            <a:r>
              <a:rPr lang="en-US" smtClean="0"/>
              <a:t>Click to edit Master subtitle style</a:t>
            </a:r>
            <a:endParaRPr lang="en-GB"/>
          </a:p>
        </p:txBody>
      </p:sp>
    </p:spTree>
    <p:extLst>
      <p:ext uri="{BB962C8B-B14F-4D97-AF65-F5344CB8AC3E}">
        <p14:creationId xmlns:p14="http://schemas.microsoft.com/office/powerpoint/2010/main" val="28535367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2009224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3" y="274638"/>
            <a:ext cx="2057400" cy="5948362"/>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85775" y="274638"/>
            <a:ext cx="6021388" cy="594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3276981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dirty="0" smtClean="0"/>
              <a:t>Slide ‹#› of 20</a:t>
            </a:r>
            <a:endParaRPr lang="en-GB" dirty="0"/>
          </a:p>
        </p:txBody>
      </p:sp>
    </p:spTree>
    <p:extLst>
      <p:ext uri="{BB962C8B-B14F-4D97-AF65-F5344CB8AC3E}">
        <p14:creationId xmlns:p14="http://schemas.microsoft.com/office/powerpoint/2010/main" val="30552889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292216276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87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78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73403582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Footer Placeholder 6"/>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298434524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4233403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2861339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427916662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4003514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7" descr="ucti_globe1_transparent_small"/>
          <p:cNvPicPr>
            <a:picLocks noChangeAspect="1" noChangeArrowheads="1"/>
          </p:cNvPicPr>
          <p:nvPr/>
        </p:nvPicPr>
        <p:blipFill>
          <a:blip r:embed="rId13">
            <a:lum bright="80000" contrast="-90000"/>
            <a:extLst>
              <a:ext uri="{28A0092B-C50C-407E-A947-70E740481C1C}">
                <a14:useLocalDpi xmlns:a14="http://schemas.microsoft.com/office/drawing/2010/main" val="0"/>
              </a:ext>
            </a:extLst>
          </a:blip>
          <a:srcRect/>
          <a:stretch>
            <a:fillRect/>
          </a:stretch>
        </p:blipFill>
        <p:spPr bwMode="auto">
          <a:xfrm>
            <a:off x="-1441450" y="2570163"/>
            <a:ext cx="7207250"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19" name="Rectangle 3"/>
          <p:cNvSpPr>
            <a:spLocks noChangeArrowheads="1"/>
          </p:cNvSpPr>
          <p:nvPr/>
        </p:nvSpPr>
        <p:spPr bwMode="auto">
          <a:xfrm>
            <a:off x="0" y="6597650"/>
            <a:ext cx="9144000" cy="236537"/>
          </a:xfrm>
          <a:prstGeom prst="rect">
            <a:avLst/>
          </a:prstGeom>
          <a:solidFill>
            <a:srgbClr val="A2C1FE"/>
          </a:solidFill>
          <a:ln w="9525">
            <a:noFill/>
            <a:miter lim="800000"/>
            <a:headEnd/>
            <a:tailEnd/>
          </a:ln>
          <a:effectLst/>
        </p:spPr>
        <p:txBody>
          <a:bodyPr wrap="none" anchor="ctr"/>
          <a:lstStyle/>
          <a:p>
            <a:pPr>
              <a:defRPr/>
            </a:pPr>
            <a:endParaRPr lang="en-GB">
              <a:latin typeface="Arial" charset="0"/>
            </a:endParaRPr>
          </a:p>
        </p:txBody>
      </p:sp>
      <p:sp>
        <p:nvSpPr>
          <p:cNvPr id="1028" name="Rectangle 4"/>
          <p:cNvSpPr>
            <a:spLocks noGrp="1" noChangeArrowheads="1"/>
          </p:cNvSpPr>
          <p:nvPr>
            <p:ph type="body" idx="1"/>
          </p:nvPr>
        </p:nvSpPr>
        <p:spPr bwMode="auto">
          <a:xfrm>
            <a:off x="487363" y="16970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9" name="Rectangle 6"/>
          <p:cNvSpPr>
            <a:spLocks noGrp="1" noChangeArrowheads="1"/>
          </p:cNvSpPr>
          <p:nvPr>
            <p:ph type="title"/>
          </p:nvPr>
        </p:nvSpPr>
        <p:spPr bwMode="auto">
          <a:xfrm>
            <a:off x="485775" y="274638"/>
            <a:ext cx="70421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86023" name="Rectangle 7"/>
          <p:cNvSpPr>
            <a:spLocks noChangeArrowheads="1"/>
          </p:cNvSpPr>
          <p:nvPr/>
        </p:nvSpPr>
        <p:spPr bwMode="auto">
          <a:xfrm>
            <a:off x="0" y="6597650"/>
            <a:ext cx="2711450" cy="260350"/>
          </a:xfrm>
          <a:prstGeom prst="rect">
            <a:avLst/>
          </a:prstGeom>
          <a:noFill/>
          <a:ln w="9525">
            <a:noFill/>
            <a:miter lim="800000"/>
            <a:headEnd/>
            <a:tailEnd/>
          </a:ln>
          <a:effectLst/>
        </p:spPr>
        <p:txBody>
          <a:bodyPr/>
          <a:lstStyle/>
          <a:p>
            <a:pPr>
              <a:defRPr/>
            </a:pPr>
            <a:r>
              <a:rPr lang="en-US" sz="800" b="0" i="0" kern="1200" dirty="0" smtClean="0">
                <a:solidFill>
                  <a:schemeClr val="tx1"/>
                </a:solidFill>
                <a:effectLst/>
                <a:latin typeface="Arial" panose="020B0604020202020204" pitchFamily="34" charset="0"/>
                <a:ea typeface="+mn-ea"/>
                <a:cs typeface="+mn-cs"/>
              </a:rPr>
              <a:t>CT104-3-2-IBPSES</a:t>
            </a:r>
            <a:endParaRPr lang="en-GB" sz="800" dirty="0">
              <a:latin typeface="Calibri" pitchFamily="34" charset="0"/>
              <a:cs typeface="Calibri" pitchFamily="34" charset="0"/>
            </a:endParaRPr>
          </a:p>
        </p:txBody>
      </p:sp>
      <p:sp>
        <p:nvSpPr>
          <p:cNvPr id="86024" name="Rectangle 8"/>
          <p:cNvSpPr>
            <a:spLocks noGrp="1" noChangeArrowheads="1"/>
          </p:cNvSpPr>
          <p:nvPr>
            <p:ph type="ftr" sz="quarter" idx="3"/>
          </p:nvPr>
        </p:nvSpPr>
        <p:spPr bwMode="auto">
          <a:xfrm>
            <a:off x="6248400" y="6623050"/>
            <a:ext cx="2895600" cy="234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atin typeface="Calibri" panose="020F0502020204030204" pitchFamily="34" charset="0"/>
                <a:cs typeface="Calibri" panose="020F0502020204030204" pitchFamily="34" charset="0"/>
              </a:defRPr>
            </a:lvl1pPr>
          </a:lstStyle>
          <a:p>
            <a:r>
              <a:rPr lang="en-US" altLang="en-US" dirty="0" smtClean="0"/>
              <a:t>Slide </a:t>
            </a:r>
            <a:fld id="{0982F1C4-8596-4ABD-A14A-5B0700788B56}" type="slidenum">
              <a:rPr lang="en-US" altLang="en-US" smtClean="0"/>
              <a:pPr/>
              <a:t>‹#›</a:t>
            </a:fld>
            <a:r>
              <a:rPr lang="en-US" altLang="en-US" dirty="0" smtClean="0"/>
              <a:t> of  20</a:t>
            </a:r>
            <a:endParaRPr lang="en-US" altLang="en-US" dirty="0"/>
          </a:p>
        </p:txBody>
      </p:sp>
      <p:sp>
        <p:nvSpPr>
          <p:cNvPr id="86025" name="Rectangle 9"/>
          <p:cNvSpPr>
            <a:spLocks noChangeArrowheads="1"/>
          </p:cNvSpPr>
          <p:nvPr/>
        </p:nvSpPr>
        <p:spPr bwMode="auto">
          <a:xfrm>
            <a:off x="3175000" y="6597650"/>
            <a:ext cx="2711450" cy="260350"/>
          </a:xfrm>
          <a:prstGeom prst="rect">
            <a:avLst/>
          </a:prstGeom>
          <a:noFill/>
          <a:ln w="9525">
            <a:noFill/>
            <a:miter lim="800000"/>
            <a:headEnd/>
            <a:tailEnd/>
          </a:ln>
          <a:effectLst/>
        </p:spPr>
        <p:txBody>
          <a:bodyPr/>
          <a:lstStyle/>
          <a:p>
            <a:pPr algn="ctr">
              <a:defRPr/>
            </a:pPr>
            <a:r>
              <a:rPr lang="en-GB" sz="800" dirty="0" smtClean="0">
                <a:latin typeface="Calibri" pitchFamily="34" charset="0"/>
                <a:cs typeface="Calibri" pitchFamily="34" charset="0"/>
              </a:rPr>
              <a:t>FULFILLMNT</a:t>
            </a:r>
            <a:endParaRPr lang="en-GB" sz="800" dirty="0">
              <a:latin typeface="Calibri" pitchFamily="34" charset="0"/>
              <a:cs typeface="Calibri" pitchFamily="34" charset="0"/>
            </a:endParaRPr>
          </a:p>
        </p:txBody>
      </p:sp>
      <p:pic>
        <p:nvPicPr>
          <p:cNvPr id="1033" name="Picture 10" descr="APU Logo Final-medium.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7629525" y="0"/>
            <a:ext cx="1514475"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iming>
    <p:tnLst>
      <p:par>
        <p:cTn id="1" dur="indefinite" restart="never" nodeType="tmRoot"/>
      </p:par>
    </p:tnLst>
  </p:timing>
  <p:hf hdr="0" dt="0"/>
  <p:txStyles>
    <p:title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hscheruhn.hs-harz.de/forschung/GBI_201_en/m5066a490-90a2-11df-24b0-005056861d3b_nav.htm" TargetMode="External"/><Relationship Id="rId7"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hscheruhn.hs-harz.de/forschung/GBI_201_en/m46ffce20-7948-11df-24b0-005056861d3b_nav.htm" TargetMode="External"/><Relationship Id="rId5" Type="http://schemas.openxmlformats.org/officeDocument/2006/relationships/hyperlink" Target="http://hscheruhn.hs-harz.de/forschung/GBI_201_en/m39111030-7948-11df-24b0-005056861d3b_nav.htm" TargetMode="External"/><Relationship Id="rId4" Type="http://schemas.openxmlformats.org/officeDocument/2006/relationships/hyperlink" Target="http://hscheruhn.hs-harz.de/forschung/GBI/index_flex.htm?model=m39111030-7948-11df-24b0-005056861d3b_nav.htm"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hscheruhn.hs-harz.de/forschung/GBI_201_en/m40c589a1-7d44-11df-24b0-005056861d3b_nav.htm"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hscheruhn.hs-harz.de/forschung/GBI_201_en/m01652c21-7d44-11df-24b0-005056861d3b_nav.htm"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hyperlink" Target="http://hscheruhn.hs-harz.de/forschung/GBI_201_en/m1f302021-7d44-11df-24b0-005056861d3b_nav.htm" TargetMode="External"/><Relationship Id="rId4" Type="http://schemas.openxmlformats.org/officeDocument/2006/relationships/image" Target="../media/image11.w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hyperlink" Target="http://hscheruhn.hs-harz.de/forschung/GBI_201_en/m739bd960-9329-11df-24b0-005056861d3b_nav.htm" TargetMode="Externa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hscheruhn.hs-harz.de/forschung/GBI_201_en/mdbe66de0-793a-11df-24b0-005056861d3b_nav.htm" TargetMode="Externa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hscheruhn.hs-harz.de/forschung/GBI_201_en/m71589f10-610c-11e0-6d87-0050568608ea_nav.ht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hyperlink" Target="http://hscheruhn.hs-harz.de/forschung/GBI_201_en/mf5dc7bc0-5772-11df-24b0-005056861d3b_nav.htm" TargetMode="External"/><Relationship Id="rId4" Type="http://schemas.openxmlformats.org/officeDocument/2006/relationships/hyperlink" Target="http://hscheruhn.hs-harz.de/forschung/GBI_201_en/md5325d01-7ecc-11df-24b0-005056861d3b_nav.htm"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bwMode="auto">
          <a:xfrm>
            <a:off x="2193925" y="3832412"/>
            <a:ext cx="67691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Tx/>
              <a:buNone/>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en-US" sz="4000" kern="0" dirty="0" smtClean="0">
                <a:latin typeface="Arial" charset="0"/>
              </a:rPr>
              <a:t>Fulfillment</a:t>
            </a:r>
            <a:endParaRPr lang="en-US" sz="4000" kern="0" dirty="0"/>
          </a:p>
        </p:txBody>
      </p:sp>
      <p:sp>
        <p:nvSpPr>
          <p:cNvPr id="5" name="Text Box 4"/>
          <p:cNvSpPr txBox="1">
            <a:spLocks noChangeArrowheads="1"/>
          </p:cNvSpPr>
          <p:nvPr/>
        </p:nvSpPr>
        <p:spPr bwMode="auto">
          <a:xfrm>
            <a:off x="2193925" y="6065838"/>
            <a:ext cx="5780088" cy="507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900" dirty="0"/>
              <a:t>Prepared by: N</a:t>
            </a:r>
            <a:r>
              <a:rPr lang="en-US" sz="900" dirty="0" smtClean="0"/>
              <a:t>KN </a:t>
            </a:r>
            <a:r>
              <a:rPr lang="en-US" sz="900" dirty="0"/>
              <a:t>First Prepared on: </a:t>
            </a:r>
            <a:r>
              <a:rPr lang="en-US" sz="900" dirty="0" smtClean="0"/>
              <a:t>01.01.12 </a:t>
            </a:r>
            <a:r>
              <a:rPr lang="en-US" sz="900" dirty="0"/>
              <a:t>Last Modified on: </a:t>
            </a:r>
            <a:r>
              <a:rPr lang="en-US" sz="900" dirty="0" smtClean="0"/>
              <a:t>01.02.18</a:t>
            </a:r>
            <a:endParaRPr lang="en-US" sz="900" dirty="0"/>
          </a:p>
          <a:p>
            <a:pPr algn="ctr"/>
            <a:r>
              <a:rPr lang="en-US" sz="900" dirty="0"/>
              <a:t>Quality checked by: </a:t>
            </a:r>
            <a:r>
              <a:rPr lang="en-US" sz="900" dirty="0" smtClean="0"/>
              <a:t>SKS</a:t>
            </a:r>
            <a:endParaRPr lang="en-US" sz="900" dirty="0"/>
          </a:p>
          <a:p>
            <a:pPr algn="ctr"/>
            <a:r>
              <a:rPr lang="en-US" sz="900" dirty="0"/>
              <a:t>Copyright </a:t>
            </a:r>
            <a:r>
              <a:rPr lang="en-US" sz="900" dirty="0" smtClean="0"/>
              <a:t>2012 </a:t>
            </a:r>
            <a:r>
              <a:rPr lang="en-US" sz="900" dirty="0"/>
              <a:t>Asia Pacific </a:t>
            </a:r>
            <a:r>
              <a:rPr lang="en-US" sz="900" dirty="0" smtClean="0"/>
              <a:t>University </a:t>
            </a:r>
            <a:r>
              <a:rPr lang="en-US" sz="900" dirty="0"/>
              <a:t>of </a:t>
            </a:r>
            <a:r>
              <a:rPr lang="en-US" sz="900" dirty="0" smtClean="0"/>
              <a:t>Technology and Innovation</a:t>
            </a:r>
            <a:endParaRPr lang="en-US" sz="900" dirty="0"/>
          </a:p>
        </p:txBody>
      </p:sp>
      <p:sp>
        <p:nvSpPr>
          <p:cNvPr id="6" name="Text Box 6"/>
          <p:cNvSpPr txBox="1">
            <a:spLocks noChangeArrowheads="1"/>
          </p:cNvSpPr>
          <p:nvPr/>
        </p:nvSpPr>
        <p:spPr bwMode="auto">
          <a:xfrm>
            <a:off x="2389188" y="2179806"/>
            <a:ext cx="675481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lgn="ctr" rtl="0" eaLnBrk="1" fontAlgn="base" hangingPunct="1">
              <a:spcBef>
                <a:spcPct val="0"/>
              </a:spcBef>
              <a:spcAft>
                <a:spcPct val="0"/>
              </a:spcAft>
              <a:defRPr sz="2400">
                <a:solidFill>
                  <a:schemeClr val="tx1"/>
                </a:solidFill>
                <a:latin typeface="Arial" charset="0"/>
                <a:ea typeface="ＭＳ Ｐゴシック" charset="0"/>
                <a:cs typeface="ＭＳ Ｐゴシック" charset="0"/>
              </a:defRPr>
            </a:lvl1pPr>
            <a:lvl2pPr marL="742950" indent="-285750" algn="ctr" rtl="0" eaLnBrk="1" fontAlgn="base" hangingPunct="1">
              <a:spcBef>
                <a:spcPct val="0"/>
              </a:spcBef>
              <a:spcAft>
                <a:spcPct val="0"/>
              </a:spcAft>
              <a:defRPr sz="2400">
                <a:solidFill>
                  <a:schemeClr val="tx1"/>
                </a:solidFill>
                <a:latin typeface="Arial" charset="0"/>
                <a:ea typeface="ＭＳ Ｐゴシック" charset="0"/>
              </a:defRPr>
            </a:lvl2pPr>
            <a:lvl3pPr marL="1143000" indent="-228600" algn="ctr" rtl="0" eaLnBrk="1" fontAlgn="base" hangingPunct="1">
              <a:spcBef>
                <a:spcPct val="0"/>
              </a:spcBef>
              <a:spcAft>
                <a:spcPct val="0"/>
              </a:spcAft>
              <a:defRPr sz="2400">
                <a:solidFill>
                  <a:schemeClr val="tx1"/>
                </a:solidFill>
                <a:latin typeface="Arial" charset="0"/>
                <a:ea typeface="ＭＳ Ｐゴシック" charset="0"/>
              </a:defRPr>
            </a:lvl3pPr>
            <a:lvl4pPr marL="1600200" indent="-228600" algn="ctr" rtl="0" eaLnBrk="1" fontAlgn="base" hangingPunct="1">
              <a:spcBef>
                <a:spcPct val="0"/>
              </a:spcBef>
              <a:spcAft>
                <a:spcPct val="0"/>
              </a:spcAft>
              <a:defRPr sz="2400">
                <a:solidFill>
                  <a:schemeClr val="tx1"/>
                </a:solidFill>
                <a:latin typeface="Arial" charset="0"/>
                <a:ea typeface="ＭＳ Ｐゴシック" charset="0"/>
              </a:defRPr>
            </a:lvl4pPr>
            <a:lvl5pPr marL="2057400" indent="-228600" algn="ctr" rtl="0" eaLnBrk="1" fontAlgn="base" hangingPunct="1">
              <a:spcBef>
                <a:spcPct val="0"/>
              </a:spcBef>
              <a:spcAft>
                <a:spcPct val="0"/>
              </a:spcAft>
              <a:defRPr sz="2400">
                <a:solidFill>
                  <a:schemeClr val="tx1"/>
                </a:solidFill>
                <a:latin typeface="Arial" charset="0"/>
                <a:ea typeface="ＭＳ Ｐゴシック" charset="0"/>
              </a:defRPr>
            </a:lvl5pPr>
            <a:lvl6pPr marL="2514600" indent="-228600" algn="ctr" rtl="0" eaLnBrk="0" fontAlgn="base" hangingPunct="0">
              <a:spcBef>
                <a:spcPct val="0"/>
              </a:spcBef>
              <a:spcAft>
                <a:spcPct val="0"/>
              </a:spcAft>
              <a:defRPr sz="2400">
                <a:solidFill>
                  <a:schemeClr val="tx1"/>
                </a:solidFill>
                <a:latin typeface="Arial" charset="0"/>
                <a:ea typeface="ＭＳ Ｐゴシック" charset="0"/>
              </a:defRPr>
            </a:lvl6pPr>
            <a:lvl7pPr marL="2971800" indent="-228600" algn="ctr" rtl="0" eaLnBrk="0" fontAlgn="base" hangingPunct="0">
              <a:spcBef>
                <a:spcPct val="0"/>
              </a:spcBef>
              <a:spcAft>
                <a:spcPct val="0"/>
              </a:spcAft>
              <a:defRPr sz="2400">
                <a:solidFill>
                  <a:schemeClr val="tx1"/>
                </a:solidFill>
                <a:latin typeface="Arial" charset="0"/>
                <a:ea typeface="ＭＳ Ｐゴシック" charset="0"/>
              </a:defRPr>
            </a:lvl7pPr>
            <a:lvl8pPr marL="3429000" indent="-228600" algn="ctr" rtl="0" eaLnBrk="0" fontAlgn="base" hangingPunct="0">
              <a:spcBef>
                <a:spcPct val="0"/>
              </a:spcBef>
              <a:spcAft>
                <a:spcPct val="0"/>
              </a:spcAft>
              <a:defRPr sz="2400">
                <a:solidFill>
                  <a:schemeClr val="tx1"/>
                </a:solidFill>
                <a:latin typeface="Arial" charset="0"/>
                <a:ea typeface="ＭＳ Ｐゴシック" charset="0"/>
              </a:defRPr>
            </a:lvl8pPr>
            <a:lvl9pPr marL="3886200" indent="-228600" algn="ctr" rtl="0" eaLnBrk="0" fontAlgn="base" hangingPunct="0">
              <a:spcBef>
                <a:spcPct val="0"/>
              </a:spcBef>
              <a:spcAft>
                <a:spcPct val="0"/>
              </a:spcAft>
              <a:defRPr sz="2400">
                <a:solidFill>
                  <a:schemeClr val="tx1"/>
                </a:solidFill>
                <a:latin typeface="Arial" charset="0"/>
                <a:ea typeface="ＭＳ Ｐゴシック" charset="0"/>
              </a:defRPr>
            </a:lvl9pPr>
          </a:lstStyle>
          <a:p>
            <a:r>
              <a:rPr lang="en-US" sz="4000" dirty="0" smtClean="0"/>
              <a:t>IBPSES</a:t>
            </a:r>
          </a:p>
          <a:p>
            <a:r>
              <a:rPr lang="en-US" sz="2000" dirty="0" smtClean="0"/>
              <a:t>CT104-3-2-VD1</a:t>
            </a:r>
            <a:endParaRPr lang="en-US" sz="2000" kern="0" dirty="0"/>
          </a:p>
        </p:txBody>
      </p:sp>
    </p:spTree>
    <p:extLst>
      <p:ext uri="{BB962C8B-B14F-4D97-AF65-F5344CB8AC3E}">
        <p14:creationId xmlns:p14="http://schemas.microsoft.com/office/powerpoint/2010/main" val="5235939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8" descr="XD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3438" y="1268413"/>
            <a:ext cx="3935412" cy="482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1" name="Rectangle 2"/>
          <p:cNvSpPr>
            <a:spLocks noGrp="1"/>
          </p:cNvSpPr>
          <p:nvPr>
            <p:ph type="title" idx="4294967295"/>
          </p:nvPr>
        </p:nvSpPr>
        <p:spPr/>
        <p:txBody>
          <a:bodyPr/>
          <a:lstStyle/>
          <a:p>
            <a:r>
              <a:rPr lang="en-US" smtClean="0"/>
              <a:t>Customer Master Data</a:t>
            </a:r>
          </a:p>
        </p:txBody>
      </p:sp>
      <p:sp>
        <p:nvSpPr>
          <p:cNvPr id="12292" name="Rectangle 3"/>
          <p:cNvSpPr>
            <a:spLocks noGrp="1" noChangeArrowheads="1"/>
          </p:cNvSpPr>
          <p:nvPr>
            <p:ph type="body" sz="half" idx="4294967295"/>
          </p:nvPr>
        </p:nvSpPr>
        <p:spPr>
          <a:xfrm>
            <a:off x="539750" y="1268413"/>
            <a:ext cx="3956050" cy="4857750"/>
          </a:xfrm>
        </p:spPr>
        <p:txBody>
          <a:bodyPr/>
          <a:lstStyle/>
          <a:p>
            <a:pPr>
              <a:tabLst>
                <a:tab pos="1971675" algn="l"/>
              </a:tabLst>
            </a:pPr>
            <a:r>
              <a:rPr lang="en-US" sz="1800" smtClean="0"/>
              <a:t>Customer Master</a:t>
            </a:r>
          </a:p>
          <a:p>
            <a:pPr lvl="1">
              <a:tabLst>
                <a:tab pos="1971675" algn="l"/>
              </a:tabLst>
            </a:pPr>
            <a:r>
              <a:rPr lang="en-US" sz="1600" smtClean="0"/>
              <a:t>Contains all of the information necessary for processing orders, deliveries, invoices and customer payment</a:t>
            </a:r>
          </a:p>
          <a:p>
            <a:pPr lvl="1">
              <a:tabLst>
                <a:tab pos="1971675" algn="l"/>
              </a:tabLst>
            </a:pPr>
            <a:r>
              <a:rPr lang="en-US" sz="1600" smtClean="0"/>
              <a:t>Every customer MUST have a master record</a:t>
            </a:r>
          </a:p>
          <a:p>
            <a:pPr>
              <a:tabLst>
                <a:tab pos="1971675" algn="l"/>
              </a:tabLst>
            </a:pPr>
            <a:endParaRPr lang="en-US" sz="1800" smtClean="0"/>
          </a:p>
          <a:p>
            <a:pPr>
              <a:tabLst>
                <a:tab pos="1971675" algn="l"/>
              </a:tabLst>
            </a:pPr>
            <a:r>
              <a:rPr lang="en-US" sz="1800" smtClean="0"/>
              <a:t>Created by Sales Area</a:t>
            </a:r>
          </a:p>
          <a:p>
            <a:pPr lvl="1">
              <a:tabLst>
                <a:tab pos="1971675" algn="l"/>
              </a:tabLst>
            </a:pPr>
            <a:r>
              <a:rPr lang="en-US" sz="1600" smtClean="0"/>
              <a:t>Sales Organization</a:t>
            </a:r>
          </a:p>
          <a:p>
            <a:pPr lvl="1">
              <a:tabLst>
                <a:tab pos="1971675" algn="l"/>
              </a:tabLst>
            </a:pPr>
            <a:r>
              <a:rPr lang="en-US" sz="1600" smtClean="0"/>
              <a:t>Distribution Channel</a:t>
            </a:r>
          </a:p>
          <a:p>
            <a:pPr lvl="1">
              <a:tabLst>
                <a:tab pos="1971675" algn="l"/>
              </a:tabLst>
            </a:pPr>
            <a:r>
              <a:rPr lang="en-US" sz="1600" smtClean="0"/>
              <a:t>Division</a:t>
            </a:r>
          </a:p>
        </p:txBody>
      </p:sp>
      <p:pic>
        <p:nvPicPr>
          <p:cNvPr id="12294" name="Picture 7" descr="ARIS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35463" y="5959475"/>
            <a:ext cx="2159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641563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p:cNvSpPr>
          <p:nvPr>
            <p:ph type="title" idx="4294967295"/>
          </p:nvPr>
        </p:nvSpPr>
        <p:spPr/>
        <p:txBody>
          <a:bodyPr/>
          <a:lstStyle/>
          <a:p>
            <a:r>
              <a:rPr lang="en-US" smtClean="0"/>
              <a:t>Customer Master Data</a:t>
            </a:r>
          </a:p>
        </p:txBody>
      </p:sp>
      <p:sp>
        <p:nvSpPr>
          <p:cNvPr id="13315" name="Rectangle 3"/>
          <p:cNvSpPr>
            <a:spLocks noGrp="1" noChangeArrowheads="1"/>
          </p:cNvSpPr>
          <p:nvPr>
            <p:ph type="body" sz="half" idx="4294967295"/>
          </p:nvPr>
        </p:nvSpPr>
        <p:spPr>
          <a:xfrm>
            <a:off x="539750" y="1268413"/>
            <a:ext cx="3956050" cy="4857750"/>
          </a:xfrm>
        </p:spPr>
        <p:txBody>
          <a:bodyPr/>
          <a:lstStyle/>
          <a:p>
            <a:pPr>
              <a:tabLst>
                <a:tab pos="1971675" algn="l"/>
              </a:tabLst>
            </a:pPr>
            <a:r>
              <a:rPr lang="en-US" sz="1800" dirty="0" smtClean="0"/>
              <a:t>The customer master information is divided into 3 areas:</a:t>
            </a:r>
          </a:p>
          <a:p>
            <a:pPr lvl="1">
              <a:tabLst>
                <a:tab pos="1971675" algn="l"/>
              </a:tabLst>
            </a:pPr>
            <a:r>
              <a:rPr lang="en-US" sz="1600" dirty="0" smtClean="0">
                <a:hlinkClick r:id="rId3"/>
              </a:rPr>
              <a:t>General Data</a:t>
            </a:r>
            <a:endParaRPr lang="en-US" sz="1600" dirty="0" smtClean="0">
              <a:hlinkClick r:id="rId4"/>
            </a:endParaRPr>
          </a:p>
          <a:p>
            <a:pPr lvl="1">
              <a:tabLst>
                <a:tab pos="1971675" algn="l"/>
              </a:tabLst>
            </a:pPr>
            <a:r>
              <a:rPr lang="en-US" sz="1600" dirty="0" smtClean="0">
                <a:hlinkClick r:id="rId5"/>
              </a:rPr>
              <a:t>Company Code Data</a:t>
            </a:r>
            <a:endParaRPr lang="en-US" sz="1600" dirty="0" smtClean="0"/>
          </a:p>
          <a:p>
            <a:pPr lvl="1">
              <a:tabLst>
                <a:tab pos="1971675" algn="l"/>
              </a:tabLst>
            </a:pPr>
            <a:r>
              <a:rPr lang="en-US" sz="1600" dirty="0" smtClean="0">
                <a:hlinkClick r:id="rId6"/>
              </a:rPr>
              <a:t>Sales Area Data</a:t>
            </a:r>
            <a:endParaRPr lang="en-US" sz="1600" dirty="0" smtClean="0"/>
          </a:p>
        </p:txBody>
      </p:sp>
      <p:pic>
        <p:nvPicPr>
          <p:cNvPr id="13316" name="Picture 9" descr="XD0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43438" y="1268413"/>
            <a:ext cx="3935412" cy="482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7" name="Rectangle 5"/>
          <p:cNvSpPr>
            <a:spLocks noChangeArrowheads="1"/>
          </p:cNvSpPr>
          <p:nvPr/>
        </p:nvSpPr>
        <p:spPr bwMode="auto">
          <a:xfrm>
            <a:off x="5564188" y="1484313"/>
            <a:ext cx="1368425" cy="144462"/>
          </a:xfrm>
          <a:prstGeom prst="rect">
            <a:avLst/>
          </a:prstGeom>
          <a:solidFill>
            <a:srgbClr val="3366FF">
              <a:alpha val="0"/>
            </a:srgbClr>
          </a:solidFill>
          <a:ln w="19050" algn="ctr">
            <a:solidFill>
              <a:schemeClr val="accent1"/>
            </a:solidFill>
            <a:miter lim="800000"/>
            <a:headEnd/>
            <a:tailEnd/>
          </a:ln>
        </p:spPr>
        <p:txBody>
          <a:bodyPr wrap="none" lIns="0" tIns="0" rIns="0" bIns="0"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endParaRPr lang="de-DE"/>
          </a:p>
        </p:txBody>
      </p:sp>
      <p:pic>
        <p:nvPicPr>
          <p:cNvPr id="13318" name="Picture 7" descr="ARIS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32063" y="2117725"/>
            <a:ext cx="2159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9" name="Picture 8" descr="ARIS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11513" y="2405063"/>
            <a:ext cx="2159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0" name="Picture 9" descr="ARIS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95588" y="2700338"/>
            <a:ext cx="2159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509001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idx="4294967295"/>
          </p:nvPr>
        </p:nvSpPr>
        <p:spPr/>
        <p:txBody>
          <a:bodyPr/>
          <a:lstStyle/>
          <a:p>
            <a:r>
              <a:rPr lang="en-US" smtClean="0">
                <a:hlinkClick r:id="rId3"/>
              </a:rPr>
              <a:t>Customer Master</a:t>
            </a:r>
            <a:endParaRPr lang="en-US" smtClean="0"/>
          </a:p>
        </p:txBody>
      </p:sp>
      <p:sp>
        <p:nvSpPr>
          <p:cNvPr id="14339" name="AutoShape 4"/>
          <p:cNvSpPr>
            <a:spLocks noChangeArrowheads="1"/>
          </p:cNvSpPr>
          <p:nvPr/>
        </p:nvSpPr>
        <p:spPr bwMode="auto">
          <a:xfrm>
            <a:off x="838200" y="3810000"/>
            <a:ext cx="2667000" cy="1295400"/>
          </a:xfrm>
          <a:prstGeom prst="can">
            <a:avLst>
              <a:gd name="adj" fmla="val 25000"/>
            </a:avLst>
          </a:prstGeom>
          <a:solidFill>
            <a:srgbClr val="DBB40D"/>
          </a:solidFill>
          <a:ln w="25400">
            <a:solidFill>
              <a:srgbClr val="000000"/>
            </a:solidFill>
            <a:round/>
            <a:headEnd/>
            <a:tailEnd/>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eaLnBrk="1" hangingPunct="1">
              <a:spcBef>
                <a:spcPct val="0"/>
              </a:spcBef>
              <a:buClrTx/>
              <a:buFontTx/>
              <a:buNone/>
            </a:pPr>
            <a:r>
              <a:rPr lang="en-US" sz="1800">
                <a:solidFill>
                  <a:srgbClr val="000000"/>
                </a:solidFill>
              </a:rPr>
              <a:t>Company Code US00</a:t>
            </a:r>
          </a:p>
        </p:txBody>
      </p:sp>
      <p:sp>
        <p:nvSpPr>
          <p:cNvPr id="14340" name="AutoShape 5"/>
          <p:cNvSpPr>
            <a:spLocks noChangeArrowheads="1"/>
          </p:cNvSpPr>
          <p:nvPr/>
        </p:nvSpPr>
        <p:spPr bwMode="auto">
          <a:xfrm>
            <a:off x="1403350" y="4652963"/>
            <a:ext cx="2667000" cy="1295400"/>
          </a:xfrm>
          <a:prstGeom prst="can">
            <a:avLst>
              <a:gd name="adj" fmla="val 25000"/>
            </a:avLst>
          </a:prstGeom>
          <a:solidFill>
            <a:srgbClr val="DBB40D"/>
          </a:solidFill>
          <a:ln w="25400">
            <a:solidFill>
              <a:srgbClr val="000000"/>
            </a:solidFill>
            <a:round/>
            <a:headEnd/>
            <a:tailEnd/>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eaLnBrk="1" hangingPunct="1">
              <a:spcBef>
                <a:spcPct val="0"/>
              </a:spcBef>
              <a:buClrTx/>
              <a:buFontTx/>
              <a:buNone/>
            </a:pPr>
            <a:r>
              <a:rPr lang="en-US" sz="1800">
                <a:solidFill>
                  <a:srgbClr val="000000"/>
                </a:solidFill>
              </a:rPr>
              <a:t>Company Code DE00</a:t>
            </a:r>
          </a:p>
        </p:txBody>
      </p:sp>
      <p:sp>
        <p:nvSpPr>
          <p:cNvPr id="14341" name="AutoShape 7"/>
          <p:cNvSpPr>
            <a:spLocks noChangeArrowheads="1"/>
          </p:cNvSpPr>
          <p:nvPr/>
        </p:nvSpPr>
        <p:spPr bwMode="auto">
          <a:xfrm>
            <a:off x="2895600" y="1828800"/>
            <a:ext cx="2667000" cy="1295400"/>
          </a:xfrm>
          <a:prstGeom prst="can">
            <a:avLst>
              <a:gd name="adj" fmla="val 25000"/>
            </a:avLst>
          </a:prstGeom>
          <a:solidFill>
            <a:srgbClr val="C0C0C0"/>
          </a:solidFill>
          <a:ln w="25400">
            <a:solidFill>
              <a:srgbClr val="000000"/>
            </a:solidFill>
            <a:round/>
            <a:headEnd/>
            <a:tailEnd/>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eaLnBrk="1" hangingPunct="1">
              <a:spcBef>
                <a:spcPct val="0"/>
              </a:spcBef>
              <a:buClrTx/>
              <a:buFontTx/>
              <a:buNone/>
            </a:pPr>
            <a:r>
              <a:rPr lang="en-US" sz="1800" b="0">
                <a:solidFill>
                  <a:srgbClr val="000000"/>
                </a:solidFill>
              </a:rPr>
              <a:t>Client XXX</a:t>
            </a:r>
          </a:p>
        </p:txBody>
      </p:sp>
      <p:sp>
        <p:nvSpPr>
          <p:cNvPr id="14342" name="Text Box 10"/>
          <p:cNvSpPr txBox="1">
            <a:spLocks noChangeArrowheads="1"/>
          </p:cNvSpPr>
          <p:nvPr/>
        </p:nvSpPr>
        <p:spPr bwMode="auto">
          <a:xfrm>
            <a:off x="2411413" y="1524000"/>
            <a:ext cx="5334000"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spcBef>
                <a:spcPct val="50000"/>
              </a:spcBef>
              <a:buClrTx/>
              <a:buFontTx/>
              <a:buNone/>
            </a:pPr>
            <a:r>
              <a:rPr lang="en-US" sz="1400">
                <a:solidFill>
                  <a:srgbClr val="000000"/>
                </a:solidFill>
              </a:rPr>
              <a:t>General Information</a:t>
            </a:r>
            <a:r>
              <a:rPr lang="en-US" sz="1400" b="0">
                <a:solidFill>
                  <a:srgbClr val="000000"/>
                </a:solidFill>
              </a:rPr>
              <a:t> relevant for the entire organization:</a:t>
            </a:r>
            <a:br>
              <a:rPr lang="en-US" sz="1400" b="0">
                <a:solidFill>
                  <a:srgbClr val="000000"/>
                </a:solidFill>
              </a:rPr>
            </a:br>
            <a:r>
              <a:rPr lang="en-US" sz="1400" b="0">
                <a:solidFill>
                  <a:srgbClr val="000000"/>
                </a:solidFill>
              </a:rPr>
              <a:t>			 </a:t>
            </a:r>
          </a:p>
          <a:p>
            <a:pPr eaLnBrk="1" hangingPunct="1">
              <a:spcBef>
                <a:spcPct val="50000"/>
              </a:spcBef>
              <a:buClrTx/>
              <a:buFontTx/>
              <a:buNone/>
            </a:pPr>
            <a:r>
              <a:rPr lang="en-US" sz="1400" b="0">
                <a:solidFill>
                  <a:srgbClr val="000000"/>
                </a:solidFill>
              </a:rPr>
              <a:t>			        Name</a:t>
            </a:r>
            <a:br>
              <a:rPr lang="en-US" sz="1400" b="0">
                <a:solidFill>
                  <a:srgbClr val="000000"/>
                </a:solidFill>
              </a:rPr>
            </a:br>
            <a:r>
              <a:rPr lang="en-US" sz="1400" b="0">
                <a:solidFill>
                  <a:srgbClr val="000000"/>
                </a:solidFill>
              </a:rPr>
              <a:t>			        Address</a:t>
            </a:r>
            <a:br>
              <a:rPr lang="en-US" sz="1400" b="0">
                <a:solidFill>
                  <a:srgbClr val="000000"/>
                </a:solidFill>
              </a:rPr>
            </a:br>
            <a:r>
              <a:rPr lang="en-US" sz="1400" b="0">
                <a:solidFill>
                  <a:srgbClr val="000000"/>
                </a:solidFill>
              </a:rPr>
              <a:t>			        Communication</a:t>
            </a:r>
          </a:p>
        </p:txBody>
      </p:sp>
      <p:sp>
        <p:nvSpPr>
          <p:cNvPr id="14343" name="Text Box 11"/>
          <p:cNvSpPr txBox="1">
            <a:spLocks noChangeArrowheads="1"/>
          </p:cNvSpPr>
          <p:nvPr/>
        </p:nvSpPr>
        <p:spPr bwMode="auto">
          <a:xfrm>
            <a:off x="609600" y="3505200"/>
            <a:ext cx="54864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spcBef>
                <a:spcPct val="50000"/>
              </a:spcBef>
              <a:buClrTx/>
              <a:buFontTx/>
              <a:buNone/>
            </a:pPr>
            <a:r>
              <a:rPr lang="en-US" sz="1400">
                <a:solidFill>
                  <a:srgbClr val="000000"/>
                </a:solidFill>
              </a:rPr>
              <a:t>Company Code specific information</a:t>
            </a:r>
            <a:r>
              <a:rPr lang="en-US" sz="1400" b="0">
                <a:solidFill>
                  <a:srgbClr val="000000"/>
                </a:solidFill>
              </a:rPr>
              <a:t>:			   </a:t>
            </a:r>
          </a:p>
          <a:p>
            <a:pPr eaLnBrk="1" hangingPunct="1">
              <a:spcBef>
                <a:spcPct val="10000"/>
              </a:spcBef>
              <a:buClrTx/>
              <a:buFontTx/>
              <a:buNone/>
            </a:pPr>
            <a:r>
              <a:rPr lang="en-US" sz="1400" b="0">
                <a:solidFill>
                  <a:srgbClr val="000000"/>
                </a:solidFill>
              </a:rPr>
              <a:t>			   Acc. Mgmt</a:t>
            </a:r>
            <a:br>
              <a:rPr lang="en-US" sz="1400" b="0">
                <a:solidFill>
                  <a:srgbClr val="000000"/>
                </a:solidFill>
              </a:rPr>
            </a:br>
            <a:r>
              <a:rPr lang="en-US" sz="1400" b="0">
                <a:solidFill>
                  <a:srgbClr val="000000"/>
                </a:solidFill>
              </a:rPr>
              <a:t>	                                  	   Payment</a:t>
            </a:r>
            <a:br>
              <a:rPr lang="en-US" sz="1400" b="0">
                <a:solidFill>
                  <a:srgbClr val="000000"/>
                </a:solidFill>
              </a:rPr>
            </a:br>
            <a:r>
              <a:rPr lang="en-US" sz="1400" b="0">
                <a:solidFill>
                  <a:srgbClr val="000000"/>
                </a:solidFill>
              </a:rPr>
              <a:t>	                              	   Bank</a:t>
            </a:r>
          </a:p>
        </p:txBody>
      </p:sp>
      <p:sp>
        <p:nvSpPr>
          <p:cNvPr id="14344" name="Text Box 12"/>
          <p:cNvSpPr txBox="1">
            <a:spLocks noChangeArrowheads="1"/>
          </p:cNvSpPr>
          <p:nvPr/>
        </p:nvSpPr>
        <p:spPr bwMode="auto">
          <a:xfrm>
            <a:off x="4787900" y="3500438"/>
            <a:ext cx="3962400" cy="963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spcBef>
                <a:spcPct val="50000"/>
              </a:spcBef>
              <a:buClrTx/>
              <a:buFontTx/>
              <a:buNone/>
            </a:pPr>
            <a:r>
              <a:rPr lang="en-US" sz="1400">
                <a:solidFill>
                  <a:srgbClr val="000000"/>
                </a:solidFill>
              </a:rPr>
              <a:t>Sales Area specific information</a:t>
            </a:r>
            <a:r>
              <a:rPr lang="en-US" sz="1400" b="0">
                <a:solidFill>
                  <a:srgbClr val="000000"/>
                </a:solidFill>
              </a:rPr>
              <a:t>:</a:t>
            </a:r>
            <a:br>
              <a:rPr lang="en-US" sz="1400" b="0">
                <a:solidFill>
                  <a:srgbClr val="000000"/>
                </a:solidFill>
              </a:rPr>
            </a:br>
            <a:r>
              <a:rPr lang="en-US" sz="1400" b="0">
                <a:solidFill>
                  <a:srgbClr val="000000"/>
                </a:solidFill>
              </a:rPr>
              <a:t>		                </a:t>
            </a:r>
          </a:p>
          <a:p>
            <a:pPr eaLnBrk="1" hangingPunct="1">
              <a:spcBef>
                <a:spcPct val="10000"/>
              </a:spcBef>
              <a:buClrTx/>
              <a:buFontTx/>
              <a:buNone/>
            </a:pPr>
            <a:r>
              <a:rPr lang="en-US" sz="1400" b="0">
                <a:solidFill>
                  <a:srgbClr val="000000"/>
                </a:solidFill>
              </a:rPr>
              <a:t>		                    Sales Office		                    Currency </a:t>
            </a:r>
          </a:p>
        </p:txBody>
      </p:sp>
      <p:sp>
        <p:nvSpPr>
          <p:cNvPr id="14345" name="AutoShape 8"/>
          <p:cNvSpPr>
            <a:spLocks noChangeArrowheads="1"/>
          </p:cNvSpPr>
          <p:nvPr/>
        </p:nvSpPr>
        <p:spPr bwMode="auto">
          <a:xfrm>
            <a:off x="4953000" y="3886200"/>
            <a:ext cx="2667000" cy="1295400"/>
          </a:xfrm>
          <a:prstGeom prst="can">
            <a:avLst>
              <a:gd name="adj" fmla="val 25000"/>
            </a:avLst>
          </a:prstGeom>
          <a:solidFill>
            <a:schemeClr val="accent1"/>
          </a:solidFill>
          <a:ln w="25400">
            <a:solidFill>
              <a:srgbClr val="000000"/>
            </a:solidFill>
            <a:round/>
            <a:headEnd/>
            <a:tailEnd/>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eaLnBrk="1" hangingPunct="1">
              <a:spcBef>
                <a:spcPct val="0"/>
              </a:spcBef>
              <a:buClrTx/>
              <a:buFontTx/>
              <a:buNone/>
            </a:pPr>
            <a:r>
              <a:rPr lang="en-US" sz="1800" b="0"/>
              <a:t>Sales Org. UW00</a:t>
            </a:r>
          </a:p>
        </p:txBody>
      </p:sp>
      <p:sp>
        <p:nvSpPr>
          <p:cNvPr id="14346" name="AutoShape 9"/>
          <p:cNvSpPr>
            <a:spLocks noChangeArrowheads="1"/>
          </p:cNvSpPr>
          <p:nvPr/>
        </p:nvSpPr>
        <p:spPr bwMode="auto">
          <a:xfrm>
            <a:off x="5508625" y="4724400"/>
            <a:ext cx="2667000" cy="1295400"/>
          </a:xfrm>
          <a:prstGeom prst="can">
            <a:avLst>
              <a:gd name="adj" fmla="val 25000"/>
            </a:avLst>
          </a:prstGeom>
          <a:solidFill>
            <a:schemeClr val="accent1"/>
          </a:solidFill>
          <a:ln w="25400">
            <a:solidFill>
              <a:srgbClr val="000000"/>
            </a:solidFill>
            <a:round/>
            <a:headEnd/>
            <a:tailEnd/>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eaLnBrk="1" hangingPunct="1">
              <a:spcBef>
                <a:spcPct val="0"/>
              </a:spcBef>
              <a:buClrTx/>
              <a:buFontTx/>
              <a:buNone/>
            </a:pPr>
            <a:r>
              <a:rPr lang="en-US" sz="1800" b="0"/>
              <a:t>Sales Org. DS00</a:t>
            </a:r>
          </a:p>
        </p:txBody>
      </p:sp>
      <p:pic>
        <p:nvPicPr>
          <p:cNvPr id="14347" name="Picture 12" descr="ARIS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87850" y="908050"/>
            <a:ext cx="2159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548530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title" idx="4294967295"/>
          </p:nvPr>
        </p:nvSpPr>
        <p:spPr/>
        <p:txBody>
          <a:bodyPr/>
          <a:lstStyle/>
          <a:p>
            <a:r>
              <a:rPr lang="en-US" smtClean="0"/>
              <a:t>Material Master Data</a:t>
            </a:r>
          </a:p>
        </p:txBody>
      </p:sp>
      <p:sp>
        <p:nvSpPr>
          <p:cNvPr id="15363" name="Rectangle 3"/>
          <p:cNvSpPr>
            <a:spLocks noGrp="1" noChangeArrowheads="1"/>
          </p:cNvSpPr>
          <p:nvPr>
            <p:ph type="body" sz="half" idx="4294967295"/>
          </p:nvPr>
        </p:nvSpPr>
        <p:spPr>
          <a:xfrm>
            <a:off x="539750" y="1268413"/>
            <a:ext cx="3956050" cy="4857750"/>
          </a:xfrm>
        </p:spPr>
        <p:txBody>
          <a:bodyPr/>
          <a:lstStyle/>
          <a:p>
            <a:pPr>
              <a:tabLst>
                <a:tab pos="1971675" algn="l"/>
              </a:tabLst>
            </a:pPr>
            <a:r>
              <a:rPr lang="en-US" sz="1800" smtClean="0"/>
              <a:t>Material Master</a:t>
            </a:r>
          </a:p>
          <a:p>
            <a:pPr lvl="1">
              <a:tabLst>
                <a:tab pos="1971675" algn="l"/>
              </a:tabLst>
            </a:pPr>
            <a:r>
              <a:rPr lang="en-US" sz="1600" smtClean="0"/>
              <a:t>Contains all the information a company needs to manage about a material</a:t>
            </a:r>
          </a:p>
          <a:p>
            <a:pPr lvl="1">
              <a:tabLst>
                <a:tab pos="1971675" algn="l"/>
              </a:tabLst>
            </a:pPr>
            <a:r>
              <a:rPr lang="en-US" sz="1600" smtClean="0"/>
              <a:t>It is used by most components within the SAP system</a:t>
            </a:r>
          </a:p>
          <a:p>
            <a:pPr lvl="2">
              <a:tabLst>
                <a:tab pos="1971675" algn="l"/>
              </a:tabLst>
            </a:pPr>
            <a:r>
              <a:rPr lang="en-US" sz="1400" smtClean="0"/>
              <a:t>Sales and Distribution</a:t>
            </a:r>
          </a:p>
          <a:p>
            <a:pPr lvl="2">
              <a:tabLst>
                <a:tab pos="1971675" algn="l"/>
              </a:tabLst>
            </a:pPr>
            <a:r>
              <a:rPr lang="en-US" sz="1400" smtClean="0"/>
              <a:t>Materials Management</a:t>
            </a:r>
          </a:p>
          <a:p>
            <a:pPr lvl="2">
              <a:tabLst>
                <a:tab pos="1971675" algn="l"/>
              </a:tabLst>
            </a:pPr>
            <a:r>
              <a:rPr lang="en-US" sz="1400" smtClean="0"/>
              <a:t>Production</a:t>
            </a:r>
          </a:p>
          <a:p>
            <a:pPr lvl="2">
              <a:tabLst>
                <a:tab pos="1971675" algn="l"/>
              </a:tabLst>
            </a:pPr>
            <a:r>
              <a:rPr lang="en-US" sz="1400" smtClean="0"/>
              <a:t>Plant Maintenance</a:t>
            </a:r>
          </a:p>
          <a:p>
            <a:pPr lvl="2">
              <a:tabLst>
                <a:tab pos="1971675" algn="l"/>
              </a:tabLst>
            </a:pPr>
            <a:r>
              <a:rPr lang="en-US" sz="1400" smtClean="0"/>
              <a:t>Accounting/Controlling</a:t>
            </a:r>
          </a:p>
          <a:p>
            <a:pPr lvl="2">
              <a:tabLst>
                <a:tab pos="1971675" algn="l"/>
              </a:tabLst>
            </a:pPr>
            <a:r>
              <a:rPr lang="en-US" sz="1400" smtClean="0"/>
              <a:t>Quality Management</a:t>
            </a:r>
          </a:p>
          <a:p>
            <a:pPr lvl="1">
              <a:tabLst>
                <a:tab pos="1971675" algn="l"/>
              </a:tabLst>
            </a:pPr>
            <a:r>
              <a:rPr lang="en-US" sz="1600" smtClean="0"/>
              <a:t>Material master data is stored in functional segments called Views</a:t>
            </a:r>
          </a:p>
        </p:txBody>
      </p:sp>
      <p:pic>
        <p:nvPicPr>
          <p:cNvPr id="15364" name="Picture 8" descr="MM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3438" y="1268413"/>
            <a:ext cx="3919537" cy="410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12947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idx="4294967295"/>
          </p:nvPr>
        </p:nvSpPr>
        <p:spPr/>
        <p:txBody>
          <a:bodyPr/>
          <a:lstStyle/>
          <a:p>
            <a:r>
              <a:rPr lang="en-US" smtClean="0"/>
              <a:t>Condition Master Data (Pricing)</a:t>
            </a:r>
          </a:p>
        </p:txBody>
      </p:sp>
      <p:sp>
        <p:nvSpPr>
          <p:cNvPr id="16387" name="Rectangle 3"/>
          <p:cNvSpPr>
            <a:spLocks noGrp="1" noChangeArrowheads="1"/>
          </p:cNvSpPr>
          <p:nvPr>
            <p:ph type="body" sz="half" idx="4294967295"/>
          </p:nvPr>
        </p:nvSpPr>
        <p:spPr>
          <a:xfrm>
            <a:off x="539750" y="1268413"/>
            <a:ext cx="3956050" cy="4857750"/>
          </a:xfrm>
        </p:spPr>
        <p:txBody>
          <a:bodyPr/>
          <a:lstStyle/>
          <a:p>
            <a:pPr>
              <a:tabLst>
                <a:tab pos="1971675" algn="l"/>
              </a:tabLst>
            </a:pPr>
            <a:r>
              <a:rPr lang="en-US" sz="1800" smtClean="0"/>
              <a:t>Condition master data includes:</a:t>
            </a:r>
          </a:p>
          <a:p>
            <a:pPr lvl="1">
              <a:tabLst>
                <a:tab pos="1971675" algn="l"/>
              </a:tabLst>
            </a:pPr>
            <a:r>
              <a:rPr lang="en-US" sz="1600" smtClean="0"/>
              <a:t>Prices</a:t>
            </a:r>
          </a:p>
          <a:p>
            <a:pPr lvl="1">
              <a:tabLst>
                <a:tab pos="1971675" algn="l"/>
              </a:tabLst>
            </a:pPr>
            <a:r>
              <a:rPr lang="en-US" sz="1600" smtClean="0"/>
              <a:t>Surcharges</a:t>
            </a:r>
          </a:p>
          <a:p>
            <a:pPr lvl="1">
              <a:tabLst>
                <a:tab pos="1971675" algn="l"/>
              </a:tabLst>
            </a:pPr>
            <a:r>
              <a:rPr lang="en-US" sz="1600" smtClean="0"/>
              <a:t>Discounts</a:t>
            </a:r>
          </a:p>
          <a:p>
            <a:pPr lvl="1">
              <a:tabLst>
                <a:tab pos="1971675" algn="l"/>
              </a:tabLst>
            </a:pPr>
            <a:r>
              <a:rPr lang="en-US" sz="1600" smtClean="0"/>
              <a:t>Freights</a:t>
            </a:r>
          </a:p>
          <a:p>
            <a:pPr lvl="1">
              <a:tabLst>
                <a:tab pos="1971675" algn="l"/>
              </a:tabLst>
            </a:pPr>
            <a:r>
              <a:rPr lang="en-US" sz="1600" smtClean="0"/>
              <a:t>Taxes</a:t>
            </a:r>
          </a:p>
          <a:p>
            <a:pPr>
              <a:tabLst>
                <a:tab pos="1971675" algn="l"/>
              </a:tabLst>
            </a:pPr>
            <a:r>
              <a:rPr lang="en-US" sz="1800" smtClean="0"/>
              <a:t>You can define the condition master to be dependent on various data:</a:t>
            </a:r>
          </a:p>
          <a:p>
            <a:pPr lvl="1">
              <a:tabLst>
                <a:tab pos="1971675" algn="l"/>
              </a:tabLst>
            </a:pPr>
            <a:r>
              <a:rPr lang="en-US" sz="1600" smtClean="0"/>
              <a:t>Material specific</a:t>
            </a:r>
          </a:p>
          <a:p>
            <a:pPr lvl="1">
              <a:tabLst>
                <a:tab pos="1971675" algn="l"/>
              </a:tabLst>
            </a:pPr>
            <a:r>
              <a:rPr lang="en-US" sz="1600" smtClean="0"/>
              <a:t>Customer specific</a:t>
            </a:r>
          </a:p>
          <a:p>
            <a:pPr>
              <a:tabLst>
                <a:tab pos="1971675" algn="l"/>
              </a:tabLst>
            </a:pPr>
            <a:r>
              <a:rPr lang="en-US" sz="1800" smtClean="0"/>
              <a:t>Conditions can be dependent on any document field</a:t>
            </a:r>
          </a:p>
        </p:txBody>
      </p:sp>
      <p:pic>
        <p:nvPicPr>
          <p:cNvPr id="16388" name="Picture 9" descr="VA01_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825" y="1268413"/>
            <a:ext cx="3455988" cy="2319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9" name="Picture 10" descr="VA01_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6825" y="3716338"/>
            <a:ext cx="3455988" cy="2328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465515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idx="4294967295"/>
          </p:nvPr>
        </p:nvSpPr>
        <p:spPr/>
        <p:txBody>
          <a:bodyPr/>
          <a:lstStyle/>
          <a:p>
            <a:r>
              <a:rPr lang="en-US" smtClean="0"/>
              <a:t>Output</a:t>
            </a:r>
          </a:p>
        </p:txBody>
      </p:sp>
      <p:sp>
        <p:nvSpPr>
          <p:cNvPr id="17411" name="Rectangle 3"/>
          <p:cNvSpPr>
            <a:spLocks noGrp="1" noChangeArrowheads="1"/>
          </p:cNvSpPr>
          <p:nvPr>
            <p:ph type="body" sz="half" idx="4294967295"/>
          </p:nvPr>
        </p:nvSpPr>
        <p:spPr>
          <a:xfrm>
            <a:off x="539750" y="1268413"/>
            <a:ext cx="3956050" cy="4857750"/>
          </a:xfrm>
        </p:spPr>
        <p:txBody>
          <a:bodyPr/>
          <a:lstStyle/>
          <a:p>
            <a:pPr>
              <a:tabLst>
                <a:tab pos="1971675" algn="l"/>
              </a:tabLst>
            </a:pPr>
            <a:r>
              <a:rPr lang="en-US" sz="1800" smtClean="0"/>
              <a:t>Output is information that is sent  to the customer using various media, such as:</a:t>
            </a:r>
          </a:p>
          <a:p>
            <a:pPr lvl="1">
              <a:tabLst>
                <a:tab pos="1971675" algn="l"/>
              </a:tabLst>
            </a:pPr>
            <a:r>
              <a:rPr lang="en-US" sz="1600" smtClean="0"/>
              <a:t>E-mail</a:t>
            </a:r>
          </a:p>
          <a:p>
            <a:pPr lvl="1">
              <a:tabLst>
                <a:tab pos="1971675" algn="l"/>
              </a:tabLst>
            </a:pPr>
            <a:r>
              <a:rPr lang="en-US" sz="1600" smtClean="0"/>
              <a:t>Mail</a:t>
            </a:r>
          </a:p>
          <a:p>
            <a:pPr lvl="1">
              <a:tabLst>
                <a:tab pos="1971675" algn="l"/>
              </a:tabLst>
            </a:pPr>
            <a:r>
              <a:rPr lang="en-US" sz="1600" smtClean="0"/>
              <a:t>EDI</a:t>
            </a:r>
          </a:p>
          <a:p>
            <a:pPr lvl="1">
              <a:tabLst>
                <a:tab pos="1971675" algn="l"/>
              </a:tabLst>
            </a:pPr>
            <a:r>
              <a:rPr lang="en-US" sz="1600" smtClean="0"/>
              <a:t>Fax</a:t>
            </a:r>
          </a:p>
          <a:p>
            <a:pPr lvl="1">
              <a:tabLst>
                <a:tab pos="1971675" algn="l"/>
              </a:tabLst>
            </a:pPr>
            <a:r>
              <a:rPr lang="en-US" sz="1600" smtClean="0"/>
              <a:t>XML</a:t>
            </a:r>
          </a:p>
          <a:p>
            <a:pPr>
              <a:tabLst>
                <a:tab pos="1971675" algn="l"/>
              </a:tabLst>
            </a:pPr>
            <a:r>
              <a:rPr lang="en-US" sz="1800" smtClean="0"/>
              <a:t>Output examples:</a:t>
            </a:r>
          </a:p>
          <a:p>
            <a:pPr lvl="1">
              <a:tabLst>
                <a:tab pos="1971675" algn="l"/>
              </a:tabLst>
            </a:pPr>
            <a:r>
              <a:rPr lang="en-US" sz="1600" smtClean="0"/>
              <a:t>Quotation</a:t>
            </a:r>
          </a:p>
          <a:p>
            <a:pPr lvl="1">
              <a:tabLst>
                <a:tab pos="1971675" algn="l"/>
              </a:tabLst>
            </a:pPr>
            <a:r>
              <a:rPr lang="en-US" sz="1600" smtClean="0"/>
              <a:t>Confirmation</a:t>
            </a:r>
          </a:p>
          <a:p>
            <a:pPr lvl="1">
              <a:tabLst>
                <a:tab pos="1971675" algn="l"/>
              </a:tabLst>
            </a:pPr>
            <a:r>
              <a:rPr lang="en-US" sz="1600" smtClean="0"/>
              <a:t>Invoice</a:t>
            </a:r>
          </a:p>
        </p:txBody>
      </p:sp>
      <p:pic>
        <p:nvPicPr>
          <p:cNvPr id="17412" name="Picture 8" descr="VA01_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0200" y="1916113"/>
            <a:ext cx="4319588" cy="362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356517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idx="4294967295"/>
          </p:nvPr>
        </p:nvSpPr>
        <p:spPr/>
        <p:txBody>
          <a:bodyPr/>
          <a:lstStyle/>
          <a:p>
            <a:r>
              <a:rPr lang="en-US" smtClean="0">
                <a:hlinkClick r:id="rId3"/>
              </a:rPr>
              <a:t>Sales Order Process</a:t>
            </a:r>
            <a:endParaRPr lang="en-US" smtClean="0"/>
          </a:p>
        </p:txBody>
      </p:sp>
      <p:grpSp>
        <p:nvGrpSpPr>
          <p:cNvPr id="18435" name="Group 3"/>
          <p:cNvGrpSpPr>
            <a:grpSpLocks/>
          </p:cNvGrpSpPr>
          <p:nvPr/>
        </p:nvGrpSpPr>
        <p:grpSpPr bwMode="auto">
          <a:xfrm>
            <a:off x="762000" y="1371600"/>
            <a:ext cx="7010400" cy="4648200"/>
            <a:chOff x="480" y="768"/>
            <a:chExt cx="4416" cy="2928"/>
          </a:xfrm>
        </p:grpSpPr>
        <p:sp>
          <p:nvSpPr>
            <p:cNvPr id="18444" name="AutoShape 4"/>
            <p:cNvSpPr>
              <a:spLocks noChangeArrowheads="1"/>
            </p:cNvSpPr>
            <p:nvPr/>
          </p:nvSpPr>
          <p:spPr bwMode="auto">
            <a:xfrm rot="1224442">
              <a:off x="864" y="864"/>
              <a:ext cx="3862" cy="2597"/>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66 w 21600"/>
                <a:gd name="T19" fmla="*/ 3161 h 21600"/>
                <a:gd name="T20" fmla="*/ 18434 w 21600"/>
                <a:gd name="T21" fmla="*/ 18439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499" y="15302"/>
                  </a:moveTo>
                  <a:cubicBezTo>
                    <a:pt x="4151" y="18347"/>
                    <a:pt x="7336" y="20243"/>
                    <a:pt x="10800" y="20243"/>
                  </a:cubicBezTo>
                  <a:cubicBezTo>
                    <a:pt x="16015" y="20243"/>
                    <a:pt x="20243" y="16015"/>
                    <a:pt x="20243" y="10800"/>
                  </a:cubicBezTo>
                  <a:cubicBezTo>
                    <a:pt x="20243" y="5584"/>
                    <a:pt x="16015" y="1357"/>
                    <a:pt x="10800" y="1357"/>
                  </a:cubicBezTo>
                  <a:cubicBezTo>
                    <a:pt x="5627" y="1356"/>
                    <a:pt x="1417" y="5518"/>
                    <a:pt x="1357" y="10690"/>
                  </a:cubicBezTo>
                  <a:lnTo>
                    <a:pt x="0" y="10675"/>
                  </a:lnTo>
                  <a:cubicBezTo>
                    <a:pt x="69" y="4759"/>
                    <a:pt x="4883" y="-1"/>
                    <a:pt x="10800" y="0"/>
                  </a:cubicBezTo>
                  <a:cubicBezTo>
                    <a:pt x="16764" y="0"/>
                    <a:pt x="21600" y="4835"/>
                    <a:pt x="21600" y="10800"/>
                  </a:cubicBezTo>
                  <a:cubicBezTo>
                    <a:pt x="21600" y="16764"/>
                    <a:pt x="16764" y="21600"/>
                    <a:pt x="10800" y="21600"/>
                  </a:cubicBezTo>
                  <a:cubicBezTo>
                    <a:pt x="6838" y="21600"/>
                    <a:pt x="3195" y="19431"/>
                    <a:pt x="1306" y="15949"/>
                  </a:cubicBezTo>
                  <a:lnTo>
                    <a:pt x="-1067" y="17237"/>
                  </a:lnTo>
                  <a:lnTo>
                    <a:pt x="291" y="12656"/>
                  </a:lnTo>
                  <a:lnTo>
                    <a:pt x="4872" y="14015"/>
                  </a:lnTo>
                  <a:lnTo>
                    <a:pt x="2499" y="15302"/>
                  </a:lnTo>
                  <a:close/>
                </a:path>
              </a:pathLst>
            </a:custGeom>
            <a:solidFill>
              <a:srgbClr val="666666">
                <a:alpha val="30196"/>
              </a:srgbClr>
            </a:solidFill>
            <a:ln w="12700" algn="ctr">
              <a:solidFill>
                <a:srgbClr val="666666"/>
              </a:solidFill>
              <a:miter lim="800000"/>
              <a:headEnd type="none" w="sm" len="sm"/>
              <a:tailEnd type="none" w="sm" len="sm"/>
            </a:ln>
          </p:spPr>
          <p:txBody>
            <a:bodyPr anchor="ctr">
              <a:spAutoFit/>
            </a:bodyPr>
            <a:lstStyle/>
            <a:p>
              <a:endParaRPr lang="en-US"/>
            </a:p>
          </p:txBody>
        </p:sp>
        <p:sp>
          <p:nvSpPr>
            <p:cNvPr id="18445" name="Rectangle 5"/>
            <p:cNvSpPr>
              <a:spLocks noChangeArrowheads="1"/>
            </p:cNvSpPr>
            <p:nvPr/>
          </p:nvSpPr>
          <p:spPr bwMode="auto">
            <a:xfrm>
              <a:off x="2592" y="768"/>
              <a:ext cx="1008"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sz="2000" b="0">
                  <a:solidFill>
                    <a:srgbClr val="000000"/>
                  </a:solidFill>
                  <a:hlinkClick r:id=""/>
                </a:rPr>
                <a:t>Sales Order</a:t>
              </a:r>
            </a:p>
            <a:p>
              <a:pPr algn="ctr">
                <a:spcBef>
                  <a:spcPct val="0"/>
                </a:spcBef>
                <a:buClrTx/>
                <a:buFontTx/>
                <a:buNone/>
              </a:pPr>
              <a:r>
                <a:rPr lang="en-US" sz="2000" b="0">
                  <a:solidFill>
                    <a:srgbClr val="000000"/>
                  </a:solidFill>
                  <a:hlinkClick r:id=""/>
                </a:rPr>
                <a:t>Entry</a:t>
              </a:r>
              <a:endParaRPr lang="en-US" sz="2000" b="0">
                <a:solidFill>
                  <a:srgbClr val="000000"/>
                </a:solidFill>
              </a:endParaRPr>
            </a:p>
          </p:txBody>
        </p:sp>
        <p:sp>
          <p:nvSpPr>
            <p:cNvPr id="18446" name="Rectangle 6"/>
            <p:cNvSpPr>
              <a:spLocks noChangeArrowheads="1"/>
            </p:cNvSpPr>
            <p:nvPr/>
          </p:nvSpPr>
          <p:spPr bwMode="auto">
            <a:xfrm>
              <a:off x="2784" y="3264"/>
              <a:ext cx="960"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sz="2000" b="0">
                  <a:solidFill>
                    <a:srgbClr val="000000"/>
                  </a:solidFill>
                  <a:hlinkClick r:id=""/>
                </a:rPr>
                <a:t>Post Goods</a:t>
              </a:r>
            </a:p>
            <a:p>
              <a:pPr algn="ctr">
                <a:spcBef>
                  <a:spcPct val="0"/>
                </a:spcBef>
                <a:buClrTx/>
                <a:buFontTx/>
                <a:buNone/>
              </a:pPr>
              <a:r>
                <a:rPr lang="en-US" sz="2000" b="0">
                  <a:solidFill>
                    <a:srgbClr val="000000"/>
                  </a:solidFill>
                  <a:hlinkClick r:id=""/>
                </a:rPr>
                <a:t> Issue</a:t>
              </a:r>
              <a:endParaRPr lang="en-US" sz="2000" b="0">
                <a:solidFill>
                  <a:srgbClr val="000000"/>
                </a:solidFill>
              </a:endParaRPr>
            </a:p>
          </p:txBody>
        </p:sp>
        <p:sp>
          <p:nvSpPr>
            <p:cNvPr id="18447" name="Rectangle 7"/>
            <p:cNvSpPr>
              <a:spLocks noChangeArrowheads="1"/>
            </p:cNvSpPr>
            <p:nvPr/>
          </p:nvSpPr>
          <p:spPr bwMode="auto">
            <a:xfrm>
              <a:off x="1584" y="2976"/>
              <a:ext cx="912"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sz="2000" b="0">
                  <a:solidFill>
                    <a:srgbClr val="000000"/>
                  </a:solidFill>
                  <a:hlinkClick r:id=""/>
                </a:rPr>
                <a:t>Invoice </a:t>
              </a:r>
            </a:p>
            <a:p>
              <a:pPr algn="ctr">
                <a:spcBef>
                  <a:spcPct val="0"/>
                </a:spcBef>
                <a:buClrTx/>
                <a:buFontTx/>
                <a:buNone/>
              </a:pPr>
              <a:r>
                <a:rPr lang="en-US" sz="2000" b="0">
                  <a:solidFill>
                    <a:srgbClr val="000000"/>
                  </a:solidFill>
                  <a:hlinkClick r:id=""/>
                </a:rPr>
                <a:t>Customer</a:t>
              </a:r>
              <a:endParaRPr lang="en-US" sz="2000" b="0">
                <a:solidFill>
                  <a:srgbClr val="000000"/>
                </a:solidFill>
              </a:endParaRPr>
            </a:p>
          </p:txBody>
        </p:sp>
        <p:sp>
          <p:nvSpPr>
            <p:cNvPr id="18448" name="Rectangle 8"/>
            <p:cNvSpPr>
              <a:spLocks noChangeArrowheads="1"/>
            </p:cNvSpPr>
            <p:nvPr/>
          </p:nvSpPr>
          <p:spPr bwMode="auto">
            <a:xfrm>
              <a:off x="4128" y="2016"/>
              <a:ext cx="768"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sz="2000" b="0">
                  <a:solidFill>
                    <a:srgbClr val="000000"/>
                  </a:solidFill>
                  <a:hlinkClick r:id=""/>
                </a:rPr>
                <a:t>Pick</a:t>
              </a:r>
            </a:p>
            <a:p>
              <a:pPr algn="ctr">
                <a:spcBef>
                  <a:spcPct val="0"/>
                </a:spcBef>
                <a:buClrTx/>
                <a:buFontTx/>
                <a:buNone/>
              </a:pPr>
              <a:r>
                <a:rPr lang="en-US" sz="2000" b="0">
                  <a:solidFill>
                    <a:srgbClr val="000000"/>
                  </a:solidFill>
                  <a:hlinkClick r:id=""/>
                </a:rPr>
                <a:t> Materials</a:t>
              </a:r>
              <a:endParaRPr lang="en-US" sz="2000" b="0">
                <a:solidFill>
                  <a:srgbClr val="000000"/>
                </a:solidFill>
              </a:endParaRPr>
            </a:p>
          </p:txBody>
        </p:sp>
        <p:sp>
          <p:nvSpPr>
            <p:cNvPr id="18449" name="Rectangle 9"/>
            <p:cNvSpPr>
              <a:spLocks noChangeArrowheads="1"/>
            </p:cNvSpPr>
            <p:nvPr/>
          </p:nvSpPr>
          <p:spPr bwMode="auto">
            <a:xfrm>
              <a:off x="480" y="2352"/>
              <a:ext cx="1440"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sz="2000" b="0">
                  <a:solidFill>
                    <a:srgbClr val="000000"/>
                  </a:solidFill>
                  <a:hlinkClick r:id=""/>
                </a:rPr>
                <a:t>Receipt of</a:t>
              </a:r>
            </a:p>
            <a:p>
              <a:pPr algn="ctr">
                <a:spcBef>
                  <a:spcPct val="0"/>
                </a:spcBef>
                <a:buClrTx/>
                <a:buFontTx/>
                <a:buNone/>
              </a:pPr>
              <a:r>
                <a:rPr lang="en-US" sz="2000" b="0">
                  <a:solidFill>
                    <a:srgbClr val="000000"/>
                  </a:solidFill>
                  <a:hlinkClick r:id=""/>
                </a:rPr>
                <a:t>Customer Payment</a:t>
              </a:r>
              <a:endParaRPr lang="en-US" sz="2000" b="0">
                <a:solidFill>
                  <a:srgbClr val="000000"/>
                </a:solidFill>
              </a:endParaRPr>
            </a:p>
          </p:txBody>
        </p:sp>
        <p:sp>
          <p:nvSpPr>
            <p:cNvPr id="18450" name="Rectangle 10"/>
            <p:cNvSpPr>
              <a:spLocks noChangeArrowheads="1"/>
            </p:cNvSpPr>
            <p:nvPr/>
          </p:nvSpPr>
          <p:spPr bwMode="auto">
            <a:xfrm>
              <a:off x="3984" y="2832"/>
              <a:ext cx="816"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sz="2000" b="0">
                  <a:solidFill>
                    <a:srgbClr val="000000"/>
                  </a:solidFill>
                </a:rPr>
                <a:t>Pack </a:t>
              </a:r>
            </a:p>
            <a:p>
              <a:pPr algn="ctr">
                <a:spcBef>
                  <a:spcPct val="0"/>
                </a:spcBef>
                <a:buClrTx/>
                <a:buFontTx/>
                <a:buNone/>
              </a:pPr>
              <a:r>
                <a:rPr lang="en-US" sz="2000" b="0">
                  <a:solidFill>
                    <a:srgbClr val="000000"/>
                  </a:solidFill>
                </a:rPr>
                <a:t>Materials</a:t>
              </a:r>
            </a:p>
          </p:txBody>
        </p:sp>
        <p:sp>
          <p:nvSpPr>
            <p:cNvPr id="18451" name="Rectangle 11"/>
            <p:cNvSpPr>
              <a:spLocks noChangeArrowheads="1"/>
            </p:cNvSpPr>
            <p:nvPr/>
          </p:nvSpPr>
          <p:spPr bwMode="auto">
            <a:xfrm>
              <a:off x="3600" y="1344"/>
              <a:ext cx="96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sz="2000" b="0">
                  <a:solidFill>
                    <a:srgbClr val="000000"/>
                  </a:solidFill>
                  <a:hlinkClick r:id=""/>
                </a:rPr>
                <a:t>Check</a:t>
              </a:r>
            </a:p>
            <a:p>
              <a:pPr algn="ctr">
                <a:spcBef>
                  <a:spcPct val="0"/>
                </a:spcBef>
                <a:buClrTx/>
                <a:buFontTx/>
                <a:buNone/>
              </a:pPr>
              <a:r>
                <a:rPr lang="en-US" sz="2000" b="0">
                  <a:solidFill>
                    <a:srgbClr val="000000"/>
                  </a:solidFill>
                  <a:hlinkClick r:id=""/>
                </a:rPr>
                <a:t> Availability</a:t>
              </a:r>
              <a:endParaRPr lang="en-US" sz="2000" b="0">
                <a:solidFill>
                  <a:srgbClr val="000000"/>
                </a:solidFill>
              </a:endParaRPr>
            </a:p>
          </p:txBody>
        </p:sp>
        <p:pic>
          <p:nvPicPr>
            <p:cNvPr id="18452" name="Picture 12" descr="qy1xvbfy[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12" y="1776"/>
              <a:ext cx="1305" cy="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53" name="Rectangle 13"/>
            <p:cNvSpPr>
              <a:spLocks noChangeArrowheads="1"/>
            </p:cNvSpPr>
            <p:nvPr/>
          </p:nvSpPr>
          <p:spPr bwMode="auto">
            <a:xfrm>
              <a:off x="1200" y="768"/>
              <a:ext cx="1008"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sz="2000" b="0">
                  <a:solidFill>
                    <a:srgbClr val="000000"/>
                  </a:solidFill>
                  <a:hlinkClick r:id="rId5"/>
                </a:rPr>
                <a:t>Pre-sales</a:t>
              </a:r>
            </a:p>
            <a:p>
              <a:pPr algn="ctr">
                <a:spcBef>
                  <a:spcPct val="0"/>
                </a:spcBef>
                <a:buClrTx/>
                <a:buFontTx/>
                <a:buNone/>
              </a:pPr>
              <a:r>
                <a:rPr lang="en-US" sz="2000" b="0">
                  <a:solidFill>
                    <a:srgbClr val="000000"/>
                  </a:solidFill>
                  <a:hlinkClick r:id="rId5"/>
                </a:rPr>
                <a:t>Activities</a:t>
              </a:r>
              <a:endParaRPr lang="en-US" sz="2000" b="0">
                <a:solidFill>
                  <a:srgbClr val="000000"/>
                </a:solidFill>
              </a:endParaRPr>
            </a:p>
          </p:txBody>
        </p:sp>
      </p:grpSp>
      <p:pic>
        <p:nvPicPr>
          <p:cNvPr id="18436" name="Picture 15" descr="ARIS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79963" y="908050"/>
            <a:ext cx="2159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7" name="Picture 16" descr="ARIS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40075" y="1989138"/>
            <a:ext cx="2159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8" name="Picture 17" descr="ARIS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56200" y="1989138"/>
            <a:ext cx="2159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9" name="Picture 18" descr="ARIS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45325" y="2860675"/>
            <a:ext cx="2159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0" name="Picture 19" descr="ARIS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43813" y="3965575"/>
            <a:ext cx="2159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1" name="Picture 20" descr="ARIS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59413" y="5949950"/>
            <a:ext cx="2159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2" name="Picture 21" descr="ARIS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24275" y="5492750"/>
            <a:ext cx="2159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3" name="Picture 22" descr="ARIS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24175" y="4508500"/>
            <a:ext cx="2159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841111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idx="4294967295"/>
          </p:nvPr>
        </p:nvSpPr>
        <p:spPr/>
        <p:txBody>
          <a:bodyPr/>
          <a:lstStyle/>
          <a:p>
            <a:r>
              <a:rPr lang="en-US" smtClean="0"/>
              <a:t>Pre-Sales Activities (CRM Light)</a:t>
            </a:r>
          </a:p>
        </p:txBody>
      </p:sp>
      <p:sp>
        <p:nvSpPr>
          <p:cNvPr id="19459" name="Rectangle 3"/>
          <p:cNvSpPr>
            <a:spLocks noGrp="1" noChangeArrowheads="1"/>
          </p:cNvSpPr>
          <p:nvPr>
            <p:ph type="body" idx="4294967295"/>
          </p:nvPr>
        </p:nvSpPr>
        <p:spPr>
          <a:xfrm>
            <a:off x="485775" y="1417638"/>
            <a:ext cx="8229600" cy="4525962"/>
          </a:xfrm>
        </p:spPr>
        <p:txBody>
          <a:bodyPr/>
          <a:lstStyle/>
          <a:p>
            <a:pPr algn="just">
              <a:tabLst>
                <a:tab pos="1971675" algn="l"/>
              </a:tabLst>
            </a:pPr>
            <a:r>
              <a:rPr lang="en-US" sz="2000" dirty="0" smtClean="0"/>
              <a:t>Sales Support is a component of SD that assists in the sales, distribution, and marketing of a companies products and services to its customers. It contains the following functionality:</a:t>
            </a:r>
          </a:p>
          <a:p>
            <a:pPr lvl="1" algn="just">
              <a:tabLst>
                <a:tab pos="1971675" algn="l"/>
              </a:tabLst>
            </a:pPr>
            <a:r>
              <a:rPr lang="en-US" sz="1400" dirty="0" smtClean="0"/>
              <a:t>Creating and tracking customer contacts and communications (sales activity)</a:t>
            </a:r>
          </a:p>
          <a:p>
            <a:pPr lvl="2" algn="just">
              <a:tabLst>
                <a:tab pos="1971675" algn="l"/>
              </a:tabLst>
            </a:pPr>
            <a:r>
              <a:rPr lang="en-US" sz="1800" dirty="0" smtClean="0"/>
              <a:t>Phone call records</a:t>
            </a:r>
          </a:p>
          <a:p>
            <a:pPr lvl="2" algn="just">
              <a:tabLst>
                <a:tab pos="1971675" algn="l"/>
              </a:tabLst>
            </a:pPr>
            <a:r>
              <a:rPr lang="en-US" sz="1800" dirty="0" smtClean="0"/>
              <a:t>On-site meeting</a:t>
            </a:r>
          </a:p>
          <a:p>
            <a:pPr lvl="2" algn="just">
              <a:tabLst>
                <a:tab pos="1971675" algn="l"/>
              </a:tabLst>
            </a:pPr>
            <a:r>
              <a:rPr lang="en-US" sz="1800" dirty="0" smtClean="0"/>
              <a:t>Letters</a:t>
            </a:r>
          </a:p>
          <a:p>
            <a:pPr lvl="2" algn="just">
              <a:tabLst>
                <a:tab pos="1971675" algn="l"/>
              </a:tabLst>
            </a:pPr>
            <a:r>
              <a:rPr lang="en-US" sz="1800" dirty="0" smtClean="0"/>
              <a:t>Campaign communication</a:t>
            </a:r>
          </a:p>
          <a:p>
            <a:pPr lvl="1" algn="just">
              <a:tabLst>
                <a:tab pos="1971675" algn="l"/>
              </a:tabLst>
            </a:pPr>
            <a:r>
              <a:rPr lang="en-US" sz="1400" dirty="0" smtClean="0"/>
              <a:t>Implementing and tracking direct mailing, internet, and trade fair campaigns based on customer attributes</a:t>
            </a:r>
          </a:p>
          <a:p>
            <a:pPr lvl="1" algn="just">
              <a:tabLst>
                <a:tab pos="1971675" algn="l"/>
              </a:tabLst>
            </a:pPr>
            <a:endParaRPr lang="en-US" sz="1200" dirty="0" smtClean="0"/>
          </a:p>
          <a:p>
            <a:pPr algn="just">
              <a:tabLst>
                <a:tab pos="1971675" algn="l"/>
              </a:tabLst>
            </a:pPr>
            <a:r>
              <a:rPr lang="en-US" sz="2000" dirty="0" smtClean="0"/>
              <a:t>Pre-sales documents need to be managed within the presales activities: Inquiries and Quotations.  These documents help identify possible sales related activity and determine sales probability.</a:t>
            </a:r>
          </a:p>
        </p:txBody>
      </p:sp>
    </p:spTree>
    <p:extLst>
      <p:ext uri="{BB962C8B-B14F-4D97-AF65-F5344CB8AC3E}">
        <p14:creationId xmlns:p14="http://schemas.microsoft.com/office/powerpoint/2010/main" val="32641861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idx="4294967295"/>
          </p:nvPr>
        </p:nvSpPr>
        <p:spPr/>
        <p:txBody>
          <a:bodyPr/>
          <a:lstStyle/>
          <a:p>
            <a:r>
              <a:rPr lang="en-US" smtClean="0"/>
              <a:t>Pre-Sales Activities (CRM Light)</a:t>
            </a:r>
          </a:p>
        </p:txBody>
      </p:sp>
      <p:sp>
        <p:nvSpPr>
          <p:cNvPr id="20483" name="Rectangle 3"/>
          <p:cNvSpPr>
            <a:spLocks noGrp="1" noChangeArrowheads="1"/>
          </p:cNvSpPr>
          <p:nvPr>
            <p:ph type="body" idx="4294967295"/>
          </p:nvPr>
        </p:nvSpPr>
        <p:spPr>
          <a:xfrm>
            <a:off x="539750" y="1268413"/>
            <a:ext cx="3887788" cy="4857750"/>
          </a:xfrm>
        </p:spPr>
        <p:txBody>
          <a:bodyPr/>
          <a:lstStyle/>
          <a:p>
            <a:pPr>
              <a:tabLst>
                <a:tab pos="1971675" algn="l"/>
              </a:tabLst>
            </a:pPr>
            <a:r>
              <a:rPr lang="en-US" sz="2000" dirty="0" smtClean="0"/>
              <a:t>The ultimate goal of all pre-sales activities is to equip the sales technician with all the information necessary to negotiate and complete the potential sale.</a:t>
            </a:r>
          </a:p>
          <a:p>
            <a:pPr>
              <a:tabLst>
                <a:tab pos="1971675" algn="l"/>
              </a:tabLst>
            </a:pPr>
            <a:r>
              <a:rPr lang="en-US" sz="2000" dirty="0" smtClean="0"/>
              <a:t>Information needed:</a:t>
            </a:r>
          </a:p>
          <a:p>
            <a:pPr lvl="1">
              <a:tabLst>
                <a:tab pos="1971675" algn="l"/>
              </a:tabLst>
            </a:pPr>
            <a:r>
              <a:rPr lang="en-US" sz="1200" dirty="0" smtClean="0"/>
              <a:t>Past sales activity</a:t>
            </a:r>
          </a:p>
          <a:p>
            <a:pPr lvl="1">
              <a:tabLst>
                <a:tab pos="1971675" algn="l"/>
              </a:tabLst>
            </a:pPr>
            <a:r>
              <a:rPr lang="en-US" sz="1200" dirty="0" smtClean="0"/>
              <a:t>Past communication</a:t>
            </a:r>
          </a:p>
          <a:p>
            <a:pPr lvl="1">
              <a:tabLst>
                <a:tab pos="1971675" algn="l"/>
              </a:tabLst>
            </a:pPr>
            <a:r>
              <a:rPr lang="en-US" sz="1200" dirty="0" smtClean="0"/>
              <a:t>Contact information</a:t>
            </a:r>
          </a:p>
          <a:p>
            <a:pPr lvl="1">
              <a:tabLst>
                <a:tab pos="1971675" algn="l"/>
              </a:tabLst>
            </a:pPr>
            <a:r>
              <a:rPr lang="en-US" sz="1200" dirty="0" smtClean="0"/>
              <a:t>General Company info</a:t>
            </a:r>
          </a:p>
          <a:p>
            <a:pPr lvl="1">
              <a:tabLst>
                <a:tab pos="1971675" algn="l"/>
              </a:tabLst>
            </a:pPr>
            <a:r>
              <a:rPr lang="en-US" sz="1200" dirty="0" smtClean="0"/>
              <a:t>Credit limits and usage</a:t>
            </a:r>
          </a:p>
          <a:p>
            <a:pPr lvl="1">
              <a:tabLst>
                <a:tab pos="1971675" algn="l"/>
              </a:tabLst>
            </a:pPr>
            <a:r>
              <a:rPr lang="en-US" sz="1200" dirty="0" smtClean="0"/>
              <a:t>Current backorders</a:t>
            </a:r>
          </a:p>
          <a:p>
            <a:pPr>
              <a:tabLst>
                <a:tab pos="1971675" algn="l"/>
              </a:tabLst>
            </a:pPr>
            <a:r>
              <a:rPr lang="en-US" sz="2000" dirty="0" smtClean="0"/>
              <a:t>360º view of your customer</a:t>
            </a:r>
          </a:p>
        </p:txBody>
      </p:sp>
      <p:pic>
        <p:nvPicPr>
          <p:cNvPr id="2048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4284663" y="1557338"/>
            <a:ext cx="42672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spTree>
    <p:extLst>
      <p:ext uri="{BB962C8B-B14F-4D97-AF65-F5344CB8AC3E}">
        <p14:creationId xmlns:p14="http://schemas.microsoft.com/office/powerpoint/2010/main" val="39514499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idx="4294967295"/>
          </p:nvPr>
        </p:nvSpPr>
        <p:spPr/>
        <p:txBody>
          <a:bodyPr/>
          <a:lstStyle/>
          <a:p>
            <a:r>
              <a:rPr lang="en-US" dirty="0" smtClean="0"/>
              <a:t>Inquiry</a:t>
            </a:r>
          </a:p>
        </p:txBody>
      </p:sp>
      <p:sp>
        <p:nvSpPr>
          <p:cNvPr id="21507" name="Rectangle 3"/>
          <p:cNvSpPr>
            <a:spLocks noGrp="1" noChangeArrowheads="1"/>
          </p:cNvSpPr>
          <p:nvPr>
            <p:ph type="body" idx="4294967295"/>
          </p:nvPr>
        </p:nvSpPr>
        <p:spPr>
          <a:xfrm>
            <a:off x="539750" y="1268413"/>
            <a:ext cx="4032250" cy="4857750"/>
          </a:xfrm>
        </p:spPr>
        <p:txBody>
          <a:bodyPr/>
          <a:lstStyle/>
          <a:p>
            <a:pPr>
              <a:lnSpc>
                <a:spcPct val="90000"/>
              </a:lnSpc>
              <a:tabLst>
                <a:tab pos="1971675" algn="l"/>
              </a:tabLst>
            </a:pPr>
            <a:r>
              <a:rPr lang="en-US" sz="2000" dirty="0" smtClean="0"/>
              <a:t>An inquiry is a customer’s request to a company for information or quotation in respect to their products or services without obligation to purchase.</a:t>
            </a:r>
          </a:p>
          <a:p>
            <a:pPr lvl="1">
              <a:lnSpc>
                <a:spcPct val="90000"/>
              </a:lnSpc>
              <a:tabLst>
                <a:tab pos="1971675" algn="l"/>
              </a:tabLst>
            </a:pPr>
            <a:r>
              <a:rPr lang="en-US" sz="1200" dirty="0" smtClean="0"/>
              <a:t>How much will it cost</a:t>
            </a:r>
          </a:p>
          <a:p>
            <a:pPr lvl="1">
              <a:lnSpc>
                <a:spcPct val="90000"/>
              </a:lnSpc>
              <a:tabLst>
                <a:tab pos="1971675" algn="l"/>
              </a:tabLst>
            </a:pPr>
            <a:r>
              <a:rPr lang="en-US" sz="1200" dirty="0" smtClean="0"/>
              <a:t>Material/Service availability</a:t>
            </a:r>
          </a:p>
          <a:p>
            <a:pPr lvl="1">
              <a:lnSpc>
                <a:spcPct val="90000"/>
              </a:lnSpc>
              <a:tabLst>
                <a:tab pos="1971675" algn="l"/>
              </a:tabLst>
            </a:pPr>
            <a:r>
              <a:rPr lang="en-US" sz="1200" dirty="0" smtClean="0"/>
              <a:t>May contain specific quantities and dates</a:t>
            </a:r>
          </a:p>
          <a:p>
            <a:pPr lvl="1">
              <a:lnSpc>
                <a:spcPct val="90000"/>
              </a:lnSpc>
              <a:tabLst>
                <a:tab pos="1971675" algn="l"/>
              </a:tabLst>
            </a:pPr>
            <a:endParaRPr lang="en-US" sz="1200" dirty="0" smtClean="0"/>
          </a:p>
          <a:p>
            <a:pPr>
              <a:lnSpc>
                <a:spcPct val="90000"/>
              </a:lnSpc>
              <a:tabLst>
                <a:tab pos="1971675" algn="l"/>
              </a:tabLst>
            </a:pPr>
            <a:r>
              <a:rPr lang="en-US" sz="2000" dirty="0" smtClean="0"/>
              <a:t>The inquiry is maintained in the system and a quotation is created to address questions for the potential customer.</a:t>
            </a:r>
          </a:p>
        </p:txBody>
      </p:sp>
      <p:pic>
        <p:nvPicPr>
          <p:cNvPr id="21508" name="Picture 7" descr="VA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4550" y="1484313"/>
            <a:ext cx="3805238" cy="4537075"/>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pic>
        <p:nvPicPr>
          <p:cNvPr id="21509" name="Picture 6" descr="ARIS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95638" y="908050"/>
            <a:ext cx="2159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900481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title" idx="4294967295"/>
          </p:nvPr>
        </p:nvSpPr>
        <p:spPr/>
        <p:txBody>
          <a:bodyPr/>
          <a:lstStyle/>
          <a:p>
            <a:r>
              <a:rPr lang="en-US" smtClean="0"/>
              <a:t>Functionality</a:t>
            </a:r>
          </a:p>
        </p:txBody>
      </p:sp>
      <p:sp>
        <p:nvSpPr>
          <p:cNvPr id="5123" name="Rectangle 3"/>
          <p:cNvSpPr>
            <a:spLocks noGrp="1" noChangeArrowheads="1"/>
          </p:cNvSpPr>
          <p:nvPr>
            <p:ph type="body" idx="4294967295"/>
          </p:nvPr>
        </p:nvSpPr>
        <p:spPr/>
        <p:txBody>
          <a:bodyPr/>
          <a:lstStyle/>
          <a:p>
            <a:r>
              <a:rPr lang="en-US" sz="2400" dirty="0"/>
              <a:t>After completing this chapter you will be able to:</a:t>
            </a:r>
          </a:p>
          <a:p>
            <a:endParaRPr lang="en-US" dirty="0"/>
          </a:p>
          <a:p>
            <a:r>
              <a:rPr lang="en-US" sz="1800" dirty="0"/>
              <a:t>Describe the organizational levels associated with the fulfillment process.</a:t>
            </a:r>
          </a:p>
          <a:p>
            <a:r>
              <a:rPr lang="en-US" sz="1800" dirty="0"/>
              <a:t>List and explain the master data associated with the fulfillment process.</a:t>
            </a:r>
          </a:p>
          <a:p>
            <a:r>
              <a:rPr lang="en-US" sz="1800" dirty="0"/>
              <a:t>Identify the key steps in the fulfillment process and the data, documents, and information associated with each step.</a:t>
            </a:r>
          </a:p>
          <a:p>
            <a:r>
              <a:rPr lang="en-US" sz="1800" dirty="0"/>
              <a:t>Discuss the role of the credit management process in fulfillment.</a:t>
            </a:r>
          </a:p>
          <a:p>
            <a:r>
              <a:rPr lang="en-US" sz="1800" dirty="0"/>
              <a:t>Effectively use SAP® ERP to execute the key steps in the fulfillment process.</a:t>
            </a:r>
          </a:p>
          <a:p>
            <a:r>
              <a:rPr lang="en-US" sz="1800" dirty="0"/>
              <a:t>Explain how and why fulfillment is integrated with other processes.</a:t>
            </a:r>
          </a:p>
          <a:p>
            <a:r>
              <a:rPr lang="en-US" sz="1800" dirty="0"/>
              <a:t>Utilize SAP ERP to extract meaningful information about the fulfillment process.</a:t>
            </a:r>
            <a:endParaRPr lang="en-US" sz="1800" dirty="0" smtClean="0"/>
          </a:p>
        </p:txBody>
      </p:sp>
    </p:spTree>
    <p:extLst>
      <p:ext uri="{BB962C8B-B14F-4D97-AF65-F5344CB8AC3E}">
        <p14:creationId xmlns:p14="http://schemas.microsoft.com/office/powerpoint/2010/main" val="6722750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idx="4294967295"/>
          </p:nvPr>
        </p:nvSpPr>
        <p:spPr/>
        <p:txBody>
          <a:bodyPr/>
          <a:lstStyle/>
          <a:p>
            <a:r>
              <a:rPr lang="en-US" dirty="0" smtClean="0"/>
              <a:t>Quotation</a:t>
            </a:r>
          </a:p>
        </p:txBody>
      </p:sp>
      <p:sp>
        <p:nvSpPr>
          <p:cNvPr id="22531" name="Rectangle 3"/>
          <p:cNvSpPr>
            <a:spLocks noGrp="1" noChangeArrowheads="1"/>
          </p:cNvSpPr>
          <p:nvPr>
            <p:ph type="body" sz="half" idx="4294967295"/>
          </p:nvPr>
        </p:nvSpPr>
        <p:spPr>
          <a:xfrm>
            <a:off x="539750" y="1268413"/>
            <a:ext cx="3956050" cy="4857750"/>
          </a:xfrm>
        </p:spPr>
        <p:txBody>
          <a:bodyPr/>
          <a:lstStyle/>
          <a:p>
            <a:pPr algn="just">
              <a:tabLst>
                <a:tab pos="1971675" algn="l"/>
              </a:tabLst>
            </a:pPr>
            <a:r>
              <a:rPr lang="en-US" sz="1800" dirty="0" smtClean="0"/>
              <a:t>The quotation presents the customer with a legally binding offer to deliver specific products or a selection of a certain amount of products in a specified timeframe at a pre-defined price.</a:t>
            </a:r>
          </a:p>
          <a:p>
            <a:pPr algn="just">
              <a:tabLst>
                <a:tab pos="1971675" algn="l"/>
              </a:tabLst>
            </a:pPr>
            <a:endParaRPr lang="en-US" sz="1800" dirty="0" smtClean="0"/>
          </a:p>
        </p:txBody>
      </p:sp>
      <p:pic>
        <p:nvPicPr>
          <p:cNvPr id="22532" name="Picture 8" descr="VA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9338" y="1412875"/>
            <a:ext cx="3513137" cy="4608513"/>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pic>
        <p:nvPicPr>
          <p:cNvPr id="22533" name="Picture 6" descr="ARIS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0125" y="908050"/>
            <a:ext cx="2159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358572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p:cNvSpPr>
          <p:nvPr>
            <p:ph type="title" idx="4294967295"/>
          </p:nvPr>
        </p:nvSpPr>
        <p:spPr/>
        <p:txBody>
          <a:bodyPr/>
          <a:lstStyle/>
          <a:p>
            <a:r>
              <a:rPr lang="en-US" dirty="0" smtClean="0"/>
              <a:t>Sales Order</a:t>
            </a:r>
          </a:p>
        </p:txBody>
      </p:sp>
      <p:sp>
        <p:nvSpPr>
          <p:cNvPr id="23555" name="Rectangle 3"/>
          <p:cNvSpPr>
            <a:spLocks noGrp="1" noChangeArrowheads="1"/>
          </p:cNvSpPr>
          <p:nvPr>
            <p:ph type="body" idx="4294967295"/>
          </p:nvPr>
        </p:nvSpPr>
        <p:spPr>
          <a:xfrm>
            <a:off x="485775" y="1683591"/>
            <a:ext cx="8229600" cy="4525962"/>
          </a:xfrm>
        </p:spPr>
        <p:txBody>
          <a:bodyPr/>
          <a:lstStyle/>
          <a:p>
            <a:pPr>
              <a:tabLst>
                <a:tab pos="1971675" algn="l"/>
              </a:tabLst>
            </a:pPr>
            <a:r>
              <a:rPr lang="en-US" sz="2400" dirty="0" smtClean="0"/>
              <a:t>Sales order processing can originate from a variety of documents and activities</a:t>
            </a:r>
          </a:p>
          <a:p>
            <a:pPr lvl="1">
              <a:tabLst>
                <a:tab pos="1971675" algn="l"/>
              </a:tabLst>
            </a:pPr>
            <a:r>
              <a:rPr lang="en-US" sz="1400" dirty="0" smtClean="0"/>
              <a:t>Customer contacts us for order: phone, internet, email</a:t>
            </a:r>
          </a:p>
          <a:p>
            <a:pPr lvl="1">
              <a:tabLst>
                <a:tab pos="1971675" algn="l"/>
              </a:tabLst>
            </a:pPr>
            <a:r>
              <a:rPr lang="en-US" sz="1400" dirty="0" smtClean="0"/>
              <a:t>Existing Contract</a:t>
            </a:r>
          </a:p>
          <a:p>
            <a:pPr lvl="1">
              <a:tabLst>
                <a:tab pos="1971675" algn="l"/>
              </a:tabLst>
            </a:pPr>
            <a:r>
              <a:rPr lang="en-US" sz="1400" dirty="0" smtClean="0"/>
              <a:t>Quotations</a:t>
            </a:r>
          </a:p>
          <a:p>
            <a:pPr lvl="1">
              <a:tabLst>
                <a:tab pos="1971675" algn="l"/>
              </a:tabLst>
            </a:pPr>
            <a:endParaRPr lang="en-US" sz="1400" dirty="0" smtClean="0"/>
          </a:p>
          <a:p>
            <a:pPr>
              <a:tabLst>
                <a:tab pos="1971675" algn="l"/>
              </a:tabLst>
            </a:pPr>
            <a:r>
              <a:rPr lang="en-US" sz="2400" dirty="0" smtClean="0"/>
              <a:t>The electronic document that is created should contain the following basic information:</a:t>
            </a:r>
          </a:p>
          <a:p>
            <a:pPr lvl="1">
              <a:tabLst>
                <a:tab pos="1971675" algn="l"/>
              </a:tabLst>
            </a:pPr>
            <a:r>
              <a:rPr lang="en-US" sz="1400" dirty="0" smtClean="0"/>
              <a:t>Customer Information</a:t>
            </a:r>
          </a:p>
          <a:p>
            <a:pPr lvl="1">
              <a:tabLst>
                <a:tab pos="1971675" algn="l"/>
              </a:tabLst>
            </a:pPr>
            <a:r>
              <a:rPr lang="en-US" sz="1400" dirty="0" smtClean="0"/>
              <a:t>Material/service and quantity</a:t>
            </a:r>
          </a:p>
          <a:p>
            <a:pPr lvl="1">
              <a:tabLst>
                <a:tab pos="1971675" algn="l"/>
              </a:tabLst>
            </a:pPr>
            <a:r>
              <a:rPr lang="en-US" sz="1400" dirty="0" smtClean="0"/>
              <a:t>Pricing (conditions)</a:t>
            </a:r>
          </a:p>
          <a:p>
            <a:pPr lvl="1">
              <a:tabLst>
                <a:tab pos="1971675" algn="l"/>
              </a:tabLst>
            </a:pPr>
            <a:r>
              <a:rPr lang="en-US" sz="1400" dirty="0" smtClean="0"/>
              <a:t>Specific delivery dates and quantities</a:t>
            </a:r>
          </a:p>
          <a:p>
            <a:pPr lvl="1">
              <a:tabLst>
                <a:tab pos="1971675" algn="l"/>
              </a:tabLst>
            </a:pPr>
            <a:r>
              <a:rPr lang="en-US" sz="1400" dirty="0" smtClean="0"/>
              <a:t>Shipping information</a:t>
            </a:r>
          </a:p>
          <a:p>
            <a:pPr lvl="1">
              <a:tabLst>
                <a:tab pos="1971675" algn="l"/>
              </a:tabLst>
            </a:pPr>
            <a:r>
              <a:rPr lang="en-US" sz="1400" dirty="0" smtClean="0"/>
              <a:t>Billing Information</a:t>
            </a:r>
          </a:p>
        </p:txBody>
      </p:sp>
      <p:pic>
        <p:nvPicPr>
          <p:cNvPr id="23556" name="Picture 5" descr="ARIS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3650" y="908050"/>
            <a:ext cx="2159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430220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p:cNvSpPr>
          <p:nvPr>
            <p:ph type="title" idx="4294967295"/>
          </p:nvPr>
        </p:nvSpPr>
        <p:spPr/>
        <p:txBody>
          <a:bodyPr/>
          <a:lstStyle/>
          <a:p>
            <a:r>
              <a:rPr lang="en-US" smtClean="0"/>
              <a:t>Sales Order</a:t>
            </a:r>
          </a:p>
        </p:txBody>
      </p:sp>
      <p:sp>
        <p:nvSpPr>
          <p:cNvPr id="24579" name="Rectangle 3"/>
          <p:cNvSpPr>
            <a:spLocks noGrp="1" noChangeArrowheads="1"/>
          </p:cNvSpPr>
          <p:nvPr>
            <p:ph type="body" sz="half" idx="4294967295"/>
          </p:nvPr>
        </p:nvSpPr>
        <p:spPr>
          <a:xfrm>
            <a:off x="539750" y="1268413"/>
            <a:ext cx="3956050" cy="4857750"/>
          </a:xfrm>
        </p:spPr>
        <p:txBody>
          <a:bodyPr/>
          <a:lstStyle/>
          <a:p>
            <a:pPr>
              <a:lnSpc>
                <a:spcPct val="90000"/>
              </a:lnSpc>
              <a:tabLst>
                <a:tab pos="1971675" algn="l"/>
              </a:tabLst>
            </a:pPr>
            <a:r>
              <a:rPr lang="en-US" sz="1800" smtClean="0"/>
              <a:t>The sales document is made up of three primary areas:</a:t>
            </a:r>
          </a:p>
          <a:p>
            <a:pPr lvl="1">
              <a:lnSpc>
                <a:spcPct val="90000"/>
              </a:lnSpc>
              <a:tabLst>
                <a:tab pos="1971675" algn="l"/>
              </a:tabLst>
            </a:pPr>
            <a:r>
              <a:rPr lang="en-US" sz="1600" smtClean="0"/>
              <a:t>Header</a:t>
            </a:r>
          </a:p>
          <a:p>
            <a:pPr lvl="2">
              <a:lnSpc>
                <a:spcPct val="90000"/>
              </a:lnSpc>
              <a:tabLst>
                <a:tab pos="1971675" algn="l"/>
              </a:tabLst>
            </a:pPr>
            <a:r>
              <a:rPr lang="en-US" sz="1400" smtClean="0"/>
              <a:t>Data relevant for the entire sales order: Ex: customer data, total cost of the order</a:t>
            </a:r>
          </a:p>
          <a:p>
            <a:pPr lvl="1">
              <a:lnSpc>
                <a:spcPct val="90000"/>
              </a:lnSpc>
              <a:tabLst>
                <a:tab pos="1971675" algn="l"/>
              </a:tabLst>
            </a:pPr>
            <a:endParaRPr lang="en-US" sz="1600" smtClean="0"/>
          </a:p>
          <a:p>
            <a:pPr lvl="1">
              <a:lnSpc>
                <a:spcPct val="90000"/>
              </a:lnSpc>
              <a:tabLst>
                <a:tab pos="1971675" algn="l"/>
              </a:tabLst>
            </a:pPr>
            <a:endParaRPr lang="en-US" sz="1600" smtClean="0"/>
          </a:p>
          <a:p>
            <a:pPr lvl="1">
              <a:lnSpc>
                <a:spcPct val="90000"/>
              </a:lnSpc>
              <a:tabLst>
                <a:tab pos="1971675" algn="l"/>
              </a:tabLst>
            </a:pPr>
            <a:r>
              <a:rPr lang="en-US" sz="1600" smtClean="0"/>
              <a:t>Line Item(s)</a:t>
            </a:r>
          </a:p>
          <a:p>
            <a:pPr lvl="2">
              <a:lnSpc>
                <a:spcPct val="90000"/>
              </a:lnSpc>
              <a:tabLst>
                <a:tab pos="1971675" algn="l"/>
              </a:tabLst>
            </a:pPr>
            <a:r>
              <a:rPr lang="en-US" sz="1400" smtClean="0"/>
              <a:t>Information about the specific product: Ex: material and quantity, cost of an individual line</a:t>
            </a:r>
          </a:p>
          <a:p>
            <a:pPr lvl="1">
              <a:lnSpc>
                <a:spcPct val="90000"/>
              </a:lnSpc>
              <a:tabLst>
                <a:tab pos="1971675" algn="l"/>
              </a:tabLst>
            </a:pPr>
            <a:endParaRPr lang="en-US" sz="1600" smtClean="0"/>
          </a:p>
          <a:p>
            <a:pPr lvl="1">
              <a:lnSpc>
                <a:spcPct val="90000"/>
              </a:lnSpc>
              <a:tabLst>
                <a:tab pos="1971675" algn="l"/>
              </a:tabLst>
            </a:pPr>
            <a:endParaRPr lang="en-US" sz="1600" smtClean="0"/>
          </a:p>
          <a:p>
            <a:pPr lvl="1">
              <a:lnSpc>
                <a:spcPct val="90000"/>
              </a:lnSpc>
              <a:tabLst>
                <a:tab pos="1971675" algn="l"/>
              </a:tabLst>
            </a:pPr>
            <a:endParaRPr lang="en-US" sz="1600" smtClean="0"/>
          </a:p>
          <a:p>
            <a:pPr lvl="1">
              <a:lnSpc>
                <a:spcPct val="90000"/>
              </a:lnSpc>
              <a:tabLst>
                <a:tab pos="1971675" algn="l"/>
              </a:tabLst>
            </a:pPr>
            <a:r>
              <a:rPr lang="en-US" sz="1600" smtClean="0"/>
              <a:t>Schedule Line(s)</a:t>
            </a:r>
          </a:p>
          <a:p>
            <a:pPr lvl="2">
              <a:lnSpc>
                <a:spcPct val="90000"/>
              </a:lnSpc>
              <a:tabLst>
                <a:tab pos="1971675" algn="l"/>
              </a:tabLst>
            </a:pPr>
            <a:r>
              <a:rPr lang="en-US" sz="1400" smtClean="0"/>
              <a:t>Uniquely belongs to a Line Item, contains delivery quantities and dates for partial deliveries</a:t>
            </a:r>
          </a:p>
        </p:txBody>
      </p:sp>
      <p:pic>
        <p:nvPicPr>
          <p:cNvPr id="24580" name="Picture 9" descr="VA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8975" y="1268413"/>
            <a:ext cx="4105275" cy="248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1" name="Picture 10" descr="VA03_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0563" y="4019550"/>
            <a:ext cx="4103687"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2" name="Rectangle 5"/>
          <p:cNvSpPr>
            <a:spLocks noChangeArrowheads="1"/>
          </p:cNvSpPr>
          <p:nvPr/>
        </p:nvSpPr>
        <p:spPr bwMode="auto">
          <a:xfrm>
            <a:off x="4500563" y="1268413"/>
            <a:ext cx="4103687" cy="1944687"/>
          </a:xfrm>
          <a:prstGeom prst="rect">
            <a:avLst/>
          </a:prstGeom>
          <a:solidFill>
            <a:srgbClr val="3366FF">
              <a:alpha val="0"/>
            </a:srgbClr>
          </a:solidFill>
          <a:ln w="19050" algn="ctr">
            <a:solidFill>
              <a:schemeClr val="accent1"/>
            </a:solidFill>
            <a:miter lim="800000"/>
            <a:headEnd/>
            <a:tailEnd/>
          </a:ln>
        </p:spPr>
        <p:txBody>
          <a:bodyPr wrap="none" lIns="0" tIns="0" rIns="0" bIns="0"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endParaRPr lang="de-DE"/>
          </a:p>
        </p:txBody>
      </p:sp>
      <p:sp>
        <p:nvSpPr>
          <p:cNvPr id="24583" name="Rectangle 5"/>
          <p:cNvSpPr>
            <a:spLocks noChangeArrowheads="1"/>
          </p:cNvSpPr>
          <p:nvPr/>
        </p:nvSpPr>
        <p:spPr bwMode="auto">
          <a:xfrm>
            <a:off x="4500563" y="3357563"/>
            <a:ext cx="4103687" cy="431800"/>
          </a:xfrm>
          <a:prstGeom prst="rect">
            <a:avLst/>
          </a:prstGeom>
          <a:solidFill>
            <a:srgbClr val="3366FF">
              <a:alpha val="0"/>
            </a:srgbClr>
          </a:solidFill>
          <a:ln w="19050" algn="ctr">
            <a:solidFill>
              <a:schemeClr val="accent1"/>
            </a:solidFill>
            <a:miter lim="800000"/>
            <a:headEnd/>
            <a:tailEnd/>
          </a:ln>
        </p:spPr>
        <p:txBody>
          <a:bodyPr wrap="none" lIns="0" tIns="0" rIns="0" bIns="0"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endParaRPr lang="de-DE"/>
          </a:p>
        </p:txBody>
      </p:sp>
      <p:sp>
        <p:nvSpPr>
          <p:cNvPr id="24584" name="Rectangle 5"/>
          <p:cNvSpPr>
            <a:spLocks noChangeArrowheads="1"/>
          </p:cNvSpPr>
          <p:nvPr/>
        </p:nvSpPr>
        <p:spPr bwMode="auto">
          <a:xfrm>
            <a:off x="4500563" y="4941888"/>
            <a:ext cx="4103687" cy="431800"/>
          </a:xfrm>
          <a:prstGeom prst="rect">
            <a:avLst/>
          </a:prstGeom>
          <a:solidFill>
            <a:srgbClr val="3366FF">
              <a:alpha val="0"/>
            </a:srgbClr>
          </a:solidFill>
          <a:ln w="19050" algn="ctr">
            <a:solidFill>
              <a:schemeClr val="accent1"/>
            </a:solidFill>
            <a:miter lim="800000"/>
            <a:headEnd/>
            <a:tailEnd/>
          </a:ln>
        </p:spPr>
        <p:txBody>
          <a:bodyPr wrap="none" lIns="0" tIns="0" rIns="0" bIns="0"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endParaRPr lang="de-DE"/>
          </a:p>
        </p:txBody>
      </p:sp>
      <p:sp>
        <p:nvSpPr>
          <p:cNvPr id="24585" name="Textfeld 8"/>
          <p:cNvSpPr txBox="1">
            <a:spLocks noChangeArrowheads="1"/>
          </p:cNvSpPr>
          <p:nvPr/>
        </p:nvSpPr>
        <p:spPr bwMode="auto">
          <a:xfrm>
            <a:off x="5364163" y="5732463"/>
            <a:ext cx="3024187"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r" eaLnBrk="1" hangingPunct="1"/>
            <a:r>
              <a:rPr lang="de-DE" sz="1200" b="0">
                <a:hlinkClick r:id="rId5"/>
              </a:rPr>
              <a:t>Screen </a:t>
            </a:r>
            <a:r>
              <a:rPr lang="en-US" sz="1200" b="0">
                <a:hlinkClick r:id="rId5"/>
              </a:rPr>
              <a:t>Diagram</a:t>
            </a:r>
            <a:r>
              <a:rPr lang="de-DE" sz="1200" b="0">
                <a:hlinkClick r:id="rId5"/>
              </a:rPr>
              <a:t> Sales Order</a:t>
            </a:r>
            <a:endParaRPr lang="de-DE" sz="1200" b="0"/>
          </a:p>
        </p:txBody>
      </p:sp>
      <p:pic>
        <p:nvPicPr>
          <p:cNvPr id="24586" name="Picture 7" descr="ARIS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23250" y="5948363"/>
            <a:ext cx="2159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998804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p:cNvSpPr>
          <p:nvPr>
            <p:ph type="title" idx="4294967295"/>
          </p:nvPr>
        </p:nvSpPr>
        <p:spPr/>
        <p:txBody>
          <a:bodyPr/>
          <a:lstStyle/>
          <a:p>
            <a:r>
              <a:rPr lang="en-US" smtClean="0"/>
              <a:t>Sales Order</a:t>
            </a:r>
          </a:p>
        </p:txBody>
      </p:sp>
      <p:sp>
        <p:nvSpPr>
          <p:cNvPr id="25603" name="Rectangle 3"/>
          <p:cNvSpPr>
            <a:spLocks noGrp="1" noChangeArrowheads="1"/>
          </p:cNvSpPr>
          <p:nvPr>
            <p:ph type="body" idx="4294967295"/>
          </p:nvPr>
        </p:nvSpPr>
        <p:spPr>
          <a:xfrm>
            <a:off x="581493" y="1417638"/>
            <a:ext cx="8229600" cy="4525962"/>
          </a:xfrm>
        </p:spPr>
        <p:txBody>
          <a:bodyPr/>
          <a:lstStyle/>
          <a:p>
            <a:pPr algn="just">
              <a:tabLst>
                <a:tab pos="1971675" algn="l"/>
              </a:tabLst>
            </a:pPr>
            <a:r>
              <a:rPr lang="en-US" sz="2800" dirty="0" smtClean="0"/>
              <a:t>The sales order contains all of the information needed to process your customers request, the following information is determined for each sales order:</a:t>
            </a:r>
          </a:p>
          <a:p>
            <a:pPr lvl="1" algn="just">
              <a:tabLst>
                <a:tab pos="1971675" algn="l"/>
              </a:tabLst>
            </a:pPr>
            <a:r>
              <a:rPr lang="en-US" sz="1600" dirty="0" smtClean="0"/>
              <a:t>Delivering Schedule</a:t>
            </a:r>
          </a:p>
          <a:p>
            <a:pPr lvl="1" algn="just">
              <a:tabLst>
                <a:tab pos="1971675" algn="l"/>
              </a:tabLst>
            </a:pPr>
            <a:r>
              <a:rPr lang="en-US" sz="1600" dirty="0" smtClean="0"/>
              <a:t>Shipping point and route determination </a:t>
            </a:r>
          </a:p>
          <a:p>
            <a:pPr lvl="1" algn="just">
              <a:tabLst>
                <a:tab pos="1971675" algn="l"/>
              </a:tabLst>
            </a:pPr>
            <a:r>
              <a:rPr lang="en-US" sz="1600" dirty="0" smtClean="0"/>
              <a:t>Availability Check</a:t>
            </a:r>
          </a:p>
          <a:p>
            <a:pPr lvl="1" algn="just">
              <a:tabLst>
                <a:tab pos="1971675" algn="l"/>
              </a:tabLst>
            </a:pPr>
            <a:r>
              <a:rPr lang="en-US" sz="1600" dirty="0" smtClean="0"/>
              <a:t>Transfer of requirements to MRP</a:t>
            </a:r>
          </a:p>
          <a:p>
            <a:pPr lvl="1" algn="just">
              <a:tabLst>
                <a:tab pos="1971675" algn="l"/>
              </a:tabLst>
            </a:pPr>
            <a:r>
              <a:rPr lang="en-US" sz="1600" dirty="0" smtClean="0"/>
              <a:t>Pricing</a:t>
            </a:r>
          </a:p>
          <a:p>
            <a:pPr lvl="1" algn="just">
              <a:tabLst>
                <a:tab pos="1971675" algn="l"/>
              </a:tabLst>
            </a:pPr>
            <a:r>
              <a:rPr lang="en-US" sz="1600" dirty="0" smtClean="0"/>
              <a:t>Credit limit check</a:t>
            </a:r>
          </a:p>
        </p:txBody>
      </p:sp>
    </p:spTree>
    <p:extLst>
      <p:ext uri="{BB962C8B-B14F-4D97-AF65-F5344CB8AC3E}">
        <p14:creationId xmlns:p14="http://schemas.microsoft.com/office/powerpoint/2010/main" val="17505467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p:cNvSpPr>
          <p:nvPr>
            <p:ph type="title" idx="4294967295"/>
          </p:nvPr>
        </p:nvSpPr>
        <p:spPr/>
        <p:txBody>
          <a:bodyPr/>
          <a:lstStyle/>
          <a:p>
            <a:r>
              <a:rPr lang="en-US" smtClean="0"/>
              <a:t>Delivery Scheduling</a:t>
            </a:r>
          </a:p>
        </p:txBody>
      </p:sp>
      <p:sp>
        <p:nvSpPr>
          <p:cNvPr id="26627" name="Rectangle 3"/>
          <p:cNvSpPr>
            <a:spLocks noGrp="1" noChangeArrowheads="1"/>
          </p:cNvSpPr>
          <p:nvPr>
            <p:ph type="body" idx="4294967295"/>
          </p:nvPr>
        </p:nvSpPr>
        <p:spPr/>
        <p:txBody>
          <a:bodyPr/>
          <a:lstStyle/>
          <a:p>
            <a:pPr>
              <a:tabLst>
                <a:tab pos="1971675" algn="l"/>
              </a:tabLst>
            </a:pPr>
            <a:r>
              <a:rPr lang="en-US" sz="2400" dirty="0" smtClean="0"/>
              <a:t>When an order is created you must enter a requested delivery date for the order or each line item.  </a:t>
            </a:r>
          </a:p>
          <a:p>
            <a:pPr>
              <a:tabLst>
                <a:tab pos="1971675" algn="l"/>
              </a:tabLst>
            </a:pPr>
            <a:endParaRPr lang="en-US" sz="2400" dirty="0" smtClean="0"/>
          </a:p>
          <a:p>
            <a:pPr>
              <a:tabLst>
                <a:tab pos="1971675" algn="l"/>
              </a:tabLst>
            </a:pPr>
            <a:r>
              <a:rPr lang="en-US" sz="2400" dirty="0" smtClean="0"/>
              <a:t>The system will then determine a delivery timeline, this will be used when determining our material availability, or ATP (Availability to Promise) date.</a:t>
            </a:r>
          </a:p>
          <a:p>
            <a:pPr>
              <a:tabLst>
                <a:tab pos="1971675" algn="l"/>
              </a:tabLst>
            </a:pPr>
            <a:endParaRPr lang="en-US" sz="2400" dirty="0" smtClean="0"/>
          </a:p>
          <a:p>
            <a:pPr>
              <a:tabLst>
                <a:tab pos="1971675" algn="l"/>
              </a:tabLst>
            </a:pPr>
            <a:r>
              <a:rPr lang="en-US" sz="2400" dirty="0" smtClean="0"/>
              <a:t>The system will determine this date using forward and backward scheduling rules you have defined.</a:t>
            </a:r>
          </a:p>
        </p:txBody>
      </p:sp>
    </p:spTree>
    <p:extLst>
      <p:ext uri="{BB962C8B-B14F-4D97-AF65-F5344CB8AC3E}">
        <p14:creationId xmlns:p14="http://schemas.microsoft.com/office/powerpoint/2010/main" val="10363872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650" name="Rectangle 2"/>
          <p:cNvSpPr>
            <a:spLocks noGrp="1"/>
          </p:cNvSpPr>
          <p:nvPr>
            <p:ph type="title" idx="4294967295"/>
          </p:nvPr>
        </p:nvSpPr>
        <p:spPr/>
        <p:txBody>
          <a:bodyPr/>
          <a:lstStyle/>
          <a:p>
            <a:r>
              <a:rPr lang="en-US" smtClean="0"/>
              <a:t>Backward Scheduling</a:t>
            </a:r>
          </a:p>
        </p:txBody>
      </p:sp>
      <p:sp>
        <p:nvSpPr>
          <p:cNvPr id="27651" name="Rectangle 3"/>
          <p:cNvSpPr>
            <a:spLocks noChangeArrowheads="1"/>
          </p:cNvSpPr>
          <p:nvPr/>
        </p:nvSpPr>
        <p:spPr bwMode="auto">
          <a:xfrm>
            <a:off x="7015163" y="2133600"/>
            <a:ext cx="114776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sz="1800">
                <a:solidFill>
                  <a:srgbClr val="000000"/>
                </a:solidFill>
              </a:rPr>
              <a:t>Requested</a:t>
            </a:r>
          </a:p>
          <a:p>
            <a:pPr algn="ctr">
              <a:spcBef>
                <a:spcPct val="0"/>
              </a:spcBef>
              <a:buClrTx/>
              <a:buFontTx/>
              <a:buNone/>
            </a:pPr>
            <a:r>
              <a:rPr lang="en-US" sz="1800">
                <a:solidFill>
                  <a:srgbClr val="000000"/>
                </a:solidFill>
              </a:rPr>
              <a:t>Delv. Date</a:t>
            </a:r>
          </a:p>
        </p:txBody>
      </p:sp>
      <p:sp>
        <p:nvSpPr>
          <p:cNvPr id="27652" name="Rectangle 4"/>
          <p:cNvSpPr>
            <a:spLocks noChangeArrowheads="1"/>
          </p:cNvSpPr>
          <p:nvPr/>
        </p:nvSpPr>
        <p:spPr bwMode="auto">
          <a:xfrm>
            <a:off x="5719763" y="2057400"/>
            <a:ext cx="99536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lnSpc>
                <a:spcPct val="90000"/>
              </a:lnSpc>
              <a:spcBef>
                <a:spcPct val="0"/>
              </a:spcBef>
              <a:buClrTx/>
              <a:buFontTx/>
              <a:buNone/>
            </a:pPr>
            <a:r>
              <a:rPr lang="en-US" sz="1800">
                <a:solidFill>
                  <a:srgbClr val="000000"/>
                </a:solidFill>
              </a:rPr>
              <a:t>Goods</a:t>
            </a:r>
          </a:p>
          <a:p>
            <a:pPr algn="ctr">
              <a:lnSpc>
                <a:spcPct val="90000"/>
              </a:lnSpc>
              <a:spcBef>
                <a:spcPct val="0"/>
              </a:spcBef>
              <a:buClrTx/>
              <a:buFontTx/>
              <a:buNone/>
            </a:pPr>
            <a:r>
              <a:rPr lang="en-US" sz="1800">
                <a:solidFill>
                  <a:srgbClr val="000000"/>
                </a:solidFill>
              </a:rPr>
              <a:t>Issue</a:t>
            </a:r>
          </a:p>
        </p:txBody>
      </p:sp>
      <p:sp>
        <p:nvSpPr>
          <p:cNvPr id="27653" name="Rectangle 5"/>
          <p:cNvSpPr>
            <a:spLocks noChangeArrowheads="1"/>
          </p:cNvSpPr>
          <p:nvPr/>
        </p:nvSpPr>
        <p:spPr bwMode="auto">
          <a:xfrm>
            <a:off x="4576763" y="1981200"/>
            <a:ext cx="995362"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lnSpc>
                <a:spcPct val="90000"/>
              </a:lnSpc>
              <a:spcBef>
                <a:spcPct val="0"/>
              </a:spcBef>
              <a:buClrTx/>
              <a:buFontTx/>
              <a:buNone/>
            </a:pPr>
            <a:endParaRPr lang="en-US" sz="1800">
              <a:solidFill>
                <a:srgbClr val="000000"/>
              </a:solidFill>
            </a:endParaRPr>
          </a:p>
          <a:p>
            <a:pPr algn="ctr">
              <a:lnSpc>
                <a:spcPct val="90000"/>
              </a:lnSpc>
              <a:spcBef>
                <a:spcPct val="0"/>
              </a:spcBef>
              <a:buClrTx/>
              <a:buFontTx/>
              <a:buNone/>
            </a:pPr>
            <a:endParaRPr lang="en-US" sz="1800">
              <a:solidFill>
                <a:srgbClr val="000000"/>
              </a:solidFill>
            </a:endParaRPr>
          </a:p>
          <a:p>
            <a:pPr algn="ctr">
              <a:lnSpc>
                <a:spcPct val="90000"/>
              </a:lnSpc>
              <a:spcBef>
                <a:spcPct val="0"/>
              </a:spcBef>
              <a:buClrTx/>
              <a:buFontTx/>
              <a:buNone/>
            </a:pPr>
            <a:r>
              <a:rPr lang="en-US" sz="1800">
                <a:solidFill>
                  <a:srgbClr val="000000"/>
                </a:solidFill>
              </a:rPr>
              <a:t>Loading</a:t>
            </a:r>
          </a:p>
        </p:txBody>
      </p:sp>
      <p:sp>
        <p:nvSpPr>
          <p:cNvPr id="27654" name="Rectangle 6"/>
          <p:cNvSpPr>
            <a:spLocks noChangeArrowheads="1"/>
          </p:cNvSpPr>
          <p:nvPr/>
        </p:nvSpPr>
        <p:spPr bwMode="auto">
          <a:xfrm>
            <a:off x="1981200" y="1981200"/>
            <a:ext cx="114776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lnSpc>
                <a:spcPct val="110000"/>
              </a:lnSpc>
              <a:spcBef>
                <a:spcPct val="0"/>
              </a:spcBef>
              <a:buClrTx/>
              <a:buFontTx/>
              <a:buNone/>
            </a:pPr>
            <a:r>
              <a:rPr lang="en-US" sz="1800">
                <a:solidFill>
                  <a:srgbClr val="000000"/>
                </a:solidFill>
              </a:rPr>
              <a:t>Material</a:t>
            </a:r>
          </a:p>
          <a:p>
            <a:pPr algn="ctr">
              <a:lnSpc>
                <a:spcPct val="110000"/>
              </a:lnSpc>
              <a:spcBef>
                <a:spcPct val="0"/>
              </a:spcBef>
              <a:buClrTx/>
              <a:buFontTx/>
              <a:buNone/>
            </a:pPr>
            <a:r>
              <a:rPr lang="en-US" sz="1800">
                <a:solidFill>
                  <a:srgbClr val="000000"/>
                </a:solidFill>
              </a:rPr>
              <a:t>Availability</a:t>
            </a:r>
          </a:p>
        </p:txBody>
      </p:sp>
      <p:sp>
        <p:nvSpPr>
          <p:cNvPr id="27655" name="Rectangle 7"/>
          <p:cNvSpPr>
            <a:spLocks noChangeArrowheads="1"/>
          </p:cNvSpPr>
          <p:nvPr/>
        </p:nvSpPr>
        <p:spPr bwMode="auto">
          <a:xfrm>
            <a:off x="533400" y="2057400"/>
            <a:ext cx="99536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lnSpc>
                <a:spcPct val="90000"/>
              </a:lnSpc>
              <a:spcBef>
                <a:spcPct val="0"/>
              </a:spcBef>
              <a:buClrTx/>
              <a:buFontTx/>
              <a:buNone/>
            </a:pPr>
            <a:r>
              <a:rPr lang="en-US" sz="1800">
                <a:solidFill>
                  <a:srgbClr val="000000"/>
                </a:solidFill>
              </a:rPr>
              <a:t>Order</a:t>
            </a:r>
          </a:p>
          <a:p>
            <a:pPr algn="ctr">
              <a:lnSpc>
                <a:spcPct val="90000"/>
              </a:lnSpc>
              <a:spcBef>
                <a:spcPct val="0"/>
              </a:spcBef>
              <a:buClrTx/>
              <a:buFontTx/>
              <a:buNone/>
            </a:pPr>
            <a:r>
              <a:rPr lang="en-US" sz="1800">
                <a:solidFill>
                  <a:srgbClr val="000000"/>
                </a:solidFill>
              </a:rPr>
              <a:t>Date</a:t>
            </a:r>
          </a:p>
        </p:txBody>
      </p:sp>
      <p:sp>
        <p:nvSpPr>
          <p:cNvPr id="27656" name="Rectangle 8"/>
          <p:cNvSpPr>
            <a:spLocks noChangeArrowheads="1"/>
          </p:cNvSpPr>
          <p:nvPr/>
        </p:nvSpPr>
        <p:spPr bwMode="auto">
          <a:xfrm>
            <a:off x="3429000" y="2012950"/>
            <a:ext cx="995363"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lnSpc>
                <a:spcPct val="110000"/>
              </a:lnSpc>
              <a:spcBef>
                <a:spcPct val="0"/>
              </a:spcBef>
              <a:buClrTx/>
              <a:buFontTx/>
              <a:buNone/>
            </a:pPr>
            <a:r>
              <a:rPr lang="en-US" sz="1800">
                <a:solidFill>
                  <a:srgbClr val="000000"/>
                </a:solidFill>
              </a:rPr>
              <a:t>Transp.</a:t>
            </a:r>
          </a:p>
          <a:p>
            <a:pPr algn="ctr">
              <a:lnSpc>
                <a:spcPct val="110000"/>
              </a:lnSpc>
              <a:spcBef>
                <a:spcPct val="0"/>
              </a:spcBef>
              <a:buClrTx/>
              <a:buFontTx/>
              <a:buNone/>
            </a:pPr>
            <a:r>
              <a:rPr lang="en-US" sz="1800">
                <a:solidFill>
                  <a:srgbClr val="000000"/>
                </a:solidFill>
              </a:rPr>
              <a:t>Sched.</a:t>
            </a:r>
          </a:p>
        </p:txBody>
      </p:sp>
      <p:sp>
        <p:nvSpPr>
          <p:cNvPr id="27657" name="Line 9"/>
          <p:cNvSpPr>
            <a:spLocks noChangeShapeType="1"/>
          </p:cNvSpPr>
          <p:nvPr/>
        </p:nvSpPr>
        <p:spPr bwMode="auto">
          <a:xfrm>
            <a:off x="4119563" y="3276600"/>
            <a:ext cx="0" cy="114300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58" name="Line 10"/>
          <p:cNvSpPr>
            <a:spLocks noChangeShapeType="1"/>
          </p:cNvSpPr>
          <p:nvPr/>
        </p:nvSpPr>
        <p:spPr bwMode="auto">
          <a:xfrm flipH="1">
            <a:off x="6634163" y="3200400"/>
            <a:ext cx="1371600" cy="0"/>
          </a:xfrm>
          <a:prstGeom prst="line">
            <a:avLst/>
          </a:prstGeom>
          <a:noFill/>
          <a:ln w="12700">
            <a:solidFill>
              <a:srgbClr val="000000"/>
            </a:solidFill>
            <a:round/>
            <a:headEnd type="oval" w="med" len="med"/>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27659" name="Line 11"/>
          <p:cNvSpPr>
            <a:spLocks noChangeShapeType="1"/>
          </p:cNvSpPr>
          <p:nvPr/>
        </p:nvSpPr>
        <p:spPr bwMode="auto">
          <a:xfrm>
            <a:off x="5033963" y="3200400"/>
            <a:ext cx="1600200" cy="0"/>
          </a:xfrm>
          <a:prstGeom prst="line">
            <a:avLst/>
          </a:prstGeom>
          <a:noFill/>
          <a:ln w="12700">
            <a:solidFill>
              <a:srgbClr val="000000"/>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60" name="Line 12"/>
          <p:cNvSpPr>
            <a:spLocks noChangeShapeType="1"/>
          </p:cNvSpPr>
          <p:nvPr/>
        </p:nvSpPr>
        <p:spPr bwMode="auto">
          <a:xfrm>
            <a:off x="3662363" y="3200400"/>
            <a:ext cx="1371600" cy="0"/>
          </a:xfrm>
          <a:prstGeom prst="line">
            <a:avLst/>
          </a:prstGeom>
          <a:noFill/>
          <a:ln w="12700">
            <a:solidFill>
              <a:srgbClr val="000000"/>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61" name="Line 13"/>
          <p:cNvSpPr>
            <a:spLocks noChangeShapeType="1"/>
          </p:cNvSpPr>
          <p:nvPr/>
        </p:nvSpPr>
        <p:spPr bwMode="auto">
          <a:xfrm>
            <a:off x="2138363" y="3200400"/>
            <a:ext cx="1524000" cy="0"/>
          </a:xfrm>
          <a:prstGeom prst="line">
            <a:avLst/>
          </a:prstGeom>
          <a:noFill/>
          <a:ln w="12700">
            <a:solidFill>
              <a:srgbClr val="000000"/>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62" name="Line 14"/>
          <p:cNvSpPr>
            <a:spLocks noChangeShapeType="1"/>
          </p:cNvSpPr>
          <p:nvPr/>
        </p:nvSpPr>
        <p:spPr bwMode="auto">
          <a:xfrm>
            <a:off x="766763" y="3200400"/>
            <a:ext cx="1371600" cy="0"/>
          </a:xfrm>
          <a:prstGeom prst="line">
            <a:avLst/>
          </a:prstGeom>
          <a:noFill/>
          <a:ln w="12700">
            <a:solidFill>
              <a:srgbClr val="000000"/>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63" name="Rectangle 15"/>
          <p:cNvSpPr>
            <a:spLocks noChangeArrowheads="1"/>
          </p:cNvSpPr>
          <p:nvPr/>
        </p:nvSpPr>
        <p:spPr bwMode="auto">
          <a:xfrm>
            <a:off x="6994525" y="3517900"/>
            <a:ext cx="1100138"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lnSpc>
                <a:spcPct val="90000"/>
              </a:lnSpc>
              <a:spcBef>
                <a:spcPct val="0"/>
              </a:spcBef>
              <a:buClrTx/>
              <a:buFontTx/>
              <a:buNone/>
            </a:pPr>
            <a:r>
              <a:rPr lang="en-US" sz="2000" b="0">
                <a:solidFill>
                  <a:srgbClr val="000000"/>
                </a:solidFill>
              </a:rPr>
              <a:t>Transit</a:t>
            </a:r>
          </a:p>
          <a:p>
            <a:pPr algn="ctr">
              <a:lnSpc>
                <a:spcPct val="90000"/>
              </a:lnSpc>
              <a:spcBef>
                <a:spcPct val="0"/>
              </a:spcBef>
              <a:buClrTx/>
              <a:buFontTx/>
              <a:buNone/>
            </a:pPr>
            <a:r>
              <a:rPr lang="en-US" sz="2000" b="0">
                <a:solidFill>
                  <a:srgbClr val="000000"/>
                </a:solidFill>
              </a:rPr>
              <a:t>Time</a:t>
            </a:r>
          </a:p>
          <a:p>
            <a:pPr algn="ctr">
              <a:lnSpc>
                <a:spcPct val="90000"/>
              </a:lnSpc>
              <a:spcBef>
                <a:spcPct val="0"/>
              </a:spcBef>
              <a:buClrTx/>
              <a:buFontTx/>
              <a:buNone/>
            </a:pPr>
            <a:r>
              <a:rPr lang="en-US" sz="2000" b="0">
                <a:solidFill>
                  <a:srgbClr val="000000"/>
                </a:solidFill>
              </a:rPr>
              <a:t>(2 days)</a:t>
            </a:r>
          </a:p>
        </p:txBody>
      </p:sp>
      <p:sp>
        <p:nvSpPr>
          <p:cNvPr id="27664" name="Rectangle 16"/>
          <p:cNvSpPr>
            <a:spLocks noChangeArrowheads="1"/>
          </p:cNvSpPr>
          <p:nvPr/>
        </p:nvSpPr>
        <p:spPr bwMode="auto">
          <a:xfrm>
            <a:off x="4191000" y="3581400"/>
            <a:ext cx="108902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lnSpc>
                <a:spcPct val="90000"/>
              </a:lnSpc>
              <a:spcBef>
                <a:spcPct val="0"/>
              </a:spcBef>
              <a:buClrTx/>
              <a:buFontTx/>
              <a:buNone/>
            </a:pPr>
            <a:r>
              <a:rPr lang="en-US" sz="2000" b="0">
                <a:solidFill>
                  <a:srgbClr val="000000"/>
                </a:solidFill>
              </a:rPr>
              <a:t>Loading</a:t>
            </a:r>
          </a:p>
          <a:p>
            <a:pPr algn="ctr">
              <a:lnSpc>
                <a:spcPct val="90000"/>
              </a:lnSpc>
              <a:spcBef>
                <a:spcPct val="0"/>
              </a:spcBef>
              <a:buClrTx/>
              <a:buFontTx/>
              <a:buNone/>
            </a:pPr>
            <a:r>
              <a:rPr lang="en-US" sz="2000" b="0">
                <a:solidFill>
                  <a:srgbClr val="000000"/>
                </a:solidFill>
              </a:rPr>
              <a:t>Time</a:t>
            </a:r>
          </a:p>
          <a:p>
            <a:pPr algn="ctr">
              <a:lnSpc>
                <a:spcPct val="90000"/>
              </a:lnSpc>
              <a:spcBef>
                <a:spcPct val="0"/>
              </a:spcBef>
              <a:buClrTx/>
              <a:buFontTx/>
              <a:buNone/>
            </a:pPr>
            <a:r>
              <a:rPr lang="en-US" sz="2000" b="0">
                <a:solidFill>
                  <a:srgbClr val="000000"/>
                </a:solidFill>
              </a:rPr>
              <a:t>(1 day)</a:t>
            </a:r>
          </a:p>
        </p:txBody>
      </p:sp>
      <p:sp>
        <p:nvSpPr>
          <p:cNvPr id="27665" name="Rectangle 17"/>
          <p:cNvSpPr>
            <a:spLocks noChangeArrowheads="1"/>
          </p:cNvSpPr>
          <p:nvPr/>
        </p:nvSpPr>
        <p:spPr bwMode="auto">
          <a:xfrm>
            <a:off x="690563" y="3505200"/>
            <a:ext cx="1900237"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lnSpc>
                <a:spcPct val="60000"/>
              </a:lnSpc>
              <a:spcBef>
                <a:spcPct val="0"/>
              </a:spcBef>
              <a:buClrTx/>
              <a:buFontTx/>
              <a:buNone/>
            </a:pPr>
            <a:r>
              <a:rPr lang="en-US" sz="2000" b="0">
                <a:solidFill>
                  <a:srgbClr val="000000"/>
                </a:solidFill>
              </a:rPr>
              <a:t>Pick &amp; Pack</a:t>
            </a:r>
          </a:p>
          <a:p>
            <a:pPr algn="ctr">
              <a:spcBef>
                <a:spcPct val="0"/>
              </a:spcBef>
              <a:buClrTx/>
              <a:buFontTx/>
              <a:buNone/>
            </a:pPr>
            <a:r>
              <a:rPr lang="en-US" sz="2000" b="0">
                <a:solidFill>
                  <a:srgbClr val="000000"/>
                </a:solidFill>
              </a:rPr>
              <a:t>Time</a:t>
            </a:r>
          </a:p>
          <a:p>
            <a:pPr algn="ctr">
              <a:spcBef>
                <a:spcPct val="0"/>
              </a:spcBef>
              <a:buClrTx/>
              <a:buFontTx/>
              <a:buNone/>
            </a:pPr>
            <a:r>
              <a:rPr lang="en-US" sz="2000" b="0">
                <a:solidFill>
                  <a:srgbClr val="000000"/>
                </a:solidFill>
              </a:rPr>
              <a:t> (2 days)</a:t>
            </a:r>
          </a:p>
        </p:txBody>
      </p:sp>
      <p:sp>
        <p:nvSpPr>
          <p:cNvPr id="27666" name="Rectangle 18"/>
          <p:cNvSpPr>
            <a:spLocks noChangeArrowheads="1"/>
          </p:cNvSpPr>
          <p:nvPr/>
        </p:nvSpPr>
        <p:spPr bwMode="auto">
          <a:xfrm>
            <a:off x="2819400" y="3581400"/>
            <a:ext cx="1106488"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lnSpc>
                <a:spcPct val="90000"/>
              </a:lnSpc>
              <a:spcBef>
                <a:spcPct val="0"/>
              </a:spcBef>
              <a:buClrTx/>
              <a:buFontTx/>
              <a:buNone/>
            </a:pPr>
            <a:r>
              <a:rPr lang="en-US" sz="2000" b="0">
                <a:solidFill>
                  <a:srgbClr val="000000"/>
                </a:solidFill>
              </a:rPr>
              <a:t>Transp.</a:t>
            </a:r>
          </a:p>
          <a:p>
            <a:pPr algn="ctr">
              <a:lnSpc>
                <a:spcPct val="90000"/>
              </a:lnSpc>
              <a:spcBef>
                <a:spcPct val="0"/>
              </a:spcBef>
              <a:buClrTx/>
              <a:buFontTx/>
              <a:buNone/>
            </a:pPr>
            <a:r>
              <a:rPr lang="en-US" sz="2000" b="0">
                <a:solidFill>
                  <a:srgbClr val="000000"/>
                </a:solidFill>
              </a:rPr>
              <a:t>Sched.</a:t>
            </a:r>
          </a:p>
          <a:p>
            <a:pPr algn="ctr">
              <a:lnSpc>
                <a:spcPct val="90000"/>
              </a:lnSpc>
              <a:spcBef>
                <a:spcPct val="0"/>
              </a:spcBef>
              <a:buClrTx/>
              <a:buFontTx/>
              <a:buNone/>
            </a:pPr>
            <a:r>
              <a:rPr lang="en-US" sz="2000" b="0">
                <a:solidFill>
                  <a:srgbClr val="000000"/>
                </a:solidFill>
              </a:rPr>
              <a:t>Time</a:t>
            </a:r>
          </a:p>
          <a:p>
            <a:pPr algn="ctr">
              <a:lnSpc>
                <a:spcPct val="90000"/>
              </a:lnSpc>
              <a:spcBef>
                <a:spcPct val="0"/>
              </a:spcBef>
              <a:buClrTx/>
              <a:buFontTx/>
              <a:buNone/>
            </a:pPr>
            <a:r>
              <a:rPr lang="en-US" sz="2000" b="0">
                <a:solidFill>
                  <a:srgbClr val="000000"/>
                </a:solidFill>
              </a:rPr>
              <a:t>(1 day)</a:t>
            </a:r>
          </a:p>
        </p:txBody>
      </p:sp>
      <p:sp>
        <p:nvSpPr>
          <p:cNvPr id="27667" name="Line 19"/>
          <p:cNvSpPr>
            <a:spLocks noChangeShapeType="1"/>
          </p:cNvSpPr>
          <p:nvPr/>
        </p:nvSpPr>
        <p:spPr bwMode="auto">
          <a:xfrm>
            <a:off x="2595563" y="3200400"/>
            <a:ext cx="0" cy="2209800"/>
          </a:xfrm>
          <a:prstGeom prst="line">
            <a:avLst/>
          </a:prstGeom>
          <a:noFill/>
          <a:ln w="12700">
            <a:solidFill>
              <a:srgbClr val="000000"/>
            </a:solidFill>
            <a:prstDash val="dash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68" name="Line 20"/>
          <p:cNvSpPr>
            <a:spLocks noChangeShapeType="1"/>
          </p:cNvSpPr>
          <p:nvPr/>
        </p:nvSpPr>
        <p:spPr bwMode="auto">
          <a:xfrm>
            <a:off x="5257800" y="3505200"/>
            <a:ext cx="0" cy="2209800"/>
          </a:xfrm>
          <a:prstGeom prst="line">
            <a:avLst/>
          </a:prstGeom>
          <a:noFill/>
          <a:ln w="12700">
            <a:solidFill>
              <a:srgbClr val="000000"/>
            </a:solidFill>
            <a:prstDash val="dash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69" name="Line 21"/>
          <p:cNvSpPr>
            <a:spLocks noChangeShapeType="1"/>
          </p:cNvSpPr>
          <p:nvPr/>
        </p:nvSpPr>
        <p:spPr bwMode="auto">
          <a:xfrm>
            <a:off x="6934200" y="3505200"/>
            <a:ext cx="0" cy="114300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70" name="Rectangle 22"/>
          <p:cNvSpPr>
            <a:spLocks noChangeArrowheads="1"/>
          </p:cNvSpPr>
          <p:nvPr/>
        </p:nvSpPr>
        <p:spPr bwMode="auto">
          <a:xfrm>
            <a:off x="2022475" y="2743200"/>
            <a:ext cx="608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sz="2000" b="0">
                <a:solidFill>
                  <a:srgbClr val="000000"/>
                </a:solidFill>
              </a:rPr>
              <a:t>2nd</a:t>
            </a:r>
          </a:p>
        </p:txBody>
      </p:sp>
      <p:sp>
        <p:nvSpPr>
          <p:cNvPr id="27671" name="Rectangle 23"/>
          <p:cNvSpPr>
            <a:spLocks noChangeArrowheads="1"/>
          </p:cNvSpPr>
          <p:nvPr/>
        </p:nvSpPr>
        <p:spPr bwMode="auto">
          <a:xfrm>
            <a:off x="3498850" y="2743200"/>
            <a:ext cx="550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sz="2000" b="0">
                <a:solidFill>
                  <a:srgbClr val="000000"/>
                </a:solidFill>
              </a:rPr>
              <a:t>3rd</a:t>
            </a:r>
          </a:p>
        </p:txBody>
      </p:sp>
      <p:sp>
        <p:nvSpPr>
          <p:cNvPr id="27672" name="Rectangle 24"/>
          <p:cNvSpPr>
            <a:spLocks noChangeArrowheads="1"/>
          </p:cNvSpPr>
          <p:nvPr/>
        </p:nvSpPr>
        <p:spPr bwMode="auto">
          <a:xfrm>
            <a:off x="4876800" y="2743200"/>
            <a:ext cx="536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sz="2000" b="0">
                <a:solidFill>
                  <a:srgbClr val="000000"/>
                </a:solidFill>
              </a:rPr>
              <a:t>4th</a:t>
            </a:r>
          </a:p>
        </p:txBody>
      </p:sp>
      <p:sp>
        <p:nvSpPr>
          <p:cNvPr id="27673" name="Rectangle 25"/>
          <p:cNvSpPr>
            <a:spLocks noChangeArrowheads="1"/>
          </p:cNvSpPr>
          <p:nvPr/>
        </p:nvSpPr>
        <p:spPr bwMode="auto">
          <a:xfrm>
            <a:off x="6024563" y="2667000"/>
            <a:ext cx="536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sz="2000" b="0">
                <a:solidFill>
                  <a:srgbClr val="000000"/>
                </a:solidFill>
              </a:rPr>
              <a:t>5th</a:t>
            </a:r>
          </a:p>
        </p:txBody>
      </p:sp>
      <p:sp>
        <p:nvSpPr>
          <p:cNvPr id="27674" name="Rectangle 26"/>
          <p:cNvSpPr>
            <a:spLocks noChangeArrowheads="1"/>
          </p:cNvSpPr>
          <p:nvPr/>
        </p:nvSpPr>
        <p:spPr bwMode="auto">
          <a:xfrm>
            <a:off x="7319963" y="2743200"/>
            <a:ext cx="536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sz="2000" b="0">
                <a:solidFill>
                  <a:srgbClr val="000000"/>
                </a:solidFill>
              </a:rPr>
              <a:t>6th</a:t>
            </a:r>
          </a:p>
        </p:txBody>
      </p:sp>
      <p:sp>
        <p:nvSpPr>
          <p:cNvPr id="27675" name="Rectangle 27"/>
          <p:cNvSpPr>
            <a:spLocks noChangeArrowheads="1"/>
          </p:cNvSpPr>
          <p:nvPr/>
        </p:nvSpPr>
        <p:spPr bwMode="auto">
          <a:xfrm>
            <a:off x="690563" y="2743200"/>
            <a:ext cx="5222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sz="2000" b="0">
                <a:solidFill>
                  <a:srgbClr val="000000"/>
                </a:solidFill>
              </a:rPr>
              <a:t>1st</a:t>
            </a:r>
          </a:p>
        </p:txBody>
      </p:sp>
      <p:sp>
        <p:nvSpPr>
          <p:cNvPr id="27676" name="Line 28"/>
          <p:cNvSpPr>
            <a:spLocks noChangeShapeType="1"/>
          </p:cNvSpPr>
          <p:nvPr/>
        </p:nvSpPr>
        <p:spPr bwMode="auto">
          <a:xfrm flipH="1">
            <a:off x="1295400" y="4800600"/>
            <a:ext cx="2743200" cy="0"/>
          </a:xfrm>
          <a:prstGeom prst="line">
            <a:avLst/>
          </a:prstGeom>
          <a:noFill/>
          <a:ln w="50800">
            <a:solidFill>
              <a:schemeClr val="accent1"/>
            </a:solidFill>
            <a:round/>
            <a:headEnd type="oval" w="med" len="med"/>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27677" name="Line 29"/>
          <p:cNvSpPr>
            <a:spLocks noChangeShapeType="1"/>
          </p:cNvSpPr>
          <p:nvPr/>
        </p:nvSpPr>
        <p:spPr bwMode="auto">
          <a:xfrm flipH="1" flipV="1">
            <a:off x="3581400" y="5105400"/>
            <a:ext cx="1524000" cy="0"/>
          </a:xfrm>
          <a:prstGeom prst="line">
            <a:avLst/>
          </a:prstGeom>
          <a:noFill/>
          <a:ln w="50800">
            <a:solidFill>
              <a:schemeClr val="accent1"/>
            </a:solidFill>
            <a:round/>
            <a:headEnd type="oval" w="med" len="med"/>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27678" name="Line 30"/>
          <p:cNvSpPr>
            <a:spLocks noChangeShapeType="1"/>
          </p:cNvSpPr>
          <p:nvPr/>
        </p:nvSpPr>
        <p:spPr bwMode="auto">
          <a:xfrm flipH="1" flipV="1">
            <a:off x="2590800" y="5334000"/>
            <a:ext cx="1371600" cy="0"/>
          </a:xfrm>
          <a:prstGeom prst="line">
            <a:avLst/>
          </a:prstGeom>
          <a:noFill/>
          <a:ln w="50800">
            <a:solidFill>
              <a:schemeClr val="accent1"/>
            </a:solidFill>
            <a:round/>
            <a:headEnd type="oval" w="med" len="med"/>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27679" name="Line 31"/>
          <p:cNvSpPr>
            <a:spLocks noChangeShapeType="1"/>
          </p:cNvSpPr>
          <p:nvPr/>
        </p:nvSpPr>
        <p:spPr bwMode="auto">
          <a:xfrm flipH="1">
            <a:off x="5257800" y="5410200"/>
            <a:ext cx="2743200" cy="0"/>
          </a:xfrm>
          <a:prstGeom prst="line">
            <a:avLst/>
          </a:prstGeom>
          <a:noFill/>
          <a:ln w="50800">
            <a:solidFill>
              <a:schemeClr val="accent1"/>
            </a:solidFill>
            <a:round/>
            <a:headEnd type="oval" w="med" len="med"/>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13275201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674" name="Rectangle 2"/>
          <p:cNvSpPr>
            <a:spLocks noGrp="1"/>
          </p:cNvSpPr>
          <p:nvPr>
            <p:ph type="title" idx="4294967295"/>
          </p:nvPr>
        </p:nvSpPr>
        <p:spPr/>
        <p:txBody>
          <a:bodyPr/>
          <a:lstStyle/>
          <a:p>
            <a:r>
              <a:rPr lang="en-US" smtClean="0"/>
              <a:t>Forward Scheduling</a:t>
            </a:r>
          </a:p>
        </p:txBody>
      </p:sp>
      <p:sp>
        <p:nvSpPr>
          <p:cNvPr id="28675" name="Line 3"/>
          <p:cNvSpPr>
            <a:spLocks noChangeShapeType="1"/>
          </p:cNvSpPr>
          <p:nvPr/>
        </p:nvSpPr>
        <p:spPr bwMode="auto">
          <a:xfrm>
            <a:off x="3505200" y="3352800"/>
            <a:ext cx="0" cy="1143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8676" name="Line 4"/>
          <p:cNvSpPr>
            <a:spLocks noChangeShapeType="1"/>
          </p:cNvSpPr>
          <p:nvPr/>
        </p:nvSpPr>
        <p:spPr bwMode="auto">
          <a:xfrm rot="10800000" flipH="1" flipV="1">
            <a:off x="2286000" y="3352800"/>
            <a:ext cx="1219200" cy="0"/>
          </a:xfrm>
          <a:prstGeom prst="line">
            <a:avLst/>
          </a:prstGeom>
          <a:noFill/>
          <a:ln w="12700">
            <a:solidFill>
              <a:schemeClr val="tx1"/>
            </a:solidFill>
            <a:round/>
            <a:headEnd type="oval" w="med" len="med"/>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28677" name="Line 5"/>
          <p:cNvSpPr>
            <a:spLocks noChangeShapeType="1"/>
          </p:cNvSpPr>
          <p:nvPr/>
        </p:nvSpPr>
        <p:spPr bwMode="auto">
          <a:xfrm rot="10800000" flipV="1">
            <a:off x="476250" y="3352800"/>
            <a:ext cx="1771650" cy="0"/>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8678" name="Line 6"/>
          <p:cNvSpPr>
            <a:spLocks noChangeShapeType="1"/>
          </p:cNvSpPr>
          <p:nvPr/>
        </p:nvSpPr>
        <p:spPr bwMode="auto">
          <a:xfrm rot="10800000" flipV="1">
            <a:off x="3429000" y="3352800"/>
            <a:ext cx="1385888" cy="0"/>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8679" name="Line 7"/>
          <p:cNvSpPr>
            <a:spLocks noChangeShapeType="1"/>
          </p:cNvSpPr>
          <p:nvPr/>
        </p:nvSpPr>
        <p:spPr bwMode="auto">
          <a:xfrm rot="10800000" flipV="1">
            <a:off x="4648200" y="3354388"/>
            <a:ext cx="1539875" cy="0"/>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8680" name="Line 8"/>
          <p:cNvSpPr>
            <a:spLocks noChangeShapeType="1"/>
          </p:cNvSpPr>
          <p:nvPr/>
        </p:nvSpPr>
        <p:spPr bwMode="auto">
          <a:xfrm rot="10800000" flipV="1">
            <a:off x="5943600" y="3354388"/>
            <a:ext cx="1385888" cy="0"/>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8681" name="Rectangle 9"/>
          <p:cNvSpPr>
            <a:spLocks noChangeArrowheads="1"/>
          </p:cNvSpPr>
          <p:nvPr/>
        </p:nvSpPr>
        <p:spPr bwMode="auto">
          <a:xfrm>
            <a:off x="6221413" y="3368675"/>
            <a:ext cx="1100137"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sz="2000" b="0"/>
              <a:t>Transit</a:t>
            </a:r>
          </a:p>
          <a:p>
            <a:pPr algn="ctr">
              <a:spcBef>
                <a:spcPct val="0"/>
              </a:spcBef>
              <a:buClrTx/>
              <a:buFontTx/>
              <a:buNone/>
            </a:pPr>
            <a:r>
              <a:rPr lang="en-US" sz="2000" b="0"/>
              <a:t>Time</a:t>
            </a:r>
          </a:p>
          <a:p>
            <a:pPr algn="ctr">
              <a:spcBef>
                <a:spcPct val="0"/>
              </a:spcBef>
              <a:buClrTx/>
              <a:buFontTx/>
              <a:buNone/>
            </a:pPr>
            <a:r>
              <a:rPr lang="en-US" sz="2000" b="0"/>
              <a:t>(2 days)</a:t>
            </a:r>
          </a:p>
        </p:txBody>
      </p:sp>
      <p:sp>
        <p:nvSpPr>
          <p:cNvPr id="28682" name="Rectangle 10"/>
          <p:cNvSpPr>
            <a:spLocks noChangeArrowheads="1"/>
          </p:cNvSpPr>
          <p:nvPr/>
        </p:nvSpPr>
        <p:spPr bwMode="auto">
          <a:xfrm>
            <a:off x="5006975" y="3368675"/>
            <a:ext cx="108902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sz="2000" b="0"/>
              <a:t>Loading</a:t>
            </a:r>
          </a:p>
          <a:p>
            <a:pPr algn="ctr">
              <a:spcBef>
                <a:spcPct val="0"/>
              </a:spcBef>
              <a:buClrTx/>
              <a:buFontTx/>
              <a:buNone/>
            </a:pPr>
            <a:r>
              <a:rPr lang="en-US" sz="2000" b="0"/>
              <a:t>Time</a:t>
            </a:r>
          </a:p>
          <a:p>
            <a:pPr algn="ctr">
              <a:spcBef>
                <a:spcPct val="0"/>
              </a:spcBef>
              <a:buClrTx/>
              <a:buFontTx/>
              <a:buNone/>
            </a:pPr>
            <a:r>
              <a:rPr lang="en-US" sz="2000" b="0"/>
              <a:t>(1 day)</a:t>
            </a:r>
          </a:p>
        </p:txBody>
      </p:sp>
      <p:sp>
        <p:nvSpPr>
          <p:cNvPr id="28683" name="Rectangle 11"/>
          <p:cNvSpPr>
            <a:spLocks noChangeArrowheads="1"/>
          </p:cNvSpPr>
          <p:nvPr/>
        </p:nvSpPr>
        <p:spPr bwMode="auto">
          <a:xfrm>
            <a:off x="3687763" y="3352800"/>
            <a:ext cx="1044575"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lnSpc>
                <a:spcPct val="90000"/>
              </a:lnSpc>
              <a:spcBef>
                <a:spcPct val="0"/>
              </a:spcBef>
              <a:buClrTx/>
              <a:buFontTx/>
              <a:buNone/>
            </a:pPr>
            <a:r>
              <a:rPr lang="en-US" sz="2000" b="0"/>
              <a:t>Transp.</a:t>
            </a:r>
          </a:p>
          <a:p>
            <a:pPr algn="ctr">
              <a:lnSpc>
                <a:spcPct val="90000"/>
              </a:lnSpc>
              <a:spcBef>
                <a:spcPct val="0"/>
              </a:spcBef>
              <a:buClrTx/>
              <a:buFontTx/>
              <a:buNone/>
            </a:pPr>
            <a:r>
              <a:rPr lang="en-US" sz="2000" b="0"/>
              <a:t>Sched.</a:t>
            </a:r>
          </a:p>
          <a:p>
            <a:pPr algn="ctr">
              <a:lnSpc>
                <a:spcPct val="90000"/>
              </a:lnSpc>
              <a:spcBef>
                <a:spcPct val="0"/>
              </a:spcBef>
              <a:buClrTx/>
              <a:buFontTx/>
              <a:buNone/>
            </a:pPr>
            <a:r>
              <a:rPr lang="en-US" sz="2000" b="0"/>
              <a:t>Time</a:t>
            </a:r>
          </a:p>
          <a:p>
            <a:pPr algn="ctr">
              <a:lnSpc>
                <a:spcPct val="90000"/>
              </a:lnSpc>
              <a:spcBef>
                <a:spcPct val="0"/>
              </a:spcBef>
              <a:buClrTx/>
              <a:buFontTx/>
              <a:buNone/>
            </a:pPr>
            <a:r>
              <a:rPr lang="en-US" sz="2000" b="0"/>
              <a:t>(1 day)</a:t>
            </a:r>
          </a:p>
        </p:txBody>
      </p:sp>
      <p:sp>
        <p:nvSpPr>
          <p:cNvPr id="28684" name="Line 12"/>
          <p:cNvSpPr>
            <a:spLocks noChangeShapeType="1"/>
          </p:cNvSpPr>
          <p:nvPr/>
        </p:nvSpPr>
        <p:spPr bwMode="auto">
          <a:xfrm>
            <a:off x="2286000" y="3352800"/>
            <a:ext cx="0" cy="2209800"/>
          </a:xfrm>
          <a:prstGeom prst="line">
            <a:avLst/>
          </a:prstGeom>
          <a:noFill/>
          <a:ln w="12700">
            <a:solidFill>
              <a:schemeClr val="tx1"/>
            </a:solidFill>
            <a:prstDash val="dash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8685" name="Line 13"/>
          <p:cNvSpPr>
            <a:spLocks noChangeShapeType="1"/>
          </p:cNvSpPr>
          <p:nvPr/>
        </p:nvSpPr>
        <p:spPr bwMode="auto">
          <a:xfrm>
            <a:off x="4814888" y="3352800"/>
            <a:ext cx="0" cy="2209800"/>
          </a:xfrm>
          <a:prstGeom prst="line">
            <a:avLst/>
          </a:prstGeom>
          <a:noFill/>
          <a:ln w="12700">
            <a:solidFill>
              <a:schemeClr val="tx1"/>
            </a:solidFill>
            <a:prstDash val="dash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8686" name="Line 14"/>
          <p:cNvSpPr>
            <a:spLocks noChangeShapeType="1"/>
          </p:cNvSpPr>
          <p:nvPr/>
        </p:nvSpPr>
        <p:spPr bwMode="auto">
          <a:xfrm>
            <a:off x="6096000" y="3352800"/>
            <a:ext cx="0" cy="1143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8687" name="Rectangle 15"/>
          <p:cNvSpPr>
            <a:spLocks noChangeArrowheads="1"/>
          </p:cNvSpPr>
          <p:nvPr/>
        </p:nvSpPr>
        <p:spPr bwMode="auto">
          <a:xfrm>
            <a:off x="7956550" y="2133600"/>
            <a:ext cx="766763"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sz="1800"/>
              <a:t>New</a:t>
            </a:r>
          </a:p>
          <a:p>
            <a:pPr algn="ctr">
              <a:spcBef>
                <a:spcPct val="0"/>
              </a:spcBef>
              <a:buClrTx/>
              <a:buFontTx/>
              <a:buNone/>
            </a:pPr>
            <a:r>
              <a:rPr lang="en-US" sz="1800"/>
              <a:t>Delv. </a:t>
            </a:r>
          </a:p>
          <a:p>
            <a:pPr algn="ctr">
              <a:spcBef>
                <a:spcPct val="0"/>
              </a:spcBef>
              <a:buClrTx/>
              <a:buFontTx/>
              <a:buNone/>
            </a:pPr>
            <a:r>
              <a:rPr lang="en-US" sz="1800"/>
              <a:t>Date</a:t>
            </a:r>
          </a:p>
        </p:txBody>
      </p:sp>
      <p:sp>
        <p:nvSpPr>
          <p:cNvPr id="28688" name="Rectangle 16"/>
          <p:cNvSpPr>
            <a:spLocks noChangeArrowheads="1"/>
          </p:cNvSpPr>
          <p:nvPr/>
        </p:nvSpPr>
        <p:spPr bwMode="auto">
          <a:xfrm>
            <a:off x="523875" y="2895600"/>
            <a:ext cx="5921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sz="2000" b="0"/>
              <a:t>1st </a:t>
            </a:r>
          </a:p>
        </p:txBody>
      </p:sp>
      <p:sp>
        <p:nvSpPr>
          <p:cNvPr id="28689" name="Rectangle 17"/>
          <p:cNvSpPr>
            <a:spLocks noChangeArrowheads="1"/>
          </p:cNvSpPr>
          <p:nvPr/>
        </p:nvSpPr>
        <p:spPr bwMode="auto">
          <a:xfrm>
            <a:off x="3227388" y="2895600"/>
            <a:ext cx="620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sz="2000" b="0"/>
              <a:t>3rd </a:t>
            </a:r>
          </a:p>
        </p:txBody>
      </p:sp>
      <p:sp>
        <p:nvSpPr>
          <p:cNvPr id="28690" name="Rectangle 18"/>
          <p:cNvSpPr>
            <a:spLocks noChangeArrowheads="1"/>
          </p:cNvSpPr>
          <p:nvPr/>
        </p:nvSpPr>
        <p:spPr bwMode="auto">
          <a:xfrm>
            <a:off x="4433888" y="2895600"/>
            <a:ext cx="606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sz="2000" b="0"/>
              <a:t>4th </a:t>
            </a:r>
          </a:p>
        </p:txBody>
      </p:sp>
      <p:sp>
        <p:nvSpPr>
          <p:cNvPr id="28691" name="Rectangle 19"/>
          <p:cNvSpPr>
            <a:spLocks noChangeArrowheads="1"/>
          </p:cNvSpPr>
          <p:nvPr/>
        </p:nvSpPr>
        <p:spPr bwMode="auto">
          <a:xfrm>
            <a:off x="5894388" y="2895600"/>
            <a:ext cx="606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sz="2000" b="0"/>
              <a:t>5th </a:t>
            </a:r>
          </a:p>
        </p:txBody>
      </p:sp>
      <p:sp>
        <p:nvSpPr>
          <p:cNvPr id="28692" name="Rectangle 20"/>
          <p:cNvSpPr>
            <a:spLocks noChangeArrowheads="1"/>
          </p:cNvSpPr>
          <p:nvPr/>
        </p:nvSpPr>
        <p:spPr bwMode="auto">
          <a:xfrm>
            <a:off x="7010400" y="2895600"/>
            <a:ext cx="606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sz="2000" b="0"/>
              <a:t>6th </a:t>
            </a:r>
          </a:p>
        </p:txBody>
      </p:sp>
      <p:sp>
        <p:nvSpPr>
          <p:cNvPr id="28693" name="Rectangle 21"/>
          <p:cNvSpPr>
            <a:spLocks noChangeArrowheads="1"/>
          </p:cNvSpPr>
          <p:nvPr/>
        </p:nvSpPr>
        <p:spPr bwMode="auto">
          <a:xfrm>
            <a:off x="1960563" y="2895600"/>
            <a:ext cx="677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sz="2000" b="0"/>
              <a:t>2nd </a:t>
            </a:r>
          </a:p>
        </p:txBody>
      </p:sp>
      <p:sp>
        <p:nvSpPr>
          <p:cNvPr id="28694" name="Rectangle 22"/>
          <p:cNvSpPr>
            <a:spLocks noChangeArrowheads="1"/>
          </p:cNvSpPr>
          <p:nvPr/>
        </p:nvSpPr>
        <p:spPr bwMode="auto">
          <a:xfrm>
            <a:off x="304800" y="3505200"/>
            <a:ext cx="1905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sz="2000" b="0"/>
              <a:t>Pick &amp; Pack</a:t>
            </a:r>
          </a:p>
          <a:p>
            <a:pPr algn="ctr">
              <a:spcBef>
                <a:spcPct val="0"/>
              </a:spcBef>
              <a:buClrTx/>
              <a:buFontTx/>
              <a:buNone/>
            </a:pPr>
            <a:r>
              <a:rPr lang="en-US" sz="2000" b="0"/>
              <a:t>Time (2 days)</a:t>
            </a:r>
          </a:p>
        </p:txBody>
      </p:sp>
      <p:sp>
        <p:nvSpPr>
          <p:cNvPr id="28695" name="Line 23"/>
          <p:cNvSpPr>
            <a:spLocks noChangeShapeType="1"/>
          </p:cNvSpPr>
          <p:nvPr/>
        </p:nvSpPr>
        <p:spPr bwMode="auto">
          <a:xfrm flipV="1">
            <a:off x="2286000" y="4724400"/>
            <a:ext cx="2514600" cy="38100"/>
          </a:xfrm>
          <a:prstGeom prst="line">
            <a:avLst/>
          </a:prstGeom>
          <a:noFill/>
          <a:ln w="50800">
            <a:solidFill>
              <a:schemeClr val="accent1"/>
            </a:solidFill>
            <a:round/>
            <a:headEnd type="oval" w="med" len="med"/>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28696" name="Line 24"/>
          <p:cNvSpPr>
            <a:spLocks noChangeShapeType="1"/>
          </p:cNvSpPr>
          <p:nvPr/>
        </p:nvSpPr>
        <p:spPr bwMode="auto">
          <a:xfrm rot="10800000" flipV="1">
            <a:off x="7162800" y="3352800"/>
            <a:ext cx="1385888" cy="0"/>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8697" name="Rectangle 25"/>
          <p:cNvSpPr>
            <a:spLocks noChangeArrowheads="1"/>
          </p:cNvSpPr>
          <p:nvPr/>
        </p:nvSpPr>
        <p:spPr bwMode="auto">
          <a:xfrm>
            <a:off x="8186738" y="2895600"/>
            <a:ext cx="606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sz="2000" b="0"/>
              <a:t>7th </a:t>
            </a:r>
          </a:p>
        </p:txBody>
      </p:sp>
      <p:sp>
        <p:nvSpPr>
          <p:cNvPr id="28698" name="Rectangle 26"/>
          <p:cNvSpPr>
            <a:spLocks noChangeArrowheads="1"/>
          </p:cNvSpPr>
          <p:nvPr/>
        </p:nvSpPr>
        <p:spPr bwMode="auto">
          <a:xfrm>
            <a:off x="6705600" y="1981200"/>
            <a:ext cx="12192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sz="1800"/>
              <a:t>Requested</a:t>
            </a:r>
          </a:p>
          <a:p>
            <a:pPr algn="ctr">
              <a:spcBef>
                <a:spcPct val="0"/>
              </a:spcBef>
              <a:buClrTx/>
              <a:buFontTx/>
              <a:buNone/>
            </a:pPr>
            <a:r>
              <a:rPr lang="en-US" sz="1800"/>
              <a:t>Delv. </a:t>
            </a:r>
          </a:p>
          <a:p>
            <a:pPr algn="ctr">
              <a:spcBef>
                <a:spcPct val="0"/>
              </a:spcBef>
              <a:buClrTx/>
              <a:buFontTx/>
              <a:buNone/>
            </a:pPr>
            <a:r>
              <a:rPr lang="en-US" sz="1800"/>
              <a:t>Date</a:t>
            </a:r>
          </a:p>
        </p:txBody>
      </p:sp>
      <p:sp>
        <p:nvSpPr>
          <p:cNvPr id="28699" name="Rectangle 27"/>
          <p:cNvSpPr>
            <a:spLocks noChangeArrowheads="1"/>
          </p:cNvSpPr>
          <p:nvPr/>
        </p:nvSpPr>
        <p:spPr bwMode="auto">
          <a:xfrm>
            <a:off x="5638800" y="2286000"/>
            <a:ext cx="9953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lnSpc>
                <a:spcPct val="90000"/>
              </a:lnSpc>
              <a:spcBef>
                <a:spcPct val="0"/>
              </a:spcBef>
              <a:buClrTx/>
              <a:buFontTx/>
              <a:buNone/>
            </a:pPr>
            <a:r>
              <a:rPr lang="en-US" sz="1800"/>
              <a:t>Goods</a:t>
            </a:r>
          </a:p>
          <a:p>
            <a:pPr algn="ctr">
              <a:lnSpc>
                <a:spcPct val="90000"/>
              </a:lnSpc>
              <a:spcBef>
                <a:spcPct val="0"/>
              </a:spcBef>
              <a:buClrTx/>
              <a:buFontTx/>
              <a:buNone/>
            </a:pPr>
            <a:r>
              <a:rPr lang="en-US" sz="1800"/>
              <a:t>Issue</a:t>
            </a:r>
          </a:p>
        </p:txBody>
      </p:sp>
      <p:sp>
        <p:nvSpPr>
          <p:cNvPr id="28700" name="Rectangle 28"/>
          <p:cNvSpPr>
            <a:spLocks noChangeArrowheads="1"/>
          </p:cNvSpPr>
          <p:nvPr/>
        </p:nvSpPr>
        <p:spPr bwMode="auto">
          <a:xfrm>
            <a:off x="4267200" y="2438400"/>
            <a:ext cx="995363"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lnSpc>
                <a:spcPct val="90000"/>
              </a:lnSpc>
              <a:spcBef>
                <a:spcPct val="0"/>
              </a:spcBef>
              <a:buClrTx/>
              <a:buFontTx/>
              <a:buNone/>
            </a:pPr>
            <a:r>
              <a:rPr lang="en-US" sz="1800"/>
              <a:t>Loading</a:t>
            </a:r>
          </a:p>
        </p:txBody>
      </p:sp>
      <p:sp>
        <p:nvSpPr>
          <p:cNvPr id="28701" name="Rectangle 29"/>
          <p:cNvSpPr>
            <a:spLocks noChangeArrowheads="1"/>
          </p:cNvSpPr>
          <p:nvPr/>
        </p:nvSpPr>
        <p:spPr bwMode="auto">
          <a:xfrm>
            <a:off x="1752600" y="2286000"/>
            <a:ext cx="114776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lnSpc>
                <a:spcPct val="110000"/>
              </a:lnSpc>
              <a:spcBef>
                <a:spcPct val="0"/>
              </a:spcBef>
              <a:buClrTx/>
              <a:buFontTx/>
              <a:buNone/>
            </a:pPr>
            <a:r>
              <a:rPr lang="en-US" sz="1800"/>
              <a:t>Material</a:t>
            </a:r>
          </a:p>
          <a:p>
            <a:pPr algn="ctr">
              <a:lnSpc>
                <a:spcPct val="110000"/>
              </a:lnSpc>
              <a:spcBef>
                <a:spcPct val="0"/>
              </a:spcBef>
              <a:buClrTx/>
              <a:buFontTx/>
              <a:buNone/>
            </a:pPr>
            <a:r>
              <a:rPr lang="en-US" sz="1800"/>
              <a:t>Availability</a:t>
            </a:r>
          </a:p>
        </p:txBody>
      </p:sp>
      <p:sp>
        <p:nvSpPr>
          <p:cNvPr id="28702" name="Rectangle 30"/>
          <p:cNvSpPr>
            <a:spLocks noChangeArrowheads="1"/>
          </p:cNvSpPr>
          <p:nvPr/>
        </p:nvSpPr>
        <p:spPr bwMode="auto">
          <a:xfrm>
            <a:off x="263525" y="2286000"/>
            <a:ext cx="99536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lnSpc>
                <a:spcPct val="90000"/>
              </a:lnSpc>
              <a:spcBef>
                <a:spcPct val="0"/>
              </a:spcBef>
              <a:buClrTx/>
              <a:buFontTx/>
              <a:buNone/>
            </a:pPr>
            <a:r>
              <a:rPr lang="en-US" sz="1800"/>
              <a:t>Order</a:t>
            </a:r>
          </a:p>
          <a:p>
            <a:pPr algn="ctr">
              <a:lnSpc>
                <a:spcPct val="90000"/>
              </a:lnSpc>
              <a:spcBef>
                <a:spcPct val="0"/>
              </a:spcBef>
              <a:buClrTx/>
              <a:buFontTx/>
              <a:buNone/>
            </a:pPr>
            <a:r>
              <a:rPr lang="en-US" sz="1800"/>
              <a:t>Date</a:t>
            </a:r>
          </a:p>
        </p:txBody>
      </p:sp>
      <p:sp>
        <p:nvSpPr>
          <p:cNvPr id="28703" name="Rectangle 31"/>
          <p:cNvSpPr>
            <a:spLocks noChangeArrowheads="1"/>
          </p:cNvSpPr>
          <p:nvPr/>
        </p:nvSpPr>
        <p:spPr bwMode="auto">
          <a:xfrm>
            <a:off x="3048000" y="2286000"/>
            <a:ext cx="995363"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lnSpc>
                <a:spcPct val="110000"/>
              </a:lnSpc>
              <a:spcBef>
                <a:spcPct val="0"/>
              </a:spcBef>
              <a:buClrTx/>
              <a:buFontTx/>
              <a:buNone/>
            </a:pPr>
            <a:r>
              <a:rPr lang="en-US" sz="1800"/>
              <a:t>Transp.</a:t>
            </a:r>
          </a:p>
          <a:p>
            <a:pPr algn="ctr">
              <a:lnSpc>
                <a:spcPct val="110000"/>
              </a:lnSpc>
              <a:spcBef>
                <a:spcPct val="0"/>
              </a:spcBef>
              <a:buClrTx/>
              <a:buFontTx/>
              <a:buNone/>
            </a:pPr>
            <a:r>
              <a:rPr lang="en-US" sz="1800"/>
              <a:t>Sched.</a:t>
            </a:r>
          </a:p>
        </p:txBody>
      </p:sp>
      <p:sp>
        <p:nvSpPr>
          <p:cNvPr id="28704" name="Line 32"/>
          <p:cNvSpPr>
            <a:spLocks noChangeShapeType="1"/>
          </p:cNvSpPr>
          <p:nvPr/>
        </p:nvSpPr>
        <p:spPr bwMode="auto">
          <a:xfrm flipV="1">
            <a:off x="3657600" y="5105400"/>
            <a:ext cx="1219200" cy="0"/>
          </a:xfrm>
          <a:prstGeom prst="line">
            <a:avLst/>
          </a:prstGeom>
          <a:noFill/>
          <a:ln w="50800">
            <a:solidFill>
              <a:schemeClr val="accent1"/>
            </a:solidFill>
            <a:round/>
            <a:headEnd type="oval" w="med" len="med"/>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28705" name="Line 33"/>
          <p:cNvSpPr>
            <a:spLocks noChangeShapeType="1"/>
          </p:cNvSpPr>
          <p:nvPr/>
        </p:nvSpPr>
        <p:spPr bwMode="auto">
          <a:xfrm flipV="1">
            <a:off x="4953000" y="5334000"/>
            <a:ext cx="1143000" cy="0"/>
          </a:xfrm>
          <a:prstGeom prst="line">
            <a:avLst/>
          </a:prstGeom>
          <a:noFill/>
          <a:ln w="50800">
            <a:solidFill>
              <a:schemeClr val="accent1"/>
            </a:solidFill>
            <a:round/>
            <a:headEnd type="oval" w="med" len="med"/>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28706" name="Line 34"/>
          <p:cNvSpPr>
            <a:spLocks noChangeShapeType="1"/>
          </p:cNvSpPr>
          <p:nvPr/>
        </p:nvSpPr>
        <p:spPr bwMode="auto">
          <a:xfrm flipV="1">
            <a:off x="6156325" y="5516563"/>
            <a:ext cx="2447925" cy="0"/>
          </a:xfrm>
          <a:prstGeom prst="line">
            <a:avLst/>
          </a:prstGeom>
          <a:noFill/>
          <a:ln w="50800">
            <a:solidFill>
              <a:schemeClr val="accent1"/>
            </a:solidFill>
            <a:round/>
            <a:headEnd type="oval" w="med" len="med"/>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1401196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p:cNvSpPr>
          <p:nvPr>
            <p:ph type="title" idx="4294967295"/>
          </p:nvPr>
        </p:nvSpPr>
        <p:spPr/>
        <p:txBody>
          <a:bodyPr/>
          <a:lstStyle/>
          <a:p>
            <a:r>
              <a:rPr lang="en-US" dirty="0" smtClean="0"/>
              <a:t>Shipping &amp; Route Determination</a:t>
            </a:r>
          </a:p>
        </p:txBody>
      </p:sp>
      <p:sp>
        <p:nvSpPr>
          <p:cNvPr id="29699" name="Rectangle 3"/>
          <p:cNvSpPr>
            <a:spLocks noGrp="1" noChangeArrowheads="1"/>
          </p:cNvSpPr>
          <p:nvPr>
            <p:ph type="body" idx="4294967295"/>
          </p:nvPr>
        </p:nvSpPr>
        <p:spPr>
          <a:noFill/>
        </p:spPr>
        <p:txBody>
          <a:bodyPr/>
          <a:lstStyle/>
          <a:p>
            <a:pPr algn="just">
              <a:tabLst>
                <a:tab pos="1971675" algn="l"/>
              </a:tabLst>
            </a:pPr>
            <a:r>
              <a:rPr lang="en-US" sz="2400" dirty="0" smtClean="0"/>
              <a:t>During the creation of the sales order the system must determine the shipping point from which the material will be shipped and the route the material will take to get from your warehouse to your customers location.</a:t>
            </a:r>
          </a:p>
          <a:p>
            <a:pPr algn="just">
              <a:tabLst>
                <a:tab pos="1971675" algn="l"/>
              </a:tabLst>
            </a:pPr>
            <a:endParaRPr lang="en-US" sz="2400" dirty="0" smtClean="0"/>
          </a:p>
          <a:p>
            <a:pPr algn="just">
              <a:tabLst>
                <a:tab pos="1971675" algn="l"/>
              </a:tabLst>
            </a:pPr>
            <a:r>
              <a:rPr lang="en-US" sz="2400" dirty="0" smtClean="0"/>
              <a:t>A shipping point is determined for each line item within the order.</a:t>
            </a:r>
          </a:p>
          <a:p>
            <a:pPr algn="just">
              <a:tabLst>
                <a:tab pos="1971675" algn="l"/>
              </a:tabLst>
            </a:pPr>
            <a:endParaRPr lang="en-US" sz="2400" dirty="0" smtClean="0"/>
          </a:p>
          <a:p>
            <a:pPr algn="just">
              <a:tabLst>
                <a:tab pos="1971675" algn="l"/>
              </a:tabLst>
            </a:pPr>
            <a:r>
              <a:rPr lang="en-US" sz="2400" dirty="0" smtClean="0"/>
              <a:t>The route determination will is used to define the transit time of the material that we used in scheduling.</a:t>
            </a:r>
          </a:p>
        </p:txBody>
      </p:sp>
    </p:spTree>
    <p:extLst>
      <p:ext uri="{BB962C8B-B14F-4D97-AF65-F5344CB8AC3E}">
        <p14:creationId xmlns:p14="http://schemas.microsoft.com/office/powerpoint/2010/main" val="173088716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p:cNvSpPr>
          <p:nvPr>
            <p:ph type="title" idx="4294967295"/>
          </p:nvPr>
        </p:nvSpPr>
        <p:spPr/>
        <p:txBody>
          <a:bodyPr/>
          <a:lstStyle/>
          <a:p>
            <a:r>
              <a:rPr lang="en-US" dirty="0" smtClean="0"/>
              <a:t>Availability Check</a:t>
            </a:r>
          </a:p>
        </p:txBody>
      </p:sp>
      <p:sp>
        <p:nvSpPr>
          <p:cNvPr id="30723" name="Rectangle 3"/>
          <p:cNvSpPr>
            <a:spLocks noGrp="1" noChangeArrowheads="1"/>
          </p:cNvSpPr>
          <p:nvPr>
            <p:ph type="body" sz="half" idx="4294967295"/>
          </p:nvPr>
        </p:nvSpPr>
        <p:spPr>
          <a:xfrm>
            <a:off x="539750" y="1268413"/>
            <a:ext cx="3956050" cy="4857750"/>
          </a:xfrm>
        </p:spPr>
        <p:txBody>
          <a:bodyPr/>
          <a:lstStyle/>
          <a:p>
            <a:pPr>
              <a:tabLst>
                <a:tab pos="1971675" algn="l"/>
              </a:tabLst>
            </a:pPr>
            <a:r>
              <a:rPr lang="en-US" sz="1800" dirty="0" smtClean="0"/>
              <a:t>Availability Check</a:t>
            </a:r>
          </a:p>
          <a:p>
            <a:pPr lvl="1">
              <a:tabLst>
                <a:tab pos="1971675" algn="l"/>
              </a:tabLst>
            </a:pPr>
            <a:r>
              <a:rPr lang="en-US" sz="1600" dirty="0" smtClean="0"/>
              <a:t>Determines the material availability date</a:t>
            </a:r>
          </a:p>
          <a:p>
            <a:pPr lvl="1">
              <a:tabLst>
                <a:tab pos="1971675" algn="l"/>
              </a:tabLst>
            </a:pPr>
            <a:r>
              <a:rPr lang="en-US" sz="1600" dirty="0" smtClean="0"/>
              <a:t>Considers all inward and outward inventory movements</a:t>
            </a:r>
          </a:p>
          <a:p>
            <a:pPr>
              <a:tabLst>
                <a:tab pos="1971675" algn="l"/>
              </a:tabLst>
            </a:pPr>
            <a:r>
              <a:rPr lang="en-US" sz="1800" dirty="0" smtClean="0"/>
              <a:t>Proposes 3 methods of delivery</a:t>
            </a:r>
          </a:p>
          <a:p>
            <a:pPr lvl="1">
              <a:tabLst>
                <a:tab pos="1971675" algn="l"/>
              </a:tabLst>
            </a:pPr>
            <a:r>
              <a:rPr lang="en-US" sz="1600" dirty="0" smtClean="0"/>
              <a:t>One-time delivery</a:t>
            </a:r>
          </a:p>
          <a:p>
            <a:pPr lvl="1">
              <a:tabLst>
                <a:tab pos="1971675" algn="l"/>
              </a:tabLst>
            </a:pPr>
            <a:r>
              <a:rPr lang="en-US" sz="1600" dirty="0" smtClean="0"/>
              <a:t>Complete delivery</a:t>
            </a:r>
          </a:p>
          <a:p>
            <a:pPr lvl="1">
              <a:tabLst>
                <a:tab pos="1971675" algn="l"/>
              </a:tabLst>
            </a:pPr>
            <a:r>
              <a:rPr lang="en-US" sz="1600" dirty="0" smtClean="0"/>
              <a:t>Delayed proposal</a:t>
            </a:r>
          </a:p>
          <a:p>
            <a:pPr>
              <a:tabLst>
                <a:tab pos="1971675" algn="l"/>
              </a:tabLst>
            </a:pPr>
            <a:r>
              <a:rPr lang="en-US" sz="1800" dirty="0" smtClean="0"/>
              <a:t>Rules are created by YOU</a:t>
            </a:r>
          </a:p>
        </p:txBody>
      </p:sp>
      <p:pic>
        <p:nvPicPr>
          <p:cNvPr id="30724" name="Picture 8" descr="VA03_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0563" y="1341438"/>
            <a:ext cx="4032250" cy="334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5" name="Picture 6" descr="ARIS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35475" y="908050"/>
            <a:ext cx="2159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6072261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p:cNvSpPr>
          <p:nvPr>
            <p:ph type="title" idx="4294967295"/>
          </p:nvPr>
        </p:nvSpPr>
        <p:spPr/>
        <p:txBody>
          <a:bodyPr/>
          <a:lstStyle/>
          <a:p>
            <a:r>
              <a:rPr lang="en-US" dirty="0" smtClean="0"/>
              <a:t>Pricing</a:t>
            </a:r>
          </a:p>
        </p:txBody>
      </p:sp>
      <p:sp>
        <p:nvSpPr>
          <p:cNvPr id="31747" name="Rectangle 3"/>
          <p:cNvSpPr>
            <a:spLocks noGrp="1" noChangeArrowheads="1"/>
          </p:cNvSpPr>
          <p:nvPr>
            <p:ph type="body" idx="4294967295"/>
          </p:nvPr>
        </p:nvSpPr>
        <p:spPr>
          <a:noFill/>
        </p:spPr>
        <p:txBody>
          <a:bodyPr/>
          <a:lstStyle/>
          <a:p>
            <a:pPr algn="just">
              <a:tabLst>
                <a:tab pos="1971675" algn="l"/>
              </a:tabLst>
            </a:pPr>
            <a:r>
              <a:rPr lang="en-US" sz="2400" dirty="0" smtClean="0"/>
              <a:t>The system displays pricing information for all sales documents on the pricing screens at both the header and the line item level.</a:t>
            </a:r>
          </a:p>
          <a:p>
            <a:pPr lvl="1" algn="just">
              <a:tabLst>
                <a:tab pos="1971675" algn="l"/>
              </a:tabLst>
            </a:pPr>
            <a:r>
              <a:rPr lang="en-US" sz="1400" dirty="0" smtClean="0"/>
              <a:t>Header pricing is valid for the whole order it is the cumulative of all line items within the order </a:t>
            </a:r>
          </a:p>
          <a:p>
            <a:pPr lvl="1" algn="just">
              <a:tabLst>
                <a:tab pos="1971675" algn="l"/>
              </a:tabLst>
            </a:pPr>
            <a:r>
              <a:rPr lang="en-US" sz="1400" dirty="0" smtClean="0"/>
              <a:t>Line item pricing is for each specific material.</a:t>
            </a:r>
          </a:p>
          <a:p>
            <a:pPr lvl="1" algn="just">
              <a:tabLst>
                <a:tab pos="1971675" algn="l"/>
              </a:tabLst>
            </a:pPr>
            <a:endParaRPr lang="en-US" sz="1400" dirty="0" smtClean="0"/>
          </a:p>
          <a:p>
            <a:pPr algn="just">
              <a:tabLst>
                <a:tab pos="1971675" algn="l"/>
              </a:tabLst>
            </a:pPr>
            <a:r>
              <a:rPr lang="en-US" sz="2400" dirty="0" smtClean="0"/>
              <a:t>The system will automatically search for price, discounts, surcharges, calculate taxes and freight.  You have the ability to manually manipulate the pricing at both the header and line item level within the sales order by entering a condition type and amount.</a:t>
            </a:r>
          </a:p>
          <a:p>
            <a:pPr lvl="1" algn="just">
              <a:tabLst>
                <a:tab pos="1971675" algn="l"/>
              </a:tabLst>
            </a:pPr>
            <a:r>
              <a:rPr lang="en-US" sz="1400" dirty="0" smtClean="0"/>
              <a:t>Taxes and freight can be set-up so we can’t manually enter</a:t>
            </a:r>
          </a:p>
        </p:txBody>
      </p:sp>
    </p:spTree>
    <p:extLst>
      <p:ext uri="{BB962C8B-B14F-4D97-AF65-F5344CB8AC3E}">
        <p14:creationId xmlns:p14="http://schemas.microsoft.com/office/powerpoint/2010/main" val="9279082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title" idx="4294967295"/>
          </p:nvPr>
        </p:nvSpPr>
        <p:spPr/>
        <p:txBody>
          <a:bodyPr/>
          <a:lstStyle/>
          <a:p>
            <a:r>
              <a:rPr lang="en-US" smtClean="0"/>
              <a:t>Unit Overview</a:t>
            </a:r>
          </a:p>
        </p:txBody>
      </p:sp>
      <p:sp>
        <p:nvSpPr>
          <p:cNvPr id="6147" name="Rectangle 3"/>
          <p:cNvSpPr>
            <a:spLocks noGrp="1" noChangeArrowheads="1"/>
          </p:cNvSpPr>
          <p:nvPr>
            <p:ph type="body" idx="4294967295"/>
          </p:nvPr>
        </p:nvSpPr>
        <p:spPr/>
        <p:txBody>
          <a:bodyPr/>
          <a:lstStyle/>
          <a:p>
            <a:pPr>
              <a:tabLst>
                <a:tab pos="1971675" algn="l"/>
              </a:tabLst>
            </a:pPr>
            <a:r>
              <a:rPr lang="en-US" smtClean="0"/>
              <a:t>SD Organizational Structure</a:t>
            </a:r>
          </a:p>
          <a:p>
            <a:pPr>
              <a:tabLst>
                <a:tab pos="1971675" algn="l"/>
              </a:tabLst>
            </a:pPr>
            <a:r>
              <a:rPr lang="en-US" smtClean="0"/>
              <a:t>SD Master Data</a:t>
            </a:r>
          </a:p>
          <a:p>
            <a:pPr>
              <a:tabLst>
                <a:tab pos="1971675" algn="l"/>
              </a:tabLst>
            </a:pPr>
            <a:r>
              <a:rPr lang="en-US" smtClean="0"/>
              <a:t>SD Processes</a:t>
            </a:r>
          </a:p>
          <a:p>
            <a:pPr lvl="1">
              <a:tabLst>
                <a:tab pos="1971675" algn="l"/>
              </a:tabLst>
            </a:pPr>
            <a:r>
              <a:rPr lang="en-US" sz="1800" smtClean="0"/>
              <a:t>Order-to-Cash Process</a:t>
            </a:r>
          </a:p>
        </p:txBody>
      </p:sp>
    </p:spTree>
    <p:extLst>
      <p:ext uri="{BB962C8B-B14F-4D97-AF65-F5344CB8AC3E}">
        <p14:creationId xmlns:p14="http://schemas.microsoft.com/office/powerpoint/2010/main" val="1570784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p:cNvSpPr>
          <p:nvPr>
            <p:ph type="title" idx="4294967295"/>
          </p:nvPr>
        </p:nvSpPr>
        <p:spPr/>
        <p:txBody>
          <a:bodyPr/>
          <a:lstStyle/>
          <a:p>
            <a:r>
              <a:rPr lang="en-US" dirty="0" smtClean="0"/>
              <a:t>Shipping &amp; Transportation</a:t>
            </a:r>
          </a:p>
        </p:txBody>
      </p:sp>
      <p:sp>
        <p:nvSpPr>
          <p:cNvPr id="33795" name="Rectangle 3"/>
          <p:cNvSpPr>
            <a:spLocks noGrp="1" noChangeArrowheads="1"/>
          </p:cNvSpPr>
          <p:nvPr>
            <p:ph type="body" idx="4294967295"/>
          </p:nvPr>
        </p:nvSpPr>
        <p:spPr>
          <a:noFill/>
        </p:spPr>
        <p:txBody>
          <a:bodyPr/>
          <a:lstStyle/>
          <a:p>
            <a:pPr algn="just">
              <a:tabLst>
                <a:tab pos="1971675" algn="l"/>
              </a:tabLst>
            </a:pPr>
            <a:r>
              <a:rPr lang="en-US" sz="2800" dirty="0" smtClean="0"/>
              <a:t>The shipping process begins when you create the delivery document for the sales order.  This document controls, supports, and monitors numerous sub-processes for shipping processing:</a:t>
            </a:r>
          </a:p>
          <a:p>
            <a:pPr lvl="1" algn="just">
              <a:tabLst>
                <a:tab pos="1971675" algn="l"/>
              </a:tabLst>
            </a:pPr>
            <a:r>
              <a:rPr lang="en-US" sz="1600" dirty="0" smtClean="0"/>
              <a:t>Picking</a:t>
            </a:r>
          </a:p>
          <a:p>
            <a:pPr lvl="1" algn="just">
              <a:tabLst>
                <a:tab pos="1971675" algn="l"/>
              </a:tabLst>
            </a:pPr>
            <a:r>
              <a:rPr lang="en-US" sz="1600" dirty="0" smtClean="0"/>
              <a:t>Packing</a:t>
            </a:r>
          </a:p>
          <a:p>
            <a:pPr lvl="1" algn="just">
              <a:tabLst>
                <a:tab pos="1971675" algn="l"/>
              </a:tabLst>
            </a:pPr>
            <a:r>
              <a:rPr lang="en-US" sz="1600" dirty="0" smtClean="0"/>
              <a:t>Post Goods Issue</a:t>
            </a:r>
          </a:p>
          <a:p>
            <a:pPr algn="just">
              <a:tabLst>
                <a:tab pos="1971675" algn="l"/>
              </a:tabLst>
            </a:pPr>
            <a:r>
              <a:rPr lang="en-US" sz="2800" dirty="0" smtClean="0"/>
              <a:t>Integrated with the Material Management (MM) and Finance (FI) modules</a:t>
            </a:r>
          </a:p>
        </p:txBody>
      </p:sp>
      <p:pic>
        <p:nvPicPr>
          <p:cNvPr id="33796" name="Picture 5" descr="ARIS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0038" y="908050"/>
            <a:ext cx="2159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452807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818" name="Rectangle 2"/>
          <p:cNvSpPr>
            <a:spLocks noGrp="1"/>
          </p:cNvSpPr>
          <p:nvPr>
            <p:ph type="title" idx="4294967295"/>
          </p:nvPr>
        </p:nvSpPr>
        <p:spPr/>
        <p:txBody>
          <a:bodyPr/>
          <a:lstStyle/>
          <a:p>
            <a:r>
              <a:rPr lang="en-US" smtClean="0"/>
              <a:t>Shipping</a:t>
            </a:r>
          </a:p>
        </p:txBody>
      </p:sp>
      <p:sp>
        <p:nvSpPr>
          <p:cNvPr id="34819" name="Rectangle 5"/>
          <p:cNvSpPr>
            <a:spLocks noChangeArrowheads="1"/>
          </p:cNvSpPr>
          <p:nvPr/>
        </p:nvSpPr>
        <p:spPr bwMode="auto">
          <a:xfrm>
            <a:off x="539750" y="1524000"/>
            <a:ext cx="2516188" cy="4419600"/>
          </a:xfrm>
          <a:prstGeom prst="rect">
            <a:avLst/>
          </a:prstGeom>
          <a:noFill/>
          <a:ln w="12700"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endParaRPr lang="de-DE"/>
          </a:p>
        </p:txBody>
      </p:sp>
      <p:sp>
        <p:nvSpPr>
          <p:cNvPr id="34820" name="Rectangle 6"/>
          <p:cNvSpPr>
            <a:spLocks noChangeArrowheads="1"/>
          </p:cNvSpPr>
          <p:nvPr/>
        </p:nvSpPr>
        <p:spPr bwMode="auto">
          <a:xfrm>
            <a:off x="942975" y="5103813"/>
            <a:ext cx="161131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sz="2000" b="0">
                <a:solidFill>
                  <a:srgbClr val="000000"/>
                </a:solidFill>
              </a:rPr>
              <a:t>Order</a:t>
            </a:r>
          </a:p>
          <a:p>
            <a:pPr algn="ctr">
              <a:spcBef>
                <a:spcPct val="0"/>
              </a:spcBef>
              <a:buClrTx/>
              <a:buFontTx/>
              <a:buNone/>
            </a:pPr>
            <a:r>
              <a:rPr lang="en-US" sz="2000" b="0">
                <a:solidFill>
                  <a:srgbClr val="000000"/>
                </a:solidFill>
              </a:rPr>
              <a:t>Combination</a:t>
            </a:r>
          </a:p>
        </p:txBody>
      </p:sp>
      <p:sp>
        <p:nvSpPr>
          <p:cNvPr id="34821" name="AutoShape 8"/>
          <p:cNvSpPr>
            <a:spLocks noChangeArrowheads="1"/>
          </p:cNvSpPr>
          <p:nvPr/>
        </p:nvSpPr>
        <p:spPr bwMode="auto">
          <a:xfrm>
            <a:off x="984250" y="1828800"/>
            <a:ext cx="1184275" cy="457200"/>
          </a:xfrm>
          <a:prstGeom prst="roundRect">
            <a:avLst>
              <a:gd name="adj" fmla="val 16667"/>
            </a:avLst>
          </a:prstGeom>
          <a:solidFill>
            <a:schemeClr val="accent1"/>
          </a:solidFill>
          <a:ln w="19050" algn="ctr">
            <a:solidFill>
              <a:schemeClr val="tx1"/>
            </a:solidFill>
            <a:round/>
            <a:headEnd/>
            <a:tailEnd/>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sz="1400"/>
              <a:t>Sales Order 1</a:t>
            </a:r>
          </a:p>
        </p:txBody>
      </p:sp>
      <p:sp>
        <p:nvSpPr>
          <p:cNvPr id="34822" name="AutoShape 9"/>
          <p:cNvSpPr>
            <a:spLocks noChangeArrowheads="1"/>
          </p:cNvSpPr>
          <p:nvPr/>
        </p:nvSpPr>
        <p:spPr bwMode="auto">
          <a:xfrm>
            <a:off x="984250" y="2667000"/>
            <a:ext cx="1184275" cy="457200"/>
          </a:xfrm>
          <a:prstGeom prst="roundRect">
            <a:avLst>
              <a:gd name="adj" fmla="val 16667"/>
            </a:avLst>
          </a:prstGeom>
          <a:solidFill>
            <a:schemeClr val="accent1"/>
          </a:solidFill>
          <a:ln w="19050" algn="ctr">
            <a:solidFill>
              <a:schemeClr val="tx1"/>
            </a:solidFill>
            <a:round/>
            <a:headEnd/>
            <a:tailEnd/>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sz="1400"/>
              <a:t>Sales Order 2</a:t>
            </a:r>
          </a:p>
        </p:txBody>
      </p:sp>
      <p:sp>
        <p:nvSpPr>
          <p:cNvPr id="34823" name="AutoShape 10"/>
          <p:cNvSpPr>
            <a:spLocks noChangeArrowheads="1"/>
          </p:cNvSpPr>
          <p:nvPr/>
        </p:nvSpPr>
        <p:spPr bwMode="auto">
          <a:xfrm>
            <a:off x="984250" y="3505200"/>
            <a:ext cx="1184275" cy="457200"/>
          </a:xfrm>
          <a:prstGeom prst="roundRect">
            <a:avLst>
              <a:gd name="adj" fmla="val 16667"/>
            </a:avLst>
          </a:prstGeom>
          <a:solidFill>
            <a:schemeClr val="accent1"/>
          </a:solidFill>
          <a:ln w="19050" algn="ctr">
            <a:solidFill>
              <a:schemeClr val="tx1"/>
            </a:solidFill>
            <a:round/>
            <a:headEnd/>
            <a:tailEnd/>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sz="1400"/>
              <a:t>Sales Order 3</a:t>
            </a:r>
          </a:p>
        </p:txBody>
      </p:sp>
      <p:sp>
        <p:nvSpPr>
          <p:cNvPr id="34824" name="AutoShape 11"/>
          <p:cNvSpPr>
            <a:spLocks noChangeArrowheads="1"/>
          </p:cNvSpPr>
          <p:nvPr/>
        </p:nvSpPr>
        <p:spPr bwMode="auto">
          <a:xfrm>
            <a:off x="1354138" y="4343400"/>
            <a:ext cx="1554162" cy="457200"/>
          </a:xfrm>
          <a:prstGeom prst="roundRect">
            <a:avLst>
              <a:gd name="adj" fmla="val 16667"/>
            </a:avLst>
          </a:prstGeom>
          <a:solidFill>
            <a:schemeClr val="accent1"/>
          </a:solidFill>
          <a:ln w="19050" algn="ctr">
            <a:solidFill>
              <a:schemeClr val="tx1"/>
            </a:solidFill>
            <a:round/>
            <a:headEnd/>
            <a:tailEnd/>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sz="1400"/>
              <a:t>Delivery 8…12</a:t>
            </a:r>
          </a:p>
        </p:txBody>
      </p:sp>
      <p:cxnSp>
        <p:nvCxnSpPr>
          <p:cNvPr id="34825" name="AutoShape 12"/>
          <p:cNvCxnSpPr>
            <a:cxnSpLocks noChangeShapeType="1"/>
            <a:stCxn id="34824" idx="1"/>
            <a:endCxn id="34821" idx="1"/>
          </p:cNvCxnSpPr>
          <p:nvPr/>
        </p:nvCxnSpPr>
        <p:spPr bwMode="auto">
          <a:xfrm rot="10800000">
            <a:off x="974725" y="2057400"/>
            <a:ext cx="369888" cy="2514600"/>
          </a:xfrm>
          <a:prstGeom prst="bentConnector3">
            <a:avLst>
              <a:gd name="adj1" fmla="val 159227"/>
            </a:avLst>
          </a:prstGeom>
          <a:noFill/>
          <a:ln w="25400">
            <a:solidFill>
              <a:srgbClr val="000000"/>
            </a:solidFill>
            <a:miter lim="800000"/>
            <a:headEnd/>
            <a:tailEnd/>
          </a:ln>
          <a:extLst>
            <a:ext uri="{909E8E84-426E-40DD-AFC4-6F175D3DCCD1}">
              <a14:hiddenFill xmlns:a14="http://schemas.microsoft.com/office/drawing/2010/main">
                <a:noFill/>
              </a14:hiddenFill>
            </a:ext>
          </a:extLst>
        </p:spPr>
      </p:cxnSp>
      <p:cxnSp>
        <p:nvCxnSpPr>
          <p:cNvPr id="34826" name="AutoShape 13"/>
          <p:cNvCxnSpPr>
            <a:cxnSpLocks noChangeShapeType="1"/>
            <a:stCxn id="34824" idx="1"/>
            <a:endCxn id="34822" idx="1"/>
          </p:cNvCxnSpPr>
          <p:nvPr/>
        </p:nvCxnSpPr>
        <p:spPr bwMode="auto">
          <a:xfrm rot="10800000">
            <a:off x="974725" y="2895600"/>
            <a:ext cx="369888" cy="1676400"/>
          </a:xfrm>
          <a:prstGeom prst="bentConnector3">
            <a:avLst>
              <a:gd name="adj1" fmla="val 159227"/>
            </a:avLst>
          </a:prstGeom>
          <a:noFill/>
          <a:ln w="25400">
            <a:solidFill>
              <a:srgbClr val="000000"/>
            </a:solidFill>
            <a:miter lim="800000"/>
            <a:headEnd/>
            <a:tailEnd/>
          </a:ln>
          <a:extLst>
            <a:ext uri="{909E8E84-426E-40DD-AFC4-6F175D3DCCD1}">
              <a14:hiddenFill xmlns:a14="http://schemas.microsoft.com/office/drawing/2010/main">
                <a:noFill/>
              </a14:hiddenFill>
            </a:ext>
          </a:extLst>
        </p:spPr>
      </p:cxnSp>
      <p:cxnSp>
        <p:nvCxnSpPr>
          <p:cNvPr id="34827" name="AutoShape 14"/>
          <p:cNvCxnSpPr>
            <a:cxnSpLocks noChangeShapeType="1"/>
            <a:stCxn id="34824" idx="1"/>
            <a:endCxn id="34823" idx="1"/>
          </p:cNvCxnSpPr>
          <p:nvPr/>
        </p:nvCxnSpPr>
        <p:spPr bwMode="auto">
          <a:xfrm rot="10800000">
            <a:off x="974725" y="3733800"/>
            <a:ext cx="369888" cy="838200"/>
          </a:xfrm>
          <a:prstGeom prst="bentConnector3">
            <a:avLst>
              <a:gd name="adj1" fmla="val 159227"/>
            </a:avLst>
          </a:prstGeom>
          <a:noFill/>
          <a:ln w="25400">
            <a:solidFill>
              <a:srgbClr val="000000"/>
            </a:solidFill>
            <a:miter lim="800000"/>
            <a:headEnd/>
            <a:tailEnd/>
          </a:ln>
          <a:extLst>
            <a:ext uri="{909E8E84-426E-40DD-AFC4-6F175D3DCCD1}">
              <a14:hiddenFill xmlns:a14="http://schemas.microsoft.com/office/drawing/2010/main">
                <a:noFill/>
              </a14:hiddenFill>
            </a:ext>
          </a:extLst>
        </p:spPr>
      </p:cxnSp>
      <p:sp>
        <p:nvSpPr>
          <p:cNvPr id="34828" name="Rectangle 16"/>
          <p:cNvSpPr>
            <a:spLocks noChangeArrowheads="1"/>
          </p:cNvSpPr>
          <p:nvPr/>
        </p:nvSpPr>
        <p:spPr bwMode="auto">
          <a:xfrm>
            <a:off x="3276600" y="1524000"/>
            <a:ext cx="2590800" cy="4419600"/>
          </a:xfrm>
          <a:prstGeom prst="rect">
            <a:avLst/>
          </a:prstGeom>
          <a:noFill/>
          <a:ln w="12700"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endParaRPr lang="de-DE"/>
          </a:p>
        </p:txBody>
      </p:sp>
      <p:sp>
        <p:nvSpPr>
          <p:cNvPr id="34829" name="Rectangle 17"/>
          <p:cNvSpPr>
            <a:spLocks noChangeArrowheads="1"/>
          </p:cNvSpPr>
          <p:nvPr/>
        </p:nvSpPr>
        <p:spPr bwMode="auto">
          <a:xfrm>
            <a:off x="4032250" y="5103813"/>
            <a:ext cx="110331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sz="2000" b="0">
                <a:solidFill>
                  <a:srgbClr val="000000"/>
                </a:solidFill>
              </a:rPr>
              <a:t>Partial</a:t>
            </a:r>
          </a:p>
          <a:p>
            <a:pPr algn="ctr">
              <a:spcBef>
                <a:spcPct val="0"/>
              </a:spcBef>
              <a:buClrTx/>
              <a:buFontTx/>
              <a:buNone/>
            </a:pPr>
            <a:r>
              <a:rPr lang="en-US" sz="2000" b="0">
                <a:solidFill>
                  <a:srgbClr val="000000"/>
                </a:solidFill>
              </a:rPr>
              <a:t>Delivery</a:t>
            </a:r>
          </a:p>
        </p:txBody>
      </p:sp>
      <p:sp>
        <p:nvSpPr>
          <p:cNvPr id="34830" name="AutoShape 18"/>
          <p:cNvSpPr>
            <a:spLocks noChangeArrowheads="1"/>
          </p:cNvSpPr>
          <p:nvPr/>
        </p:nvSpPr>
        <p:spPr bwMode="auto">
          <a:xfrm>
            <a:off x="3646488" y="1828800"/>
            <a:ext cx="1184275" cy="457200"/>
          </a:xfrm>
          <a:prstGeom prst="roundRect">
            <a:avLst>
              <a:gd name="adj" fmla="val 16667"/>
            </a:avLst>
          </a:prstGeom>
          <a:solidFill>
            <a:schemeClr val="accent1"/>
          </a:solidFill>
          <a:ln w="19050" algn="ctr">
            <a:solidFill>
              <a:schemeClr val="tx1"/>
            </a:solidFill>
            <a:round/>
            <a:headEnd/>
            <a:tailEnd/>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sz="1400"/>
              <a:t>Sales Order 4</a:t>
            </a:r>
          </a:p>
        </p:txBody>
      </p:sp>
      <p:sp>
        <p:nvSpPr>
          <p:cNvPr id="34831" name="AutoShape 19"/>
          <p:cNvSpPr>
            <a:spLocks noChangeArrowheads="1"/>
          </p:cNvSpPr>
          <p:nvPr/>
        </p:nvSpPr>
        <p:spPr bwMode="auto">
          <a:xfrm>
            <a:off x="4090988" y="2667000"/>
            <a:ext cx="1554162" cy="457200"/>
          </a:xfrm>
          <a:prstGeom prst="roundRect">
            <a:avLst>
              <a:gd name="adj" fmla="val 16667"/>
            </a:avLst>
          </a:prstGeom>
          <a:solidFill>
            <a:schemeClr val="accent1"/>
          </a:solidFill>
          <a:ln w="19050" algn="ctr">
            <a:solidFill>
              <a:schemeClr val="tx1"/>
            </a:solidFill>
            <a:round/>
            <a:headEnd/>
            <a:tailEnd/>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sz="1400"/>
              <a:t>Delivery 8…13</a:t>
            </a:r>
          </a:p>
        </p:txBody>
      </p:sp>
      <p:sp>
        <p:nvSpPr>
          <p:cNvPr id="34832" name="AutoShape 20"/>
          <p:cNvSpPr>
            <a:spLocks noChangeArrowheads="1"/>
          </p:cNvSpPr>
          <p:nvPr/>
        </p:nvSpPr>
        <p:spPr bwMode="auto">
          <a:xfrm>
            <a:off x="4090988" y="3505200"/>
            <a:ext cx="1554162" cy="457200"/>
          </a:xfrm>
          <a:prstGeom prst="roundRect">
            <a:avLst>
              <a:gd name="adj" fmla="val 16667"/>
            </a:avLst>
          </a:prstGeom>
          <a:solidFill>
            <a:schemeClr val="accent1"/>
          </a:solidFill>
          <a:ln w="19050" algn="ctr">
            <a:solidFill>
              <a:schemeClr val="tx1"/>
            </a:solidFill>
            <a:round/>
            <a:headEnd/>
            <a:tailEnd/>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sz="1400"/>
              <a:t>Delivery 8…14</a:t>
            </a:r>
          </a:p>
        </p:txBody>
      </p:sp>
      <p:sp>
        <p:nvSpPr>
          <p:cNvPr id="34833" name="AutoShape 21"/>
          <p:cNvSpPr>
            <a:spLocks noChangeArrowheads="1"/>
          </p:cNvSpPr>
          <p:nvPr/>
        </p:nvSpPr>
        <p:spPr bwMode="auto">
          <a:xfrm>
            <a:off x="4090988" y="4267200"/>
            <a:ext cx="1554162" cy="457200"/>
          </a:xfrm>
          <a:prstGeom prst="roundRect">
            <a:avLst>
              <a:gd name="adj" fmla="val 16667"/>
            </a:avLst>
          </a:prstGeom>
          <a:solidFill>
            <a:schemeClr val="accent1"/>
          </a:solidFill>
          <a:ln w="19050" algn="ctr">
            <a:solidFill>
              <a:schemeClr val="tx1"/>
            </a:solidFill>
            <a:round/>
            <a:headEnd/>
            <a:tailEnd/>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sz="1400"/>
              <a:t>Delivery 8…15</a:t>
            </a:r>
          </a:p>
        </p:txBody>
      </p:sp>
      <p:cxnSp>
        <p:nvCxnSpPr>
          <p:cNvPr id="34834" name="AutoShape 22"/>
          <p:cNvCxnSpPr>
            <a:cxnSpLocks noChangeShapeType="1"/>
            <a:stCxn id="34831" idx="1"/>
            <a:endCxn id="34830" idx="1"/>
          </p:cNvCxnSpPr>
          <p:nvPr/>
        </p:nvCxnSpPr>
        <p:spPr bwMode="auto">
          <a:xfrm rot="10800000">
            <a:off x="3636963" y="2057400"/>
            <a:ext cx="444500" cy="838200"/>
          </a:xfrm>
          <a:prstGeom prst="bentConnector3">
            <a:avLst>
              <a:gd name="adj1" fmla="val 149287"/>
            </a:avLst>
          </a:prstGeom>
          <a:noFill/>
          <a:ln w="25400">
            <a:solidFill>
              <a:srgbClr val="000000"/>
            </a:solidFill>
            <a:miter lim="800000"/>
            <a:headEnd/>
            <a:tailEnd/>
          </a:ln>
          <a:extLst>
            <a:ext uri="{909E8E84-426E-40DD-AFC4-6F175D3DCCD1}">
              <a14:hiddenFill xmlns:a14="http://schemas.microsoft.com/office/drawing/2010/main">
                <a:noFill/>
              </a14:hiddenFill>
            </a:ext>
          </a:extLst>
        </p:spPr>
      </p:cxnSp>
      <p:cxnSp>
        <p:nvCxnSpPr>
          <p:cNvPr id="34835" name="AutoShape 23"/>
          <p:cNvCxnSpPr>
            <a:cxnSpLocks noChangeShapeType="1"/>
            <a:stCxn id="34832" idx="1"/>
            <a:endCxn id="34830" idx="1"/>
          </p:cNvCxnSpPr>
          <p:nvPr/>
        </p:nvCxnSpPr>
        <p:spPr bwMode="auto">
          <a:xfrm rot="10800000">
            <a:off x="3636963" y="2057400"/>
            <a:ext cx="444500" cy="1676400"/>
          </a:xfrm>
          <a:prstGeom prst="bentConnector3">
            <a:avLst>
              <a:gd name="adj1" fmla="val 149287"/>
            </a:avLst>
          </a:prstGeom>
          <a:noFill/>
          <a:ln w="25400">
            <a:solidFill>
              <a:srgbClr val="000000"/>
            </a:solidFill>
            <a:miter lim="800000"/>
            <a:headEnd/>
            <a:tailEnd/>
          </a:ln>
          <a:extLst>
            <a:ext uri="{909E8E84-426E-40DD-AFC4-6F175D3DCCD1}">
              <a14:hiddenFill xmlns:a14="http://schemas.microsoft.com/office/drawing/2010/main">
                <a:noFill/>
              </a14:hiddenFill>
            </a:ext>
          </a:extLst>
        </p:spPr>
      </p:cxnSp>
      <p:cxnSp>
        <p:nvCxnSpPr>
          <p:cNvPr id="34836" name="AutoShape 24"/>
          <p:cNvCxnSpPr>
            <a:cxnSpLocks noChangeShapeType="1"/>
            <a:stCxn id="34833" idx="1"/>
            <a:endCxn id="34830" idx="1"/>
          </p:cNvCxnSpPr>
          <p:nvPr/>
        </p:nvCxnSpPr>
        <p:spPr bwMode="auto">
          <a:xfrm rot="10800000">
            <a:off x="3636963" y="2057400"/>
            <a:ext cx="444500" cy="2438400"/>
          </a:xfrm>
          <a:prstGeom prst="bentConnector3">
            <a:avLst>
              <a:gd name="adj1" fmla="val 149287"/>
            </a:avLst>
          </a:prstGeom>
          <a:noFill/>
          <a:ln w="25400">
            <a:solidFill>
              <a:srgbClr val="000000"/>
            </a:solidFill>
            <a:miter lim="800000"/>
            <a:headEnd/>
            <a:tailEnd/>
          </a:ln>
          <a:extLst>
            <a:ext uri="{909E8E84-426E-40DD-AFC4-6F175D3DCCD1}">
              <a14:hiddenFill xmlns:a14="http://schemas.microsoft.com/office/drawing/2010/main">
                <a:noFill/>
              </a14:hiddenFill>
            </a:ext>
          </a:extLst>
        </p:spPr>
      </p:cxnSp>
      <p:sp>
        <p:nvSpPr>
          <p:cNvPr id="34837" name="Rectangle 26"/>
          <p:cNvSpPr>
            <a:spLocks noChangeArrowheads="1"/>
          </p:cNvSpPr>
          <p:nvPr/>
        </p:nvSpPr>
        <p:spPr bwMode="auto">
          <a:xfrm>
            <a:off x="6162675" y="1524000"/>
            <a:ext cx="2441575" cy="4419600"/>
          </a:xfrm>
          <a:prstGeom prst="rect">
            <a:avLst/>
          </a:prstGeom>
          <a:noFill/>
          <a:ln w="12700"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endParaRPr lang="de-DE"/>
          </a:p>
        </p:txBody>
      </p:sp>
      <p:sp>
        <p:nvSpPr>
          <p:cNvPr id="34838" name="Rectangle 27"/>
          <p:cNvSpPr>
            <a:spLocks noChangeArrowheads="1"/>
          </p:cNvSpPr>
          <p:nvPr/>
        </p:nvSpPr>
        <p:spPr bwMode="auto">
          <a:xfrm>
            <a:off x="6802438" y="5103813"/>
            <a:ext cx="127158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sz="2000" b="0">
                <a:solidFill>
                  <a:srgbClr val="000000"/>
                </a:solidFill>
              </a:rPr>
              <a:t>Complete</a:t>
            </a:r>
          </a:p>
          <a:p>
            <a:pPr algn="ctr">
              <a:spcBef>
                <a:spcPct val="0"/>
              </a:spcBef>
              <a:buClrTx/>
              <a:buFontTx/>
              <a:buNone/>
            </a:pPr>
            <a:r>
              <a:rPr lang="en-US" sz="2000" b="0">
                <a:solidFill>
                  <a:srgbClr val="000000"/>
                </a:solidFill>
              </a:rPr>
              <a:t>Delivery</a:t>
            </a:r>
          </a:p>
        </p:txBody>
      </p:sp>
      <p:sp>
        <p:nvSpPr>
          <p:cNvPr id="34839" name="AutoShape 28"/>
          <p:cNvSpPr>
            <a:spLocks noChangeArrowheads="1"/>
          </p:cNvSpPr>
          <p:nvPr/>
        </p:nvSpPr>
        <p:spPr bwMode="auto">
          <a:xfrm>
            <a:off x="6607175" y="1828800"/>
            <a:ext cx="1182688" cy="457200"/>
          </a:xfrm>
          <a:prstGeom prst="roundRect">
            <a:avLst>
              <a:gd name="adj" fmla="val 16667"/>
            </a:avLst>
          </a:prstGeom>
          <a:solidFill>
            <a:schemeClr val="accent1"/>
          </a:solidFill>
          <a:ln w="19050" algn="ctr">
            <a:solidFill>
              <a:schemeClr val="tx1"/>
            </a:solidFill>
            <a:round/>
            <a:headEnd/>
            <a:tailEnd/>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sz="1400"/>
              <a:t>Sales Order 5</a:t>
            </a:r>
          </a:p>
        </p:txBody>
      </p:sp>
      <p:sp>
        <p:nvSpPr>
          <p:cNvPr id="34840" name="AutoShape 29"/>
          <p:cNvSpPr>
            <a:spLocks noChangeArrowheads="1"/>
          </p:cNvSpPr>
          <p:nvPr/>
        </p:nvSpPr>
        <p:spPr bwMode="auto">
          <a:xfrm>
            <a:off x="6827838" y="2590800"/>
            <a:ext cx="1554162" cy="457200"/>
          </a:xfrm>
          <a:prstGeom prst="roundRect">
            <a:avLst>
              <a:gd name="adj" fmla="val 16667"/>
            </a:avLst>
          </a:prstGeom>
          <a:solidFill>
            <a:schemeClr val="accent1"/>
          </a:solidFill>
          <a:ln w="19050" algn="ctr">
            <a:solidFill>
              <a:schemeClr val="tx1"/>
            </a:solidFill>
            <a:round/>
            <a:headEnd/>
            <a:tailEnd/>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sz="1400"/>
              <a:t>Delivery 8…16</a:t>
            </a:r>
          </a:p>
        </p:txBody>
      </p:sp>
      <p:cxnSp>
        <p:nvCxnSpPr>
          <p:cNvPr id="34841" name="AutoShape 30"/>
          <p:cNvCxnSpPr>
            <a:cxnSpLocks noChangeShapeType="1"/>
            <a:stCxn id="34839" idx="1"/>
            <a:endCxn id="34840" idx="1"/>
          </p:cNvCxnSpPr>
          <p:nvPr/>
        </p:nvCxnSpPr>
        <p:spPr bwMode="auto">
          <a:xfrm rot="10800000" flipH="1" flipV="1">
            <a:off x="6597650" y="2057400"/>
            <a:ext cx="220663" cy="762000"/>
          </a:xfrm>
          <a:prstGeom prst="bentConnector3">
            <a:avLst>
              <a:gd name="adj1" fmla="val -99282"/>
            </a:avLst>
          </a:prstGeom>
          <a:noFill/>
          <a:ln w="25400">
            <a:solidFill>
              <a:srgbClr val="000000"/>
            </a:solidFill>
            <a:miter lim="800000"/>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41170244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Rectangle 2"/>
          <p:cNvSpPr>
            <a:spLocks noGrp="1"/>
          </p:cNvSpPr>
          <p:nvPr>
            <p:ph type="title" idx="4294967295"/>
          </p:nvPr>
        </p:nvSpPr>
        <p:spPr/>
        <p:txBody>
          <a:bodyPr/>
          <a:lstStyle/>
          <a:p>
            <a:r>
              <a:rPr lang="en-US" dirty="0" smtClean="0"/>
              <a:t>Delivery Creation</a:t>
            </a:r>
          </a:p>
        </p:txBody>
      </p:sp>
      <p:sp>
        <p:nvSpPr>
          <p:cNvPr id="35843" name="Rectangle 3"/>
          <p:cNvSpPr>
            <a:spLocks noGrp="1" noChangeArrowheads="1"/>
          </p:cNvSpPr>
          <p:nvPr>
            <p:ph type="body" idx="4294967295"/>
          </p:nvPr>
        </p:nvSpPr>
        <p:spPr>
          <a:noFill/>
        </p:spPr>
        <p:txBody>
          <a:bodyPr/>
          <a:lstStyle/>
          <a:p>
            <a:pPr>
              <a:tabLst>
                <a:tab pos="1971675" algn="l"/>
              </a:tabLst>
            </a:pPr>
            <a:r>
              <a:rPr lang="en-US" sz="2800" dirty="0" smtClean="0"/>
              <a:t>Checks order and materials to determine if a delivery is possible — delivery block (hold), completeness</a:t>
            </a:r>
          </a:p>
          <a:p>
            <a:pPr>
              <a:tabLst>
                <a:tab pos="1971675" algn="l"/>
              </a:tabLst>
            </a:pPr>
            <a:r>
              <a:rPr lang="en-US" sz="2800" dirty="0" smtClean="0"/>
              <a:t>Confirms availability</a:t>
            </a:r>
          </a:p>
          <a:p>
            <a:pPr>
              <a:tabLst>
                <a:tab pos="1971675" algn="l"/>
              </a:tabLst>
            </a:pPr>
            <a:r>
              <a:rPr lang="en-US" sz="2800" dirty="0" smtClean="0"/>
              <a:t>Confirms export/foreign trade requirements </a:t>
            </a:r>
          </a:p>
          <a:p>
            <a:pPr>
              <a:tabLst>
                <a:tab pos="1971675" algn="l"/>
              </a:tabLst>
            </a:pPr>
            <a:r>
              <a:rPr lang="en-US" sz="2800" dirty="0" smtClean="0"/>
              <a:t>Determines total weight &amp; volume</a:t>
            </a:r>
          </a:p>
        </p:txBody>
      </p:sp>
    </p:spTree>
    <p:extLst>
      <p:ext uri="{BB962C8B-B14F-4D97-AF65-F5344CB8AC3E}">
        <p14:creationId xmlns:p14="http://schemas.microsoft.com/office/powerpoint/2010/main" val="40725179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Rectangle 2"/>
          <p:cNvSpPr>
            <a:spLocks noGrp="1"/>
          </p:cNvSpPr>
          <p:nvPr>
            <p:ph type="title" idx="4294967295"/>
          </p:nvPr>
        </p:nvSpPr>
        <p:spPr/>
        <p:txBody>
          <a:bodyPr/>
          <a:lstStyle/>
          <a:p>
            <a:r>
              <a:rPr lang="en-US" dirty="0" smtClean="0"/>
              <a:t>Delivery Creation</a:t>
            </a:r>
          </a:p>
        </p:txBody>
      </p:sp>
      <p:sp>
        <p:nvSpPr>
          <p:cNvPr id="36867" name="Rectangle 3"/>
          <p:cNvSpPr>
            <a:spLocks noGrp="1" noChangeArrowheads="1"/>
          </p:cNvSpPr>
          <p:nvPr>
            <p:ph type="body" idx="4294967295"/>
          </p:nvPr>
        </p:nvSpPr>
        <p:spPr>
          <a:noFill/>
        </p:spPr>
        <p:txBody>
          <a:bodyPr/>
          <a:lstStyle/>
          <a:p>
            <a:pPr>
              <a:tabLst>
                <a:tab pos="1971675" algn="l"/>
              </a:tabLst>
            </a:pPr>
            <a:r>
              <a:rPr lang="en-US" sz="2400" dirty="0" smtClean="0"/>
              <a:t>Generates packing proposal</a:t>
            </a:r>
          </a:p>
          <a:p>
            <a:pPr>
              <a:tabLst>
                <a:tab pos="1971675" algn="l"/>
              </a:tabLst>
            </a:pPr>
            <a:r>
              <a:rPr lang="en-US" sz="2400" dirty="0" smtClean="0"/>
              <a:t>Calculates weight and volume</a:t>
            </a:r>
          </a:p>
          <a:p>
            <a:pPr>
              <a:tabLst>
                <a:tab pos="1971675" algn="l"/>
              </a:tabLst>
            </a:pPr>
            <a:r>
              <a:rPr lang="en-US" sz="2400" dirty="0" smtClean="0"/>
              <a:t>Checks scheduling</a:t>
            </a:r>
          </a:p>
          <a:p>
            <a:pPr>
              <a:tabLst>
                <a:tab pos="1971675" algn="l"/>
              </a:tabLst>
            </a:pPr>
            <a:r>
              <a:rPr lang="en-US" sz="2400" dirty="0" smtClean="0"/>
              <a:t>Considers partial deliveries </a:t>
            </a:r>
          </a:p>
          <a:p>
            <a:pPr>
              <a:tabLst>
                <a:tab pos="1971675" algn="l"/>
              </a:tabLst>
            </a:pPr>
            <a:r>
              <a:rPr lang="en-US" sz="2400" dirty="0" smtClean="0"/>
              <a:t>Updates route assignment</a:t>
            </a:r>
          </a:p>
          <a:p>
            <a:pPr>
              <a:tabLst>
                <a:tab pos="1971675" algn="l"/>
              </a:tabLst>
            </a:pPr>
            <a:r>
              <a:rPr lang="en-US" sz="2400" dirty="0" smtClean="0"/>
              <a:t>Assigns picking location</a:t>
            </a:r>
          </a:p>
          <a:p>
            <a:pPr>
              <a:tabLst>
                <a:tab pos="1971675" algn="l"/>
              </a:tabLst>
            </a:pPr>
            <a:r>
              <a:rPr lang="en-US" sz="2400" dirty="0" smtClean="0"/>
              <a:t>Updates sales order</a:t>
            </a:r>
          </a:p>
          <a:p>
            <a:pPr>
              <a:tabLst>
                <a:tab pos="1971675" algn="l"/>
              </a:tabLst>
            </a:pPr>
            <a:r>
              <a:rPr lang="en-US" sz="2400" dirty="0" smtClean="0"/>
              <a:t>Determines batches</a:t>
            </a:r>
          </a:p>
          <a:p>
            <a:pPr>
              <a:tabLst>
                <a:tab pos="1971675" algn="l"/>
              </a:tabLst>
            </a:pPr>
            <a:r>
              <a:rPr lang="en-US" sz="2400" dirty="0" smtClean="0"/>
              <a:t>Quality check (if needed)</a:t>
            </a:r>
          </a:p>
          <a:p>
            <a:pPr>
              <a:tabLst>
                <a:tab pos="1971675" algn="l"/>
              </a:tabLst>
            </a:pPr>
            <a:r>
              <a:rPr lang="en-US" sz="2400" dirty="0" smtClean="0"/>
              <a:t>Updates sales order</a:t>
            </a:r>
          </a:p>
        </p:txBody>
      </p:sp>
    </p:spTree>
    <p:extLst>
      <p:ext uri="{BB962C8B-B14F-4D97-AF65-F5344CB8AC3E}">
        <p14:creationId xmlns:p14="http://schemas.microsoft.com/office/powerpoint/2010/main" val="2606702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p:cNvSpPr>
          <p:nvPr>
            <p:ph type="title" idx="4294967295"/>
          </p:nvPr>
        </p:nvSpPr>
        <p:spPr/>
        <p:txBody>
          <a:bodyPr/>
          <a:lstStyle/>
          <a:p>
            <a:r>
              <a:rPr lang="en-US" smtClean="0"/>
              <a:t>Delivery Document</a:t>
            </a:r>
          </a:p>
        </p:txBody>
      </p:sp>
      <p:sp>
        <p:nvSpPr>
          <p:cNvPr id="37891" name="Rectangle 3"/>
          <p:cNvSpPr>
            <a:spLocks noGrp="1" noChangeArrowheads="1"/>
          </p:cNvSpPr>
          <p:nvPr>
            <p:ph type="body" idx="4294967295"/>
          </p:nvPr>
        </p:nvSpPr>
        <p:spPr>
          <a:noFill/>
        </p:spPr>
        <p:txBody>
          <a:bodyPr/>
          <a:lstStyle/>
          <a:p>
            <a:pPr>
              <a:tabLst>
                <a:tab pos="1971675" algn="l"/>
              </a:tabLst>
            </a:pPr>
            <a:r>
              <a:rPr lang="en-US" smtClean="0"/>
              <a:t>The Delivery Document initiates the delivery process and is the control mechanism for this process	</a:t>
            </a:r>
          </a:p>
          <a:p>
            <a:pPr lvl="1">
              <a:tabLst>
                <a:tab pos="1971675" algn="l"/>
              </a:tabLst>
            </a:pPr>
            <a:r>
              <a:rPr lang="en-US" sz="1800" smtClean="0"/>
              <a:t>Picking</a:t>
            </a:r>
          </a:p>
          <a:p>
            <a:pPr lvl="1">
              <a:tabLst>
                <a:tab pos="1971675" algn="l"/>
              </a:tabLst>
            </a:pPr>
            <a:r>
              <a:rPr lang="en-US" sz="1800" smtClean="0"/>
              <a:t>Packing</a:t>
            </a:r>
          </a:p>
          <a:p>
            <a:pPr lvl="1">
              <a:tabLst>
                <a:tab pos="1971675" algn="l"/>
              </a:tabLst>
            </a:pPr>
            <a:r>
              <a:rPr lang="en-US" sz="1800" smtClean="0"/>
              <a:t>Loading</a:t>
            </a:r>
          </a:p>
          <a:p>
            <a:pPr lvl="1">
              <a:tabLst>
                <a:tab pos="1971675" algn="l"/>
              </a:tabLst>
            </a:pPr>
            <a:r>
              <a:rPr lang="en-US" sz="1800" smtClean="0"/>
              <a:t>Posting Goods Issue</a:t>
            </a:r>
          </a:p>
          <a:p>
            <a:pPr>
              <a:tabLst>
                <a:tab pos="1971675" algn="l"/>
              </a:tabLst>
            </a:pPr>
            <a:r>
              <a:rPr lang="en-US" smtClean="0"/>
              <a:t>Changes to delivery are allowable - products, quantities</a:t>
            </a:r>
          </a:p>
        </p:txBody>
      </p:sp>
    </p:spTree>
    <p:extLst>
      <p:ext uri="{BB962C8B-B14F-4D97-AF65-F5344CB8AC3E}">
        <p14:creationId xmlns:p14="http://schemas.microsoft.com/office/powerpoint/2010/main" val="48815866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p:cNvSpPr>
          <p:nvPr>
            <p:ph type="title" idx="4294967295"/>
          </p:nvPr>
        </p:nvSpPr>
        <p:spPr/>
        <p:txBody>
          <a:bodyPr/>
          <a:lstStyle/>
          <a:p>
            <a:r>
              <a:rPr lang="en-US" dirty="0" smtClean="0"/>
              <a:t>Picking</a:t>
            </a:r>
          </a:p>
        </p:txBody>
      </p:sp>
      <p:sp>
        <p:nvSpPr>
          <p:cNvPr id="38915" name="Rectangle 3"/>
          <p:cNvSpPr>
            <a:spLocks noGrp="1" noChangeArrowheads="1"/>
          </p:cNvSpPr>
          <p:nvPr>
            <p:ph type="body" idx="4294967295"/>
          </p:nvPr>
        </p:nvSpPr>
        <p:spPr>
          <a:noFill/>
        </p:spPr>
        <p:txBody>
          <a:bodyPr/>
          <a:lstStyle/>
          <a:p>
            <a:pPr>
              <a:tabLst>
                <a:tab pos="1971675" algn="l"/>
              </a:tabLst>
            </a:pPr>
            <a:r>
              <a:rPr lang="en-US" sz="2800" dirty="0" smtClean="0"/>
              <a:t>Quantities based on delivery note</a:t>
            </a:r>
          </a:p>
          <a:p>
            <a:pPr>
              <a:tabLst>
                <a:tab pos="1971675" algn="l"/>
              </a:tabLst>
            </a:pPr>
            <a:r>
              <a:rPr lang="en-US" sz="2800" dirty="0" smtClean="0"/>
              <a:t>Assigned date when picking should begin</a:t>
            </a:r>
          </a:p>
          <a:p>
            <a:pPr>
              <a:tabLst>
                <a:tab pos="1971675" algn="l"/>
              </a:tabLst>
            </a:pPr>
            <a:r>
              <a:rPr lang="en-US" sz="2800" dirty="0" smtClean="0"/>
              <a:t>Automated storage location assignment</a:t>
            </a:r>
          </a:p>
          <a:p>
            <a:pPr>
              <a:tabLst>
                <a:tab pos="1971675" algn="l"/>
              </a:tabLst>
            </a:pPr>
            <a:r>
              <a:rPr lang="en-US" sz="2800" dirty="0" smtClean="0"/>
              <a:t>Supports serial number/lot number tracking and batch management</a:t>
            </a:r>
          </a:p>
          <a:p>
            <a:pPr>
              <a:tabLst>
                <a:tab pos="1971675" algn="l"/>
              </a:tabLst>
            </a:pPr>
            <a:r>
              <a:rPr lang="en-US" sz="2800" dirty="0" smtClean="0"/>
              <a:t>Integrated with Warehouse Management (WM)</a:t>
            </a:r>
          </a:p>
        </p:txBody>
      </p:sp>
      <p:pic>
        <p:nvPicPr>
          <p:cNvPr id="38916" name="Picture 5" descr="ARIS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908050"/>
            <a:ext cx="2159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5907383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p:cNvSpPr>
          <p:nvPr>
            <p:ph type="title" idx="4294967295"/>
          </p:nvPr>
        </p:nvSpPr>
        <p:spPr/>
        <p:txBody>
          <a:bodyPr/>
          <a:lstStyle/>
          <a:p>
            <a:r>
              <a:rPr lang="en-US" dirty="0" smtClean="0"/>
              <a:t>Loading and Packing</a:t>
            </a:r>
          </a:p>
        </p:txBody>
      </p:sp>
      <p:sp>
        <p:nvSpPr>
          <p:cNvPr id="39939" name="Rectangle 3"/>
          <p:cNvSpPr>
            <a:spLocks noGrp="1" noChangeArrowheads="1"/>
          </p:cNvSpPr>
          <p:nvPr>
            <p:ph type="body" idx="4294967295"/>
          </p:nvPr>
        </p:nvSpPr>
        <p:spPr>
          <a:noFill/>
        </p:spPr>
        <p:txBody>
          <a:bodyPr/>
          <a:lstStyle/>
          <a:p>
            <a:pPr>
              <a:tabLst>
                <a:tab pos="1971675" algn="l"/>
              </a:tabLst>
            </a:pPr>
            <a:r>
              <a:rPr lang="en-US" sz="2400" dirty="0" smtClean="0"/>
              <a:t>Identifies which packaging is to be used for specified products (customer preference and UCC-128 considerations)</a:t>
            </a:r>
          </a:p>
          <a:p>
            <a:pPr>
              <a:tabLst>
                <a:tab pos="1971675" algn="l"/>
              </a:tabLst>
            </a:pPr>
            <a:r>
              <a:rPr lang="en-US" sz="2400" dirty="0" smtClean="0"/>
              <a:t>Identifies and updates accounts associated with returnable packaging</a:t>
            </a:r>
          </a:p>
          <a:p>
            <a:pPr>
              <a:tabLst>
                <a:tab pos="1971675" algn="l"/>
              </a:tabLst>
            </a:pPr>
            <a:r>
              <a:rPr lang="en-US" sz="2400" dirty="0" smtClean="0"/>
              <a:t>Tracks the packed product by container</a:t>
            </a:r>
          </a:p>
          <a:p>
            <a:pPr>
              <a:tabLst>
                <a:tab pos="1971675" algn="l"/>
              </a:tabLst>
            </a:pPr>
            <a:r>
              <a:rPr lang="en-US" sz="2400" dirty="0" smtClean="0"/>
              <a:t>Insures weight/volume restrictions are enforced</a:t>
            </a:r>
          </a:p>
          <a:p>
            <a:pPr>
              <a:tabLst>
                <a:tab pos="1971675" algn="l"/>
              </a:tabLst>
            </a:pPr>
            <a:r>
              <a:rPr lang="en-US" sz="2400" dirty="0" smtClean="0"/>
              <a:t>All packed items are assigned to the required means of transportation</a:t>
            </a:r>
          </a:p>
        </p:txBody>
      </p:sp>
    </p:spTree>
    <p:extLst>
      <p:ext uri="{BB962C8B-B14F-4D97-AF65-F5344CB8AC3E}">
        <p14:creationId xmlns:p14="http://schemas.microsoft.com/office/powerpoint/2010/main" val="350705006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p:cNvSpPr>
          <p:nvPr>
            <p:ph type="title" idx="4294967295"/>
          </p:nvPr>
        </p:nvSpPr>
        <p:spPr/>
        <p:txBody>
          <a:bodyPr/>
          <a:lstStyle/>
          <a:p>
            <a:r>
              <a:rPr lang="en-US" dirty="0" smtClean="0"/>
              <a:t>Goods issue</a:t>
            </a:r>
          </a:p>
        </p:txBody>
      </p:sp>
      <p:sp>
        <p:nvSpPr>
          <p:cNvPr id="40963" name="Rectangle 3"/>
          <p:cNvSpPr>
            <a:spLocks noGrp="1" noChangeArrowheads="1"/>
          </p:cNvSpPr>
          <p:nvPr>
            <p:ph type="body" idx="4294967295"/>
          </p:nvPr>
        </p:nvSpPr>
        <p:spPr>
          <a:noFill/>
        </p:spPr>
        <p:txBody>
          <a:bodyPr/>
          <a:lstStyle/>
          <a:p>
            <a:pPr>
              <a:tabLst>
                <a:tab pos="1971675" algn="l"/>
              </a:tabLst>
            </a:pPr>
            <a:r>
              <a:rPr lang="en-US" dirty="0" smtClean="0"/>
              <a:t>Event that indicates the legal change in ownership of the products</a:t>
            </a:r>
          </a:p>
          <a:p>
            <a:pPr>
              <a:tabLst>
                <a:tab pos="1971675" algn="l"/>
              </a:tabLst>
            </a:pPr>
            <a:r>
              <a:rPr lang="en-US" dirty="0" smtClean="0"/>
              <a:t>Reduces inventory and enters Cost of Goods Sold</a:t>
            </a:r>
          </a:p>
          <a:p>
            <a:pPr>
              <a:tabLst>
                <a:tab pos="1971675" algn="l"/>
              </a:tabLst>
            </a:pPr>
            <a:r>
              <a:rPr lang="en-US" dirty="0" smtClean="0"/>
              <a:t>Automatically updates the General Ledger (G/L) accounts</a:t>
            </a:r>
          </a:p>
          <a:p>
            <a:pPr>
              <a:tabLst>
                <a:tab pos="1971675" algn="l"/>
              </a:tabLst>
            </a:pPr>
            <a:r>
              <a:rPr lang="en-US" dirty="0" smtClean="0"/>
              <a:t>Ends the shipping process and updates the status of the shipping documents</a:t>
            </a:r>
          </a:p>
        </p:txBody>
      </p:sp>
      <p:pic>
        <p:nvPicPr>
          <p:cNvPr id="40964" name="Picture 5" descr="ARIS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3338" y="908050"/>
            <a:ext cx="2159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302411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p:cNvSpPr>
          <p:nvPr>
            <p:ph type="title" idx="4294967295"/>
          </p:nvPr>
        </p:nvSpPr>
        <p:spPr/>
        <p:txBody>
          <a:bodyPr/>
          <a:lstStyle/>
          <a:p>
            <a:r>
              <a:rPr lang="en-US" dirty="0" smtClean="0"/>
              <a:t>Billing</a:t>
            </a:r>
          </a:p>
        </p:txBody>
      </p:sp>
      <p:sp>
        <p:nvSpPr>
          <p:cNvPr id="41987" name="Rectangle 3"/>
          <p:cNvSpPr>
            <a:spLocks noGrp="1" noChangeArrowheads="1"/>
          </p:cNvSpPr>
          <p:nvPr>
            <p:ph type="body" idx="4294967295"/>
          </p:nvPr>
        </p:nvSpPr>
        <p:spPr>
          <a:noFill/>
        </p:spPr>
        <p:txBody>
          <a:bodyPr/>
          <a:lstStyle/>
          <a:p>
            <a:pPr>
              <a:tabLst>
                <a:tab pos="1971675" algn="l"/>
              </a:tabLst>
            </a:pPr>
            <a:r>
              <a:rPr lang="en-US" smtClean="0"/>
              <a:t>The billing document is created by coping data from the sales order and/or delivery document.</a:t>
            </a:r>
          </a:p>
          <a:p>
            <a:pPr lvl="1">
              <a:tabLst>
                <a:tab pos="1971675" algn="l"/>
              </a:tabLst>
            </a:pPr>
            <a:r>
              <a:rPr lang="en-US" sz="1800" smtClean="0"/>
              <a:t>Order-based billing</a:t>
            </a:r>
          </a:p>
          <a:p>
            <a:pPr lvl="1">
              <a:tabLst>
                <a:tab pos="1971675" algn="l"/>
              </a:tabLst>
            </a:pPr>
            <a:r>
              <a:rPr lang="en-US" sz="1800" smtClean="0"/>
              <a:t>Delivery-based billing</a:t>
            </a:r>
          </a:p>
          <a:p>
            <a:pPr>
              <a:tabLst>
                <a:tab pos="1971675" algn="l"/>
              </a:tabLst>
            </a:pPr>
            <a:r>
              <a:rPr lang="en-US" smtClean="0"/>
              <a:t>The billing process is used to generate the customer invoice.</a:t>
            </a:r>
          </a:p>
          <a:p>
            <a:pPr>
              <a:tabLst>
                <a:tab pos="1971675" algn="l"/>
              </a:tabLst>
            </a:pPr>
            <a:r>
              <a:rPr lang="en-US" smtClean="0"/>
              <a:t>It will update the customer’s credit status.</a:t>
            </a:r>
          </a:p>
        </p:txBody>
      </p:sp>
      <p:pic>
        <p:nvPicPr>
          <p:cNvPr id="41988" name="Picture 5" descr="ARIS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908050"/>
            <a:ext cx="2159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2131750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p:cNvSpPr>
          <p:nvPr>
            <p:ph type="title" idx="4294967295"/>
          </p:nvPr>
        </p:nvSpPr>
        <p:spPr/>
        <p:txBody>
          <a:bodyPr/>
          <a:lstStyle/>
          <a:p>
            <a:r>
              <a:rPr lang="en-US" smtClean="0"/>
              <a:t>Billing Documents</a:t>
            </a:r>
          </a:p>
        </p:txBody>
      </p:sp>
      <p:sp>
        <p:nvSpPr>
          <p:cNvPr id="43011" name="Rectangle 3"/>
          <p:cNvSpPr>
            <a:spLocks noGrp="1" noChangeArrowheads="1"/>
          </p:cNvSpPr>
          <p:nvPr>
            <p:ph type="body" idx="4294967295"/>
          </p:nvPr>
        </p:nvSpPr>
        <p:spPr/>
        <p:txBody>
          <a:bodyPr/>
          <a:lstStyle/>
          <a:p>
            <a:pPr>
              <a:tabLst>
                <a:tab pos="1971675" algn="l"/>
              </a:tabLst>
            </a:pPr>
            <a:r>
              <a:rPr lang="en-US" smtClean="0"/>
              <a:t>The billing document will automatically create a debit posting to your customer sub-ledger account and credit your revenue account.</a:t>
            </a:r>
          </a:p>
          <a:p>
            <a:pPr>
              <a:tabLst>
                <a:tab pos="1971675" algn="l"/>
              </a:tabLst>
            </a:pPr>
            <a:r>
              <a:rPr lang="en-US" smtClean="0"/>
              <a:t>It is at this point that the sales process is passed over to Financial Accounting to await payment.</a:t>
            </a:r>
          </a:p>
        </p:txBody>
      </p:sp>
      <p:pic>
        <p:nvPicPr>
          <p:cNvPr id="43013" name="Picture 5" descr="ARIS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43888" y="6018213"/>
            <a:ext cx="2159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433525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Fulfillment</a:t>
            </a:r>
            <a:endParaRPr lang="en-US" dirty="0"/>
          </a:p>
        </p:txBody>
      </p:sp>
      <p:sp>
        <p:nvSpPr>
          <p:cNvPr id="3" name="Content Placeholder 2"/>
          <p:cNvSpPr>
            <a:spLocks noGrp="1"/>
          </p:cNvSpPr>
          <p:nvPr>
            <p:ph idx="1"/>
          </p:nvPr>
        </p:nvSpPr>
        <p:spPr/>
        <p:txBody>
          <a:bodyPr/>
          <a:lstStyle/>
          <a:p>
            <a:r>
              <a:rPr lang="en-US" dirty="0"/>
              <a:t>Order fulfillment involves the steps taken in receiving, processing and delivering orders to customers</a:t>
            </a:r>
            <a:r>
              <a:rPr lang="en-US" dirty="0" smtClean="0"/>
              <a:t>.</a:t>
            </a:r>
          </a:p>
          <a:p>
            <a:r>
              <a:rPr lang="en-US" dirty="0"/>
              <a:t>This process is also known as the Order-to-Cash Process. </a:t>
            </a:r>
          </a:p>
        </p:txBody>
      </p:sp>
      <p:sp>
        <p:nvSpPr>
          <p:cNvPr id="4" name="Footer Placeholder 3"/>
          <p:cNvSpPr>
            <a:spLocks noGrp="1"/>
          </p:cNvSpPr>
          <p:nvPr>
            <p:ph type="ftr" sz="quarter" idx="10"/>
          </p:nvPr>
        </p:nvSpPr>
        <p:spPr/>
        <p:txBody>
          <a:bodyPr/>
          <a:lstStyle/>
          <a:p>
            <a:pPr>
              <a:defRPr/>
            </a:pPr>
            <a:r>
              <a:rPr lang="en-GB" smtClean="0"/>
              <a:t>Slide ‹#› of 20</a:t>
            </a:r>
            <a:endParaRPr lang="en-GB" dirty="0"/>
          </a:p>
        </p:txBody>
      </p:sp>
    </p:spTree>
    <p:extLst>
      <p:ext uri="{BB962C8B-B14F-4D97-AF65-F5344CB8AC3E}">
        <p14:creationId xmlns:p14="http://schemas.microsoft.com/office/powerpoint/2010/main" val="40979000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034" name="Rectangle 2"/>
          <p:cNvSpPr>
            <a:spLocks noGrp="1"/>
          </p:cNvSpPr>
          <p:nvPr>
            <p:ph type="title" idx="4294967295"/>
          </p:nvPr>
        </p:nvSpPr>
        <p:spPr/>
        <p:txBody>
          <a:bodyPr/>
          <a:lstStyle/>
          <a:p>
            <a:r>
              <a:rPr lang="en-US" smtClean="0"/>
              <a:t>Billing Methods</a:t>
            </a:r>
          </a:p>
        </p:txBody>
      </p:sp>
      <p:sp>
        <p:nvSpPr>
          <p:cNvPr id="44035" name="Rectangle 5"/>
          <p:cNvSpPr>
            <a:spLocks noChangeArrowheads="1"/>
          </p:cNvSpPr>
          <p:nvPr/>
        </p:nvSpPr>
        <p:spPr bwMode="auto">
          <a:xfrm>
            <a:off x="533400" y="3124200"/>
            <a:ext cx="8077200" cy="1385888"/>
          </a:xfrm>
          <a:prstGeom prst="rect">
            <a:avLst/>
          </a:prstGeom>
          <a:noFill/>
          <a:ln w="12700">
            <a:solidFill>
              <a:srgbClr val="0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endParaRPr lang="de-DE"/>
          </a:p>
        </p:txBody>
      </p:sp>
      <p:sp>
        <p:nvSpPr>
          <p:cNvPr id="44036" name="Text Box 6"/>
          <p:cNvSpPr txBox="1">
            <a:spLocks noChangeArrowheads="1"/>
          </p:cNvSpPr>
          <p:nvPr/>
        </p:nvSpPr>
        <p:spPr bwMode="auto">
          <a:xfrm>
            <a:off x="685800" y="3429000"/>
            <a:ext cx="2590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sz="2000" b="0">
                <a:solidFill>
                  <a:srgbClr val="000000"/>
                </a:solidFill>
              </a:rPr>
              <a:t>Collective </a:t>
            </a:r>
          </a:p>
          <a:p>
            <a:pPr algn="ctr">
              <a:spcBef>
                <a:spcPct val="0"/>
              </a:spcBef>
              <a:buClrTx/>
              <a:buFontTx/>
              <a:buNone/>
            </a:pPr>
            <a:r>
              <a:rPr lang="en-US" sz="2000" b="0">
                <a:solidFill>
                  <a:srgbClr val="000000"/>
                </a:solidFill>
              </a:rPr>
              <a:t>Invoicing </a:t>
            </a:r>
          </a:p>
        </p:txBody>
      </p:sp>
      <p:sp>
        <p:nvSpPr>
          <p:cNvPr id="44037" name="Rectangle 8"/>
          <p:cNvSpPr>
            <a:spLocks noChangeArrowheads="1"/>
          </p:cNvSpPr>
          <p:nvPr/>
        </p:nvSpPr>
        <p:spPr bwMode="auto">
          <a:xfrm>
            <a:off x="533400" y="1676400"/>
            <a:ext cx="8077200" cy="1219200"/>
          </a:xfrm>
          <a:prstGeom prst="rect">
            <a:avLst/>
          </a:prstGeom>
          <a:noFill/>
          <a:ln w="12700">
            <a:solidFill>
              <a:srgbClr val="0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endParaRPr lang="de-DE"/>
          </a:p>
        </p:txBody>
      </p:sp>
      <p:sp>
        <p:nvSpPr>
          <p:cNvPr id="44038" name="Text Box 9"/>
          <p:cNvSpPr txBox="1">
            <a:spLocks noChangeArrowheads="1"/>
          </p:cNvSpPr>
          <p:nvPr/>
        </p:nvSpPr>
        <p:spPr bwMode="auto">
          <a:xfrm>
            <a:off x="685800" y="1905000"/>
            <a:ext cx="2667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50000"/>
              </a:spcBef>
              <a:buClrTx/>
              <a:buFontTx/>
              <a:buNone/>
            </a:pPr>
            <a:r>
              <a:rPr lang="en-US" sz="2000" b="0">
                <a:solidFill>
                  <a:srgbClr val="000000"/>
                </a:solidFill>
              </a:rPr>
              <a:t>Delivery based Invoicing </a:t>
            </a:r>
          </a:p>
        </p:txBody>
      </p:sp>
      <p:sp>
        <p:nvSpPr>
          <p:cNvPr id="44039" name="AutoShape 11"/>
          <p:cNvSpPr>
            <a:spLocks noChangeArrowheads="1"/>
          </p:cNvSpPr>
          <p:nvPr/>
        </p:nvSpPr>
        <p:spPr bwMode="auto">
          <a:xfrm>
            <a:off x="4800600" y="3657600"/>
            <a:ext cx="1524000" cy="304800"/>
          </a:xfrm>
          <a:prstGeom prst="roundRect">
            <a:avLst>
              <a:gd name="adj" fmla="val 16667"/>
            </a:avLst>
          </a:prstGeom>
          <a:solidFill>
            <a:schemeClr val="accent1"/>
          </a:solidFill>
          <a:ln w="25400" algn="ctr">
            <a:solidFill>
              <a:schemeClr val="tx1"/>
            </a:solidFill>
            <a:round/>
            <a:headEnd/>
            <a:tailEnd/>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sz="1600" b="0"/>
              <a:t>Delivery 8…34</a:t>
            </a:r>
          </a:p>
        </p:txBody>
      </p:sp>
      <p:sp>
        <p:nvSpPr>
          <p:cNvPr id="44040" name="AutoShape 12"/>
          <p:cNvSpPr>
            <a:spLocks noChangeArrowheads="1"/>
          </p:cNvSpPr>
          <p:nvPr/>
        </p:nvSpPr>
        <p:spPr bwMode="auto">
          <a:xfrm>
            <a:off x="4800600" y="3200400"/>
            <a:ext cx="1524000" cy="304800"/>
          </a:xfrm>
          <a:prstGeom prst="roundRect">
            <a:avLst>
              <a:gd name="adj" fmla="val 16667"/>
            </a:avLst>
          </a:prstGeom>
          <a:solidFill>
            <a:schemeClr val="accent1"/>
          </a:solidFill>
          <a:ln w="25400" algn="ctr">
            <a:solidFill>
              <a:schemeClr val="tx1"/>
            </a:solidFill>
            <a:round/>
            <a:headEnd/>
            <a:tailEnd/>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sz="1600" b="0"/>
              <a:t>Delivery 8…33</a:t>
            </a:r>
          </a:p>
        </p:txBody>
      </p:sp>
      <p:sp>
        <p:nvSpPr>
          <p:cNvPr id="44041" name="AutoShape 13"/>
          <p:cNvSpPr>
            <a:spLocks noChangeArrowheads="1"/>
          </p:cNvSpPr>
          <p:nvPr/>
        </p:nvSpPr>
        <p:spPr bwMode="auto">
          <a:xfrm>
            <a:off x="3200400" y="4114800"/>
            <a:ext cx="990600" cy="304800"/>
          </a:xfrm>
          <a:prstGeom prst="roundRect">
            <a:avLst>
              <a:gd name="adj" fmla="val 16667"/>
            </a:avLst>
          </a:prstGeom>
          <a:solidFill>
            <a:schemeClr val="accent1"/>
          </a:solidFill>
          <a:ln w="25400" algn="ctr">
            <a:solidFill>
              <a:schemeClr val="tx1"/>
            </a:solidFill>
            <a:round/>
            <a:headEnd/>
            <a:tailEnd/>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sz="1600" b="0"/>
              <a:t>Order 14</a:t>
            </a:r>
          </a:p>
        </p:txBody>
      </p:sp>
      <p:sp>
        <p:nvSpPr>
          <p:cNvPr id="44042" name="AutoShape 14"/>
          <p:cNvSpPr>
            <a:spLocks noChangeArrowheads="1"/>
          </p:cNvSpPr>
          <p:nvPr/>
        </p:nvSpPr>
        <p:spPr bwMode="auto">
          <a:xfrm>
            <a:off x="3200400" y="3429000"/>
            <a:ext cx="990600" cy="304800"/>
          </a:xfrm>
          <a:prstGeom prst="roundRect">
            <a:avLst>
              <a:gd name="adj" fmla="val 16667"/>
            </a:avLst>
          </a:prstGeom>
          <a:solidFill>
            <a:schemeClr val="accent1"/>
          </a:solidFill>
          <a:ln w="25400" algn="ctr">
            <a:solidFill>
              <a:schemeClr val="tx1"/>
            </a:solidFill>
            <a:round/>
            <a:headEnd/>
            <a:tailEnd/>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sz="1600" b="0"/>
              <a:t>Order 9</a:t>
            </a:r>
          </a:p>
        </p:txBody>
      </p:sp>
      <p:sp>
        <p:nvSpPr>
          <p:cNvPr id="44043" name="AutoShape 15"/>
          <p:cNvSpPr>
            <a:spLocks noChangeArrowheads="1"/>
          </p:cNvSpPr>
          <p:nvPr/>
        </p:nvSpPr>
        <p:spPr bwMode="auto">
          <a:xfrm>
            <a:off x="4800600" y="4114800"/>
            <a:ext cx="1524000" cy="304800"/>
          </a:xfrm>
          <a:prstGeom prst="roundRect">
            <a:avLst>
              <a:gd name="adj" fmla="val 16667"/>
            </a:avLst>
          </a:prstGeom>
          <a:solidFill>
            <a:schemeClr val="accent1"/>
          </a:solidFill>
          <a:ln w="25400" algn="ctr">
            <a:solidFill>
              <a:schemeClr val="tx1"/>
            </a:solidFill>
            <a:round/>
            <a:headEnd/>
            <a:tailEnd/>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sz="1600" b="0"/>
              <a:t>Delivery 8…56</a:t>
            </a:r>
          </a:p>
        </p:txBody>
      </p:sp>
      <p:sp>
        <p:nvSpPr>
          <p:cNvPr id="44044" name="AutoShape 16"/>
          <p:cNvSpPr>
            <a:spLocks noChangeArrowheads="1"/>
          </p:cNvSpPr>
          <p:nvPr/>
        </p:nvSpPr>
        <p:spPr bwMode="auto">
          <a:xfrm>
            <a:off x="6781800" y="3657600"/>
            <a:ext cx="1524000" cy="304800"/>
          </a:xfrm>
          <a:prstGeom prst="roundRect">
            <a:avLst>
              <a:gd name="adj" fmla="val 16667"/>
            </a:avLst>
          </a:prstGeom>
          <a:solidFill>
            <a:srgbClr val="DBB40D"/>
          </a:solidFill>
          <a:ln w="25400" algn="ctr">
            <a:solidFill>
              <a:schemeClr val="tx1"/>
            </a:solidFill>
            <a:round/>
            <a:headEnd/>
            <a:tailEnd/>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sz="1600" b="0">
                <a:solidFill>
                  <a:srgbClr val="000000"/>
                </a:solidFill>
              </a:rPr>
              <a:t>Invoice 9…68</a:t>
            </a:r>
          </a:p>
        </p:txBody>
      </p:sp>
      <p:sp>
        <p:nvSpPr>
          <p:cNvPr id="44045" name="AutoShape 18"/>
          <p:cNvSpPr>
            <a:spLocks noChangeArrowheads="1"/>
          </p:cNvSpPr>
          <p:nvPr/>
        </p:nvSpPr>
        <p:spPr bwMode="auto">
          <a:xfrm>
            <a:off x="3200400" y="2057400"/>
            <a:ext cx="990600" cy="304800"/>
          </a:xfrm>
          <a:prstGeom prst="roundRect">
            <a:avLst>
              <a:gd name="adj" fmla="val 16667"/>
            </a:avLst>
          </a:prstGeom>
          <a:solidFill>
            <a:schemeClr val="accent1"/>
          </a:solidFill>
          <a:ln w="25400" algn="ctr">
            <a:solidFill>
              <a:schemeClr val="tx1"/>
            </a:solidFill>
            <a:round/>
            <a:headEnd/>
            <a:tailEnd/>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sz="1600" b="0"/>
              <a:t>Order 6</a:t>
            </a:r>
          </a:p>
        </p:txBody>
      </p:sp>
      <p:sp>
        <p:nvSpPr>
          <p:cNvPr id="44046" name="AutoShape 19"/>
          <p:cNvSpPr>
            <a:spLocks noChangeArrowheads="1"/>
          </p:cNvSpPr>
          <p:nvPr/>
        </p:nvSpPr>
        <p:spPr bwMode="auto">
          <a:xfrm>
            <a:off x="4800600" y="1828800"/>
            <a:ext cx="1524000" cy="304800"/>
          </a:xfrm>
          <a:prstGeom prst="roundRect">
            <a:avLst>
              <a:gd name="adj" fmla="val 16667"/>
            </a:avLst>
          </a:prstGeom>
          <a:solidFill>
            <a:schemeClr val="accent1"/>
          </a:solidFill>
          <a:ln w="25400" algn="ctr">
            <a:solidFill>
              <a:schemeClr val="tx1"/>
            </a:solidFill>
            <a:round/>
            <a:headEnd/>
            <a:tailEnd/>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sz="1600" b="0"/>
              <a:t>Delivery 8…20</a:t>
            </a:r>
          </a:p>
        </p:txBody>
      </p:sp>
      <p:sp>
        <p:nvSpPr>
          <p:cNvPr id="44047" name="AutoShape 20"/>
          <p:cNvSpPr>
            <a:spLocks noChangeArrowheads="1"/>
          </p:cNvSpPr>
          <p:nvPr/>
        </p:nvSpPr>
        <p:spPr bwMode="auto">
          <a:xfrm>
            <a:off x="4800600" y="2286000"/>
            <a:ext cx="1524000" cy="304800"/>
          </a:xfrm>
          <a:prstGeom prst="roundRect">
            <a:avLst>
              <a:gd name="adj" fmla="val 16667"/>
            </a:avLst>
          </a:prstGeom>
          <a:solidFill>
            <a:schemeClr val="accent1"/>
          </a:solidFill>
          <a:ln w="25400" algn="ctr">
            <a:solidFill>
              <a:schemeClr val="tx1"/>
            </a:solidFill>
            <a:round/>
            <a:headEnd/>
            <a:tailEnd/>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sz="1600" b="0"/>
              <a:t>Delivery 8…21</a:t>
            </a:r>
          </a:p>
        </p:txBody>
      </p:sp>
      <p:sp>
        <p:nvSpPr>
          <p:cNvPr id="44048" name="AutoShape 21"/>
          <p:cNvSpPr>
            <a:spLocks noChangeArrowheads="1"/>
          </p:cNvSpPr>
          <p:nvPr/>
        </p:nvSpPr>
        <p:spPr bwMode="auto">
          <a:xfrm>
            <a:off x="6858000" y="1828800"/>
            <a:ext cx="1524000" cy="304800"/>
          </a:xfrm>
          <a:prstGeom prst="roundRect">
            <a:avLst>
              <a:gd name="adj" fmla="val 16667"/>
            </a:avLst>
          </a:prstGeom>
          <a:solidFill>
            <a:srgbClr val="DBB40D"/>
          </a:solidFill>
          <a:ln w="25400" algn="ctr">
            <a:solidFill>
              <a:schemeClr val="tx1"/>
            </a:solidFill>
            <a:round/>
            <a:headEnd/>
            <a:tailEnd/>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sz="1600" b="0">
                <a:solidFill>
                  <a:srgbClr val="000000"/>
                </a:solidFill>
              </a:rPr>
              <a:t>Invoice 9…45</a:t>
            </a:r>
          </a:p>
        </p:txBody>
      </p:sp>
      <p:sp>
        <p:nvSpPr>
          <p:cNvPr id="44049" name="AutoShape 22"/>
          <p:cNvSpPr>
            <a:spLocks noChangeArrowheads="1"/>
          </p:cNvSpPr>
          <p:nvPr/>
        </p:nvSpPr>
        <p:spPr bwMode="auto">
          <a:xfrm>
            <a:off x="6858000" y="2286000"/>
            <a:ext cx="1524000" cy="304800"/>
          </a:xfrm>
          <a:prstGeom prst="roundRect">
            <a:avLst>
              <a:gd name="adj" fmla="val 16667"/>
            </a:avLst>
          </a:prstGeom>
          <a:solidFill>
            <a:srgbClr val="DBB40D"/>
          </a:solidFill>
          <a:ln w="25400" algn="ctr">
            <a:solidFill>
              <a:schemeClr val="tx1"/>
            </a:solidFill>
            <a:round/>
            <a:headEnd/>
            <a:tailEnd/>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sz="1600" b="0">
                <a:solidFill>
                  <a:srgbClr val="000000"/>
                </a:solidFill>
              </a:rPr>
              <a:t>Invoice 9…46</a:t>
            </a:r>
          </a:p>
        </p:txBody>
      </p:sp>
      <p:cxnSp>
        <p:nvCxnSpPr>
          <p:cNvPr id="44050" name="AutoShape 23"/>
          <p:cNvCxnSpPr>
            <a:cxnSpLocks noChangeShapeType="1"/>
            <a:stCxn id="44045" idx="3"/>
            <a:endCxn id="44046" idx="1"/>
          </p:cNvCxnSpPr>
          <p:nvPr/>
        </p:nvCxnSpPr>
        <p:spPr bwMode="auto">
          <a:xfrm flipV="1">
            <a:off x="4200525" y="1981200"/>
            <a:ext cx="590550" cy="228600"/>
          </a:xfrm>
          <a:prstGeom prst="bentConnector3">
            <a:avLst>
              <a:gd name="adj1" fmla="val 50000"/>
            </a:avLst>
          </a:prstGeom>
          <a:noFill/>
          <a:ln w="19050">
            <a:solidFill>
              <a:srgbClr val="000000"/>
            </a:solidFill>
            <a:miter lim="800000"/>
            <a:headEnd/>
            <a:tailEnd/>
          </a:ln>
          <a:extLst>
            <a:ext uri="{909E8E84-426E-40DD-AFC4-6F175D3DCCD1}">
              <a14:hiddenFill xmlns:a14="http://schemas.microsoft.com/office/drawing/2010/main">
                <a:noFill/>
              </a14:hiddenFill>
            </a:ext>
          </a:extLst>
        </p:spPr>
      </p:cxnSp>
      <p:cxnSp>
        <p:nvCxnSpPr>
          <p:cNvPr id="44051" name="AutoShape 24"/>
          <p:cNvCxnSpPr>
            <a:cxnSpLocks noChangeShapeType="1"/>
            <a:stCxn id="44045" idx="3"/>
            <a:endCxn id="44047" idx="1"/>
          </p:cNvCxnSpPr>
          <p:nvPr/>
        </p:nvCxnSpPr>
        <p:spPr bwMode="auto">
          <a:xfrm>
            <a:off x="4200525" y="2209800"/>
            <a:ext cx="590550" cy="228600"/>
          </a:xfrm>
          <a:prstGeom prst="bentConnector3">
            <a:avLst>
              <a:gd name="adj1" fmla="val 50000"/>
            </a:avLst>
          </a:prstGeom>
          <a:noFill/>
          <a:ln w="19050">
            <a:solidFill>
              <a:srgbClr val="000000"/>
            </a:solidFill>
            <a:miter lim="800000"/>
            <a:headEnd/>
            <a:tailEnd/>
          </a:ln>
          <a:extLst>
            <a:ext uri="{909E8E84-426E-40DD-AFC4-6F175D3DCCD1}">
              <a14:hiddenFill xmlns:a14="http://schemas.microsoft.com/office/drawing/2010/main">
                <a:noFill/>
              </a14:hiddenFill>
            </a:ext>
          </a:extLst>
        </p:spPr>
      </p:cxnSp>
      <p:cxnSp>
        <p:nvCxnSpPr>
          <p:cNvPr id="44052" name="AutoShape 25"/>
          <p:cNvCxnSpPr>
            <a:cxnSpLocks noChangeShapeType="1"/>
            <a:stCxn id="44046" idx="3"/>
            <a:endCxn id="44048" idx="1"/>
          </p:cNvCxnSpPr>
          <p:nvPr/>
        </p:nvCxnSpPr>
        <p:spPr bwMode="auto">
          <a:xfrm>
            <a:off x="6334125" y="1981200"/>
            <a:ext cx="514350" cy="0"/>
          </a:xfrm>
          <a:prstGeom prst="straightConnector1">
            <a:avLst/>
          </a:prstGeom>
          <a:noFill/>
          <a:ln w="19050">
            <a:solidFill>
              <a:srgbClr val="000000"/>
            </a:solidFill>
            <a:round/>
            <a:headEnd/>
            <a:tailEnd/>
          </a:ln>
          <a:extLst>
            <a:ext uri="{909E8E84-426E-40DD-AFC4-6F175D3DCCD1}">
              <a14:hiddenFill xmlns:a14="http://schemas.microsoft.com/office/drawing/2010/main">
                <a:noFill/>
              </a14:hiddenFill>
            </a:ext>
          </a:extLst>
        </p:spPr>
      </p:cxnSp>
      <p:cxnSp>
        <p:nvCxnSpPr>
          <p:cNvPr id="44053" name="AutoShape 26"/>
          <p:cNvCxnSpPr>
            <a:cxnSpLocks noChangeShapeType="1"/>
            <a:stCxn id="44047" idx="3"/>
            <a:endCxn id="44049" idx="1"/>
          </p:cNvCxnSpPr>
          <p:nvPr/>
        </p:nvCxnSpPr>
        <p:spPr bwMode="auto">
          <a:xfrm>
            <a:off x="6334125" y="2438400"/>
            <a:ext cx="514350" cy="0"/>
          </a:xfrm>
          <a:prstGeom prst="straightConnector1">
            <a:avLst/>
          </a:prstGeom>
          <a:noFill/>
          <a:ln w="19050">
            <a:solidFill>
              <a:srgbClr val="000000"/>
            </a:solidFill>
            <a:round/>
            <a:headEnd/>
            <a:tailEnd/>
          </a:ln>
          <a:extLst>
            <a:ext uri="{909E8E84-426E-40DD-AFC4-6F175D3DCCD1}">
              <a14:hiddenFill xmlns:a14="http://schemas.microsoft.com/office/drawing/2010/main">
                <a:noFill/>
              </a14:hiddenFill>
            </a:ext>
          </a:extLst>
        </p:spPr>
      </p:cxnSp>
      <p:cxnSp>
        <p:nvCxnSpPr>
          <p:cNvPr id="44054" name="AutoShape 27"/>
          <p:cNvCxnSpPr>
            <a:cxnSpLocks noChangeShapeType="1"/>
            <a:stCxn id="44042" idx="3"/>
            <a:endCxn id="44040" idx="1"/>
          </p:cNvCxnSpPr>
          <p:nvPr/>
        </p:nvCxnSpPr>
        <p:spPr bwMode="auto">
          <a:xfrm flipV="1">
            <a:off x="4200525" y="3352800"/>
            <a:ext cx="590550" cy="228600"/>
          </a:xfrm>
          <a:prstGeom prst="bentConnector3">
            <a:avLst>
              <a:gd name="adj1" fmla="val 50000"/>
            </a:avLst>
          </a:prstGeom>
          <a:noFill/>
          <a:ln w="19050">
            <a:solidFill>
              <a:srgbClr val="000000"/>
            </a:solidFill>
            <a:miter lim="800000"/>
            <a:headEnd/>
            <a:tailEnd/>
          </a:ln>
          <a:extLst>
            <a:ext uri="{909E8E84-426E-40DD-AFC4-6F175D3DCCD1}">
              <a14:hiddenFill xmlns:a14="http://schemas.microsoft.com/office/drawing/2010/main">
                <a:noFill/>
              </a14:hiddenFill>
            </a:ext>
          </a:extLst>
        </p:spPr>
      </p:cxnSp>
      <p:cxnSp>
        <p:nvCxnSpPr>
          <p:cNvPr id="44055" name="AutoShape 28"/>
          <p:cNvCxnSpPr>
            <a:cxnSpLocks noChangeShapeType="1"/>
            <a:stCxn id="44042" idx="3"/>
            <a:endCxn id="44039" idx="1"/>
          </p:cNvCxnSpPr>
          <p:nvPr/>
        </p:nvCxnSpPr>
        <p:spPr bwMode="auto">
          <a:xfrm>
            <a:off x="4200525" y="3581400"/>
            <a:ext cx="590550" cy="228600"/>
          </a:xfrm>
          <a:prstGeom prst="bentConnector3">
            <a:avLst>
              <a:gd name="adj1" fmla="val 50000"/>
            </a:avLst>
          </a:prstGeom>
          <a:noFill/>
          <a:ln w="19050">
            <a:solidFill>
              <a:srgbClr val="000000"/>
            </a:solidFill>
            <a:miter lim="800000"/>
            <a:headEnd/>
            <a:tailEnd/>
          </a:ln>
          <a:extLst>
            <a:ext uri="{909E8E84-426E-40DD-AFC4-6F175D3DCCD1}">
              <a14:hiddenFill xmlns:a14="http://schemas.microsoft.com/office/drawing/2010/main">
                <a:noFill/>
              </a14:hiddenFill>
            </a:ext>
          </a:extLst>
        </p:spPr>
      </p:cxnSp>
      <p:cxnSp>
        <p:nvCxnSpPr>
          <p:cNvPr id="44056" name="AutoShape 29"/>
          <p:cNvCxnSpPr>
            <a:cxnSpLocks noChangeShapeType="1"/>
            <a:stCxn id="44041" idx="3"/>
            <a:endCxn id="44043" idx="1"/>
          </p:cNvCxnSpPr>
          <p:nvPr/>
        </p:nvCxnSpPr>
        <p:spPr bwMode="auto">
          <a:xfrm>
            <a:off x="4200525" y="4267200"/>
            <a:ext cx="590550" cy="0"/>
          </a:xfrm>
          <a:prstGeom prst="straightConnector1">
            <a:avLst/>
          </a:prstGeom>
          <a:noFill/>
          <a:ln w="19050">
            <a:solidFill>
              <a:srgbClr val="000000"/>
            </a:solidFill>
            <a:round/>
            <a:headEnd/>
            <a:tailEnd/>
          </a:ln>
          <a:extLst>
            <a:ext uri="{909E8E84-426E-40DD-AFC4-6F175D3DCCD1}">
              <a14:hiddenFill xmlns:a14="http://schemas.microsoft.com/office/drawing/2010/main">
                <a:noFill/>
              </a14:hiddenFill>
            </a:ext>
          </a:extLst>
        </p:spPr>
      </p:cxnSp>
      <p:cxnSp>
        <p:nvCxnSpPr>
          <p:cNvPr id="44057" name="AutoShape 30"/>
          <p:cNvCxnSpPr>
            <a:cxnSpLocks noChangeShapeType="1"/>
            <a:stCxn id="44040" idx="3"/>
            <a:endCxn id="44044" idx="1"/>
          </p:cNvCxnSpPr>
          <p:nvPr/>
        </p:nvCxnSpPr>
        <p:spPr bwMode="auto">
          <a:xfrm>
            <a:off x="6334125" y="3352800"/>
            <a:ext cx="438150" cy="457200"/>
          </a:xfrm>
          <a:prstGeom prst="bentConnector3">
            <a:avLst>
              <a:gd name="adj1" fmla="val 50000"/>
            </a:avLst>
          </a:prstGeom>
          <a:noFill/>
          <a:ln w="19050">
            <a:solidFill>
              <a:srgbClr val="000000"/>
            </a:solidFill>
            <a:miter lim="800000"/>
            <a:headEnd/>
            <a:tailEnd/>
          </a:ln>
          <a:extLst>
            <a:ext uri="{909E8E84-426E-40DD-AFC4-6F175D3DCCD1}">
              <a14:hiddenFill xmlns:a14="http://schemas.microsoft.com/office/drawing/2010/main">
                <a:noFill/>
              </a14:hiddenFill>
            </a:ext>
          </a:extLst>
        </p:spPr>
      </p:cxnSp>
      <p:cxnSp>
        <p:nvCxnSpPr>
          <p:cNvPr id="44058" name="AutoShape 31"/>
          <p:cNvCxnSpPr>
            <a:cxnSpLocks noChangeShapeType="1"/>
            <a:stCxn id="44039" idx="3"/>
            <a:endCxn id="44044" idx="1"/>
          </p:cNvCxnSpPr>
          <p:nvPr/>
        </p:nvCxnSpPr>
        <p:spPr bwMode="auto">
          <a:xfrm>
            <a:off x="6334125" y="3810000"/>
            <a:ext cx="438150" cy="0"/>
          </a:xfrm>
          <a:prstGeom prst="straightConnector1">
            <a:avLst/>
          </a:prstGeom>
          <a:noFill/>
          <a:ln w="19050">
            <a:solidFill>
              <a:srgbClr val="000000"/>
            </a:solidFill>
            <a:round/>
            <a:headEnd/>
            <a:tailEnd/>
          </a:ln>
          <a:extLst>
            <a:ext uri="{909E8E84-426E-40DD-AFC4-6F175D3DCCD1}">
              <a14:hiddenFill xmlns:a14="http://schemas.microsoft.com/office/drawing/2010/main">
                <a:noFill/>
              </a14:hiddenFill>
            </a:ext>
          </a:extLst>
        </p:spPr>
      </p:cxnSp>
      <p:cxnSp>
        <p:nvCxnSpPr>
          <p:cNvPr id="44059" name="AutoShape 32"/>
          <p:cNvCxnSpPr>
            <a:cxnSpLocks noChangeShapeType="1"/>
            <a:stCxn id="44043" idx="3"/>
            <a:endCxn id="44044" idx="1"/>
          </p:cNvCxnSpPr>
          <p:nvPr/>
        </p:nvCxnSpPr>
        <p:spPr bwMode="auto">
          <a:xfrm flipV="1">
            <a:off x="6334125" y="3810000"/>
            <a:ext cx="438150" cy="457200"/>
          </a:xfrm>
          <a:prstGeom prst="bentConnector3">
            <a:avLst>
              <a:gd name="adj1" fmla="val 50000"/>
            </a:avLst>
          </a:prstGeom>
          <a:noFill/>
          <a:ln w="19050">
            <a:solidFill>
              <a:srgbClr val="000000"/>
            </a:solidFill>
            <a:miter lim="800000"/>
            <a:headEnd/>
            <a:tailEnd/>
          </a:ln>
          <a:extLst>
            <a:ext uri="{909E8E84-426E-40DD-AFC4-6F175D3DCCD1}">
              <a14:hiddenFill xmlns:a14="http://schemas.microsoft.com/office/drawing/2010/main">
                <a:noFill/>
              </a14:hiddenFill>
            </a:ext>
          </a:extLst>
        </p:spPr>
      </p:cxnSp>
      <p:sp>
        <p:nvSpPr>
          <p:cNvPr id="44060" name="Rectangle 34"/>
          <p:cNvSpPr>
            <a:spLocks noChangeArrowheads="1"/>
          </p:cNvSpPr>
          <p:nvPr/>
        </p:nvSpPr>
        <p:spPr bwMode="auto">
          <a:xfrm>
            <a:off x="533400" y="4724400"/>
            <a:ext cx="8077200" cy="1247775"/>
          </a:xfrm>
          <a:prstGeom prst="rect">
            <a:avLst/>
          </a:prstGeom>
          <a:noFill/>
          <a:ln w="12700">
            <a:solidFill>
              <a:srgbClr val="0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endParaRPr lang="de-DE"/>
          </a:p>
        </p:txBody>
      </p:sp>
      <p:sp>
        <p:nvSpPr>
          <p:cNvPr id="44061" name="Text Box 35"/>
          <p:cNvSpPr txBox="1">
            <a:spLocks noChangeArrowheads="1"/>
          </p:cNvSpPr>
          <p:nvPr/>
        </p:nvSpPr>
        <p:spPr bwMode="auto">
          <a:xfrm>
            <a:off x="685800" y="4953000"/>
            <a:ext cx="26685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sz="2000" b="0">
                <a:solidFill>
                  <a:srgbClr val="000000"/>
                </a:solidFill>
              </a:rPr>
              <a:t>Split</a:t>
            </a:r>
          </a:p>
          <a:p>
            <a:pPr algn="ctr">
              <a:spcBef>
                <a:spcPct val="0"/>
              </a:spcBef>
              <a:buClrTx/>
              <a:buFontTx/>
              <a:buNone/>
            </a:pPr>
            <a:r>
              <a:rPr lang="en-US" sz="2000" b="0">
                <a:solidFill>
                  <a:srgbClr val="000000"/>
                </a:solidFill>
              </a:rPr>
              <a:t>Invoicing</a:t>
            </a:r>
          </a:p>
        </p:txBody>
      </p:sp>
      <p:sp>
        <p:nvSpPr>
          <p:cNvPr id="44062" name="AutoShape 37"/>
          <p:cNvSpPr>
            <a:spLocks noChangeArrowheads="1"/>
          </p:cNvSpPr>
          <p:nvPr/>
        </p:nvSpPr>
        <p:spPr bwMode="auto">
          <a:xfrm>
            <a:off x="3200400" y="5181600"/>
            <a:ext cx="990600" cy="304800"/>
          </a:xfrm>
          <a:prstGeom prst="roundRect">
            <a:avLst>
              <a:gd name="adj" fmla="val 16667"/>
            </a:avLst>
          </a:prstGeom>
          <a:solidFill>
            <a:schemeClr val="accent1"/>
          </a:solidFill>
          <a:ln w="25400" algn="ctr">
            <a:solidFill>
              <a:schemeClr val="tx1"/>
            </a:solidFill>
            <a:round/>
            <a:headEnd/>
            <a:tailEnd/>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sz="1600" b="0"/>
              <a:t>Order  32</a:t>
            </a:r>
          </a:p>
        </p:txBody>
      </p:sp>
      <p:sp>
        <p:nvSpPr>
          <p:cNvPr id="44063" name="AutoShape 38"/>
          <p:cNvSpPr>
            <a:spLocks noChangeArrowheads="1"/>
          </p:cNvSpPr>
          <p:nvPr/>
        </p:nvSpPr>
        <p:spPr bwMode="auto">
          <a:xfrm>
            <a:off x="4800600" y="5181600"/>
            <a:ext cx="1524000" cy="304800"/>
          </a:xfrm>
          <a:prstGeom prst="roundRect">
            <a:avLst>
              <a:gd name="adj" fmla="val 16667"/>
            </a:avLst>
          </a:prstGeom>
          <a:solidFill>
            <a:schemeClr val="accent1"/>
          </a:solidFill>
          <a:ln w="25400" algn="ctr">
            <a:solidFill>
              <a:schemeClr val="tx1"/>
            </a:solidFill>
            <a:round/>
            <a:headEnd/>
            <a:tailEnd/>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sz="1600" b="0"/>
              <a:t>Delivery 8…86</a:t>
            </a:r>
          </a:p>
        </p:txBody>
      </p:sp>
      <p:sp>
        <p:nvSpPr>
          <p:cNvPr id="44064" name="AutoShape 39"/>
          <p:cNvSpPr>
            <a:spLocks noChangeArrowheads="1"/>
          </p:cNvSpPr>
          <p:nvPr/>
        </p:nvSpPr>
        <p:spPr bwMode="auto">
          <a:xfrm>
            <a:off x="6858000" y="5486400"/>
            <a:ext cx="1524000" cy="304800"/>
          </a:xfrm>
          <a:prstGeom prst="roundRect">
            <a:avLst>
              <a:gd name="adj" fmla="val 16667"/>
            </a:avLst>
          </a:prstGeom>
          <a:solidFill>
            <a:srgbClr val="DBB40D"/>
          </a:solidFill>
          <a:ln w="25400" algn="ctr">
            <a:solidFill>
              <a:schemeClr val="tx1"/>
            </a:solidFill>
            <a:round/>
            <a:headEnd/>
            <a:tailEnd/>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sz="1600" b="0">
                <a:solidFill>
                  <a:srgbClr val="000000"/>
                </a:solidFill>
              </a:rPr>
              <a:t>Invoice 9…92</a:t>
            </a:r>
          </a:p>
        </p:txBody>
      </p:sp>
      <p:sp>
        <p:nvSpPr>
          <p:cNvPr id="44065" name="AutoShape 40"/>
          <p:cNvSpPr>
            <a:spLocks noChangeArrowheads="1"/>
          </p:cNvSpPr>
          <p:nvPr/>
        </p:nvSpPr>
        <p:spPr bwMode="auto">
          <a:xfrm>
            <a:off x="6858000" y="4876800"/>
            <a:ext cx="1524000" cy="304800"/>
          </a:xfrm>
          <a:prstGeom prst="roundRect">
            <a:avLst>
              <a:gd name="adj" fmla="val 16667"/>
            </a:avLst>
          </a:prstGeom>
          <a:solidFill>
            <a:srgbClr val="DBB40D"/>
          </a:solidFill>
          <a:ln w="25400" algn="ctr">
            <a:solidFill>
              <a:schemeClr val="tx1"/>
            </a:solidFill>
            <a:round/>
            <a:headEnd/>
            <a:tailEnd/>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sz="1600" b="0">
                <a:solidFill>
                  <a:srgbClr val="000000"/>
                </a:solidFill>
              </a:rPr>
              <a:t>Invoice 9…91</a:t>
            </a:r>
          </a:p>
        </p:txBody>
      </p:sp>
      <p:cxnSp>
        <p:nvCxnSpPr>
          <p:cNvPr id="44066" name="AutoShape 41"/>
          <p:cNvCxnSpPr>
            <a:cxnSpLocks noChangeShapeType="1"/>
            <a:stCxn id="44062" idx="3"/>
            <a:endCxn id="44063" idx="1"/>
          </p:cNvCxnSpPr>
          <p:nvPr/>
        </p:nvCxnSpPr>
        <p:spPr bwMode="auto">
          <a:xfrm>
            <a:off x="4200525" y="5334000"/>
            <a:ext cx="590550" cy="0"/>
          </a:xfrm>
          <a:prstGeom prst="straightConnector1">
            <a:avLst/>
          </a:prstGeom>
          <a:noFill/>
          <a:ln w="19050">
            <a:solidFill>
              <a:srgbClr val="000000"/>
            </a:solidFill>
            <a:round/>
            <a:headEnd/>
            <a:tailEnd/>
          </a:ln>
          <a:extLst>
            <a:ext uri="{909E8E84-426E-40DD-AFC4-6F175D3DCCD1}">
              <a14:hiddenFill xmlns:a14="http://schemas.microsoft.com/office/drawing/2010/main">
                <a:noFill/>
              </a14:hiddenFill>
            </a:ext>
          </a:extLst>
        </p:spPr>
      </p:cxnSp>
      <p:cxnSp>
        <p:nvCxnSpPr>
          <p:cNvPr id="44067" name="AutoShape 42"/>
          <p:cNvCxnSpPr>
            <a:cxnSpLocks noChangeShapeType="1"/>
            <a:stCxn id="44063" idx="3"/>
            <a:endCxn id="44065" idx="1"/>
          </p:cNvCxnSpPr>
          <p:nvPr/>
        </p:nvCxnSpPr>
        <p:spPr bwMode="auto">
          <a:xfrm flipV="1">
            <a:off x="6334125" y="5029200"/>
            <a:ext cx="514350" cy="304800"/>
          </a:xfrm>
          <a:prstGeom prst="bentConnector3">
            <a:avLst>
              <a:gd name="adj1" fmla="val 50000"/>
            </a:avLst>
          </a:prstGeom>
          <a:noFill/>
          <a:ln w="19050">
            <a:solidFill>
              <a:srgbClr val="000000"/>
            </a:solidFill>
            <a:miter lim="800000"/>
            <a:headEnd/>
            <a:tailEnd/>
          </a:ln>
          <a:extLst>
            <a:ext uri="{909E8E84-426E-40DD-AFC4-6F175D3DCCD1}">
              <a14:hiddenFill xmlns:a14="http://schemas.microsoft.com/office/drawing/2010/main">
                <a:noFill/>
              </a14:hiddenFill>
            </a:ext>
          </a:extLst>
        </p:spPr>
      </p:cxnSp>
      <p:cxnSp>
        <p:nvCxnSpPr>
          <p:cNvPr id="44068" name="AutoShape 43"/>
          <p:cNvCxnSpPr>
            <a:cxnSpLocks noChangeShapeType="1"/>
            <a:stCxn id="44063" idx="3"/>
            <a:endCxn id="44064" idx="1"/>
          </p:cNvCxnSpPr>
          <p:nvPr/>
        </p:nvCxnSpPr>
        <p:spPr bwMode="auto">
          <a:xfrm>
            <a:off x="6334125" y="5334000"/>
            <a:ext cx="514350" cy="304800"/>
          </a:xfrm>
          <a:prstGeom prst="bentConnector3">
            <a:avLst>
              <a:gd name="adj1" fmla="val 50000"/>
            </a:avLst>
          </a:prstGeom>
          <a:noFill/>
          <a:ln w="19050">
            <a:solidFill>
              <a:srgbClr val="000000"/>
            </a:solidFill>
            <a:miter lim="800000"/>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743405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p:cNvSpPr>
          <p:nvPr>
            <p:ph type="title" idx="4294967295"/>
          </p:nvPr>
        </p:nvSpPr>
        <p:spPr/>
        <p:txBody>
          <a:bodyPr/>
          <a:lstStyle/>
          <a:p>
            <a:r>
              <a:rPr lang="en-US" dirty="0" smtClean="0"/>
              <a:t>Payment</a:t>
            </a:r>
          </a:p>
        </p:txBody>
      </p:sp>
      <p:sp>
        <p:nvSpPr>
          <p:cNvPr id="45059" name="Rectangle 3"/>
          <p:cNvSpPr>
            <a:spLocks noGrp="1" noChangeArrowheads="1"/>
          </p:cNvSpPr>
          <p:nvPr>
            <p:ph type="body" idx="4294967295"/>
          </p:nvPr>
        </p:nvSpPr>
        <p:spPr>
          <a:noFill/>
        </p:spPr>
        <p:txBody>
          <a:bodyPr/>
          <a:lstStyle/>
          <a:p>
            <a:pPr>
              <a:tabLst>
                <a:tab pos="1971675" algn="l"/>
              </a:tabLst>
            </a:pPr>
            <a:r>
              <a:rPr lang="en-US" smtClean="0"/>
              <a:t>Payment is the final step in the sales order process, this step is managed by the Financial Accounting department.</a:t>
            </a:r>
          </a:p>
          <a:p>
            <a:pPr>
              <a:tabLst>
                <a:tab pos="1971675" algn="l"/>
              </a:tabLst>
            </a:pPr>
            <a:r>
              <a:rPr lang="en-US" smtClean="0"/>
              <a:t>Final payment includes:</a:t>
            </a:r>
          </a:p>
          <a:p>
            <a:pPr lvl="1">
              <a:tabLst>
                <a:tab pos="1971675" algn="l"/>
              </a:tabLst>
            </a:pPr>
            <a:r>
              <a:rPr lang="en-US" sz="1800" smtClean="0"/>
              <a:t>Posting payments against invoices.</a:t>
            </a:r>
          </a:p>
          <a:p>
            <a:pPr lvl="1">
              <a:tabLst>
                <a:tab pos="1971675" algn="l"/>
              </a:tabLst>
            </a:pPr>
            <a:r>
              <a:rPr lang="en-US" sz="1800" smtClean="0"/>
              <a:t>Reconciling differences between payment and invoice.</a:t>
            </a:r>
          </a:p>
          <a:p>
            <a:pPr>
              <a:tabLst>
                <a:tab pos="1971675" algn="l"/>
              </a:tabLst>
            </a:pPr>
            <a:r>
              <a:rPr lang="en-US" smtClean="0"/>
              <a:t>Payment will create a posting clearing the liability in the A/R account and increases your bank account.</a:t>
            </a:r>
          </a:p>
        </p:txBody>
      </p:sp>
      <p:pic>
        <p:nvPicPr>
          <p:cNvPr id="45060" name="Picture 5" descr="ARIS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3288" y="908050"/>
            <a:ext cx="2159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919966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p:cNvSpPr>
          <p:nvPr>
            <p:ph type="title" idx="4294967295"/>
          </p:nvPr>
        </p:nvSpPr>
        <p:spPr/>
        <p:txBody>
          <a:bodyPr/>
          <a:lstStyle/>
          <a:p>
            <a:r>
              <a:rPr lang="en-US" smtClean="0"/>
              <a:t>Document Flow</a:t>
            </a:r>
          </a:p>
        </p:txBody>
      </p:sp>
      <p:sp>
        <p:nvSpPr>
          <p:cNvPr id="46083" name="Rectangle 3"/>
          <p:cNvSpPr>
            <a:spLocks noGrp="1" noChangeArrowheads="1"/>
          </p:cNvSpPr>
          <p:nvPr>
            <p:ph type="body" sz="half" idx="4294967295"/>
          </p:nvPr>
        </p:nvSpPr>
        <p:spPr>
          <a:xfrm>
            <a:off x="539750" y="1268413"/>
            <a:ext cx="7993063" cy="4857750"/>
          </a:xfrm>
        </p:spPr>
        <p:txBody>
          <a:bodyPr/>
          <a:lstStyle/>
          <a:p>
            <a:pPr>
              <a:tabLst>
                <a:tab pos="1971675" algn="l"/>
              </a:tabLst>
            </a:pPr>
            <a:r>
              <a:rPr lang="en-US" sz="1800" smtClean="0"/>
              <a:t>The document flow and order status feature allows you to find the status of an order at any point in time. The SAP updates the order status every time a change is made to any document created in the customer order management cycle </a:t>
            </a:r>
          </a:p>
          <a:p>
            <a:pPr>
              <a:spcBef>
                <a:spcPct val="0"/>
              </a:spcBef>
              <a:buFont typeface="Wingdings" panose="05000000000000000000" pitchFamily="2" charset="2"/>
              <a:buNone/>
              <a:tabLst>
                <a:tab pos="1971675" algn="l"/>
              </a:tabLst>
            </a:pPr>
            <a:r>
              <a:rPr lang="en-US" sz="1800" smtClean="0"/>
              <a:t>	(Order-to-Cash).</a:t>
            </a:r>
          </a:p>
        </p:txBody>
      </p:sp>
      <p:pic>
        <p:nvPicPr>
          <p:cNvPr id="46084" name="Picture 9" descr="VA03_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2781300"/>
            <a:ext cx="6985000" cy="292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5" name="Textfeld 5"/>
          <p:cNvSpPr txBox="1">
            <a:spLocks noChangeArrowheads="1"/>
          </p:cNvSpPr>
          <p:nvPr/>
        </p:nvSpPr>
        <p:spPr bwMode="auto">
          <a:xfrm>
            <a:off x="4859338" y="5888038"/>
            <a:ext cx="3529012"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r" eaLnBrk="1" hangingPunct="1"/>
            <a:r>
              <a:rPr lang="en-US" sz="1200" b="0">
                <a:hlinkClick r:id="rId4"/>
              </a:rPr>
              <a:t>Document Flow</a:t>
            </a:r>
            <a:endParaRPr lang="en-US" sz="1200" b="0"/>
          </a:p>
        </p:txBody>
      </p:sp>
      <p:pic>
        <p:nvPicPr>
          <p:cNvPr id="46086" name="Picture 5" descr="ARIS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43888" y="6100763"/>
            <a:ext cx="2159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735363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106" name="Rectangle 2"/>
          <p:cNvSpPr>
            <a:spLocks noGrp="1"/>
          </p:cNvSpPr>
          <p:nvPr>
            <p:ph type="title" idx="4294967295"/>
          </p:nvPr>
        </p:nvSpPr>
        <p:spPr/>
        <p:txBody>
          <a:bodyPr/>
          <a:lstStyle/>
          <a:p>
            <a:r>
              <a:rPr lang="en-US" smtClean="0"/>
              <a:t>Sales Order Process Debugging</a:t>
            </a:r>
          </a:p>
        </p:txBody>
      </p:sp>
      <p:sp>
        <p:nvSpPr>
          <p:cNvPr id="47107" name="Rectangle 3"/>
          <p:cNvSpPr>
            <a:spLocks noGrp="1" noChangeArrowheads="1"/>
          </p:cNvSpPr>
          <p:nvPr>
            <p:ph type="body" idx="4294967295"/>
          </p:nvPr>
        </p:nvSpPr>
        <p:spPr/>
        <p:txBody>
          <a:bodyPr/>
          <a:lstStyle/>
          <a:p>
            <a:r>
              <a:rPr lang="en-US" sz="3600" dirty="0" smtClean="0"/>
              <a:t>“Never again did I learn so much in such a short time, because twenty participants made mistakes for me! You cannot make so many mistakes all alone”</a:t>
            </a:r>
          </a:p>
          <a:p>
            <a:pPr lvl="2">
              <a:buFont typeface="Arial" panose="020B0604020202020204" pitchFamily="34" charset="0"/>
              <a:buNone/>
            </a:pPr>
            <a:endParaRPr lang="en-US" dirty="0" smtClean="0"/>
          </a:p>
          <a:p>
            <a:pPr lvl="2">
              <a:buFont typeface="Arial" panose="020B0604020202020204" pitchFamily="34" charset="0"/>
              <a:buNone/>
            </a:pPr>
            <a:r>
              <a:rPr lang="en-US" sz="2000" dirty="0" smtClean="0"/>
              <a:t>SAP Co-founder Klaus </a:t>
            </a:r>
            <a:r>
              <a:rPr lang="en-US" sz="2000" dirty="0" err="1" smtClean="0"/>
              <a:t>Tschira</a:t>
            </a:r>
            <a:r>
              <a:rPr lang="en-US" sz="2000" dirty="0" smtClean="0"/>
              <a:t>, on his experiences teaching COBOL to clients at IBM.</a:t>
            </a:r>
          </a:p>
          <a:p>
            <a:endParaRPr lang="en-US" dirty="0" smtClean="0"/>
          </a:p>
        </p:txBody>
      </p:sp>
    </p:spTree>
    <p:extLst>
      <p:ext uri="{BB962C8B-B14F-4D97-AF65-F5344CB8AC3E}">
        <p14:creationId xmlns:p14="http://schemas.microsoft.com/office/powerpoint/2010/main" val="24920586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p:cNvSpPr>
          <p:nvPr>
            <p:ph type="title" idx="4294967295"/>
          </p:nvPr>
        </p:nvSpPr>
        <p:spPr/>
        <p:txBody>
          <a:bodyPr/>
          <a:lstStyle/>
          <a:p>
            <a:r>
              <a:rPr lang="en-US" smtClean="0"/>
              <a:t>Sales Order Process Debugging</a:t>
            </a:r>
          </a:p>
        </p:txBody>
      </p:sp>
      <p:sp>
        <p:nvSpPr>
          <p:cNvPr id="48131" name="Rectangle 3"/>
          <p:cNvSpPr txBox="1">
            <a:spLocks noChangeArrowheads="1"/>
          </p:cNvSpPr>
          <p:nvPr/>
        </p:nvSpPr>
        <p:spPr bwMode="auto">
          <a:xfrm>
            <a:off x="666750" y="1341438"/>
            <a:ext cx="7958138" cy="388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spcBef>
                <a:spcPct val="50000"/>
              </a:spcBef>
              <a:buClrTx/>
              <a:buFont typeface="Wingdings" panose="05000000000000000000" pitchFamily="2" charset="2"/>
              <a:buChar char="§"/>
            </a:pPr>
            <a:r>
              <a:rPr lang="en-US" sz="1800" b="0"/>
              <a:t>Document Flow</a:t>
            </a:r>
          </a:p>
          <a:p>
            <a:pPr lvl="1">
              <a:buClrTx/>
              <a:buFontTx/>
              <a:buChar char="-"/>
            </a:pPr>
            <a:r>
              <a:rPr lang="en-US" sz="1600" b="0"/>
              <a:t>Gives Order Process Status</a:t>
            </a:r>
          </a:p>
          <a:p>
            <a:pPr>
              <a:spcBef>
                <a:spcPct val="50000"/>
              </a:spcBef>
              <a:buClrTx/>
              <a:buFont typeface="Wingdings" panose="05000000000000000000" pitchFamily="2" charset="2"/>
              <a:buChar char="§"/>
            </a:pPr>
            <a:r>
              <a:rPr lang="en-US" sz="1800" b="0"/>
              <a:t>List of Sales Orders (VA05)</a:t>
            </a:r>
          </a:p>
          <a:p>
            <a:pPr lvl="1">
              <a:buClrTx/>
              <a:buFontTx/>
              <a:buChar char="-"/>
            </a:pPr>
            <a:r>
              <a:rPr lang="en-US" sz="1600" b="0"/>
              <a:t>Tool to Find Order </a:t>
            </a:r>
          </a:p>
          <a:p>
            <a:pPr lvl="1">
              <a:buClrTx/>
              <a:buFontTx/>
              <a:buChar char="-"/>
            </a:pPr>
            <a:r>
              <a:rPr lang="en-US" sz="1600" b="0"/>
              <a:t>Need student’s user id/data set number</a:t>
            </a:r>
          </a:p>
          <a:p>
            <a:pPr>
              <a:buClrTx/>
              <a:buFontTx/>
              <a:buNone/>
            </a:pPr>
            <a:endParaRPr lang="en-US" sz="1600" b="0"/>
          </a:p>
        </p:txBody>
      </p:sp>
      <p:pic>
        <p:nvPicPr>
          <p:cNvPr id="48132" name="Picture 4" descr="BS00996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43213" y="1347788"/>
            <a:ext cx="533400"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3" name="Picture 8" descr="VA03_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3213100"/>
            <a:ext cx="6985000" cy="292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1814462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C374A7FD-6E95-483D-B366-CDB341AB23B7}" type="slidenum">
              <a:rPr lang="en-GB" smtClean="0"/>
              <a:t>45</a:t>
            </a:fld>
            <a:r>
              <a:rPr lang="en-GB" dirty="0" smtClean="0"/>
              <a:t> of 45</a:t>
            </a:r>
            <a:endParaRPr lang="en-GB" dirty="0"/>
          </a:p>
        </p:txBody>
      </p:sp>
      <p:sp>
        <p:nvSpPr>
          <p:cNvPr id="5" name="Text Box 3"/>
          <p:cNvSpPr txBox="1">
            <a:spLocks noChangeArrowheads="1"/>
          </p:cNvSpPr>
          <p:nvPr/>
        </p:nvSpPr>
        <p:spPr bwMode="auto">
          <a:xfrm>
            <a:off x="885809" y="457714"/>
            <a:ext cx="681039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3600" b="1" dirty="0">
                <a:latin typeface="+mj-lt"/>
              </a:rPr>
              <a:t>Question and Answer Session</a:t>
            </a:r>
            <a:endParaRPr lang="en-US" altLang="en-US" sz="3600" dirty="0">
              <a:latin typeface="+mj-lt"/>
            </a:endParaRPr>
          </a:p>
        </p:txBody>
      </p:sp>
      <p:sp>
        <p:nvSpPr>
          <p:cNvPr id="6" name="Text Box 2"/>
          <p:cNvSpPr txBox="1">
            <a:spLocks noChangeArrowheads="1"/>
          </p:cNvSpPr>
          <p:nvPr/>
        </p:nvSpPr>
        <p:spPr bwMode="auto">
          <a:xfrm>
            <a:off x="2590800" y="2286000"/>
            <a:ext cx="4968875"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9600" dirty="0"/>
              <a:t>Q &amp; A</a:t>
            </a:r>
          </a:p>
        </p:txBody>
      </p:sp>
    </p:spTree>
    <p:extLst>
      <p:ext uri="{BB962C8B-B14F-4D97-AF65-F5344CB8AC3E}">
        <p14:creationId xmlns:p14="http://schemas.microsoft.com/office/powerpoint/2010/main" val="68560173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solidFill>
                  <a:schemeClr val="tx1"/>
                </a:solidFill>
              </a:rPr>
              <a:t>What we will cover next</a:t>
            </a:r>
            <a:endParaRPr lang="en-US" dirty="0"/>
          </a:p>
        </p:txBody>
      </p:sp>
      <p:sp>
        <p:nvSpPr>
          <p:cNvPr id="3" name="Content Placeholder 2"/>
          <p:cNvSpPr>
            <a:spLocks noGrp="1"/>
          </p:cNvSpPr>
          <p:nvPr>
            <p:ph idx="1"/>
          </p:nvPr>
        </p:nvSpPr>
        <p:spPr/>
        <p:txBody>
          <a:bodyPr/>
          <a:lstStyle/>
          <a:p>
            <a:r>
              <a:rPr lang="en-US" dirty="0" smtClean="0"/>
              <a:t>Material Management</a:t>
            </a:r>
            <a:endParaRPr lang="en-US" dirty="0"/>
          </a:p>
        </p:txBody>
      </p:sp>
    </p:spTree>
    <p:extLst>
      <p:ext uri="{BB962C8B-B14F-4D97-AF65-F5344CB8AC3E}">
        <p14:creationId xmlns:p14="http://schemas.microsoft.com/office/powerpoint/2010/main" val="4098895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p:cNvSpPr>
          <p:nvPr>
            <p:ph type="title" idx="4294967295"/>
          </p:nvPr>
        </p:nvSpPr>
        <p:spPr/>
        <p:txBody>
          <a:bodyPr/>
          <a:lstStyle/>
          <a:p>
            <a:r>
              <a:rPr lang="en-US" smtClean="0"/>
              <a:t>SD Organizational Structure</a:t>
            </a:r>
          </a:p>
        </p:txBody>
      </p:sp>
      <p:sp>
        <p:nvSpPr>
          <p:cNvPr id="7171" name="Rectangle 3"/>
          <p:cNvSpPr>
            <a:spLocks noGrp="1" noChangeArrowheads="1"/>
          </p:cNvSpPr>
          <p:nvPr>
            <p:ph type="body" idx="4294967295"/>
          </p:nvPr>
        </p:nvSpPr>
        <p:spPr/>
        <p:txBody>
          <a:bodyPr/>
          <a:lstStyle/>
          <a:p>
            <a:pPr>
              <a:tabLst>
                <a:tab pos="1971675" algn="l"/>
              </a:tabLst>
            </a:pPr>
            <a:r>
              <a:rPr lang="en-US" sz="1800" dirty="0" smtClean="0"/>
              <a:t>Client</a:t>
            </a:r>
          </a:p>
          <a:p>
            <a:pPr lvl="1">
              <a:tabLst>
                <a:tab pos="1971675" algn="l"/>
              </a:tabLst>
            </a:pPr>
            <a:r>
              <a:rPr lang="en-US" sz="1600" dirty="0" smtClean="0"/>
              <a:t>An independent environment in the system</a:t>
            </a:r>
          </a:p>
          <a:p>
            <a:pPr>
              <a:tabLst>
                <a:tab pos="1971675" algn="l"/>
              </a:tabLst>
            </a:pPr>
            <a:r>
              <a:rPr lang="en-US" sz="1800" dirty="0" smtClean="0"/>
              <a:t>Company Code</a:t>
            </a:r>
          </a:p>
          <a:p>
            <a:pPr lvl="1">
              <a:tabLst>
                <a:tab pos="1971675" algn="l"/>
              </a:tabLst>
            </a:pPr>
            <a:r>
              <a:rPr lang="en-US" sz="1600" dirty="0" smtClean="0"/>
              <a:t>Smallest org unit for which you can maintain a legal set of books</a:t>
            </a:r>
          </a:p>
          <a:p>
            <a:pPr>
              <a:tabLst>
                <a:tab pos="1971675" algn="l"/>
              </a:tabLst>
            </a:pPr>
            <a:r>
              <a:rPr lang="en-US" sz="1800" dirty="0" smtClean="0"/>
              <a:t>Sales Organization</a:t>
            </a:r>
          </a:p>
          <a:p>
            <a:pPr lvl="1">
              <a:tabLst>
                <a:tab pos="1971675" algn="l"/>
              </a:tabLst>
            </a:pPr>
            <a:r>
              <a:rPr lang="en-US" sz="1600" dirty="0" smtClean="0"/>
              <a:t>An organizational unit responsible for the sale of certain products or services. </a:t>
            </a:r>
          </a:p>
          <a:p>
            <a:pPr lvl="1">
              <a:tabLst>
                <a:tab pos="1971675" algn="l"/>
              </a:tabLst>
            </a:pPr>
            <a:r>
              <a:rPr lang="en-US" sz="1600" dirty="0" smtClean="0"/>
              <a:t>The responsibility of a sales organization may include legal liability for products and customer claims</a:t>
            </a:r>
          </a:p>
          <a:p>
            <a:pPr>
              <a:tabLst>
                <a:tab pos="1971675" algn="l"/>
              </a:tabLst>
            </a:pPr>
            <a:r>
              <a:rPr lang="en-US" sz="1800" dirty="0" smtClean="0"/>
              <a:t>Distribution Channel</a:t>
            </a:r>
          </a:p>
          <a:p>
            <a:pPr lvl="1">
              <a:tabLst>
                <a:tab pos="1971675" algn="l"/>
              </a:tabLst>
            </a:pPr>
            <a:r>
              <a:rPr lang="en-US" sz="1600" dirty="0" smtClean="0"/>
              <a:t>The way in which products or services reach the customer</a:t>
            </a:r>
          </a:p>
          <a:p>
            <a:pPr lvl="1">
              <a:tabLst>
                <a:tab pos="1971675" algn="l"/>
              </a:tabLst>
            </a:pPr>
            <a:r>
              <a:rPr lang="en-US" sz="1600" dirty="0" smtClean="0"/>
              <a:t>Typical examples of distribution channels are wholesale, retail, or direct sales </a:t>
            </a:r>
          </a:p>
        </p:txBody>
      </p:sp>
    </p:spTree>
    <p:extLst>
      <p:ext uri="{BB962C8B-B14F-4D97-AF65-F5344CB8AC3E}">
        <p14:creationId xmlns:p14="http://schemas.microsoft.com/office/powerpoint/2010/main" val="13717468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idx="4294967295"/>
          </p:nvPr>
        </p:nvSpPr>
        <p:spPr/>
        <p:txBody>
          <a:bodyPr/>
          <a:lstStyle/>
          <a:p>
            <a:r>
              <a:rPr lang="en-US" smtClean="0"/>
              <a:t>SD Organizational Structure</a:t>
            </a:r>
          </a:p>
        </p:txBody>
      </p:sp>
      <p:sp>
        <p:nvSpPr>
          <p:cNvPr id="8195" name="Rectangle 3"/>
          <p:cNvSpPr>
            <a:spLocks noGrp="1" noChangeArrowheads="1"/>
          </p:cNvSpPr>
          <p:nvPr>
            <p:ph type="body" idx="4294967295"/>
          </p:nvPr>
        </p:nvSpPr>
        <p:spPr>
          <a:xfrm>
            <a:off x="539750" y="1268413"/>
            <a:ext cx="7993063" cy="4857750"/>
          </a:xfrm>
        </p:spPr>
        <p:txBody>
          <a:bodyPr/>
          <a:lstStyle/>
          <a:p>
            <a:pPr>
              <a:tabLst>
                <a:tab pos="1971675" algn="l"/>
              </a:tabLst>
            </a:pPr>
            <a:r>
              <a:rPr lang="en-US" smtClean="0"/>
              <a:t>Division</a:t>
            </a:r>
          </a:p>
          <a:p>
            <a:pPr lvl="1">
              <a:tabLst>
                <a:tab pos="1971675" algn="l"/>
              </a:tabLst>
            </a:pPr>
            <a:r>
              <a:rPr lang="en-US" sz="1800" smtClean="0"/>
              <a:t>A way of grouping materials, products, or services</a:t>
            </a:r>
          </a:p>
          <a:p>
            <a:pPr>
              <a:tabLst>
                <a:tab pos="1971675" algn="l"/>
              </a:tabLst>
            </a:pPr>
            <a:r>
              <a:rPr lang="en-US" smtClean="0"/>
              <a:t>Sales Area</a:t>
            </a:r>
          </a:p>
          <a:p>
            <a:pPr lvl="1">
              <a:tabLst>
                <a:tab pos="1971675" algn="l"/>
              </a:tabLst>
            </a:pPr>
            <a:r>
              <a:rPr lang="en-US" sz="1800" smtClean="0"/>
              <a:t>Combination of Sales Organization, Distribution Channel and Division</a:t>
            </a:r>
          </a:p>
          <a:p>
            <a:pPr lvl="1">
              <a:tabLst>
                <a:tab pos="1971675" algn="l"/>
              </a:tabLst>
            </a:pPr>
            <a:r>
              <a:rPr lang="en-US" sz="1800" smtClean="0"/>
              <a:t>Determines conditions (i.e. pricing) for sales activities</a:t>
            </a:r>
          </a:p>
          <a:p>
            <a:pPr>
              <a:tabLst>
                <a:tab pos="1971675" algn="l"/>
              </a:tabLst>
            </a:pPr>
            <a:r>
              <a:rPr lang="en-US" smtClean="0"/>
              <a:t>Plant </a:t>
            </a:r>
            <a:r>
              <a:rPr lang="en-US" sz="1600" smtClean="0"/>
              <a:t>(here: Delivering Plant)</a:t>
            </a:r>
          </a:p>
          <a:p>
            <a:pPr lvl="1">
              <a:tabLst>
                <a:tab pos="1971675" algn="l"/>
              </a:tabLst>
            </a:pPr>
            <a:r>
              <a:rPr lang="en-US" sz="1800" smtClean="0"/>
              <a:t>Plant from which the goods should be delivered to the customer</a:t>
            </a:r>
          </a:p>
          <a:p>
            <a:pPr>
              <a:tabLst>
                <a:tab pos="1971675" algn="l"/>
              </a:tabLst>
            </a:pPr>
            <a:r>
              <a:rPr lang="en-US" smtClean="0"/>
              <a:t>Other SD organization units:</a:t>
            </a:r>
          </a:p>
          <a:p>
            <a:pPr lvl="1">
              <a:tabLst>
                <a:tab pos="1971675" algn="l"/>
              </a:tabLst>
            </a:pPr>
            <a:r>
              <a:rPr lang="en-US" sz="1800" smtClean="0"/>
              <a:t>Shipping Point</a:t>
            </a:r>
          </a:p>
          <a:p>
            <a:pPr lvl="1">
              <a:tabLst>
                <a:tab pos="1971675" algn="l"/>
              </a:tabLst>
            </a:pPr>
            <a:r>
              <a:rPr lang="en-US" sz="1800" smtClean="0"/>
              <a:t>Loading Point</a:t>
            </a:r>
          </a:p>
          <a:p>
            <a:pPr lvl="1">
              <a:tabLst>
                <a:tab pos="1971675" algn="l"/>
              </a:tabLst>
            </a:pPr>
            <a:r>
              <a:rPr lang="en-US" sz="1800" smtClean="0"/>
              <a:t>Sales Office</a:t>
            </a:r>
          </a:p>
          <a:p>
            <a:pPr lvl="1">
              <a:tabLst>
                <a:tab pos="1971675" algn="l"/>
              </a:tabLst>
            </a:pPr>
            <a:r>
              <a:rPr lang="en-US" sz="1800" smtClean="0"/>
              <a:t>Sales Group</a:t>
            </a:r>
          </a:p>
          <a:p>
            <a:pPr lvl="1">
              <a:tabLst>
                <a:tab pos="1971675" algn="l"/>
              </a:tabLst>
            </a:pPr>
            <a:r>
              <a:rPr lang="en-US" sz="1800" smtClean="0"/>
              <a:t>Sales Person</a:t>
            </a:r>
            <a:endParaRPr lang="en-US" sz="1600" smtClean="0"/>
          </a:p>
        </p:txBody>
      </p:sp>
    </p:spTree>
    <p:extLst>
      <p:ext uri="{BB962C8B-B14F-4D97-AF65-F5344CB8AC3E}">
        <p14:creationId xmlns:p14="http://schemas.microsoft.com/office/powerpoint/2010/main" val="23197650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idx="4294967295"/>
          </p:nvPr>
        </p:nvSpPr>
        <p:spPr/>
        <p:txBody>
          <a:bodyPr/>
          <a:lstStyle/>
          <a:p>
            <a:r>
              <a:rPr lang="en-US" smtClean="0">
                <a:hlinkClick r:id="rId3"/>
              </a:rPr>
              <a:t>Global Bike Structure for Sales and Distribution</a:t>
            </a:r>
            <a:endParaRPr lang="en-US" smtClean="0"/>
          </a:p>
        </p:txBody>
      </p:sp>
      <p:sp>
        <p:nvSpPr>
          <p:cNvPr id="9219" name="Rectangle 5"/>
          <p:cNvSpPr>
            <a:spLocks noChangeArrowheads="1"/>
          </p:cNvSpPr>
          <p:nvPr/>
        </p:nvSpPr>
        <p:spPr bwMode="white">
          <a:xfrm>
            <a:off x="3114675" y="1557338"/>
            <a:ext cx="1312863" cy="349250"/>
          </a:xfrm>
          <a:prstGeom prst="rect">
            <a:avLst/>
          </a:prstGeom>
          <a:solidFill>
            <a:schemeClr val="accent1"/>
          </a:solidFill>
          <a:ln w="12700" algn="ctr">
            <a:solidFill>
              <a:schemeClr val="tx1"/>
            </a:solidFill>
            <a:miter lim="800000"/>
            <a:headEnd/>
            <a:tailEnd/>
          </a:ln>
        </p:spPr>
        <p:txBody>
          <a:bodyPr wrap="none" lIns="90000" tIns="46800" rIns="90000" bIns="46800">
            <a:spAutoFit/>
          </a:bodyPr>
          <a:lstStyle>
            <a:lvl1pPr marL="244475" indent="-244475"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eaLnBrk="1" hangingPunct="1">
              <a:spcBef>
                <a:spcPct val="0"/>
              </a:spcBef>
              <a:buClr>
                <a:schemeClr val="accent1"/>
              </a:buClr>
              <a:buSzPct val="80000"/>
            </a:pPr>
            <a:r>
              <a:rPr lang="en-US" sz="1600">
                <a:ea typeface="Arial Unicode MS" panose="020B0604020202020204" pitchFamily="34" charset="-128"/>
                <a:cs typeface="Arial Unicode MS" panose="020B0604020202020204" pitchFamily="34" charset="-128"/>
              </a:rPr>
              <a:t>Global Bike</a:t>
            </a:r>
            <a:endParaRPr lang="de-DE" sz="1600">
              <a:ea typeface="Arial Unicode MS" panose="020B0604020202020204" pitchFamily="34" charset="-128"/>
              <a:cs typeface="Arial Unicode MS" panose="020B0604020202020204" pitchFamily="34" charset="-128"/>
            </a:endParaRPr>
          </a:p>
        </p:txBody>
      </p:sp>
      <p:sp>
        <p:nvSpPr>
          <p:cNvPr id="9220" name="Line 8"/>
          <p:cNvSpPr>
            <a:spLocks noChangeShapeType="1"/>
          </p:cNvSpPr>
          <p:nvPr/>
        </p:nvSpPr>
        <p:spPr bwMode="white">
          <a:xfrm>
            <a:off x="3776663" y="1916113"/>
            <a:ext cx="0" cy="3603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9221" name="Line 10"/>
          <p:cNvSpPr>
            <a:spLocks noChangeShapeType="1"/>
          </p:cNvSpPr>
          <p:nvPr/>
        </p:nvSpPr>
        <p:spPr bwMode="white">
          <a:xfrm>
            <a:off x="1835150" y="2276475"/>
            <a:ext cx="381635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9222" name="Rectangle 5"/>
          <p:cNvSpPr>
            <a:spLocks noChangeArrowheads="1"/>
          </p:cNvSpPr>
          <p:nvPr/>
        </p:nvSpPr>
        <p:spPr bwMode="white">
          <a:xfrm>
            <a:off x="1042988" y="2565400"/>
            <a:ext cx="1720850" cy="349250"/>
          </a:xfrm>
          <a:prstGeom prst="rect">
            <a:avLst/>
          </a:prstGeom>
          <a:solidFill>
            <a:schemeClr val="accent1"/>
          </a:solidFill>
          <a:ln w="12700" algn="ctr">
            <a:solidFill>
              <a:schemeClr val="tx1"/>
            </a:solidFill>
            <a:miter lim="800000"/>
            <a:headEnd/>
            <a:tailEnd/>
          </a:ln>
        </p:spPr>
        <p:txBody>
          <a:bodyPr wrap="none" lIns="90000" tIns="46800" rIns="90000" bIns="46800">
            <a:spAutoFit/>
          </a:bodyPr>
          <a:lstStyle>
            <a:lvl1pPr marL="244475" indent="-244475"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eaLnBrk="1" hangingPunct="1">
              <a:spcBef>
                <a:spcPct val="0"/>
              </a:spcBef>
              <a:buClr>
                <a:schemeClr val="accent1"/>
              </a:buClr>
              <a:buSzPct val="80000"/>
            </a:pPr>
            <a:r>
              <a:rPr lang="en-US" sz="1600">
                <a:ea typeface="Arial Unicode MS" panose="020B0604020202020204" pitchFamily="34" charset="-128"/>
                <a:cs typeface="Arial Unicode MS" panose="020B0604020202020204" pitchFamily="34" charset="-128"/>
                <a:hlinkClick r:id="rId4"/>
              </a:rPr>
              <a:t>Global Bike Inc.</a:t>
            </a:r>
            <a:endParaRPr lang="de-DE" sz="1600">
              <a:ea typeface="Arial Unicode MS" panose="020B0604020202020204" pitchFamily="34" charset="-128"/>
              <a:cs typeface="Arial Unicode MS" panose="020B0604020202020204" pitchFamily="34" charset="-128"/>
            </a:endParaRPr>
          </a:p>
        </p:txBody>
      </p:sp>
      <p:sp>
        <p:nvSpPr>
          <p:cNvPr id="9223" name="Rectangle 5"/>
          <p:cNvSpPr>
            <a:spLocks noChangeArrowheads="1"/>
          </p:cNvSpPr>
          <p:nvPr/>
        </p:nvSpPr>
        <p:spPr bwMode="white">
          <a:xfrm>
            <a:off x="4140200" y="2565400"/>
            <a:ext cx="2917825" cy="349250"/>
          </a:xfrm>
          <a:prstGeom prst="rect">
            <a:avLst/>
          </a:prstGeom>
          <a:solidFill>
            <a:schemeClr val="accent1"/>
          </a:solidFill>
          <a:ln w="12700" algn="ctr">
            <a:solidFill>
              <a:schemeClr val="tx1"/>
            </a:solidFill>
            <a:miter lim="800000"/>
            <a:headEnd/>
            <a:tailEnd/>
          </a:ln>
        </p:spPr>
        <p:txBody>
          <a:bodyPr wrap="none" lIns="90000" tIns="46800" rIns="90000" bIns="46800">
            <a:spAutoFit/>
          </a:bodyPr>
          <a:lstStyle>
            <a:lvl1pPr marL="244475" indent="-244475"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eaLnBrk="1" hangingPunct="1">
              <a:spcBef>
                <a:spcPct val="0"/>
              </a:spcBef>
              <a:buClr>
                <a:schemeClr val="accent1"/>
              </a:buClr>
              <a:buSzPct val="80000"/>
            </a:pPr>
            <a:r>
              <a:rPr lang="en-US" sz="1600">
                <a:ea typeface="Arial Unicode MS" panose="020B0604020202020204" pitchFamily="34" charset="-128"/>
                <a:cs typeface="Arial Unicode MS" panose="020B0604020202020204" pitchFamily="34" charset="-128"/>
                <a:hlinkClick r:id="rId5"/>
              </a:rPr>
              <a:t>Global Bike Germany GmbH</a:t>
            </a:r>
            <a:endParaRPr lang="de-DE" sz="1600">
              <a:ea typeface="Arial Unicode MS" panose="020B0604020202020204" pitchFamily="34" charset="-128"/>
              <a:cs typeface="Arial Unicode MS" panose="020B0604020202020204" pitchFamily="34" charset="-128"/>
            </a:endParaRPr>
          </a:p>
        </p:txBody>
      </p:sp>
      <p:sp>
        <p:nvSpPr>
          <p:cNvPr id="9224" name="Line 8"/>
          <p:cNvSpPr>
            <a:spLocks noChangeShapeType="1"/>
          </p:cNvSpPr>
          <p:nvPr/>
        </p:nvSpPr>
        <p:spPr bwMode="white">
          <a:xfrm>
            <a:off x="1835150" y="2276475"/>
            <a:ext cx="0" cy="2889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9225" name="Line 8"/>
          <p:cNvSpPr>
            <a:spLocks noChangeShapeType="1"/>
          </p:cNvSpPr>
          <p:nvPr/>
        </p:nvSpPr>
        <p:spPr bwMode="white">
          <a:xfrm>
            <a:off x="5651500" y="2276475"/>
            <a:ext cx="0" cy="2889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9226" name="Line 8"/>
          <p:cNvSpPr>
            <a:spLocks noChangeShapeType="1"/>
          </p:cNvSpPr>
          <p:nvPr/>
        </p:nvSpPr>
        <p:spPr bwMode="white">
          <a:xfrm>
            <a:off x="1835150" y="2924175"/>
            <a:ext cx="0" cy="3603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9227" name="Line 10"/>
          <p:cNvSpPr>
            <a:spLocks noChangeShapeType="1"/>
          </p:cNvSpPr>
          <p:nvPr/>
        </p:nvSpPr>
        <p:spPr bwMode="white">
          <a:xfrm>
            <a:off x="1233488" y="3284538"/>
            <a:ext cx="197008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9228" name="Line 8"/>
          <p:cNvSpPr>
            <a:spLocks noChangeShapeType="1"/>
          </p:cNvSpPr>
          <p:nvPr/>
        </p:nvSpPr>
        <p:spPr bwMode="white">
          <a:xfrm>
            <a:off x="1233488" y="3284538"/>
            <a:ext cx="0" cy="2889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9229" name="Line 8"/>
          <p:cNvSpPr>
            <a:spLocks noChangeShapeType="1"/>
          </p:cNvSpPr>
          <p:nvPr/>
        </p:nvSpPr>
        <p:spPr bwMode="white">
          <a:xfrm>
            <a:off x="3203575" y="3284538"/>
            <a:ext cx="0" cy="2889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9230" name="Rectangle 5"/>
          <p:cNvSpPr>
            <a:spLocks noChangeArrowheads="1"/>
          </p:cNvSpPr>
          <p:nvPr/>
        </p:nvSpPr>
        <p:spPr bwMode="white">
          <a:xfrm>
            <a:off x="809625" y="3573463"/>
            <a:ext cx="1017588" cy="349250"/>
          </a:xfrm>
          <a:prstGeom prst="rect">
            <a:avLst/>
          </a:prstGeom>
          <a:solidFill>
            <a:schemeClr val="accent1"/>
          </a:solidFill>
          <a:ln w="12700" algn="ctr">
            <a:solidFill>
              <a:schemeClr val="tx1"/>
            </a:solidFill>
            <a:miter lim="800000"/>
            <a:headEnd/>
            <a:tailEnd/>
          </a:ln>
        </p:spPr>
        <p:txBody>
          <a:bodyPr wrap="none" lIns="90000" tIns="46800" rIns="90000" bIns="46800">
            <a:spAutoFit/>
          </a:bodyPr>
          <a:lstStyle>
            <a:lvl1pPr marL="244475" indent="-244475"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eaLnBrk="1" hangingPunct="1">
              <a:spcBef>
                <a:spcPct val="0"/>
              </a:spcBef>
              <a:buClr>
                <a:schemeClr val="accent1"/>
              </a:buClr>
              <a:buSzPct val="80000"/>
            </a:pPr>
            <a:r>
              <a:rPr lang="en-US" sz="1600">
                <a:ea typeface="Arial Unicode MS" panose="020B0604020202020204" pitchFamily="34" charset="-128"/>
                <a:cs typeface="Arial Unicode MS" panose="020B0604020202020204" pitchFamily="34" charset="-128"/>
              </a:rPr>
              <a:t>US West</a:t>
            </a:r>
            <a:endParaRPr lang="de-DE" sz="1600">
              <a:ea typeface="Arial Unicode MS" panose="020B0604020202020204" pitchFamily="34" charset="-128"/>
              <a:cs typeface="Arial Unicode MS" panose="020B0604020202020204" pitchFamily="34" charset="-128"/>
            </a:endParaRPr>
          </a:p>
        </p:txBody>
      </p:sp>
      <p:sp>
        <p:nvSpPr>
          <p:cNvPr id="9231" name="Rectangle 5"/>
          <p:cNvSpPr>
            <a:spLocks noChangeArrowheads="1"/>
          </p:cNvSpPr>
          <p:nvPr/>
        </p:nvSpPr>
        <p:spPr bwMode="white">
          <a:xfrm>
            <a:off x="2674938" y="3573463"/>
            <a:ext cx="960437" cy="349250"/>
          </a:xfrm>
          <a:prstGeom prst="rect">
            <a:avLst/>
          </a:prstGeom>
          <a:solidFill>
            <a:schemeClr val="accent1"/>
          </a:solidFill>
          <a:ln w="12700" algn="ctr">
            <a:solidFill>
              <a:schemeClr val="tx1"/>
            </a:solidFill>
            <a:miter lim="800000"/>
            <a:headEnd/>
            <a:tailEnd/>
          </a:ln>
        </p:spPr>
        <p:txBody>
          <a:bodyPr wrap="none" lIns="90000" tIns="46800" rIns="90000" bIns="46800">
            <a:spAutoFit/>
          </a:bodyPr>
          <a:lstStyle>
            <a:lvl1pPr marL="244475" indent="-244475"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eaLnBrk="1" hangingPunct="1">
              <a:spcBef>
                <a:spcPct val="0"/>
              </a:spcBef>
              <a:buClr>
                <a:schemeClr val="accent1"/>
              </a:buClr>
              <a:buSzPct val="80000"/>
            </a:pPr>
            <a:r>
              <a:rPr lang="en-US" sz="1600">
                <a:ea typeface="Arial Unicode MS" panose="020B0604020202020204" pitchFamily="34" charset="-128"/>
                <a:cs typeface="Arial Unicode MS" panose="020B0604020202020204" pitchFamily="34" charset="-128"/>
              </a:rPr>
              <a:t>US East</a:t>
            </a:r>
            <a:endParaRPr lang="de-DE" sz="1600">
              <a:ea typeface="Arial Unicode MS" panose="020B0604020202020204" pitchFamily="34" charset="-128"/>
              <a:cs typeface="Arial Unicode MS" panose="020B0604020202020204" pitchFamily="34" charset="-128"/>
            </a:endParaRPr>
          </a:p>
        </p:txBody>
      </p:sp>
      <p:sp>
        <p:nvSpPr>
          <p:cNvPr id="9232" name="Line 8"/>
          <p:cNvSpPr>
            <a:spLocks noChangeShapeType="1"/>
          </p:cNvSpPr>
          <p:nvPr/>
        </p:nvSpPr>
        <p:spPr bwMode="white">
          <a:xfrm>
            <a:off x="1258888" y="3932238"/>
            <a:ext cx="0" cy="3603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9233" name="Line 10"/>
          <p:cNvSpPr>
            <a:spLocks noChangeShapeType="1"/>
          </p:cNvSpPr>
          <p:nvPr/>
        </p:nvSpPr>
        <p:spPr bwMode="white">
          <a:xfrm>
            <a:off x="917575" y="4292600"/>
            <a:ext cx="14224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9234" name="Line 8"/>
          <p:cNvSpPr>
            <a:spLocks noChangeShapeType="1"/>
          </p:cNvSpPr>
          <p:nvPr/>
        </p:nvSpPr>
        <p:spPr bwMode="white">
          <a:xfrm>
            <a:off x="917575" y="4292600"/>
            <a:ext cx="0" cy="2889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9235" name="Line 8"/>
          <p:cNvSpPr>
            <a:spLocks noChangeShapeType="1"/>
          </p:cNvSpPr>
          <p:nvPr/>
        </p:nvSpPr>
        <p:spPr bwMode="white">
          <a:xfrm>
            <a:off x="2339975" y="4292600"/>
            <a:ext cx="0" cy="2889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9236" name="Rectangle 5"/>
          <p:cNvSpPr>
            <a:spLocks noChangeArrowheads="1"/>
          </p:cNvSpPr>
          <p:nvPr/>
        </p:nvSpPr>
        <p:spPr bwMode="white">
          <a:xfrm>
            <a:off x="577850" y="4581525"/>
            <a:ext cx="1185863" cy="349250"/>
          </a:xfrm>
          <a:prstGeom prst="rect">
            <a:avLst/>
          </a:prstGeom>
          <a:solidFill>
            <a:schemeClr val="accent1"/>
          </a:solidFill>
          <a:ln w="12700" algn="ctr">
            <a:solidFill>
              <a:schemeClr val="tx1"/>
            </a:solidFill>
            <a:miter lim="800000"/>
            <a:headEnd/>
            <a:tailEnd/>
          </a:ln>
        </p:spPr>
        <p:txBody>
          <a:bodyPr wrap="none" lIns="90000" tIns="46800" rIns="90000" bIns="46800">
            <a:spAutoFit/>
          </a:bodyPr>
          <a:lstStyle>
            <a:lvl1pPr marL="244475" indent="-244475"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eaLnBrk="1" hangingPunct="1">
              <a:spcBef>
                <a:spcPct val="0"/>
              </a:spcBef>
              <a:buClr>
                <a:schemeClr val="accent1"/>
              </a:buClr>
              <a:buSzPct val="80000"/>
            </a:pPr>
            <a:r>
              <a:rPr lang="en-US" sz="1600">
                <a:ea typeface="Arial Unicode MS" panose="020B0604020202020204" pitchFamily="34" charset="-128"/>
                <a:cs typeface="Arial Unicode MS" panose="020B0604020202020204" pitchFamily="34" charset="-128"/>
              </a:rPr>
              <a:t>San Diego</a:t>
            </a:r>
            <a:endParaRPr lang="de-DE" sz="1600">
              <a:ea typeface="Arial Unicode MS" panose="020B0604020202020204" pitchFamily="34" charset="-128"/>
              <a:cs typeface="Arial Unicode MS" panose="020B0604020202020204" pitchFamily="34" charset="-128"/>
            </a:endParaRPr>
          </a:p>
        </p:txBody>
      </p:sp>
      <p:sp>
        <p:nvSpPr>
          <p:cNvPr id="9237" name="Line 8"/>
          <p:cNvSpPr>
            <a:spLocks noChangeShapeType="1"/>
          </p:cNvSpPr>
          <p:nvPr/>
        </p:nvSpPr>
        <p:spPr bwMode="white">
          <a:xfrm>
            <a:off x="5651500" y="2924175"/>
            <a:ext cx="0" cy="3603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9238" name="Line 10"/>
          <p:cNvSpPr>
            <a:spLocks noChangeShapeType="1"/>
          </p:cNvSpPr>
          <p:nvPr/>
        </p:nvSpPr>
        <p:spPr bwMode="white">
          <a:xfrm>
            <a:off x="4786313" y="3284538"/>
            <a:ext cx="172878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9239" name="Line 8"/>
          <p:cNvSpPr>
            <a:spLocks noChangeShapeType="1"/>
          </p:cNvSpPr>
          <p:nvPr/>
        </p:nvSpPr>
        <p:spPr bwMode="white">
          <a:xfrm>
            <a:off x="4786313" y="3284538"/>
            <a:ext cx="0" cy="2889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9240" name="Line 8"/>
          <p:cNvSpPr>
            <a:spLocks noChangeShapeType="1"/>
          </p:cNvSpPr>
          <p:nvPr/>
        </p:nvSpPr>
        <p:spPr bwMode="white">
          <a:xfrm>
            <a:off x="6515100" y="3284538"/>
            <a:ext cx="0" cy="2889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9241" name="Rectangle 5"/>
          <p:cNvSpPr>
            <a:spLocks noChangeArrowheads="1"/>
          </p:cNvSpPr>
          <p:nvPr/>
        </p:nvSpPr>
        <p:spPr bwMode="white">
          <a:xfrm>
            <a:off x="3924300" y="3573463"/>
            <a:ext cx="1673225" cy="349250"/>
          </a:xfrm>
          <a:prstGeom prst="rect">
            <a:avLst/>
          </a:prstGeom>
          <a:solidFill>
            <a:schemeClr val="accent1"/>
          </a:solidFill>
          <a:ln w="12700" algn="ctr">
            <a:solidFill>
              <a:schemeClr val="tx1"/>
            </a:solidFill>
            <a:miter lim="800000"/>
            <a:headEnd/>
            <a:tailEnd/>
          </a:ln>
        </p:spPr>
        <p:txBody>
          <a:bodyPr wrap="none" lIns="90000" tIns="46800" rIns="90000" bIns="46800">
            <a:spAutoFit/>
          </a:bodyPr>
          <a:lstStyle>
            <a:lvl1pPr marL="244475" indent="-244475"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eaLnBrk="1" hangingPunct="1">
              <a:spcBef>
                <a:spcPct val="0"/>
              </a:spcBef>
              <a:buClr>
                <a:schemeClr val="accent1"/>
              </a:buClr>
              <a:buSzPct val="80000"/>
            </a:pPr>
            <a:r>
              <a:rPr lang="en-US" sz="1600">
                <a:ea typeface="Arial Unicode MS" panose="020B0604020202020204" pitchFamily="34" charset="-128"/>
                <a:cs typeface="Arial Unicode MS" panose="020B0604020202020204" pitchFamily="34" charset="-128"/>
              </a:rPr>
              <a:t>Germany North</a:t>
            </a:r>
            <a:endParaRPr lang="de-DE" sz="1600">
              <a:ea typeface="Arial Unicode MS" panose="020B0604020202020204" pitchFamily="34" charset="-128"/>
              <a:cs typeface="Arial Unicode MS" panose="020B0604020202020204" pitchFamily="34" charset="-128"/>
            </a:endParaRPr>
          </a:p>
        </p:txBody>
      </p:sp>
      <p:sp>
        <p:nvSpPr>
          <p:cNvPr id="9242" name="Rectangle 5"/>
          <p:cNvSpPr>
            <a:spLocks noChangeArrowheads="1"/>
          </p:cNvSpPr>
          <p:nvPr/>
        </p:nvSpPr>
        <p:spPr bwMode="white">
          <a:xfrm>
            <a:off x="5745163" y="3573463"/>
            <a:ext cx="1706562" cy="349250"/>
          </a:xfrm>
          <a:prstGeom prst="rect">
            <a:avLst/>
          </a:prstGeom>
          <a:solidFill>
            <a:schemeClr val="accent1"/>
          </a:solidFill>
          <a:ln w="12700" algn="ctr">
            <a:solidFill>
              <a:schemeClr val="tx1"/>
            </a:solidFill>
            <a:miter lim="800000"/>
            <a:headEnd/>
            <a:tailEnd/>
          </a:ln>
        </p:spPr>
        <p:txBody>
          <a:bodyPr wrap="none" lIns="90000" tIns="46800" rIns="90000" bIns="46800">
            <a:spAutoFit/>
          </a:bodyPr>
          <a:lstStyle>
            <a:lvl1pPr marL="244475" indent="-244475"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eaLnBrk="1" hangingPunct="1">
              <a:spcBef>
                <a:spcPct val="0"/>
              </a:spcBef>
              <a:buClr>
                <a:schemeClr val="accent1"/>
              </a:buClr>
              <a:buSzPct val="80000"/>
            </a:pPr>
            <a:r>
              <a:rPr lang="en-US" sz="1600">
                <a:ea typeface="Arial Unicode MS" panose="020B0604020202020204" pitchFamily="34" charset="-128"/>
                <a:cs typeface="Arial Unicode MS" panose="020B0604020202020204" pitchFamily="34" charset="-128"/>
              </a:rPr>
              <a:t>Germany South</a:t>
            </a:r>
            <a:endParaRPr lang="de-DE" sz="1600">
              <a:ea typeface="Arial Unicode MS" panose="020B0604020202020204" pitchFamily="34" charset="-128"/>
              <a:cs typeface="Arial Unicode MS" panose="020B0604020202020204" pitchFamily="34" charset="-128"/>
            </a:endParaRPr>
          </a:p>
        </p:txBody>
      </p:sp>
      <p:sp>
        <p:nvSpPr>
          <p:cNvPr id="9243" name="Rectangle 5"/>
          <p:cNvSpPr>
            <a:spLocks noChangeArrowheads="1"/>
          </p:cNvSpPr>
          <p:nvPr/>
        </p:nvSpPr>
        <p:spPr bwMode="white">
          <a:xfrm>
            <a:off x="1908175" y="4581525"/>
            <a:ext cx="792163" cy="349250"/>
          </a:xfrm>
          <a:prstGeom prst="rect">
            <a:avLst/>
          </a:prstGeom>
          <a:solidFill>
            <a:schemeClr val="accent1"/>
          </a:solidFill>
          <a:ln w="12700" algn="ctr">
            <a:solidFill>
              <a:schemeClr val="tx1"/>
            </a:solidFill>
            <a:miter lim="800000"/>
            <a:headEnd/>
            <a:tailEnd/>
          </a:ln>
        </p:spPr>
        <p:txBody>
          <a:bodyPr wrap="none" lIns="90000" tIns="46800" rIns="90000" bIns="46800">
            <a:spAutoFit/>
          </a:bodyPr>
          <a:lstStyle>
            <a:lvl1pPr marL="244475" indent="-244475"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eaLnBrk="1" hangingPunct="1">
              <a:spcBef>
                <a:spcPct val="0"/>
              </a:spcBef>
              <a:buClr>
                <a:schemeClr val="accent1"/>
              </a:buClr>
              <a:buSzPct val="80000"/>
            </a:pPr>
            <a:r>
              <a:rPr lang="en-US" sz="1600">
                <a:ea typeface="Arial Unicode MS" panose="020B0604020202020204" pitchFamily="34" charset="-128"/>
                <a:cs typeface="Arial Unicode MS" panose="020B0604020202020204" pitchFamily="34" charset="-128"/>
              </a:rPr>
              <a:t>Dallas</a:t>
            </a:r>
            <a:endParaRPr lang="de-DE" sz="1600">
              <a:ea typeface="Arial Unicode MS" panose="020B0604020202020204" pitchFamily="34" charset="-128"/>
              <a:cs typeface="Arial Unicode MS" panose="020B0604020202020204" pitchFamily="34" charset="-128"/>
            </a:endParaRPr>
          </a:p>
        </p:txBody>
      </p:sp>
      <p:sp>
        <p:nvSpPr>
          <p:cNvPr id="9244" name="Rectangle 5"/>
          <p:cNvSpPr>
            <a:spLocks noChangeArrowheads="1"/>
          </p:cNvSpPr>
          <p:nvPr/>
        </p:nvSpPr>
        <p:spPr bwMode="white">
          <a:xfrm>
            <a:off x="2854325" y="4581525"/>
            <a:ext cx="771525" cy="349250"/>
          </a:xfrm>
          <a:prstGeom prst="rect">
            <a:avLst/>
          </a:prstGeom>
          <a:solidFill>
            <a:schemeClr val="accent1"/>
          </a:solidFill>
          <a:ln w="12700" algn="ctr">
            <a:solidFill>
              <a:schemeClr val="tx1"/>
            </a:solidFill>
            <a:miter lim="800000"/>
            <a:headEnd/>
            <a:tailEnd/>
          </a:ln>
        </p:spPr>
        <p:txBody>
          <a:bodyPr wrap="none" lIns="90000" tIns="46800" rIns="90000" bIns="46800">
            <a:spAutoFit/>
          </a:bodyPr>
          <a:lstStyle>
            <a:lvl1pPr marL="244475" indent="-244475"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eaLnBrk="1" hangingPunct="1">
              <a:spcBef>
                <a:spcPct val="0"/>
              </a:spcBef>
              <a:buClr>
                <a:schemeClr val="accent1"/>
              </a:buClr>
              <a:buSzPct val="80000"/>
            </a:pPr>
            <a:r>
              <a:rPr lang="en-US" sz="1600">
                <a:ea typeface="Arial Unicode MS" panose="020B0604020202020204" pitchFamily="34" charset="-128"/>
                <a:cs typeface="Arial Unicode MS" panose="020B0604020202020204" pitchFamily="34" charset="-128"/>
              </a:rPr>
              <a:t>Miami</a:t>
            </a:r>
            <a:endParaRPr lang="de-DE" sz="1600">
              <a:ea typeface="Arial Unicode MS" panose="020B0604020202020204" pitchFamily="34" charset="-128"/>
              <a:cs typeface="Arial Unicode MS" panose="020B0604020202020204" pitchFamily="34" charset="-128"/>
            </a:endParaRPr>
          </a:p>
        </p:txBody>
      </p:sp>
      <p:sp>
        <p:nvSpPr>
          <p:cNvPr id="9245" name="Line 8"/>
          <p:cNvSpPr>
            <a:spLocks noChangeShapeType="1"/>
          </p:cNvSpPr>
          <p:nvPr/>
        </p:nvSpPr>
        <p:spPr bwMode="white">
          <a:xfrm>
            <a:off x="3203575" y="3933825"/>
            <a:ext cx="0" cy="647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9246" name="Rectangle 5"/>
          <p:cNvSpPr>
            <a:spLocks noChangeArrowheads="1"/>
          </p:cNvSpPr>
          <p:nvPr/>
        </p:nvSpPr>
        <p:spPr bwMode="white">
          <a:xfrm>
            <a:off x="4283075" y="4581525"/>
            <a:ext cx="1084263" cy="349250"/>
          </a:xfrm>
          <a:prstGeom prst="rect">
            <a:avLst/>
          </a:prstGeom>
          <a:solidFill>
            <a:schemeClr val="accent1"/>
          </a:solidFill>
          <a:ln w="12700" algn="ctr">
            <a:solidFill>
              <a:schemeClr val="tx1"/>
            </a:solidFill>
            <a:miter lim="800000"/>
            <a:headEnd/>
            <a:tailEnd/>
          </a:ln>
        </p:spPr>
        <p:txBody>
          <a:bodyPr wrap="none" lIns="90000" tIns="46800" rIns="90000" bIns="46800">
            <a:spAutoFit/>
          </a:bodyPr>
          <a:lstStyle>
            <a:lvl1pPr marL="244475" indent="-244475"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eaLnBrk="1" hangingPunct="1">
              <a:spcBef>
                <a:spcPct val="0"/>
              </a:spcBef>
              <a:buClr>
                <a:schemeClr val="accent1"/>
              </a:buClr>
              <a:buSzPct val="80000"/>
            </a:pPr>
            <a:r>
              <a:rPr lang="en-US" sz="1600">
                <a:ea typeface="Arial Unicode MS" panose="020B0604020202020204" pitchFamily="34" charset="-128"/>
                <a:cs typeface="Arial Unicode MS" panose="020B0604020202020204" pitchFamily="34" charset="-128"/>
              </a:rPr>
              <a:t>Hamburg</a:t>
            </a:r>
            <a:endParaRPr lang="de-DE" sz="1600">
              <a:ea typeface="Arial Unicode MS" panose="020B0604020202020204" pitchFamily="34" charset="-128"/>
              <a:cs typeface="Arial Unicode MS" panose="020B0604020202020204" pitchFamily="34" charset="-128"/>
            </a:endParaRPr>
          </a:p>
        </p:txBody>
      </p:sp>
      <p:sp>
        <p:nvSpPr>
          <p:cNvPr id="9247" name="Line 8"/>
          <p:cNvSpPr>
            <a:spLocks noChangeShapeType="1"/>
          </p:cNvSpPr>
          <p:nvPr/>
        </p:nvSpPr>
        <p:spPr bwMode="white">
          <a:xfrm>
            <a:off x="4787900" y="3933825"/>
            <a:ext cx="0" cy="647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9248" name="Rectangle 5"/>
          <p:cNvSpPr>
            <a:spLocks noChangeArrowheads="1"/>
          </p:cNvSpPr>
          <p:nvPr/>
        </p:nvSpPr>
        <p:spPr bwMode="white">
          <a:xfrm>
            <a:off x="5934075" y="4581525"/>
            <a:ext cx="1243013" cy="349250"/>
          </a:xfrm>
          <a:prstGeom prst="rect">
            <a:avLst/>
          </a:prstGeom>
          <a:solidFill>
            <a:schemeClr val="accent1"/>
          </a:solidFill>
          <a:ln w="12700" algn="ctr">
            <a:solidFill>
              <a:schemeClr val="tx1"/>
            </a:solidFill>
            <a:miter lim="800000"/>
            <a:headEnd/>
            <a:tailEnd/>
          </a:ln>
        </p:spPr>
        <p:txBody>
          <a:bodyPr wrap="none" lIns="90000" tIns="46800" rIns="90000" bIns="46800">
            <a:spAutoFit/>
          </a:bodyPr>
          <a:lstStyle>
            <a:lvl1pPr marL="244475" indent="-244475"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eaLnBrk="1" hangingPunct="1">
              <a:spcBef>
                <a:spcPct val="0"/>
              </a:spcBef>
              <a:buClr>
                <a:schemeClr val="accent1"/>
              </a:buClr>
              <a:buSzPct val="80000"/>
            </a:pPr>
            <a:r>
              <a:rPr lang="en-US" sz="1600">
                <a:ea typeface="Arial Unicode MS" panose="020B0604020202020204" pitchFamily="34" charset="-128"/>
                <a:cs typeface="Arial Unicode MS" panose="020B0604020202020204" pitchFamily="34" charset="-128"/>
              </a:rPr>
              <a:t>Heidelberg</a:t>
            </a:r>
            <a:endParaRPr lang="de-DE" sz="1600">
              <a:ea typeface="Arial Unicode MS" panose="020B0604020202020204" pitchFamily="34" charset="-128"/>
              <a:cs typeface="Arial Unicode MS" panose="020B0604020202020204" pitchFamily="34" charset="-128"/>
            </a:endParaRPr>
          </a:p>
        </p:txBody>
      </p:sp>
      <p:sp>
        <p:nvSpPr>
          <p:cNvPr id="9249" name="Line 8"/>
          <p:cNvSpPr>
            <a:spLocks noChangeShapeType="1"/>
          </p:cNvSpPr>
          <p:nvPr/>
        </p:nvSpPr>
        <p:spPr bwMode="white">
          <a:xfrm>
            <a:off x="6516688" y="3933825"/>
            <a:ext cx="0" cy="647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9250" name="Rectangle 5"/>
          <p:cNvSpPr>
            <a:spLocks noChangeArrowheads="1"/>
          </p:cNvSpPr>
          <p:nvPr/>
        </p:nvSpPr>
        <p:spPr bwMode="white">
          <a:xfrm>
            <a:off x="7918450" y="1557338"/>
            <a:ext cx="5683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marL="244475" indent="-244475"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r" eaLnBrk="1" hangingPunct="1">
              <a:spcBef>
                <a:spcPct val="0"/>
              </a:spcBef>
              <a:buClr>
                <a:schemeClr val="accent1"/>
              </a:buClr>
              <a:buSzPct val="80000"/>
            </a:pPr>
            <a:r>
              <a:rPr lang="en-US" sz="1200" b="0">
                <a:ea typeface="Arial Unicode MS" panose="020B0604020202020204" pitchFamily="34" charset="-128"/>
                <a:cs typeface="Arial Unicode MS" panose="020B0604020202020204" pitchFamily="34" charset="-128"/>
              </a:rPr>
              <a:t>Client</a:t>
            </a:r>
            <a:endParaRPr lang="de-DE" sz="1200" b="0">
              <a:ea typeface="Arial Unicode MS" panose="020B0604020202020204" pitchFamily="34" charset="-128"/>
              <a:cs typeface="Arial Unicode MS" panose="020B0604020202020204" pitchFamily="34" charset="-128"/>
            </a:endParaRPr>
          </a:p>
        </p:txBody>
      </p:sp>
      <p:sp>
        <p:nvSpPr>
          <p:cNvPr id="9251" name="Rectangle 5"/>
          <p:cNvSpPr>
            <a:spLocks noChangeArrowheads="1"/>
          </p:cNvSpPr>
          <p:nvPr/>
        </p:nvSpPr>
        <p:spPr bwMode="white">
          <a:xfrm>
            <a:off x="7680325" y="2524125"/>
            <a:ext cx="8302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marL="244475" indent="-244475"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r" eaLnBrk="1" hangingPunct="1">
              <a:spcBef>
                <a:spcPct val="0"/>
              </a:spcBef>
              <a:buClr>
                <a:schemeClr val="accent1"/>
              </a:buClr>
              <a:buSzPct val="80000"/>
            </a:pPr>
            <a:r>
              <a:rPr lang="en-US" sz="1200" b="0">
                <a:ea typeface="Arial Unicode MS" panose="020B0604020202020204" pitchFamily="34" charset="-128"/>
                <a:cs typeface="Arial Unicode MS" panose="020B0604020202020204" pitchFamily="34" charset="-128"/>
              </a:rPr>
              <a:t>Company</a:t>
            </a:r>
          </a:p>
          <a:p>
            <a:pPr algn="r" eaLnBrk="1" hangingPunct="1">
              <a:spcBef>
                <a:spcPct val="0"/>
              </a:spcBef>
              <a:buClr>
                <a:schemeClr val="accent1"/>
              </a:buClr>
              <a:buSzPct val="80000"/>
            </a:pPr>
            <a:r>
              <a:rPr lang="en-US" sz="1200" b="0">
                <a:ea typeface="Arial Unicode MS" panose="020B0604020202020204" pitchFamily="34" charset="-128"/>
                <a:cs typeface="Arial Unicode MS" panose="020B0604020202020204" pitchFamily="34" charset="-128"/>
              </a:rPr>
              <a:t>Code</a:t>
            </a:r>
            <a:endParaRPr lang="de-DE" sz="1200" b="0">
              <a:ea typeface="Arial Unicode MS" panose="020B0604020202020204" pitchFamily="34" charset="-128"/>
              <a:cs typeface="Arial Unicode MS" panose="020B0604020202020204" pitchFamily="34" charset="-128"/>
            </a:endParaRPr>
          </a:p>
        </p:txBody>
      </p:sp>
      <p:sp>
        <p:nvSpPr>
          <p:cNvPr id="9252" name="Rectangle 5"/>
          <p:cNvSpPr>
            <a:spLocks noChangeArrowheads="1"/>
          </p:cNvSpPr>
          <p:nvPr/>
        </p:nvSpPr>
        <p:spPr bwMode="white">
          <a:xfrm>
            <a:off x="7454900" y="3516313"/>
            <a:ext cx="104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marL="244475" indent="-244475"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r" eaLnBrk="1" hangingPunct="1">
              <a:spcBef>
                <a:spcPct val="0"/>
              </a:spcBef>
              <a:buClr>
                <a:schemeClr val="accent1"/>
              </a:buClr>
              <a:buSzPct val="80000"/>
            </a:pPr>
            <a:r>
              <a:rPr lang="en-US" sz="1200" b="0">
                <a:ea typeface="Arial Unicode MS" panose="020B0604020202020204" pitchFamily="34" charset="-128"/>
                <a:cs typeface="Arial Unicode MS" panose="020B0604020202020204" pitchFamily="34" charset="-128"/>
              </a:rPr>
              <a:t>Sales</a:t>
            </a:r>
          </a:p>
          <a:p>
            <a:pPr algn="r" eaLnBrk="1" hangingPunct="1">
              <a:spcBef>
                <a:spcPct val="0"/>
              </a:spcBef>
              <a:buClr>
                <a:schemeClr val="accent1"/>
              </a:buClr>
              <a:buSzPct val="80000"/>
            </a:pPr>
            <a:r>
              <a:rPr lang="en-US" sz="1200" b="0">
                <a:ea typeface="Arial Unicode MS" panose="020B0604020202020204" pitchFamily="34" charset="-128"/>
                <a:cs typeface="Arial Unicode MS" panose="020B0604020202020204" pitchFamily="34" charset="-128"/>
              </a:rPr>
              <a:t>Organization</a:t>
            </a:r>
            <a:endParaRPr lang="de-DE" sz="1200" b="0">
              <a:ea typeface="Arial Unicode MS" panose="020B0604020202020204" pitchFamily="34" charset="-128"/>
              <a:cs typeface="Arial Unicode MS" panose="020B0604020202020204" pitchFamily="34" charset="-128"/>
            </a:endParaRPr>
          </a:p>
        </p:txBody>
      </p:sp>
      <p:sp>
        <p:nvSpPr>
          <p:cNvPr id="9253" name="Rectangle 5"/>
          <p:cNvSpPr>
            <a:spLocks noChangeArrowheads="1"/>
          </p:cNvSpPr>
          <p:nvPr/>
        </p:nvSpPr>
        <p:spPr bwMode="white">
          <a:xfrm>
            <a:off x="7491413" y="4613275"/>
            <a:ext cx="10017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marL="244475" indent="-244475"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r" eaLnBrk="1" hangingPunct="1">
              <a:spcBef>
                <a:spcPct val="0"/>
              </a:spcBef>
              <a:buClr>
                <a:schemeClr val="accent1"/>
              </a:buClr>
              <a:buSzPct val="80000"/>
            </a:pPr>
            <a:r>
              <a:rPr lang="en-US" sz="1200" b="0">
                <a:ea typeface="Arial Unicode MS" panose="020B0604020202020204" pitchFamily="34" charset="-128"/>
                <a:cs typeface="Arial Unicode MS" panose="020B0604020202020204" pitchFamily="34" charset="-128"/>
              </a:rPr>
              <a:t>Sales Office</a:t>
            </a:r>
            <a:endParaRPr lang="de-DE" sz="1200" b="0">
              <a:ea typeface="Arial Unicode MS" panose="020B0604020202020204" pitchFamily="34" charset="-128"/>
              <a:cs typeface="Arial Unicode MS" panose="020B0604020202020204" pitchFamily="34" charset="-128"/>
            </a:endParaRPr>
          </a:p>
        </p:txBody>
      </p:sp>
      <p:pic>
        <p:nvPicPr>
          <p:cNvPr id="9254" name="Picture 39" descr="ARIS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29538" y="919163"/>
            <a:ext cx="2159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55" name="Picture 39" descr="ARIS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7788" y="2820988"/>
            <a:ext cx="2159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56" name="Picture 39" descr="ARIS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16738" y="2813050"/>
            <a:ext cx="2159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327446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p:cNvSpPr>
          <p:nvPr>
            <p:ph type="title" idx="4294967295"/>
          </p:nvPr>
        </p:nvSpPr>
        <p:spPr>
          <a:xfrm>
            <a:off x="470694" y="153988"/>
            <a:ext cx="7042150" cy="1143000"/>
          </a:xfrm>
        </p:spPr>
        <p:txBody>
          <a:bodyPr/>
          <a:lstStyle/>
          <a:p>
            <a:r>
              <a:rPr lang="en-US" sz="2800" dirty="0" smtClean="0"/>
              <a:t>GBI Enterprise Structure in SAP ERP (Sales)</a:t>
            </a:r>
          </a:p>
        </p:txBody>
      </p:sp>
      <p:sp>
        <p:nvSpPr>
          <p:cNvPr id="10243" name="AutoShape 39"/>
          <p:cNvSpPr>
            <a:spLocks noChangeArrowheads="1"/>
          </p:cNvSpPr>
          <p:nvPr/>
        </p:nvSpPr>
        <p:spPr bwMode="auto">
          <a:xfrm>
            <a:off x="76200" y="1219200"/>
            <a:ext cx="8915400" cy="4953000"/>
          </a:xfrm>
          <a:prstGeom prst="parallelogram">
            <a:avLst>
              <a:gd name="adj" fmla="val 45000"/>
            </a:avLst>
          </a:prstGeom>
          <a:gradFill rotWithShape="0">
            <a:gsLst>
              <a:gs pos="0">
                <a:srgbClr val="0050A8"/>
              </a:gs>
              <a:gs pos="100000">
                <a:srgbClr val="B5C1E9"/>
              </a:gs>
            </a:gsLst>
            <a:lin ang="2700000" scaled="1"/>
          </a:gradFill>
          <a:ln w="9525">
            <a:miter lim="800000"/>
            <a:headEnd/>
            <a:tailEnd/>
          </a:ln>
          <a:scene3d>
            <a:camera prst="legacyObliqueBottomRight"/>
            <a:lightRig rig="legacyFlat3" dir="b"/>
          </a:scene3d>
          <a:sp3d extrusionH="100000" prstMaterial="legacyMatte">
            <a:bevelT w="13500" h="13500" prst="angle"/>
            <a:bevelB w="13500" h="13500" prst="angle"/>
            <a:extrusionClr>
              <a:srgbClr val="B5C1E9"/>
            </a:extrusionClr>
            <a:contourClr>
              <a:srgbClr val="0050A8"/>
            </a:contourClr>
          </a:sp3d>
        </p:spPr>
        <p:txBody>
          <a:bodyPr wrap="none" lIns="0" tIns="0" rIns="0" bIns="0" anchor="b">
            <a:flatTx/>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spcBef>
                <a:spcPct val="0"/>
              </a:spcBef>
              <a:buClrTx/>
              <a:buFontTx/>
              <a:buNone/>
            </a:pPr>
            <a:endParaRPr lang="de-DE" sz="1400"/>
          </a:p>
        </p:txBody>
      </p:sp>
      <p:sp>
        <p:nvSpPr>
          <p:cNvPr id="10244" name="Text Box 40"/>
          <p:cNvSpPr txBox="1">
            <a:spLocks noChangeArrowheads="1"/>
          </p:cNvSpPr>
          <p:nvPr/>
        </p:nvSpPr>
        <p:spPr bwMode="auto">
          <a:xfrm>
            <a:off x="179388" y="5857875"/>
            <a:ext cx="12684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spcBef>
                <a:spcPct val="0"/>
              </a:spcBef>
              <a:buClrTx/>
              <a:buFontTx/>
              <a:buNone/>
            </a:pPr>
            <a:r>
              <a:rPr lang="en-US" sz="1600"/>
              <a:t>Client GBI</a:t>
            </a:r>
          </a:p>
        </p:txBody>
      </p:sp>
      <p:sp>
        <p:nvSpPr>
          <p:cNvPr id="10245" name="AutoShape 41"/>
          <p:cNvSpPr>
            <a:spLocks noChangeArrowheads="1"/>
          </p:cNvSpPr>
          <p:nvPr/>
        </p:nvSpPr>
        <p:spPr bwMode="auto">
          <a:xfrm>
            <a:off x="304800" y="1295400"/>
            <a:ext cx="8515350" cy="4572000"/>
          </a:xfrm>
          <a:prstGeom prst="parallelogram">
            <a:avLst>
              <a:gd name="adj" fmla="val 45036"/>
            </a:avLst>
          </a:prstGeom>
          <a:gradFill rotWithShape="0">
            <a:gsLst>
              <a:gs pos="0">
                <a:srgbClr val="D6A4F4"/>
              </a:gs>
              <a:gs pos="100000">
                <a:srgbClr val="634C71"/>
              </a:gs>
            </a:gsLst>
            <a:lin ang="2700000" scaled="1"/>
          </a:gradFill>
          <a:ln w="9525">
            <a:miter lim="800000"/>
            <a:headEnd/>
            <a:tailEnd/>
          </a:ln>
          <a:scene3d>
            <a:camera prst="legacyObliqueBottomRight"/>
            <a:lightRig rig="legacyFlat3" dir="b"/>
          </a:scene3d>
          <a:sp3d extrusionH="100000" prstMaterial="legacyMatte">
            <a:bevelT w="13500" h="13500" prst="angle"/>
            <a:bevelB w="13500" h="13500" prst="angle"/>
            <a:extrusionClr>
              <a:srgbClr val="D6A4F4"/>
            </a:extrusionClr>
            <a:contourClr>
              <a:srgbClr val="D6A4F4"/>
            </a:contourClr>
          </a:sp3d>
        </p:spPr>
        <p:txBody>
          <a:bodyPr wrap="none" lIns="0" tIns="0" rIns="0" bIns="0" anchor="b">
            <a:flatTx/>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spcBef>
                <a:spcPct val="0"/>
              </a:spcBef>
              <a:buClrTx/>
              <a:buFontTx/>
              <a:buNone/>
            </a:pPr>
            <a:endParaRPr lang="de-DE" sz="1400">
              <a:solidFill>
                <a:srgbClr val="F8F8F8"/>
              </a:solidFill>
            </a:endParaRPr>
          </a:p>
        </p:txBody>
      </p:sp>
      <p:sp>
        <p:nvSpPr>
          <p:cNvPr id="10246" name="Text Box 42"/>
          <p:cNvSpPr txBox="1">
            <a:spLocks noChangeArrowheads="1"/>
          </p:cNvSpPr>
          <p:nvPr/>
        </p:nvSpPr>
        <p:spPr bwMode="auto">
          <a:xfrm>
            <a:off x="293688" y="5576888"/>
            <a:ext cx="4422775"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spcBef>
                <a:spcPct val="50000"/>
              </a:spcBef>
              <a:buClrTx/>
              <a:buFontTx/>
              <a:buNone/>
            </a:pPr>
            <a:r>
              <a:rPr lang="en-US" sz="1600">
                <a:cs typeface="Times New Roman" panose="02020603050405020304" pitchFamily="18" charset="0"/>
              </a:rPr>
              <a:t> Credit Control Area (global) GL00</a:t>
            </a:r>
          </a:p>
        </p:txBody>
      </p:sp>
      <p:sp>
        <p:nvSpPr>
          <p:cNvPr id="10247" name="Line 43"/>
          <p:cNvSpPr>
            <a:spLocks noChangeShapeType="1"/>
          </p:cNvSpPr>
          <p:nvPr/>
        </p:nvSpPr>
        <p:spPr bwMode="auto">
          <a:xfrm flipH="1">
            <a:off x="4114800" y="1295400"/>
            <a:ext cx="1905000" cy="44958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round/>
                <a:headEnd/>
                <a:tailEnd/>
              </a14:hiddenLine>
            </a:ext>
          </a:extLst>
        </p:spPr>
        <p:txBody>
          <a:bodyPr lIns="90000" tIns="46800" rIns="90000" bIns="0">
            <a:spAutoFit/>
          </a:bodyPr>
          <a:lstStyle/>
          <a:p>
            <a:endParaRPr lang="en-US"/>
          </a:p>
        </p:txBody>
      </p:sp>
      <p:sp>
        <p:nvSpPr>
          <p:cNvPr id="10248" name="AutoShape 45"/>
          <p:cNvSpPr>
            <a:spLocks noChangeArrowheads="1"/>
          </p:cNvSpPr>
          <p:nvPr/>
        </p:nvSpPr>
        <p:spPr bwMode="auto">
          <a:xfrm>
            <a:off x="554038" y="1341438"/>
            <a:ext cx="2865437" cy="4227512"/>
          </a:xfrm>
          <a:prstGeom prst="parallelogram">
            <a:avLst>
              <a:gd name="adj" fmla="val 65981"/>
            </a:avLst>
          </a:prstGeom>
          <a:gradFill rotWithShape="0">
            <a:gsLst>
              <a:gs pos="0">
                <a:srgbClr val="99FF66"/>
              </a:gs>
              <a:gs pos="100000">
                <a:srgbClr val="47762F"/>
              </a:gs>
            </a:gsLst>
            <a:lin ang="2700000" scaled="1"/>
          </a:gradFill>
          <a:ln w="9525">
            <a:miter lim="800000"/>
            <a:headEnd/>
            <a:tailEnd/>
          </a:ln>
          <a:scene3d>
            <a:camera prst="legacyObliqueBottomRight"/>
            <a:lightRig rig="legacyFlat3" dir="b"/>
          </a:scene3d>
          <a:sp3d extrusionH="100000" prstMaterial="legacyMatte">
            <a:bevelT w="13500" h="13500" prst="angle"/>
            <a:bevelB w="13500" h="13500" prst="angle"/>
            <a:extrusionClr>
              <a:srgbClr val="99FF66"/>
            </a:extrusionClr>
            <a:contourClr>
              <a:srgbClr val="99FF66"/>
            </a:contourClr>
          </a:sp3d>
        </p:spPr>
        <p:txBody>
          <a:bodyPr wrap="none" lIns="0" tIns="0" rIns="0" bIns="0" anchor="b">
            <a:flatTx/>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spcBef>
                <a:spcPct val="0"/>
              </a:spcBef>
              <a:buClrTx/>
              <a:buFontTx/>
              <a:buNone/>
            </a:pPr>
            <a:endParaRPr lang="de-DE" sz="1400"/>
          </a:p>
        </p:txBody>
      </p:sp>
      <p:sp>
        <p:nvSpPr>
          <p:cNvPr id="10249" name="Text Box 46"/>
          <p:cNvSpPr txBox="1">
            <a:spLocks noChangeArrowheads="1"/>
          </p:cNvSpPr>
          <p:nvPr/>
        </p:nvSpPr>
        <p:spPr bwMode="auto">
          <a:xfrm>
            <a:off x="611188" y="5229225"/>
            <a:ext cx="10366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spcBef>
                <a:spcPct val="0"/>
              </a:spcBef>
              <a:buClrTx/>
              <a:buFontTx/>
              <a:buNone/>
            </a:pPr>
            <a:r>
              <a:rPr lang="en-US" sz="1600"/>
              <a:t>CC US00</a:t>
            </a:r>
          </a:p>
        </p:txBody>
      </p:sp>
      <p:sp>
        <p:nvSpPr>
          <p:cNvPr id="10250" name="AutoShape 47"/>
          <p:cNvSpPr>
            <a:spLocks noChangeArrowheads="1"/>
          </p:cNvSpPr>
          <p:nvPr/>
        </p:nvSpPr>
        <p:spPr bwMode="auto">
          <a:xfrm>
            <a:off x="806450" y="4797425"/>
            <a:ext cx="938213" cy="401638"/>
          </a:xfrm>
          <a:prstGeom prst="parallelogram">
            <a:avLst>
              <a:gd name="adj" fmla="val 44665"/>
            </a:avLst>
          </a:prstGeom>
          <a:solidFill>
            <a:srgbClr val="FFFF99"/>
          </a:solidFill>
          <a:ln w="9525">
            <a:miter lim="800000"/>
            <a:headEnd/>
            <a:tailEnd/>
          </a:ln>
          <a:scene3d>
            <a:camera prst="legacyObliqueBottomRight"/>
            <a:lightRig rig="legacyFlat3" dir="b"/>
          </a:scene3d>
          <a:sp3d extrusionH="100000" prstMaterial="legacyMatte">
            <a:bevelT w="13500" h="13500" prst="angle"/>
            <a:bevelB w="13500" h="13500" prst="angle"/>
            <a:extrusionClr>
              <a:srgbClr val="FFFF99"/>
            </a:extrusionClr>
            <a:contourClr>
              <a:srgbClr val="FFFF99"/>
            </a:contourClr>
          </a:sp3d>
        </p:spPr>
        <p:txBody>
          <a:bodyPr wrap="none" lIns="0" tIns="0" rIns="0" bIns="0" anchor="b">
            <a:flatTx/>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spcBef>
                <a:spcPct val="0"/>
              </a:spcBef>
              <a:buClrTx/>
              <a:buFontTx/>
              <a:buNone/>
            </a:pPr>
            <a:endParaRPr lang="de-DE" sz="1400"/>
          </a:p>
        </p:txBody>
      </p:sp>
      <p:sp>
        <p:nvSpPr>
          <p:cNvPr id="10251" name="Text Box 48"/>
          <p:cNvSpPr txBox="1">
            <a:spLocks noChangeArrowheads="1"/>
          </p:cNvSpPr>
          <p:nvPr/>
        </p:nvSpPr>
        <p:spPr bwMode="auto">
          <a:xfrm>
            <a:off x="827088" y="4762500"/>
            <a:ext cx="865187"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spcBef>
                <a:spcPct val="50000"/>
              </a:spcBef>
              <a:buClrTx/>
              <a:buFontTx/>
              <a:buNone/>
            </a:pPr>
            <a:r>
              <a:rPr lang="en-US" sz="1000">
                <a:cs typeface="Times New Roman" panose="02020603050405020304" pitchFamily="18" charset="0"/>
              </a:rPr>
              <a:t>  </a:t>
            </a:r>
            <a:r>
              <a:rPr lang="en-US" sz="1200">
                <a:cs typeface="Times New Roman" panose="02020603050405020304" pitchFamily="18" charset="0"/>
              </a:rPr>
              <a:t>US East</a:t>
            </a:r>
          </a:p>
          <a:p>
            <a:pPr>
              <a:spcBef>
                <a:spcPct val="0"/>
              </a:spcBef>
              <a:buClrTx/>
              <a:buFontTx/>
              <a:buNone/>
            </a:pPr>
            <a:r>
              <a:rPr lang="en-US" sz="1400" b="0">
                <a:cs typeface="Times New Roman" panose="02020603050405020304" pitchFamily="18" charset="0"/>
              </a:rPr>
              <a:t> UE00</a:t>
            </a:r>
          </a:p>
        </p:txBody>
      </p:sp>
      <p:sp>
        <p:nvSpPr>
          <p:cNvPr id="10252" name="AutoShape 49"/>
          <p:cNvSpPr>
            <a:spLocks noChangeArrowheads="1"/>
          </p:cNvSpPr>
          <p:nvPr/>
        </p:nvSpPr>
        <p:spPr bwMode="auto">
          <a:xfrm>
            <a:off x="1003300" y="4327525"/>
            <a:ext cx="938213" cy="401638"/>
          </a:xfrm>
          <a:prstGeom prst="parallelogram">
            <a:avLst>
              <a:gd name="adj" fmla="val 44665"/>
            </a:avLst>
          </a:prstGeom>
          <a:solidFill>
            <a:srgbClr val="FFFF99"/>
          </a:solidFill>
          <a:ln w="9525">
            <a:miter lim="800000"/>
            <a:headEnd/>
            <a:tailEnd/>
          </a:ln>
          <a:scene3d>
            <a:camera prst="legacyObliqueBottomRight"/>
            <a:lightRig rig="legacyFlat3" dir="b"/>
          </a:scene3d>
          <a:sp3d extrusionH="100000" prstMaterial="legacyMatte">
            <a:bevelT w="13500" h="13500" prst="angle"/>
            <a:bevelB w="13500" h="13500" prst="angle"/>
            <a:extrusionClr>
              <a:srgbClr val="FFFF99"/>
            </a:extrusionClr>
            <a:contourClr>
              <a:srgbClr val="FFFF99"/>
            </a:contourClr>
          </a:sp3d>
        </p:spPr>
        <p:txBody>
          <a:bodyPr wrap="none" lIns="0" tIns="0" rIns="0" bIns="0" anchor="b">
            <a:flatTx/>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spcBef>
                <a:spcPct val="0"/>
              </a:spcBef>
              <a:buClrTx/>
              <a:buFontTx/>
              <a:buNone/>
            </a:pPr>
            <a:endParaRPr lang="de-DE" sz="1400"/>
          </a:p>
        </p:txBody>
      </p:sp>
      <p:sp>
        <p:nvSpPr>
          <p:cNvPr id="10253" name="Text Box 50"/>
          <p:cNvSpPr txBox="1">
            <a:spLocks noChangeArrowheads="1"/>
          </p:cNvSpPr>
          <p:nvPr/>
        </p:nvSpPr>
        <p:spPr bwMode="auto">
          <a:xfrm>
            <a:off x="1023938" y="4292600"/>
            <a:ext cx="93662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spcBef>
                <a:spcPct val="50000"/>
              </a:spcBef>
              <a:buClrTx/>
              <a:buFontTx/>
              <a:buNone/>
            </a:pPr>
            <a:r>
              <a:rPr lang="en-US" sz="1000">
                <a:cs typeface="Times New Roman" panose="02020603050405020304" pitchFamily="18" charset="0"/>
              </a:rPr>
              <a:t>  </a:t>
            </a:r>
            <a:r>
              <a:rPr lang="en-US" sz="1200">
                <a:cs typeface="Times New Roman" panose="02020603050405020304" pitchFamily="18" charset="0"/>
              </a:rPr>
              <a:t>US West</a:t>
            </a:r>
          </a:p>
          <a:p>
            <a:pPr>
              <a:spcBef>
                <a:spcPct val="0"/>
              </a:spcBef>
              <a:buClrTx/>
              <a:buFontTx/>
              <a:buNone/>
            </a:pPr>
            <a:r>
              <a:rPr lang="en-US" sz="1400" b="0">
                <a:cs typeface="Times New Roman" panose="02020603050405020304" pitchFamily="18" charset="0"/>
              </a:rPr>
              <a:t> UW00</a:t>
            </a:r>
          </a:p>
        </p:txBody>
      </p:sp>
      <p:sp>
        <p:nvSpPr>
          <p:cNvPr id="10254" name="AutoShape 51"/>
          <p:cNvSpPr>
            <a:spLocks noChangeArrowheads="1"/>
          </p:cNvSpPr>
          <p:nvPr/>
        </p:nvSpPr>
        <p:spPr bwMode="auto">
          <a:xfrm>
            <a:off x="1706563" y="1341438"/>
            <a:ext cx="2865437" cy="4227512"/>
          </a:xfrm>
          <a:prstGeom prst="parallelogram">
            <a:avLst>
              <a:gd name="adj" fmla="val 65981"/>
            </a:avLst>
          </a:prstGeom>
          <a:gradFill rotWithShape="0">
            <a:gsLst>
              <a:gs pos="0">
                <a:srgbClr val="969696"/>
              </a:gs>
              <a:gs pos="100000">
                <a:srgbClr val="454545"/>
              </a:gs>
            </a:gsLst>
            <a:lin ang="2700000" scaled="1"/>
          </a:gradFill>
          <a:ln w="9525">
            <a:miter lim="800000"/>
            <a:headEnd/>
            <a:tailEnd/>
          </a:ln>
          <a:scene3d>
            <a:camera prst="legacyObliqueBottomRight"/>
            <a:lightRig rig="legacyFlat3" dir="b"/>
          </a:scene3d>
          <a:sp3d extrusionH="100000" prstMaterial="legacyMatte">
            <a:bevelT w="13500" h="13500" prst="angle"/>
            <a:bevelB w="13500" h="13500" prst="angle"/>
            <a:extrusionClr>
              <a:srgbClr val="969696"/>
            </a:extrusionClr>
            <a:contourClr>
              <a:srgbClr val="969696"/>
            </a:contourClr>
          </a:sp3d>
        </p:spPr>
        <p:txBody>
          <a:bodyPr wrap="none" lIns="0" tIns="0" rIns="0" bIns="0" anchor="b">
            <a:flatTx/>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spcBef>
                <a:spcPct val="0"/>
              </a:spcBef>
              <a:buClrTx/>
              <a:buFontTx/>
              <a:buNone/>
            </a:pPr>
            <a:endParaRPr lang="de-DE" sz="1400"/>
          </a:p>
        </p:txBody>
      </p:sp>
      <p:sp>
        <p:nvSpPr>
          <p:cNvPr id="10255" name="Text Box 52"/>
          <p:cNvSpPr txBox="1">
            <a:spLocks noChangeArrowheads="1"/>
          </p:cNvSpPr>
          <p:nvPr/>
        </p:nvSpPr>
        <p:spPr bwMode="auto">
          <a:xfrm>
            <a:off x="1763713" y="5229225"/>
            <a:ext cx="1047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spcBef>
                <a:spcPct val="0"/>
              </a:spcBef>
              <a:buClrTx/>
              <a:buFontTx/>
              <a:buNone/>
            </a:pPr>
            <a:r>
              <a:rPr lang="en-US" sz="1600">
                <a:solidFill>
                  <a:srgbClr val="DDDDDD"/>
                </a:solidFill>
              </a:rPr>
              <a:t>CC CA00</a:t>
            </a:r>
          </a:p>
        </p:txBody>
      </p:sp>
      <p:sp>
        <p:nvSpPr>
          <p:cNvPr id="10256" name="AutoShape 53"/>
          <p:cNvSpPr>
            <a:spLocks noChangeArrowheads="1"/>
          </p:cNvSpPr>
          <p:nvPr/>
        </p:nvSpPr>
        <p:spPr bwMode="auto">
          <a:xfrm>
            <a:off x="1955800" y="4797425"/>
            <a:ext cx="938213" cy="401638"/>
          </a:xfrm>
          <a:prstGeom prst="parallelogram">
            <a:avLst>
              <a:gd name="adj" fmla="val 44665"/>
            </a:avLst>
          </a:prstGeom>
          <a:gradFill rotWithShape="1">
            <a:gsLst>
              <a:gs pos="0">
                <a:srgbClr val="969696"/>
              </a:gs>
              <a:gs pos="100000">
                <a:srgbClr val="454545"/>
              </a:gs>
            </a:gsLst>
            <a:lin ang="2700000" scaled="1"/>
          </a:gradFill>
          <a:ln w="9525">
            <a:miter lim="800000"/>
            <a:headEnd/>
            <a:tailEnd/>
          </a:ln>
          <a:scene3d>
            <a:camera prst="legacyObliqueBottomRight"/>
            <a:lightRig rig="legacyFlat3" dir="b"/>
          </a:scene3d>
          <a:sp3d extrusionH="100000" prstMaterial="legacyMatte">
            <a:bevelT w="13500" h="13500" prst="angle"/>
            <a:bevelB w="13500" h="13500" prst="angle"/>
            <a:extrusionClr>
              <a:srgbClr val="969696"/>
            </a:extrusionClr>
            <a:contourClr>
              <a:srgbClr val="969696"/>
            </a:contourClr>
          </a:sp3d>
        </p:spPr>
        <p:txBody>
          <a:bodyPr wrap="none" lIns="0" tIns="0" rIns="0" bIns="0" anchor="b">
            <a:flatTx/>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spcBef>
                <a:spcPct val="0"/>
              </a:spcBef>
              <a:buClrTx/>
              <a:buFontTx/>
              <a:buNone/>
            </a:pPr>
            <a:endParaRPr lang="de-DE" sz="1400"/>
          </a:p>
        </p:txBody>
      </p:sp>
      <p:sp>
        <p:nvSpPr>
          <p:cNvPr id="10257" name="Text Box 54"/>
          <p:cNvSpPr txBox="1">
            <a:spLocks noChangeArrowheads="1"/>
          </p:cNvSpPr>
          <p:nvPr/>
        </p:nvSpPr>
        <p:spPr bwMode="auto">
          <a:xfrm>
            <a:off x="1976438" y="4762500"/>
            <a:ext cx="865187"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spcBef>
                <a:spcPct val="50000"/>
              </a:spcBef>
              <a:buClrTx/>
              <a:buFontTx/>
              <a:buNone/>
            </a:pPr>
            <a:r>
              <a:rPr lang="en-US" sz="1000">
                <a:solidFill>
                  <a:srgbClr val="DDDDDD"/>
                </a:solidFill>
                <a:cs typeface="Times New Roman" panose="02020603050405020304" pitchFamily="18" charset="0"/>
              </a:rPr>
              <a:t>  </a:t>
            </a:r>
            <a:r>
              <a:rPr lang="en-US" sz="1200">
                <a:solidFill>
                  <a:srgbClr val="DDDDDD"/>
                </a:solidFill>
                <a:cs typeface="Times New Roman" panose="02020603050405020304" pitchFamily="18" charset="0"/>
              </a:rPr>
              <a:t>CA East</a:t>
            </a:r>
          </a:p>
          <a:p>
            <a:pPr>
              <a:spcBef>
                <a:spcPct val="0"/>
              </a:spcBef>
              <a:buClrTx/>
              <a:buFontTx/>
              <a:buNone/>
            </a:pPr>
            <a:r>
              <a:rPr lang="en-US" sz="1400" b="0">
                <a:solidFill>
                  <a:srgbClr val="DDDDDD"/>
                </a:solidFill>
                <a:cs typeface="Times New Roman" panose="02020603050405020304" pitchFamily="18" charset="0"/>
              </a:rPr>
              <a:t> CE00</a:t>
            </a:r>
          </a:p>
        </p:txBody>
      </p:sp>
      <p:sp>
        <p:nvSpPr>
          <p:cNvPr id="10258" name="AutoShape 55"/>
          <p:cNvSpPr>
            <a:spLocks noChangeArrowheads="1"/>
          </p:cNvSpPr>
          <p:nvPr/>
        </p:nvSpPr>
        <p:spPr bwMode="auto">
          <a:xfrm>
            <a:off x="2152650" y="4327525"/>
            <a:ext cx="938213" cy="401638"/>
          </a:xfrm>
          <a:prstGeom prst="parallelogram">
            <a:avLst>
              <a:gd name="adj" fmla="val 44665"/>
            </a:avLst>
          </a:prstGeom>
          <a:gradFill rotWithShape="1">
            <a:gsLst>
              <a:gs pos="0">
                <a:srgbClr val="969696"/>
              </a:gs>
              <a:gs pos="100000">
                <a:srgbClr val="454545"/>
              </a:gs>
            </a:gsLst>
            <a:lin ang="2700000" scaled="1"/>
          </a:gradFill>
          <a:ln w="9525">
            <a:miter lim="800000"/>
            <a:headEnd/>
            <a:tailEnd/>
          </a:ln>
          <a:scene3d>
            <a:camera prst="legacyObliqueBottomRight"/>
            <a:lightRig rig="legacyFlat3" dir="b"/>
          </a:scene3d>
          <a:sp3d extrusionH="100000" prstMaterial="legacyMatte">
            <a:bevelT w="13500" h="13500" prst="angle"/>
            <a:bevelB w="13500" h="13500" prst="angle"/>
            <a:extrusionClr>
              <a:srgbClr val="969696"/>
            </a:extrusionClr>
            <a:contourClr>
              <a:srgbClr val="969696"/>
            </a:contourClr>
          </a:sp3d>
        </p:spPr>
        <p:txBody>
          <a:bodyPr wrap="none" lIns="0" tIns="0" rIns="0" bIns="0" anchor="b">
            <a:flatTx/>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spcBef>
                <a:spcPct val="0"/>
              </a:spcBef>
              <a:buClrTx/>
              <a:buFontTx/>
              <a:buNone/>
            </a:pPr>
            <a:endParaRPr lang="de-DE" sz="1400"/>
          </a:p>
        </p:txBody>
      </p:sp>
      <p:sp>
        <p:nvSpPr>
          <p:cNvPr id="10259" name="Text Box 56"/>
          <p:cNvSpPr txBox="1">
            <a:spLocks noChangeArrowheads="1"/>
          </p:cNvSpPr>
          <p:nvPr/>
        </p:nvSpPr>
        <p:spPr bwMode="auto">
          <a:xfrm>
            <a:off x="2173288" y="4292600"/>
            <a:ext cx="9366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spcBef>
                <a:spcPct val="50000"/>
              </a:spcBef>
              <a:buClrTx/>
              <a:buFontTx/>
              <a:buNone/>
            </a:pPr>
            <a:r>
              <a:rPr lang="en-US" sz="1000">
                <a:solidFill>
                  <a:srgbClr val="DDDDDD"/>
                </a:solidFill>
                <a:cs typeface="Times New Roman" panose="02020603050405020304" pitchFamily="18" charset="0"/>
              </a:rPr>
              <a:t>  </a:t>
            </a:r>
            <a:r>
              <a:rPr lang="en-US" sz="1200">
                <a:solidFill>
                  <a:srgbClr val="DDDDDD"/>
                </a:solidFill>
                <a:cs typeface="Times New Roman" panose="02020603050405020304" pitchFamily="18" charset="0"/>
              </a:rPr>
              <a:t>CA West</a:t>
            </a:r>
          </a:p>
          <a:p>
            <a:pPr>
              <a:spcBef>
                <a:spcPct val="0"/>
              </a:spcBef>
              <a:buClrTx/>
              <a:buFontTx/>
              <a:buNone/>
            </a:pPr>
            <a:r>
              <a:rPr lang="en-US" sz="1400" b="0">
                <a:solidFill>
                  <a:srgbClr val="DDDDDD"/>
                </a:solidFill>
                <a:cs typeface="Times New Roman" panose="02020603050405020304" pitchFamily="18" charset="0"/>
              </a:rPr>
              <a:t> CW00</a:t>
            </a:r>
          </a:p>
        </p:txBody>
      </p:sp>
      <p:sp>
        <p:nvSpPr>
          <p:cNvPr id="10260" name="AutoShape 57"/>
          <p:cNvSpPr>
            <a:spLocks noChangeArrowheads="1"/>
          </p:cNvSpPr>
          <p:nvPr/>
        </p:nvSpPr>
        <p:spPr bwMode="auto">
          <a:xfrm>
            <a:off x="3146425" y="1341438"/>
            <a:ext cx="2865438" cy="4227512"/>
          </a:xfrm>
          <a:prstGeom prst="parallelogram">
            <a:avLst>
              <a:gd name="adj" fmla="val 65981"/>
            </a:avLst>
          </a:prstGeom>
          <a:gradFill rotWithShape="0">
            <a:gsLst>
              <a:gs pos="0">
                <a:srgbClr val="99FF66"/>
              </a:gs>
              <a:gs pos="100000">
                <a:srgbClr val="47762F"/>
              </a:gs>
            </a:gsLst>
            <a:lin ang="2700000" scaled="1"/>
          </a:gradFill>
          <a:ln w="9525">
            <a:miter lim="800000"/>
            <a:headEnd/>
            <a:tailEnd/>
          </a:ln>
          <a:scene3d>
            <a:camera prst="legacyObliqueBottomRight"/>
            <a:lightRig rig="legacyFlat3" dir="b"/>
          </a:scene3d>
          <a:sp3d extrusionH="100000" prstMaterial="legacyMatte">
            <a:bevelT w="13500" h="13500" prst="angle"/>
            <a:bevelB w="13500" h="13500" prst="angle"/>
            <a:extrusionClr>
              <a:srgbClr val="99FF66"/>
            </a:extrusionClr>
            <a:contourClr>
              <a:srgbClr val="99FF66"/>
            </a:contourClr>
          </a:sp3d>
        </p:spPr>
        <p:txBody>
          <a:bodyPr wrap="none" lIns="0" tIns="0" rIns="0" bIns="0" anchor="b">
            <a:flatTx/>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spcBef>
                <a:spcPct val="0"/>
              </a:spcBef>
              <a:buClrTx/>
              <a:buFontTx/>
              <a:buNone/>
            </a:pPr>
            <a:endParaRPr lang="de-DE" sz="1400"/>
          </a:p>
        </p:txBody>
      </p:sp>
      <p:sp>
        <p:nvSpPr>
          <p:cNvPr id="10261" name="Text Box 58"/>
          <p:cNvSpPr txBox="1">
            <a:spLocks noChangeArrowheads="1"/>
          </p:cNvSpPr>
          <p:nvPr/>
        </p:nvSpPr>
        <p:spPr bwMode="auto">
          <a:xfrm>
            <a:off x="3203575" y="5229225"/>
            <a:ext cx="10366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spcBef>
                <a:spcPct val="0"/>
              </a:spcBef>
              <a:buClrTx/>
              <a:buFontTx/>
              <a:buNone/>
            </a:pPr>
            <a:r>
              <a:rPr lang="en-US" sz="1600"/>
              <a:t>CC DE00</a:t>
            </a:r>
          </a:p>
        </p:txBody>
      </p:sp>
      <p:sp>
        <p:nvSpPr>
          <p:cNvPr id="10262" name="AutoShape 59"/>
          <p:cNvSpPr>
            <a:spLocks noChangeArrowheads="1"/>
          </p:cNvSpPr>
          <p:nvPr/>
        </p:nvSpPr>
        <p:spPr bwMode="auto">
          <a:xfrm>
            <a:off x="3398838" y="4797425"/>
            <a:ext cx="938212" cy="401638"/>
          </a:xfrm>
          <a:prstGeom prst="parallelogram">
            <a:avLst>
              <a:gd name="adj" fmla="val 44665"/>
            </a:avLst>
          </a:prstGeom>
          <a:solidFill>
            <a:srgbClr val="FFFF99"/>
          </a:solidFill>
          <a:ln w="9525">
            <a:miter lim="800000"/>
            <a:headEnd/>
            <a:tailEnd/>
          </a:ln>
          <a:scene3d>
            <a:camera prst="legacyObliqueBottomRight"/>
            <a:lightRig rig="legacyFlat3" dir="b"/>
          </a:scene3d>
          <a:sp3d extrusionH="100000" prstMaterial="legacyMatte">
            <a:bevelT w="13500" h="13500" prst="angle"/>
            <a:bevelB w="13500" h="13500" prst="angle"/>
            <a:extrusionClr>
              <a:srgbClr val="FFFF99"/>
            </a:extrusionClr>
            <a:contourClr>
              <a:srgbClr val="FFFF99"/>
            </a:contourClr>
          </a:sp3d>
        </p:spPr>
        <p:txBody>
          <a:bodyPr wrap="none" lIns="0" tIns="0" rIns="0" bIns="0" anchor="b">
            <a:flatTx/>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spcBef>
                <a:spcPct val="0"/>
              </a:spcBef>
              <a:buClrTx/>
              <a:buFontTx/>
              <a:buNone/>
            </a:pPr>
            <a:endParaRPr lang="de-DE" sz="1400"/>
          </a:p>
        </p:txBody>
      </p:sp>
      <p:sp>
        <p:nvSpPr>
          <p:cNvPr id="10263" name="Text Box 60"/>
          <p:cNvSpPr txBox="1">
            <a:spLocks noChangeArrowheads="1"/>
          </p:cNvSpPr>
          <p:nvPr/>
        </p:nvSpPr>
        <p:spPr bwMode="auto">
          <a:xfrm>
            <a:off x="3419475" y="4762500"/>
            <a:ext cx="10096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spcBef>
                <a:spcPct val="50000"/>
              </a:spcBef>
              <a:buClrTx/>
              <a:buFontTx/>
              <a:buNone/>
            </a:pPr>
            <a:r>
              <a:rPr lang="en-US" sz="1000">
                <a:cs typeface="Times New Roman" panose="02020603050405020304" pitchFamily="18" charset="0"/>
              </a:rPr>
              <a:t>  </a:t>
            </a:r>
            <a:r>
              <a:rPr lang="en-US" sz="1200">
                <a:cs typeface="Times New Roman" panose="02020603050405020304" pitchFamily="18" charset="0"/>
              </a:rPr>
              <a:t>DE South</a:t>
            </a:r>
          </a:p>
          <a:p>
            <a:pPr>
              <a:spcBef>
                <a:spcPct val="0"/>
              </a:spcBef>
              <a:buClrTx/>
              <a:buFontTx/>
              <a:buNone/>
            </a:pPr>
            <a:r>
              <a:rPr lang="en-US" sz="1400" b="0">
                <a:cs typeface="Times New Roman" panose="02020603050405020304" pitchFamily="18" charset="0"/>
              </a:rPr>
              <a:t> DS00</a:t>
            </a:r>
          </a:p>
        </p:txBody>
      </p:sp>
      <p:sp>
        <p:nvSpPr>
          <p:cNvPr id="10264" name="AutoShape 61"/>
          <p:cNvSpPr>
            <a:spLocks noChangeArrowheads="1"/>
          </p:cNvSpPr>
          <p:nvPr/>
        </p:nvSpPr>
        <p:spPr bwMode="auto">
          <a:xfrm>
            <a:off x="3595688" y="4327525"/>
            <a:ext cx="938212" cy="401638"/>
          </a:xfrm>
          <a:prstGeom prst="parallelogram">
            <a:avLst>
              <a:gd name="adj" fmla="val 44665"/>
            </a:avLst>
          </a:prstGeom>
          <a:solidFill>
            <a:srgbClr val="FFFF99"/>
          </a:solidFill>
          <a:ln w="9525">
            <a:miter lim="800000"/>
            <a:headEnd/>
            <a:tailEnd/>
          </a:ln>
          <a:scene3d>
            <a:camera prst="legacyObliqueBottomRight"/>
            <a:lightRig rig="legacyFlat3" dir="b"/>
          </a:scene3d>
          <a:sp3d extrusionH="100000" prstMaterial="legacyMatte">
            <a:bevelT w="13500" h="13500" prst="angle"/>
            <a:bevelB w="13500" h="13500" prst="angle"/>
            <a:extrusionClr>
              <a:srgbClr val="FFFF99"/>
            </a:extrusionClr>
            <a:contourClr>
              <a:srgbClr val="FFFF99"/>
            </a:contourClr>
          </a:sp3d>
        </p:spPr>
        <p:txBody>
          <a:bodyPr wrap="none" lIns="0" tIns="0" rIns="0" bIns="0" anchor="b">
            <a:flatTx/>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spcBef>
                <a:spcPct val="0"/>
              </a:spcBef>
              <a:buClrTx/>
              <a:buFontTx/>
              <a:buNone/>
            </a:pPr>
            <a:endParaRPr lang="de-DE" sz="1400"/>
          </a:p>
        </p:txBody>
      </p:sp>
      <p:sp>
        <p:nvSpPr>
          <p:cNvPr id="10265" name="Text Box 62"/>
          <p:cNvSpPr txBox="1">
            <a:spLocks noChangeArrowheads="1"/>
          </p:cNvSpPr>
          <p:nvPr/>
        </p:nvSpPr>
        <p:spPr bwMode="auto">
          <a:xfrm>
            <a:off x="3616325" y="4292600"/>
            <a:ext cx="9366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spcBef>
                <a:spcPct val="50000"/>
              </a:spcBef>
              <a:buClrTx/>
              <a:buFontTx/>
              <a:buNone/>
            </a:pPr>
            <a:r>
              <a:rPr lang="en-US" sz="1000">
                <a:cs typeface="Times New Roman" panose="02020603050405020304" pitchFamily="18" charset="0"/>
              </a:rPr>
              <a:t>  </a:t>
            </a:r>
            <a:r>
              <a:rPr lang="en-US" sz="1200">
                <a:cs typeface="Times New Roman" panose="02020603050405020304" pitchFamily="18" charset="0"/>
              </a:rPr>
              <a:t>DE North</a:t>
            </a:r>
          </a:p>
          <a:p>
            <a:pPr>
              <a:spcBef>
                <a:spcPct val="0"/>
              </a:spcBef>
              <a:buClrTx/>
              <a:buFontTx/>
              <a:buNone/>
            </a:pPr>
            <a:r>
              <a:rPr lang="en-US" sz="1400" b="0">
                <a:cs typeface="Times New Roman" panose="02020603050405020304" pitchFamily="18" charset="0"/>
              </a:rPr>
              <a:t> DN00</a:t>
            </a:r>
          </a:p>
        </p:txBody>
      </p:sp>
      <p:sp>
        <p:nvSpPr>
          <p:cNvPr id="10266" name="AutoShape 63"/>
          <p:cNvSpPr>
            <a:spLocks noChangeArrowheads="1"/>
          </p:cNvSpPr>
          <p:nvPr/>
        </p:nvSpPr>
        <p:spPr bwMode="auto">
          <a:xfrm>
            <a:off x="4298950" y="1341438"/>
            <a:ext cx="2865438" cy="4227512"/>
          </a:xfrm>
          <a:prstGeom prst="parallelogram">
            <a:avLst>
              <a:gd name="adj" fmla="val 65981"/>
            </a:avLst>
          </a:prstGeom>
          <a:gradFill rotWithShape="0">
            <a:gsLst>
              <a:gs pos="0">
                <a:srgbClr val="969696"/>
              </a:gs>
              <a:gs pos="100000">
                <a:srgbClr val="454545"/>
              </a:gs>
            </a:gsLst>
            <a:lin ang="2700000" scaled="1"/>
          </a:gradFill>
          <a:ln w="9525">
            <a:miter lim="800000"/>
            <a:headEnd/>
            <a:tailEnd/>
          </a:ln>
          <a:scene3d>
            <a:camera prst="legacyObliqueBottomRight"/>
            <a:lightRig rig="legacyFlat3" dir="b"/>
          </a:scene3d>
          <a:sp3d extrusionH="100000" prstMaterial="legacyMatte">
            <a:bevelT w="13500" h="13500" prst="angle"/>
            <a:bevelB w="13500" h="13500" prst="angle"/>
            <a:extrusionClr>
              <a:srgbClr val="969696"/>
            </a:extrusionClr>
            <a:contourClr>
              <a:srgbClr val="969696"/>
            </a:contourClr>
          </a:sp3d>
        </p:spPr>
        <p:txBody>
          <a:bodyPr wrap="none" lIns="0" tIns="0" rIns="0" bIns="0" anchor="b">
            <a:flatTx/>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spcBef>
                <a:spcPct val="0"/>
              </a:spcBef>
              <a:buClrTx/>
              <a:buFontTx/>
              <a:buNone/>
            </a:pPr>
            <a:endParaRPr lang="de-DE" sz="1400"/>
          </a:p>
        </p:txBody>
      </p:sp>
      <p:sp>
        <p:nvSpPr>
          <p:cNvPr id="10267" name="Text Box 64"/>
          <p:cNvSpPr txBox="1">
            <a:spLocks noChangeArrowheads="1"/>
          </p:cNvSpPr>
          <p:nvPr/>
        </p:nvSpPr>
        <p:spPr bwMode="auto">
          <a:xfrm>
            <a:off x="4356100" y="5229225"/>
            <a:ext cx="10604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spcBef>
                <a:spcPct val="0"/>
              </a:spcBef>
              <a:buClrTx/>
              <a:buFontTx/>
              <a:buNone/>
            </a:pPr>
            <a:r>
              <a:rPr lang="en-US" sz="1600">
                <a:solidFill>
                  <a:srgbClr val="DDDDDD"/>
                </a:solidFill>
              </a:rPr>
              <a:t>CC GB00</a:t>
            </a:r>
          </a:p>
        </p:txBody>
      </p:sp>
      <p:sp>
        <p:nvSpPr>
          <p:cNvPr id="10268" name="AutoShape 65"/>
          <p:cNvSpPr>
            <a:spLocks noChangeArrowheads="1"/>
          </p:cNvSpPr>
          <p:nvPr/>
        </p:nvSpPr>
        <p:spPr bwMode="auto">
          <a:xfrm>
            <a:off x="4548188" y="4797425"/>
            <a:ext cx="938212" cy="401638"/>
          </a:xfrm>
          <a:prstGeom prst="parallelogram">
            <a:avLst>
              <a:gd name="adj" fmla="val 44665"/>
            </a:avLst>
          </a:prstGeom>
          <a:gradFill rotWithShape="1">
            <a:gsLst>
              <a:gs pos="0">
                <a:srgbClr val="969696"/>
              </a:gs>
              <a:gs pos="100000">
                <a:srgbClr val="454545"/>
              </a:gs>
            </a:gsLst>
            <a:lin ang="2700000" scaled="1"/>
          </a:gradFill>
          <a:ln w="9525">
            <a:miter lim="800000"/>
            <a:headEnd/>
            <a:tailEnd/>
          </a:ln>
          <a:scene3d>
            <a:camera prst="legacyObliqueBottomRight"/>
            <a:lightRig rig="legacyFlat3" dir="b"/>
          </a:scene3d>
          <a:sp3d extrusionH="100000" prstMaterial="legacyMatte">
            <a:bevelT w="13500" h="13500" prst="angle"/>
            <a:bevelB w="13500" h="13500" prst="angle"/>
            <a:extrusionClr>
              <a:srgbClr val="969696"/>
            </a:extrusionClr>
            <a:contourClr>
              <a:srgbClr val="969696"/>
            </a:contourClr>
          </a:sp3d>
        </p:spPr>
        <p:txBody>
          <a:bodyPr wrap="none" lIns="0" tIns="0" rIns="0" bIns="0" anchor="b">
            <a:flatTx/>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spcBef>
                <a:spcPct val="0"/>
              </a:spcBef>
              <a:buClrTx/>
              <a:buFontTx/>
              <a:buNone/>
            </a:pPr>
            <a:endParaRPr lang="de-DE" sz="1400"/>
          </a:p>
        </p:txBody>
      </p:sp>
      <p:sp>
        <p:nvSpPr>
          <p:cNvPr id="10269" name="Text Box 66"/>
          <p:cNvSpPr txBox="1">
            <a:spLocks noChangeArrowheads="1"/>
          </p:cNvSpPr>
          <p:nvPr/>
        </p:nvSpPr>
        <p:spPr bwMode="auto">
          <a:xfrm>
            <a:off x="4568825" y="4762500"/>
            <a:ext cx="108426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spcBef>
                <a:spcPct val="50000"/>
              </a:spcBef>
              <a:buClrTx/>
              <a:buFontTx/>
              <a:buNone/>
            </a:pPr>
            <a:r>
              <a:rPr lang="en-US" sz="1000">
                <a:solidFill>
                  <a:srgbClr val="DDDDDD"/>
                </a:solidFill>
                <a:cs typeface="Times New Roman" panose="02020603050405020304" pitchFamily="18" charset="0"/>
              </a:rPr>
              <a:t>  </a:t>
            </a:r>
            <a:r>
              <a:rPr lang="en-US" sz="1200">
                <a:solidFill>
                  <a:srgbClr val="DDDDDD"/>
                </a:solidFill>
                <a:cs typeface="Times New Roman" panose="02020603050405020304" pitchFamily="18" charset="0"/>
              </a:rPr>
              <a:t>GB South</a:t>
            </a:r>
          </a:p>
          <a:p>
            <a:pPr>
              <a:spcBef>
                <a:spcPct val="0"/>
              </a:spcBef>
              <a:buClrTx/>
              <a:buFontTx/>
              <a:buNone/>
            </a:pPr>
            <a:r>
              <a:rPr lang="en-US" sz="1400" b="0">
                <a:solidFill>
                  <a:srgbClr val="DDDDDD"/>
                </a:solidFill>
                <a:cs typeface="Times New Roman" panose="02020603050405020304" pitchFamily="18" charset="0"/>
              </a:rPr>
              <a:t> GS00</a:t>
            </a:r>
          </a:p>
        </p:txBody>
      </p:sp>
      <p:sp>
        <p:nvSpPr>
          <p:cNvPr id="10270" name="AutoShape 67"/>
          <p:cNvSpPr>
            <a:spLocks noChangeArrowheads="1"/>
          </p:cNvSpPr>
          <p:nvPr/>
        </p:nvSpPr>
        <p:spPr bwMode="auto">
          <a:xfrm>
            <a:off x="4745038" y="4327525"/>
            <a:ext cx="938212" cy="401638"/>
          </a:xfrm>
          <a:prstGeom prst="parallelogram">
            <a:avLst>
              <a:gd name="adj" fmla="val 44665"/>
            </a:avLst>
          </a:prstGeom>
          <a:gradFill rotWithShape="1">
            <a:gsLst>
              <a:gs pos="0">
                <a:srgbClr val="969696"/>
              </a:gs>
              <a:gs pos="100000">
                <a:srgbClr val="454545"/>
              </a:gs>
            </a:gsLst>
            <a:lin ang="2700000" scaled="1"/>
          </a:gradFill>
          <a:ln w="9525">
            <a:miter lim="800000"/>
            <a:headEnd/>
            <a:tailEnd/>
          </a:ln>
          <a:scene3d>
            <a:camera prst="legacyObliqueBottomRight"/>
            <a:lightRig rig="legacyFlat3" dir="b"/>
          </a:scene3d>
          <a:sp3d extrusionH="100000" prstMaterial="legacyMatte">
            <a:bevelT w="13500" h="13500" prst="angle"/>
            <a:bevelB w="13500" h="13500" prst="angle"/>
            <a:extrusionClr>
              <a:srgbClr val="969696"/>
            </a:extrusionClr>
            <a:contourClr>
              <a:srgbClr val="969696"/>
            </a:contourClr>
          </a:sp3d>
        </p:spPr>
        <p:txBody>
          <a:bodyPr wrap="none" lIns="0" tIns="0" rIns="0" bIns="0" anchor="b">
            <a:flatTx/>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spcBef>
                <a:spcPct val="0"/>
              </a:spcBef>
              <a:buClrTx/>
              <a:buFontTx/>
              <a:buNone/>
            </a:pPr>
            <a:endParaRPr lang="de-DE" sz="1400"/>
          </a:p>
        </p:txBody>
      </p:sp>
      <p:sp>
        <p:nvSpPr>
          <p:cNvPr id="10271" name="Text Box 68"/>
          <p:cNvSpPr txBox="1">
            <a:spLocks noChangeArrowheads="1"/>
          </p:cNvSpPr>
          <p:nvPr/>
        </p:nvSpPr>
        <p:spPr bwMode="auto">
          <a:xfrm>
            <a:off x="4765675" y="4292600"/>
            <a:ext cx="9366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spcBef>
                <a:spcPct val="50000"/>
              </a:spcBef>
              <a:buClrTx/>
              <a:buFontTx/>
              <a:buNone/>
            </a:pPr>
            <a:r>
              <a:rPr lang="en-US" sz="1000">
                <a:solidFill>
                  <a:srgbClr val="DDDDDD"/>
                </a:solidFill>
                <a:cs typeface="Times New Roman" panose="02020603050405020304" pitchFamily="18" charset="0"/>
              </a:rPr>
              <a:t>  </a:t>
            </a:r>
            <a:r>
              <a:rPr lang="en-US" sz="1200">
                <a:solidFill>
                  <a:srgbClr val="DDDDDD"/>
                </a:solidFill>
                <a:cs typeface="Times New Roman" panose="02020603050405020304" pitchFamily="18" charset="0"/>
              </a:rPr>
              <a:t>GB North</a:t>
            </a:r>
          </a:p>
          <a:p>
            <a:pPr>
              <a:spcBef>
                <a:spcPct val="0"/>
              </a:spcBef>
              <a:buClrTx/>
              <a:buFontTx/>
              <a:buNone/>
            </a:pPr>
            <a:r>
              <a:rPr lang="en-US" sz="1400" b="0">
                <a:solidFill>
                  <a:srgbClr val="DDDDDD"/>
                </a:solidFill>
                <a:cs typeface="Times New Roman" panose="02020603050405020304" pitchFamily="18" charset="0"/>
              </a:rPr>
              <a:t> GN00</a:t>
            </a:r>
          </a:p>
        </p:txBody>
      </p:sp>
      <p:sp>
        <p:nvSpPr>
          <p:cNvPr id="10272" name="Line 69"/>
          <p:cNvSpPr>
            <a:spLocks noChangeShapeType="1"/>
          </p:cNvSpPr>
          <p:nvPr/>
        </p:nvSpPr>
        <p:spPr bwMode="auto">
          <a:xfrm flipH="1">
            <a:off x="5770563" y="1295400"/>
            <a:ext cx="1905000" cy="44958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round/>
                <a:headEnd/>
                <a:tailEnd/>
              </a14:hiddenLine>
            </a:ext>
          </a:extLst>
        </p:spPr>
        <p:txBody>
          <a:bodyPr lIns="90000" tIns="46800" rIns="90000" bIns="0">
            <a:spAutoFit/>
          </a:bodyPr>
          <a:lstStyle/>
          <a:p>
            <a:endParaRPr lang="en-US"/>
          </a:p>
        </p:txBody>
      </p:sp>
      <p:sp>
        <p:nvSpPr>
          <p:cNvPr id="10273" name="AutoShape 70"/>
          <p:cNvSpPr>
            <a:spLocks noChangeArrowheads="1"/>
          </p:cNvSpPr>
          <p:nvPr/>
        </p:nvSpPr>
        <p:spPr bwMode="auto">
          <a:xfrm>
            <a:off x="5810250" y="1341438"/>
            <a:ext cx="2865438" cy="4227512"/>
          </a:xfrm>
          <a:prstGeom prst="parallelogram">
            <a:avLst>
              <a:gd name="adj" fmla="val 65981"/>
            </a:avLst>
          </a:prstGeom>
          <a:gradFill rotWithShape="0">
            <a:gsLst>
              <a:gs pos="0">
                <a:srgbClr val="969696"/>
              </a:gs>
              <a:gs pos="100000">
                <a:srgbClr val="454545"/>
              </a:gs>
            </a:gsLst>
            <a:lin ang="2700000" scaled="1"/>
          </a:gradFill>
          <a:ln w="9525">
            <a:miter lim="800000"/>
            <a:headEnd/>
            <a:tailEnd/>
          </a:ln>
          <a:scene3d>
            <a:camera prst="legacyObliqueBottomRight"/>
            <a:lightRig rig="legacyFlat3" dir="b"/>
          </a:scene3d>
          <a:sp3d extrusionH="100000" prstMaterial="legacyMatte">
            <a:bevelT w="13500" h="13500" prst="angle"/>
            <a:bevelB w="13500" h="13500" prst="angle"/>
            <a:extrusionClr>
              <a:srgbClr val="969696"/>
            </a:extrusionClr>
            <a:contourClr>
              <a:srgbClr val="969696"/>
            </a:contourClr>
          </a:sp3d>
        </p:spPr>
        <p:txBody>
          <a:bodyPr wrap="none" lIns="0" tIns="0" rIns="0" bIns="0" anchor="b">
            <a:flatTx/>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spcBef>
                <a:spcPct val="0"/>
              </a:spcBef>
              <a:buClrTx/>
              <a:buFontTx/>
              <a:buNone/>
            </a:pPr>
            <a:endParaRPr lang="de-DE" sz="1400"/>
          </a:p>
        </p:txBody>
      </p:sp>
      <p:sp>
        <p:nvSpPr>
          <p:cNvPr id="10274" name="Text Box 71"/>
          <p:cNvSpPr txBox="1">
            <a:spLocks noChangeArrowheads="1"/>
          </p:cNvSpPr>
          <p:nvPr/>
        </p:nvSpPr>
        <p:spPr bwMode="auto">
          <a:xfrm>
            <a:off x="5867400" y="5229225"/>
            <a:ext cx="1047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spcBef>
                <a:spcPct val="0"/>
              </a:spcBef>
              <a:buClrTx/>
              <a:buFontTx/>
              <a:buNone/>
            </a:pPr>
            <a:r>
              <a:rPr lang="en-US" sz="1600">
                <a:solidFill>
                  <a:srgbClr val="DDDDDD"/>
                </a:solidFill>
              </a:rPr>
              <a:t>CC AU00</a:t>
            </a:r>
          </a:p>
        </p:txBody>
      </p:sp>
      <p:sp>
        <p:nvSpPr>
          <p:cNvPr id="10275" name="AutoShape 72"/>
          <p:cNvSpPr>
            <a:spLocks noChangeArrowheads="1"/>
          </p:cNvSpPr>
          <p:nvPr/>
        </p:nvSpPr>
        <p:spPr bwMode="auto">
          <a:xfrm>
            <a:off x="6059488" y="4797425"/>
            <a:ext cx="938212" cy="401638"/>
          </a:xfrm>
          <a:prstGeom prst="parallelogram">
            <a:avLst>
              <a:gd name="adj" fmla="val 44665"/>
            </a:avLst>
          </a:prstGeom>
          <a:gradFill rotWithShape="1">
            <a:gsLst>
              <a:gs pos="0">
                <a:srgbClr val="969696"/>
              </a:gs>
              <a:gs pos="100000">
                <a:srgbClr val="454545"/>
              </a:gs>
            </a:gsLst>
            <a:lin ang="2700000" scaled="1"/>
          </a:gradFill>
          <a:ln w="9525">
            <a:miter lim="800000"/>
            <a:headEnd/>
            <a:tailEnd/>
          </a:ln>
          <a:scene3d>
            <a:camera prst="legacyObliqueBottomRight"/>
            <a:lightRig rig="legacyFlat3" dir="b"/>
          </a:scene3d>
          <a:sp3d extrusionH="100000" prstMaterial="legacyMatte">
            <a:bevelT w="13500" h="13500" prst="angle"/>
            <a:bevelB w="13500" h="13500" prst="angle"/>
            <a:extrusionClr>
              <a:srgbClr val="969696"/>
            </a:extrusionClr>
            <a:contourClr>
              <a:srgbClr val="969696"/>
            </a:contourClr>
          </a:sp3d>
        </p:spPr>
        <p:txBody>
          <a:bodyPr wrap="none" lIns="0" tIns="0" rIns="0" bIns="0" anchor="b">
            <a:flatTx/>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spcBef>
                <a:spcPct val="0"/>
              </a:spcBef>
              <a:buClrTx/>
              <a:buFontTx/>
              <a:buNone/>
            </a:pPr>
            <a:endParaRPr lang="de-DE" sz="1400"/>
          </a:p>
        </p:txBody>
      </p:sp>
      <p:sp>
        <p:nvSpPr>
          <p:cNvPr id="10276" name="Text Box 73"/>
          <p:cNvSpPr txBox="1">
            <a:spLocks noChangeArrowheads="1"/>
          </p:cNvSpPr>
          <p:nvPr/>
        </p:nvSpPr>
        <p:spPr bwMode="auto">
          <a:xfrm>
            <a:off x="6080125" y="4762500"/>
            <a:ext cx="108426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spcBef>
                <a:spcPct val="50000"/>
              </a:spcBef>
              <a:buClrTx/>
              <a:buFontTx/>
              <a:buNone/>
            </a:pPr>
            <a:r>
              <a:rPr lang="en-US" sz="1000">
                <a:solidFill>
                  <a:srgbClr val="DDDDDD"/>
                </a:solidFill>
                <a:cs typeface="Times New Roman" panose="02020603050405020304" pitchFamily="18" charset="0"/>
              </a:rPr>
              <a:t>  </a:t>
            </a:r>
            <a:r>
              <a:rPr lang="en-US" sz="1200">
                <a:solidFill>
                  <a:srgbClr val="DDDDDD"/>
                </a:solidFill>
                <a:cs typeface="Times New Roman" panose="02020603050405020304" pitchFamily="18" charset="0"/>
              </a:rPr>
              <a:t>AU South</a:t>
            </a:r>
          </a:p>
          <a:p>
            <a:pPr>
              <a:spcBef>
                <a:spcPct val="0"/>
              </a:spcBef>
              <a:buClrTx/>
              <a:buFontTx/>
              <a:buNone/>
            </a:pPr>
            <a:r>
              <a:rPr lang="en-US" sz="1400" b="0">
                <a:solidFill>
                  <a:srgbClr val="DDDDDD"/>
                </a:solidFill>
                <a:cs typeface="Times New Roman" panose="02020603050405020304" pitchFamily="18" charset="0"/>
              </a:rPr>
              <a:t> AS00</a:t>
            </a:r>
          </a:p>
        </p:txBody>
      </p:sp>
      <p:sp>
        <p:nvSpPr>
          <p:cNvPr id="10277" name="AutoShape 74"/>
          <p:cNvSpPr>
            <a:spLocks noChangeArrowheads="1"/>
          </p:cNvSpPr>
          <p:nvPr/>
        </p:nvSpPr>
        <p:spPr bwMode="auto">
          <a:xfrm>
            <a:off x="6256338" y="4327525"/>
            <a:ext cx="938212" cy="401638"/>
          </a:xfrm>
          <a:prstGeom prst="parallelogram">
            <a:avLst>
              <a:gd name="adj" fmla="val 44665"/>
            </a:avLst>
          </a:prstGeom>
          <a:gradFill rotWithShape="1">
            <a:gsLst>
              <a:gs pos="0">
                <a:srgbClr val="969696"/>
              </a:gs>
              <a:gs pos="100000">
                <a:srgbClr val="454545"/>
              </a:gs>
            </a:gsLst>
            <a:lin ang="2700000" scaled="1"/>
          </a:gradFill>
          <a:ln w="9525">
            <a:miter lim="800000"/>
            <a:headEnd/>
            <a:tailEnd/>
          </a:ln>
          <a:scene3d>
            <a:camera prst="legacyObliqueBottomRight"/>
            <a:lightRig rig="legacyFlat3" dir="b"/>
          </a:scene3d>
          <a:sp3d extrusionH="100000" prstMaterial="legacyMatte">
            <a:bevelT w="13500" h="13500" prst="angle"/>
            <a:bevelB w="13500" h="13500" prst="angle"/>
            <a:extrusionClr>
              <a:srgbClr val="969696"/>
            </a:extrusionClr>
            <a:contourClr>
              <a:srgbClr val="969696"/>
            </a:contourClr>
          </a:sp3d>
        </p:spPr>
        <p:txBody>
          <a:bodyPr wrap="none" lIns="0" tIns="0" rIns="0" bIns="0" anchor="b">
            <a:flatTx/>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spcBef>
                <a:spcPct val="0"/>
              </a:spcBef>
              <a:buClrTx/>
              <a:buFontTx/>
              <a:buNone/>
            </a:pPr>
            <a:endParaRPr lang="de-DE" sz="1400"/>
          </a:p>
        </p:txBody>
      </p:sp>
      <p:sp>
        <p:nvSpPr>
          <p:cNvPr id="10278" name="Text Box 75"/>
          <p:cNvSpPr txBox="1">
            <a:spLocks noChangeArrowheads="1"/>
          </p:cNvSpPr>
          <p:nvPr/>
        </p:nvSpPr>
        <p:spPr bwMode="auto">
          <a:xfrm>
            <a:off x="6276975" y="4292600"/>
            <a:ext cx="9366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spcBef>
                <a:spcPct val="50000"/>
              </a:spcBef>
              <a:buClrTx/>
              <a:buFontTx/>
              <a:buNone/>
            </a:pPr>
            <a:r>
              <a:rPr lang="en-US" sz="1000">
                <a:solidFill>
                  <a:srgbClr val="DDDDDD"/>
                </a:solidFill>
                <a:cs typeface="Times New Roman" panose="02020603050405020304" pitchFamily="18" charset="0"/>
              </a:rPr>
              <a:t>  </a:t>
            </a:r>
            <a:r>
              <a:rPr lang="en-US" sz="1200">
                <a:solidFill>
                  <a:srgbClr val="DDDDDD"/>
                </a:solidFill>
                <a:cs typeface="Times New Roman" panose="02020603050405020304" pitchFamily="18" charset="0"/>
              </a:rPr>
              <a:t>AU North</a:t>
            </a:r>
          </a:p>
          <a:p>
            <a:pPr>
              <a:spcBef>
                <a:spcPct val="0"/>
              </a:spcBef>
              <a:buClrTx/>
              <a:buFontTx/>
              <a:buNone/>
            </a:pPr>
            <a:r>
              <a:rPr lang="en-US" sz="1400" b="0">
                <a:solidFill>
                  <a:srgbClr val="DDDDDD"/>
                </a:solidFill>
                <a:cs typeface="Times New Roman" panose="02020603050405020304" pitchFamily="18" charset="0"/>
              </a:rPr>
              <a:t> AN00</a:t>
            </a:r>
          </a:p>
        </p:txBody>
      </p:sp>
      <p:sp>
        <p:nvSpPr>
          <p:cNvPr id="10279" name="AutoShape 76"/>
          <p:cNvSpPr>
            <a:spLocks noChangeArrowheads="1"/>
          </p:cNvSpPr>
          <p:nvPr/>
        </p:nvSpPr>
        <p:spPr bwMode="auto">
          <a:xfrm>
            <a:off x="1143000" y="2590800"/>
            <a:ext cx="7391400" cy="609600"/>
          </a:xfrm>
          <a:prstGeom prst="parallelogram">
            <a:avLst>
              <a:gd name="adj" fmla="val 44514"/>
            </a:avLst>
          </a:prstGeom>
          <a:gradFill rotWithShape="0">
            <a:gsLst>
              <a:gs pos="0">
                <a:srgbClr val="0099FF"/>
              </a:gs>
              <a:gs pos="100000">
                <a:srgbClr val="004776"/>
              </a:gs>
            </a:gsLst>
            <a:lin ang="2700000" scaled="1"/>
          </a:gradFill>
          <a:ln w="9525">
            <a:miter lim="800000"/>
            <a:headEnd/>
            <a:tailEnd/>
          </a:ln>
          <a:scene3d>
            <a:camera prst="legacyObliqueBottomRight"/>
            <a:lightRig rig="legacyFlat3" dir="b"/>
          </a:scene3d>
          <a:sp3d extrusionH="100000" prstMaterial="legacyMatte">
            <a:bevelT w="13500" h="13500" prst="angle"/>
            <a:bevelB w="13500" h="13500" prst="angle"/>
            <a:extrusionClr>
              <a:srgbClr val="0099FF"/>
            </a:extrusionClr>
            <a:contourClr>
              <a:srgbClr val="0099FF"/>
            </a:contourClr>
          </a:sp3d>
        </p:spPr>
        <p:txBody>
          <a:bodyPr wrap="none" lIns="0" tIns="0" rIns="0" bIns="0" anchor="ctr">
            <a:flatTx/>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spcBef>
                <a:spcPct val="0"/>
              </a:spcBef>
              <a:buClrTx/>
              <a:buFontTx/>
              <a:buNone/>
            </a:pPr>
            <a:endParaRPr lang="de-DE" sz="1400">
              <a:solidFill>
                <a:srgbClr val="FFFF66"/>
              </a:solidFill>
              <a:latin typeface="Times New Roman" panose="02020603050405020304" pitchFamily="18" charset="0"/>
            </a:endParaRPr>
          </a:p>
        </p:txBody>
      </p:sp>
      <p:sp>
        <p:nvSpPr>
          <p:cNvPr id="10280" name="AutoShape 77"/>
          <p:cNvSpPr>
            <a:spLocks noChangeArrowheads="1"/>
          </p:cNvSpPr>
          <p:nvPr/>
        </p:nvSpPr>
        <p:spPr bwMode="auto">
          <a:xfrm>
            <a:off x="1524000" y="1752600"/>
            <a:ext cx="7391400" cy="609600"/>
          </a:xfrm>
          <a:prstGeom prst="parallelogram">
            <a:avLst>
              <a:gd name="adj" fmla="val 44514"/>
            </a:avLst>
          </a:prstGeom>
          <a:gradFill rotWithShape="0">
            <a:gsLst>
              <a:gs pos="0">
                <a:srgbClr val="0099FF"/>
              </a:gs>
              <a:gs pos="100000">
                <a:srgbClr val="004776"/>
              </a:gs>
            </a:gsLst>
            <a:lin ang="2700000" scaled="1"/>
          </a:gradFill>
          <a:ln w="9525">
            <a:miter lim="800000"/>
            <a:headEnd/>
            <a:tailEnd/>
          </a:ln>
          <a:scene3d>
            <a:camera prst="legacyObliqueBottomRight"/>
            <a:lightRig rig="legacyFlat3" dir="b"/>
          </a:scene3d>
          <a:sp3d extrusionH="100000" prstMaterial="legacyMatte">
            <a:bevelT w="13500" h="13500" prst="angle"/>
            <a:bevelB w="13500" h="13500" prst="angle"/>
            <a:extrusionClr>
              <a:srgbClr val="0099FF"/>
            </a:extrusionClr>
            <a:contourClr>
              <a:srgbClr val="0099FF"/>
            </a:contourClr>
          </a:sp3d>
        </p:spPr>
        <p:txBody>
          <a:bodyPr wrap="none" lIns="0" tIns="0" rIns="0" bIns="0" anchor="ctr">
            <a:flatTx/>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spcBef>
                <a:spcPct val="0"/>
              </a:spcBef>
              <a:buClrTx/>
              <a:buFontTx/>
              <a:buNone/>
            </a:pPr>
            <a:endParaRPr lang="de-DE" sz="800">
              <a:latin typeface="Times New Roman" panose="02020603050405020304" pitchFamily="18" charset="0"/>
            </a:endParaRPr>
          </a:p>
        </p:txBody>
      </p:sp>
      <p:sp>
        <p:nvSpPr>
          <p:cNvPr id="10281" name="Text Box 78"/>
          <p:cNvSpPr txBox="1">
            <a:spLocks noChangeArrowheads="1"/>
          </p:cNvSpPr>
          <p:nvPr/>
        </p:nvSpPr>
        <p:spPr bwMode="auto">
          <a:xfrm>
            <a:off x="1606550" y="1841500"/>
            <a:ext cx="4117975"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spcBef>
                <a:spcPct val="0"/>
              </a:spcBef>
              <a:buClrTx/>
              <a:buFontTx/>
              <a:buNone/>
            </a:pPr>
            <a:r>
              <a:rPr lang="en-US" sz="1400" dirty="0">
                <a:solidFill>
                  <a:srgbClr val="FFFF66"/>
                </a:solidFill>
              </a:rPr>
              <a:t>      </a:t>
            </a:r>
            <a:r>
              <a:rPr lang="en-US" sz="1600" dirty="0"/>
              <a:t>Distribution Channel Wholesale WH</a:t>
            </a:r>
            <a:endParaRPr lang="en-US" sz="1600" dirty="0">
              <a:cs typeface="Times New Roman" panose="02020603050405020304" pitchFamily="18" charset="0"/>
            </a:endParaRPr>
          </a:p>
        </p:txBody>
      </p:sp>
      <p:sp>
        <p:nvSpPr>
          <p:cNvPr id="10282" name="Text Box 79"/>
          <p:cNvSpPr txBox="1">
            <a:spLocks noChangeArrowheads="1"/>
          </p:cNvSpPr>
          <p:nvPr/>
        </p:nvSpPr>
        <p:spPr bwMode="auto">
          <a:xfrm>
            <a:off x="1149350" y="2743200"/>
            <a:ext cx="3927475"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spcBef>
                <a:spcPct val="0"/>
              </a:spcBef>
              <a:buClrTx/>
              <a:buFontTx/>
              <a:buNone/>
            </a:pPr>
            <a:r>
              <a:rPr lang="en-US" sz="1400"/>
              <a:t>       </a:t>
            </a:r>
            <a:r>
              <a:rPr lang="en-US" sz="1600"/>
              <a:t>Distribution Channel Internet IN</a:t>
            </a:r>
            <a:endParaRPr lang="en-US" sz="1600">
              <a:cs typeface="Times New Roman" panose="02020603050405020304" pitchFamily="18" charset="0"/>
            </a:endParaRPr>
          </a:p>
        </p:txBody>
      </p:sp>
      <p:sp>
        <p:nvSpPr>
          <p:cNvPr id="10283" name="AutoShape 80"/>
          <p:cNvSpPr>
            <a:spLocks noChangeArrowheads="1"/>
          </p:cNvSpPr>
          <p:nvPr/>
        </p:nvSpPr>
        <p:spPr bwMode="auto">
          <a:xfrm>
            <a:off x="5508625" y="1125538"/>
            <a:ext cx="1873250" cy="2578100"/>
          </a:xfrm>
          <a:prstGeom prst="parallelogram">
            <a:avLst>
              <a:gd name="adj" fmla="val 61185"/>
            </a:avLst>
          </a:prstGeom>
          <a:gradFill rotWithShape="0">
            <a:gsLst>
              <a:gs pos="0">
                <a:srgbClr val="A4B3E4"/>
              </a:gs>
              <a:gs pos="100000">
                <a:srgbClr val="767676"/>
              </a:gs>
            </a:gsLst>
            <a:lin ang="2700000" scaled="1"/>
          </a:gradFill>
          <a:ln w="9525">
            <a:miter lim="800000"/>
            <a:headEnd/>
            <a:tailEnd/>
          </a:ln>
          <a:scene3d>
            <a:camera prst="legacyObliqueBottomRight"/>
            <a:lightRig rig="legacyFlat3" dir="b"/>
          </a:scene3d>
          <a:sp3d extrusionH="100000" prstMaterial="legacyMatte">
            <a:bevelT w="13500" h="13500" prst="angle"/>
            <a:bevelB w="13500" h="13500" prst="angle"/>
            <a:extrusionClr>
              <a:srgbClr val="A4B3E4"/>
            </a:extrusionClr>
            <a:contourClr>
              <a:srgbClr val="A4B3E4"/>
            </a:contourClr>
          </a:sp3d>
        </p:spPr>
        <p:txBody>
          <a:bodyPr wrap="none" lIns="0" tIns="0" rIns="0" bIns="0" anchor="b">
            <a:flatTx/>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spcBef>
                <a:spcPct val="0"/>
              </a:spcBef>
              <a:buClrTx/>
              <a:buFontTx/>
              <a:buNone/>
            </a:pPr>
            <a:endParaRPr lang="de-DE" sz="1400">
              <a:solidFill>
                <a:srgbClr val="FFFF66"/>
              </a:solidFill>
            </a:endParaRPr>
          </a:p>
        </p:txBody>
      </p:sp>
      <p:sp>
        <p:nvSpPr>
          <p:cNvPr id="10284" name="Text Box 81"/>
          <p:cNvSpPr txBox="1">
            <a:spLocks noChangeArrowheads="1"/>
          </p:cNvSpPr>
          <p:nvPr/>
        </p:nvSpPr>
        <p:spPr bwMode="auto">
          <a:xfrm rot="-3995528">
            <a:off x="5299868" y="2421732"/>
            <a:ext cx="21129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eaLnBrk="1" hangingPunct="1">
              <a:spcBef>
                <a:spcPct val="0"/>
              </a:spcBef>
              <a:buClrTx/>
              <a:buFontTx/>
              <a:buNone/>
            </a:pPr>
            <a:r>
              <a:rPr lang="en-US" sz="1600"/>
              <a:t>Division Bicycles BI</a:t>
            </a:r>
          </a:p>
        </p:txBody>
      </p:sp>
      <p:sp>
        <p:nvSpPr>
          <p:cNvPr id="10285" name="AutoShape 82"/>
          <p:cNvSpPr>
            <a:spLocks noChangeArrowheads="1"/>
          </p:cNvSpPr>
          <p:nvPr/>
        </p:nvSpPr>
        <p:spPr bwMode="auto">
          <a:xfrm>
            <a:off x="6413500" y="1119188"/>
            <a:ext cx="1873250" cy="2578100"/>
          </a:xfrm>
          <a:prstGeom prst="parallelogram">
            <a:avLst>
              <a:gd name="adj" fmla="val 61185"/>
            </a:avLst>
          </a:prstGeom>
          <a:gradFill rotWithShape="0">
            <a:gsLst>
              <a:gs pos="0">
                <a:srgbClr val="A4B3E4"/>
              </a:gs>
              <a:gs pos="100000">
                <a:srgbClr val="767676"/>
              </a:gs>
            </a:gsLst>
            <a:lin ang="2700000" scaled="1"/>
          </a:gradFill>
          <a:ln w="9525">
            <a:miter lim="800000"/>
            <a:headEnd/>
            <a:tailEnd/>
          </a:ln>
          <a:scene3d>
            <a:camera prst="legacyObliqueBottomRight"/>
            <a:lightRig rig="legacyFlat3" dir="b"/>
          </a:scene3d>
          <a:sp3d extrusionH="100000" prstMaterial="legacyMatte">
            <a:bevelT w="13500" h="13500" prst="angle"/>
            <a:bevelB w="13500" h="13500" prst="angle"/>
            <a:extrusionClr>
              <a:srgbClr val="A4B3E4"/>
            </a:extrusionClr>
            <a:contourClr>
              <a:srgbClr val="A4B3E4"/>
            </a:contourClr>
          </a:sp3d>
        </p:spPr>
        <p:txBody>
          <a:bodyPr wrap="none" lIns="0" tIns="0" rIns="0" bIns="0" anchor="b">
            <a:flatTx/>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spcBef>
                <a:spcPct val="0"/>
              </a:spcBef>
              <a:buClrTx/>
              <a:buFontTx/>
              <a:buNone/>
            </a:pPr>
            <a:endParaRPr lang="de-DE" sz="1400">
              <a:solidFill>
                <a:srgbClr val="FFFF66"/>
              </a:solidFill>
            </a:endParaRPr>
          </a:p>
        </p:txBody>
      </p:sp>
      <p:sp>
        <p:nvSpPr>
          <p:cNvPr id="10286" name="Text Box 83"/>
          <p:cNvSpPr txBox="1">
            <a:spLocks noChangeArrowheads="1"/>
          </p:cNvSpPr>
          <p:nvPr/>
        </p:nvSpPr>
        <p:spPr bwMode="auto">
          <a:xfrm rot="-3995528">
            <a:off x="6075362" y="2238376"/>
            <a:ext cx="25622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eaLnBrk="1" hangingPunct="1">
              <a:spcBef>
                <a:spcPct val="0"/>
              </a:spcBef>
              <a:buClrTx/>
              <a:buFontTx/>
              <a:buNone/>
            </a:pPr>
            <a:r>
              <a:rPr lang="en-US" sz="1600"/>
              <a:t>Division Accessories AS</a:t>
            </a:r>
          </a:p>
        </p:txBody>
      </p:sp>
      <p:pic>
        <p:nvPicPr>
          <p:cNvPr id="10287" name="Picture 48" descr="ARIS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8400" y="908050"/>
            <a:ext cx="2159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8" name="Text Box 49"/>
          <p:cNvSpPr txBox="1">
            <a:spLocks noChangeArrowheads="1"/>
          </p:cNvSpPr>
          <p:nvPr/>
        </p:nvSpPr>
        <p:spPr bwMode="auto">
          <a:xfrm>
            <a:off x="7450138" y="4797425"/>
            <a:ext cx="1131887"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r" eaLnBrk="1" hangingPunct="1">
              <a:spcBef>
                <a:spcPct val="0"/>
              </a:spcBef>
              <a:buClrTx/>
              <a:buFontTx/>
              <a:buNone/>
            </a:pPr>
            <a:r>
              <a:rPr lang="de-DE" sz="1200"/>
              <a:t>Sales</a:t>
            </a:r>
          </a:p>
          <a:p>
            <a:pPr algn="r" eaLnBrk="1" hangingPunct="1">
              <a:spcBef>
                <a:spcPct val="0"/>
              </a:spcBef>
              <a:buClrTx/>
              <a:buFontTx/>
              <a:buNone/>
            </a:pPr>
            <a:r>
              <a:rPr lang="de-DE" sz="1200"/>
              <a:t>Organisation</a:t>
            </a:r>
          </a:p>
        </p:txBody>
      </p:sp>
      <p:sp>
        <p:nvSpPr>
          <p:cNvPr id="10289" name="Text Box 50"/>
          <p:cNvSpPr txBox="1">
            <a:spLocks noChangeArrowheads="1"/>
          </p:cNvSpPr>
          <p:nvPr/>
        </p:nvSpPr>
        <p:spPr bwMode="auto">
          <a:xfrm>
            <a:off x="7272338" y="5302250"/>
            <a:ext cx="1309687"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r" eaLnBrk="1" hangingPunct="1">
              <a:spcBef>
                <a:spcPct val="0"/>
              </a:spcBef>
              <a:buClrTx/>
              <a:buFontTx/>
              <a:buNone/>
            </a:pPr>
            <a:r>
              <a:rPr lang="de-DE" sz="1200"/>
              <a:t>Company Code</a:t>
            </a:r>
          </a:p>
        </p:txBody>
      </p:sp>
    </p:spTree>
    <p:extLst>
      <p:ext uri="{BB962C8B-B14F-4D97-AF65-F5344CB8AC3E}">
        <p14:creationId xmlns:p14="http://schemas.microsoft.com/office/powerpoint/2010/main" val="14666073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30" descr="VA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1196975"/>
            <a:ext cx="8207375" cy="509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Rectangle 2"/>
          <p:cNvSpPr>
            <a:spLocks noGrp="1"/>
          </p:cNvSpPr>
          <p:nvPr>
            <p:ph type="title" idx="4294967295"/>
          </p:nvPr>
        </p:nvSpPr>
        <p:spPr/>
        <p:txBody>
          <a:bodyPr/>
          <a:lstStyle/>
          <a:p>
            <a:r>
              <a:rPr lang="en-US" smtClean="0"/>
              <a:t>SD Master Data</a:t>
            </a:r>
          </a:p>
        </p:txBody>
      </p:sp>
      <p:sp>
        <p:nvSpPr>
          <p:cNvPr id="190468" name="Oval 4"/>
          <p:cNvSpPr>
            <a:spLocks noChangeArrowheads="1"/>
          </p:cNvSpPr>
          <p:nvPr/>
        </p:nvSpPr>
        <p:spPr bwMode="auto">
          <a:xfrm>
            <a:off x="1187450" y="1747838"/>
            <a:ext cx="3455988" cy="504825"/>
          </a:xfrm>
          <a:prstGeom prst="ellipse">
            <a:avLst/>
          </a:prstGeom>
          <a:noFill/>
          <a:ln w="254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endParaRPr lang="de-DE"/>
          </a:p>
        </p:txBody>
      </p:sp>
      <p:sp>
        <p:nvSpPr>
          <p:cNvPr id="190469" name="Oval 5"/>
          <p:cNvSpPr>
            <a:spLocks noChangeArrowheads="1"/>
          </p:cNvSpPr>
          <p:nvPr/>
        </p:nvSpPr>
        <p:spPr bwMode="auto">
          <a:xfrm>
            <a:off x="1258888" y="3549650"/>
            <a:ext cx="1800225" cy="206375"/>
          </a:xfrm>
          <a:prstGeom prst="ellipse">
            <a:avLst/>
          </a:prstGeom>
          <a:noFill/>
          <a:ln w="254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endParaRPr lang="de-DE"/>
          </a:p>
        </p:txBody>
      </p:sp>
      <p:sp>
        <p:nvSpPr>
          <p:cNvPr id="190470" name="Oval 6"/>
          <p:cNvSpPr>
            <a:spLocks noChangeArrowheads="1"/>
          </p:cNvSpPr>
          <p:nvPr/>
        </p:nvSpPr>
        <p:spPr bwMode="auto">
          <a:xfrm>
            <a:off x="3211513" y="3552825"/>
            <a:ext cx="792162" cy="195263"/>
          </a:xfrm>
          <a:prstGeom prst="ellipse">
            <a:avLst/>
          </a:prstGeom>
          <a:noFill/>
          <a:ln w="254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endParaRPr lang="de-DE"/>
          </a:p>
        </p:txBody>
      </p:sp>
      <p:sp>
        <p:nvSpPr>
          <p:cNvPr id="190471" name="AutoShape 7"/>
          <p:cNvSpPr>
            <a:spLocks noChangeArrowheads="1"/>
          </p:cNvSpPr>
          <p:nvPr/>
        </p:nvSpPr>
        <p:spPr bwMode="auto">
          <a:xfrm>
            <a:off x="6084888" y="1773238"/>
            <a:ext cx="1511300" cy="503237"/>
          </a:xfrm>
          <a:prstGeom prst="can">
            <a:avLst>
              <a:gd name="adj" fmla="val 25000"/>
            </a:avLst>
          </a:prstGeom>
          <a:solidFill>
            <a:schemeClr val="accent1"/>
          </a:solidFill>
          <a:ln w="12700">
            <a:solidFill>
              <a:schemeClr val="tx1"/>
            </a:solidFill>
            <a:round/>
            <a:headEnd/>
            <a:tailEnd/>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eaLnBrk="1" hangingPunct="1"/>
            <a:r>
              <a:rPr lang="en-US" sz="1400"/>
              <a:t>Customer Master</a:t>
            </a:r>
          </a:p>
        </p:txBody>
      </p:sp>
      <p:sp>
        <p:nvSpPr>
          <p:cNvPr id="190472" name="AutoShape 8"/>
          <p:cNvSpPr>
            <a:spLocks noChangeArrowheads="1"/>
          </p:cNvSpPr>
          <p:nvPr/>
        </p:nvSpPr>
        <p:spPr bwMode="auto">
          <a:xfrm>
            <a:off x="6588125" y="2708275"/>
            <a:ext cx="1439863" cy="503238"/>
          </a:xfrm>
          <a:prstGeom prst="can">
            <a:avLst>
              <a:gd name="adj" fmla="val 25000"/>
            </a:avLst>
          </a:prstGeom>
          <a:solidFill>
            <a:schemeClr val="accent1"/>
          </a:solidFill>
          <a:ln w="12700">
            <a:solidFill>
              <a:schemeClr val="tx1"/>
            </a:solidFill>
            <a:round/>
            <a:headEnd/>
            <a:tailEnd/>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eaLnBrk="1" hangingPunct="1"/>
            <a:r>
              <a:rPr lang="en-US" sz="1400"/>
              <a:t>Material Master</a:t>
            </a:r>
          </a:p>
        </p:txBody>
      </p:sp>
      <p:sp>
        <p:nvSpPr>
          <p:cNvPr id="190476" name="Oval 12"/>
          <p:cNvSpPr>
            <a:spLocks noChangeArrowheads="1"/>
          </p:cNvSpPr>
          <p:nvPr/>
        </p:nvSpPr>
        <p:spPr bwMode="auto">
          <a:xfrm>
            <a:off x="947738" y="4244975"/>
            <a:ext cx="671512" cy="215900"/>
          </a:xfrm>
          <a:prstGeom prst="ellipse">
            <a:avLst/>
          </a:prstGeom>
          <a:noFill/>
          <a:ln w="254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endParaRPr lang="de-DE"/>
          </a:p>
        </p:txBody>
      </p:sp>
      <p:sp>
        <p:nvSpPr>
          <p:cNvPr id="190477" name="Oval 13"/>
          <p:cNvSpPr>
            <a:spLocks noChangeArrowheads="1"/>
          </p:cNvSpPr>
          <p:nvPr/>
        </p:nvSpPr>
        <p:spPr bwMode="auto">
          <a:xfrm>
            <a:off x="2136775" y="4252913"/>
            <a:ext cx="211138" cy="215900"/>
          </a:xfrm>
          <a:prstGeom prst="ellipse">
            <a:avLst/>
          </a:prstGeom>
          <a:noFill/>
          <a:ln w="254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endParaRPr lang="de-DE"/>
          </a:p>
        </p:txBody>
      </p:sp>
      <p:sp>
        <p:nvSpPr>
          <p:cNvPr id="190478" name="Oval 14"/>
          <p:cNvSpPr>
            <a:spLocks noChangeArrowheads="1"/>
          </p:cNvSpPr>
          <p:nvPr/>
        </p:nvSpPr>
        <p:spPr bwMode="auto">
          <a:xfrm>
            <a:off x="3995738" y="2820988"/>
            <a:ext cx="571500" cy="215900"/>
          </a:xfrm>
          <a:prstGeom prst="ellipse">
            <a:avLst/>
          </a:prstGeom>
          <a:noFill/>
          <a:ln w="254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endParaRPr lang="de-DE"/>
          </a:p>
        </p:txBody>
      </p:sp>
      <p:sp>
        <p:nvSpPr>
          <p:cNvPr id="190482" name="AutoShape 18"/>
          <p:cNvSpPr>
            <a:spLocks noChangeArrowheads="1"/>
          </p:cNvSpPr>
          <p:nvPr/>
        </p:nvSpPr>
        <p:spPr bwMode="auto">
          <a:xfrm>
            <a:off x="6948488" y="3357563"/>
            <a:ext cx="1511300" cy="503237"/>
          </a:xfrm>
          <a:prstGeom prst="can">
            <a:avLst>
              <a:gd name="adj" fmla="val 25000"/>
            </a:avLst>
          </a:prstGeom>
          <a:solidFill>
            <a:schemeClr val="accent1"/>
          </a:solidFill>
          <a:ln w="12700">
            <a:solidFill>
              <a:schemeClr val="tx1"/>
            </a:solidFill>
            <a:round/>
            <a:headEnd/>
            <a:tailEnd/>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eaLnBrk="1" hangingPunct="1"/>
            <a:r>
              <a:rPr lang="en-US" sz="1300"/>
              <a:t>Sales Condition</a:t>
            </a:r>
          </a:p>
        </p:txBody>
      </p:sp>
      <p:sp>
        <p:nvSpPr>
          <p:cNvPr id="190483" name="Oval 19"/>
          <p:cNvSpPr>
            <a:spLocks noChangeArrowheads="1"/>
          </p:cNvSpPr>
          <p:nvPr/>
        </p:nvSpPr>
        <p:spPr bwMode="auto">
          <a:xfrm>
            <a:off x="6011863" y="4221163"/>
            <a:ext cx="2016125" cy="288925"/>
          </a:xfrm>
          <a:prstGeom prst="ellipse">
            <a:avLst/>
          </a:prstGeom>
          <a:noFill/>
          <a:ln w="254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endParaRPr lang="de-DE"/>
          </a:p>
        </p:txBody>
      </p:sp>
      <p:sp>
        <p:nvSpPr>
          <p:cNvPr id="190485" name="Oval 21"/>
          <p:cNvSpPr>
            <a:spLocks noChangeArrowheads="1"/>
          </p:cNvSpPr>
          <p:nvPr/>
        </p:nvSpPr>
        <p:spPr bwMode="auto">
          <a:xfrm>
            <a:off x="5011738" y="4244975"/>
            <a:ext cx="360362" cy="215900"/>
          </a:xfrm>
          <a:prstGeom prst="ellipse">
            <a:avLst/>
          </a:prstGeom>
          <a:noFill/>
          <a:ln w="254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endParaRPr lang="de-DE"/>
          </a:p>
        </p:txBody>
      </p:sp>
    </p:spTree>
    <p:extLst>
      <p:ext uri="{BB962C8B-B14F-4D97-AF65-F5344CB8AC3E}">
        <p14:creationId xmlns:p14="http://schemas.microsoft.com/office/powerpoint/2010/main" val="3148225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0471"/>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90468"/>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190469"/>
                                        </p:tgtEl>
                                        <p:attrNameLst>
                                          <p:attrName>style.visibility</p:attrName>
                                        </p:attrNameLst>
                                      </p:cBhvr>
                                      <p:to>
                                        <p:strVal val="visible"/>
                                      </p:to>
                                    </p:set>
                                  </p:childTnLst>
                                </p:cTn>
                              </p:par>
                            </p:childTnLst>
                          </p:cTn>
                        </p:par>
                        <p:par>
                          <p:cTn id="13" fill="hold" nodeType="afterGroup">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190470"/>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90472"/>
                                        </p:tgtEl>
                                        <p:attrNameLst>
                                          <p:attrName>style.visibility</p:attrName>
                                        </p:attrNameLst>
                                      </p:cBhvr>
                                      <p:to>
                                        <p:strVal val="visible"/>
                                      </p:to>
                                    </p:set>
                                  </p:childTnLst>
                                </p:cTn>
                              </p:par>
                              <p:par>
                                <p:cTn id="20" presetID="1" presetClass="exit" presetSubtype="0" fill="hold" grpId="1" nodeType="withEffect">
                                  <p:stCondLst>
                                    <p:cond delay="0"/>
                                  </p:stCondLst>
                                  <p:childTnLst>
                                    <p:set>
                                      <p:cBhvr>
                                        <p:cTn id="21" dur="1" fill="hold">
                                          <p:stCondLst>
                                            <p:cond delay="0"/>
                                          </p:stCondLst>
                                        </p:cTn>
                                        <p:tgtEl>
                                          <p:spTgt spid="190468"/>
                                        </p:tgtEl>
                                        <p:attrNameLst>
                                          <p:attrName>style.visibility</p:attrName>
                                        </p:attrNameLst>
                                      </p:cBhvr>
                                      <p:to>
                                        <p:strVal val="hidden"/>
                                      </p:to>
                                    </p:set>
                                  </p:childTnLst>
                                </p:cTn>
                              </p:par>
                              <p:par>
                                <p:cTn id="22" presetID="1" presetClass="exit" presetSubtype="0" fill="hold" grpId="1" nodeType="withEffect">
                                  <p:stCondLst>
                                    <p:cond delay="0"/>
                                  </p:stCondLst>
                                  <p:childTnLst>
                                    <p:set>
                                      <p:cBhvr>
                                        <p:cTn id="23" dur="1" fill="hold">
                                          <p:stCondLst>
                                            <p:cond delay="0"/>
                                          </p:stCondLst>
                                        </p:cTn>
                                        <p:tgtEl>
                                          <p:spTgt spid="190469"/>
                                        </p:tgtEl>
                                        <p:attrNameLst>
                                          <p:attrName>style.visibility</p:attrName>
                                        </p:attrNameLst>
                                      </p:cBhvr>
                                      <p:to>
                                        <p:strVal val="hidden"/>
                                      </p:to>
                                    </p:set>
                                  </p:childTnLst>
                                </p:cTn>
                              </p:par>
                              <p:par>
                                <p:cTn id="24" presetID="1" presetClass="exit" presetSubtype="0" fill="hold" grpId="1" nodeType="withEffect">
                                  <p:stCondLst>
                                    <p:cond delay="0"/>
                                  </p:stCondLst>
                                  <p:childTnLst>
                                    <p:set>
                                      <p:cBhvr>
                                        <p:cTn id="25" dur="1" fill="hold">
                                          <p:stCondLst>
                                            <p:cond delay="0"/>
                                          </p:stCondLst>
                                        </p:cTn>
                                        <p:tgtEl>
                                          <p:spTgt spid="190470"/>
                                        </p:tgtEl>
                                        <p:attrNameLst>
                                          <p:attrName>style.visibility</p:attrName>
                                        </p:attrNameLst>
                                      </p:cBhvr>
                                      <p:to>
                                        <p:strVal val="hidden"/>
                                      </p:to>
                                    </p:set>
                                  </p:childTnLst>
                                </p:cTn>
                              </p:par>
                              <p:par>
                                <p:cTn id="26" presetID="1" presetClass="exit" presetSubtype="0" fill="hold" grpId="2" nodeType="withEffect">
                                  <p:stCondLst>
                                    <p:cond delay="0"/>
                                  </p:stCondLst>
                                  <p:childTnLst>
                                    <p:set>
                                      <p:cBhvr>
                                        <p:cTn id="27" dur="1" fill="hold">
                                          <p:stCondLst>
                                            <p:cond delay="0"/>
                                          </p:stCondLst>
                                        </p:cTn>
                                        <p:tgtEl>
                                          <p:spTgt spid="190470"/>
                                        </p:tgtEl>
                                        <p:attrNameLst>
                                          <p:attrName>style.visibility</p:attrName>
                                        </p:attrNameLst>
                                      </p:cBhvr>
                                      <p:to>
                                        <p:strVal val="hidden"/>
                                      </p:to>
                                    </p:set>
                                  </p:childTnLst>
                                </p:cTn>
                              </p:par>
                            </p:childTnLst>
                          </p:cTn>
                        </p:par>
                        <p:par>
                          <p:cTn id="28" fill="hold" nodeType="afterGroup">
                            <p:stCondLst>
                              <p:cond delay="0"/>
                            </p:stCondLst>
                            <p:childTnLst>
                              <p:par>
                                <p:cTn id="29" presetID="1" presetClass="entr" presetSubtype="0" fill="hold" grpId="0" nodeType="afterEffect">
                                  <p:stCondLst>
                                    <p:cond delay="0"/>
                                  </p:stCondLst>
                                  <p:childTnLst>
                                    <p:set>
                                      <p:cBhvr>
                                        <p:cTn id="30" dur="1" fill="hold">
                                          <p:stCondLst>
                                            <p:cond delay="0"/>
                                          </p:stCondLst>
                                        </p:cTn>
                                        <p:tgtEl>
                                          <p:spTgt spid="190476"/>
                                        </p:tgtEl>
                                        <p:attrNameLst>
                                          <p:attrName>style.visibility</p:attrName>
                                        </p:attrNameLst>
                                      </p:cBhvr>
                                      <p:to>
                                        <p:strVal val="visible"/>
                                      </p:to>
                                    </p:set>
                                  </p:childTnLst>
                                </p:cTn>
                              </p:par>
                            </p:childTnLst>
                          </p:cTn>
                        </p:par>
                        <p:par>
                          <p:cTn id="31" fill="hold" nodeType="afterGroup">
                            <p:stCondLst>
                              <p:cond delay="0"/>
                            </p:stCondLst>
                            <p:childTnLst>
                              <p:par>
                                <p:cTn id="32" presetID="1" presetClass="entr" presetSubtype="0" fill="hold" grpId="0" nodeType="afterEffect">
                                  <p:stCondLst>
                                    <p:cond delay="0"/>
                                  </p:stCondLst>
                                  <p:childTnLst>
                                    <p:set>
                                      <p:cBhvr>
                                        <p:cTn id="33" dur="1" fill="hold">
                                          <p:stCondLst>
                                            <p:cond delay="0"/>
                                          </p:stCondLst>
                                        </p:cTn>
                                        <p:tgtEl>
                                          <p:spTgt spid="190477"/>
                                        </p:tgtEl>
                                        <p:attrNameLst>
                                          <p:attrName>style.visibility</p:attrName>
                                        </p:attrNameLst>
                                      </p:cBhvr>
                                      <p:to>
                                        <p:strVal val="visible"/>
                                      </p:to>
                                    </p:set>
                                  </p:childTnLst>
                                </p:cTn>
                              </p:par>
                            </p:childTnLst>
                          </p:cTn>
                        </p:par>
                        <p:par>
                          <p:cTn id="34" fill="hold" nodeType="afterGroup">
                            <p:stCondLst>
                              <p:cond delay="0"/>
                            </p:stCondLst>
                            <p:childTnLst>
                              <p:par>
                                <p:cTn id="35" presetID="1" presetClass="entr" presetSubtype="0" fill="hold" grpId="0" nodeType="afterEffect">
                                  <p:stCondLst>
                                    <p:cond delay="0"/>
                                  </p:stCondLst>
                                  <p:childTnLst>
                                    <p:set>
                                      <p:cBhvr>
                                        <p:cTn id="36" dur="1" fill="hold">
                                          <p:stCondLst>
                                            <p:cond delay="0"/>
                                          </p:stCondLst>
                                        </p:cTn>
                                        <p:tgtEl>
                                          <p:spTgt spid="190478"/>
                                        </p:tgtEl>
                                        <p:attrNameLst>
                                          <p:attrName>style.visibility</p:attrName>
                                        </p:attrNameLst>
                                      </p:cBhvr>
                                      <p:to>
                                        <p:strVal val="visible"/>
                                      </p:to>
                                    </p:set>
                                  </p:childTnLst>
                                </p:cTn>
                              </p:par>
                            </p:childTnLst>
                          </p:cTn>
                        </p:par>
                        <p:par>
                          <p:cTn id="37" fill="hold" nodeType="afterGroup">
                            <p:stCondLst>
                              <p:cond delay="0"/>
                            </p:stCondLst>
                            <p:childTnLst>
                              <p:par>
                                <p:cTn id="38" presetID="1" presetClass="entr" presetSubtype="0" fill="hold" grpId="0" nodeType="afterEffect">
                                  <p:stCondLst>
                                    <p:cond delay="0"/>
                                  </p:stCondLst>
                                  <p:childTnLst>
                                    <p:set>
                                      <p:cBhvr>
                                        <p:cTn id="39" dur="1" fill="hold">
                                          <p:stCondLst>
                                            <p:cond delay="0"/>
                                          </p:stCondLst>
                                        </p:cTn>
                                        <p:tgtEl>
                                          <p:spTgt spid="190485"/>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90482"/>
                                        </p:tgtEl>
                                        <p:attrNameLst>
                                          <p:attrName>style.visibility</p:attrName>
                                        </p:attrNameLst>
                                      </p:cBhvr>
                                      <p:to>
                                        <p:strVal val="visible"/>
                                      </p:to>
                                    </p:set>
                                  </p:childTnLst>
                                </p:cTn>
                              </p:par>
                              <p:par>
                                <p:cTn id="44" presetID="1" presetClass="exit" presetSubtype="0" fill="hold" grpId="1" nodeType="withEffect">
                                  <p:stCondLst>
                                    <p:cond delay="0"/>
                                  </p:stCondLst>
                                  <p:childTnLst>
                                    <p:set>
                                      <p:cBhvr>
                                        <p:cTn id="45" dur="1" fill="hold">
                                          <p:stCondLst>
                                            <p:cond delay="0"/>
                                          </p:stCondLst>
                                        </p:cTn>
                                        <p:tgtEl>
                                          <p:spTgt spid="190477"/>
                                        </p:tgtEl>
                                        <p:attrNameLst>
                                          <p:attrName>style.visibility</p:attrName>
                                        </p:attrNameLst>
                                      </p:cBhvr>
                                      <p:to>
                                        <p:strVal val="hidden"/>
                                      </p:to>
                                    </p:set>
                                  </p:childTnLst>
                                </p:cTn>
                              </p:par>
                              <p:par>
                                <p:cTn id="46" presetID="1" presetClass="exit" presetSubtype="0" fill="hold" grpId="1" nodeType="withEffect">
                                  <p:stCondLst>
                                    <p:cond delay="0"/>
                                  </p:stCondLst>
                                  <p:childTnLst>
                                    <p:set>
                                      <p:cBhvr>
                                        <p:cTn id="47" dur="1" fill="hold">
                                          <p:stCondLst>
                                            <p:cond delay="0"/>
                                          </p:stCondLst>
                                        </p:cTn>
                                        <p:tgtEl>
                                          <p:spTgt spid="190478"/>
                                        </p:tgtEl>
                                        <p:attrNameLst>
                                          <p:attrName>style.visibility</p:attrName>
                                        </p:attrNameLst>
                                      </p:cBhvr>
                                      <p:to>
                                        <p:strVal val="hidden"/>
                                      </p:to>
                                    </p:set>
                                  </p:childTnLst>
                                </p:cTn>
                              </p:par>
                              <p:par>
                                <p:cTn id="48" presetID="1" presetClass="exit" presetSubtype="0" fill="hold" grpId="1" nodeType="withEffect">
                                  <p:stCondLst>
                                    <p:cond delay="0"/>
                                  </p:stCondLst>
                                  <p:childTnLst>
                                    <p:set>
                                      <p:cBhvr>
                                        <p:cTn id="49" dur="1" fill="hold">
                                          <p:stCondLst>
                                            <p:cond delay="0"/>
                                          </p:stCondLst>
                                        </p:cTn>
                                        <p:tgtEl>
                                          <p:spTgt spid="190476"/>
                                        </p:tgtEl>
                                        <p:attrNameLst>
                                          <p:attrName>style.visibility</p:attrName>
                                        </p:attrNameLst>
                                      </p:cBhvr>
                                      <p:to>
                                        <p:strVal val="hidden"/>
                                      </p:to>
                                    </p:set>
                                  </p:childTnLst>
                                </p:cTn>
                              </p:par>
                              <p:par>
                                <p:cTn id="50" presetID="1" presetClass="exit" presetSubtype="0" fill="hold" grpId="1" nodeType="withEffect">
                                  <p:stCondLst>
                                    <p:cond delay="0"/>
                                  </p:stCondLst>
                                  <p:childTnLst>
                                    <p:set>
                                      <p:cBhvr>
                                        <p:cTn id="51" dur="1" fill="hold">
                                          <p:stCondLst>
                                            <p:cond delay="0"/>
                                          </p:stCondLst>
                                        </p:cTn>
                                        <p:tgtEl>
                                          <p:spTgt spid="190485"/>
                                        </p:tgtEl>
                                        <p:attrNameLst>
                                          <p:attrName>style.visibility</p:attrName>
                                        </p:attrNameLst>
                                      </p:cBhvr>
                                      <p:to>
                                        <p:strVal val="hidden"/>
                                      </p:to>
                                    </p:set>
                                  </p:childTnLst>
                                </p:cTn>
                              </p:par>
                            </p:childTnLst>
                          </p:cTn>
                        </p:par>
                        <p:par>
                          <p:cTn id="52" fill="hold" nodeType="afterGroup">
                            <p:stCondLst>
                              <p:cond delay="0"/>
                            </p:stCondLst>
                            <p:childTnLst>
                              <p:par>
                                <p:cTn id="53" presetID="1" presetClass="entr" presetSubtype="0" fill="hold" grpId="0" nodeType="afterEffect">
                                  <p:stCondLst>
                                    <p:cond delay="0"/>
                                  </p:stCondLst>
                                  <p:childTnLst>
                                    <p:set>
                                      <p:cBhvr>
                                        <p:cTn id="54" dur="1" fill="hold">
                                          <p:stCondLst>
                                            <p:cond delay="0"/>
                                          </p:stCondLst>
                                        </p:cTn>
                                        <p:tgtEl>
                                          <p:spTgt spid="1904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8" grpId="0" animBg="1"/>
      <p:bldP spid="190468" grpId="1" animBg="1"/>
      <p:bldP spid="190469" grpId="0" animBg="1"/>
      <p:bldP spid="190469" grpId="1" animBg="1"/>
      <p:bldP spid="190470" grpId="0" animBg="1"/>
      <p:bldP spid="190470" grpId="1" animBg="1"/>
      <p:bldP spid="190470" grpId="2" animBg="1"/>
      <p:bldP spid="190471" grpId="0" animBg="1"/>
      <p:bldP spid="190472" grpId="0" animBg="1"/>
      <p:bldP spid="190476" grpId="0" animBg="1"/>
      <p:bldP spid="190476" grpId="1" animBg="1"/>
      <p:bldP spid="190477" grpId="0" animBg="1"/>
      <p:bldP spid="190477" grpId="1" animBg="1"/>
      <p:bldP spid="190478" grpId="0" animBg="1"/>
      <p:bldP spid="190478" grpId="1" animBg="1"/>
      <p:bldP spid="190482" grpId="0" animBg="1"/>
      <p:bldP spid="190483" grpId="0" animBg="1"/>
      <p:bldP spid="190485" grpId="0" animBg="1"/>
      <p:bldP spid="190485" grpId="1" animBg="1"/>
    </p:bldLst>
  </p:timing>
</p:sld>
</file>

<file path=ppt/theme/theme1.xml><?xml version="1.0" encoding="utf-8"?>
<a:theme xmlns:a="http://schemas.openxmlformats.org/drawingml/2006/main" name="UCTI-Template-foundation-level">
  <a:themeElements>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CTI-Template-foundation-lev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CTI-Template-foundation-leve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CTI-Template-foundation-leve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CTI-Template-foundation-leve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CTI-Template-foundation-leve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CTI-Template-foundation-leve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CTI-Template-foundation-leve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CTI-Template-foundation-leve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CTI-Template-foundation-leve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CTI-Template-foundation-leve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CTI-Template-foundation-leve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CTI-Template-foundation-leve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APUtemplate-Level_2 (3)</Template>
  <TotalTime>917</TotalTime>
  <Pages>11</Pages>
  <Words>2965</Words>
  <Application>Microsoft Office PowerPoint</Application>
  <PresentationFormat>On-screen Show (4:3)</PresentationFormat>
  <Paragraphs>543</Paragraphs>
  <Slides>46</Slides>
  <Notes>42</Notes>
  <HiddenSlides>7</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46</vt:i4>
      </vt:variant>
    </vt:vector>
  </HeadingPairs>
  <TitlesOfParts>
    <vt:vector size="53" baseType="lpstr">
      <vt:lpstr>Arial Unicode MS</vt:lpstr>
      <vt:lpstr>ＭＳ Ｐゴシック</vt:lpstr>
      <vt:lpstr>Arial</vt:lpstr>
      <vt:lpstr>Calibri</vt:lpstr>
      <vt:lpstr>Times New Roman</vt:lpstr>
      <vt:lpstr>Wingdings</vt:lpstr>
      <vt:lpstr>UCTI-Template-foundation-level</vt:lpstr>
      <vt:lpstr>PowerPoint Presentation</vt:lpstr>
      <vt:lpstr>Functionality</vt:lpstr>
      <vt:lpstr>Unit Overview</vt:lpstr>
      <vt:lpstr>Fulfillment</vt:lpstr>
      <vt:lpstr>SD Organizational Structure</vt:lpstr>
      <vt:lpstr>SD Organizational Structure</vt:lpstr>
      <vt:lpstr>Global Bike Structure for Sales and Distribution</vt:lpstr>
      <vt:lpstr>GBI Enterprise Structure in SAP ERP (Sales)</vt:lpstr>
      <vt:lpstr>SD Master Data</vt:lpstr>
      <vt:lpstr>Customer Master Data</vt:lpstr>
      <vt:lpstr>Customer Master Data</vt:lpstr>
      <vt:lpstr>Customer Master</vt:lpstr>
      <vt:lpstr>Material Master Data</vt:lpstr>
      <vt:lpstr>Condition Master Data (Pricing)</vt:lpstr>
      <vt:lpstr>Output</vt:lpstr>
      <vt:lpstr>Sales Order Process</vt:lpstr>
      <vt:lpstr>Pre-Sales Activities (CRM Light)</vt:lpstr>
      <vt:lpstr>Pre-Sales Activities (CRM Light)</vt:lpstr>
      <vt:lpstr>Inquiry</vt:lpstr>
      <vt:lpstr>Quotation</vt:lpstr>
      <vt:lpstr>Sales Order</vt:lpstr>
      <vt:lpstr>Sales Order</vt:lpstr>
      <vt:lpstr>Sales Order</vt:lpstr>
      <vt:lpstr>Delivery Scheduling</vt:lpstr>
      <vt:lpstr>Backward Scheduling</vt:lpstr>
      <vt:lpstr>Forward Scheduling</vt:lpstr>
      <vt:lpstr>Shipping &amp; Route Determination</vt:lpstr>
      <vt:lpstr>Availability Check</vt:lpstr>
      <vt:lpstr>Pricing</vt:lpstr>
      <vt:lpstr>Shipping &amp; Transportation</vt:lpstr>
      <vt:lpstr>Shipping</vt:lpstr>
      <vt:lpstr>Delivery Creation</vt:lpstr>
      <vt:lpstr>Delivery Creation</vt:lpstr>
      <vt:lpstr>Delivery Document</vt:lpstr>
      <vt:lpstr>Picking</vt:lpstr>
      <vt:lpstr>Loading and Packing</vt:lpstr>
      <vt:lpstr>Goods issue</vt:lpstr>
      <vt:lpstr>Billing</vt:lpstr>
      <vt:lpstr>Billing Documents</vt:lpstr>
      <vt:lpstr>Billing Methods</vt:lpstr>
      <vt:lpstr>Payment</vt:lpstr>
      <vt:lpstr>Document Flow</vt:lpstr>
      <vt:lpstr>Sales Order Process Debugging</vt:lpstr>
      <vt:lpstr>Sales Order Process Debugging</vt:lpstr>
      <vt:lpstr>PowerPoint Presentation</vt:lpstr>
      <vt:lpstr>What we will cover next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MSc</dc:subject>
  <dc:creator>Mrs. Kwan (Wong Hua Hung)</dc:creator>
  <cp:lastModifiedBy>Nur Khairunnisha Binti Zainal</cp:lastModifiedBy>
  <cp:revision>81</cp:revision>
  <cp:lastPrinted>2018-11-30T02:57:57Z</cp:lastPrinted>
  <dcterms:created xsi:type="dcterms:W3CDTF">2017-09-17T08:56:15Z</dcterms:created>
  <dcterms:modified xsi:type="dcterms:W3CDTF">2020-08-14T08:00:16Z</dcterms:modified>
</cp:coreProperties>
</file>