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1"/>
  </p:notesMasterIdLst>
  <p:handoutMasterIdLst>
    <p:handoutMasterId r:id="rId42"/>
  </p:handoutMasterIdLst>
  <p:sldIdLst>
    <p:sldId id="312" r:id="rId2"/>
    <p:sldId id="313" r:id="rId3"/>
    <p:sldId id="314" r:id="rId4"/>
    <p:sldId id="350" r:id="rId5"/>
    <p:sldId id="351" r:id="rId6"/>
    <p:sldId id="341" r:id="rId7"/>
    <p:sldId id="352" r:id="rId8"/>
    <p:sldId id="353" r:id="rId9"/>
    <p:sldId id="342"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38" r:id="rId23"/>
    <p:sldId id="339" r:id="rId24"/>
    <p:sldId id="340" r:id="rId25"/>
    <p:sldId id="343" r:id="rId26"/>
    <p:sldId id="344" r:id="rId27"/>
    <p:sldId id="345" r:id="rId28"/>
    <p:sldId id="346" r:id="rId29"/>
    <p:sldId id="347" r:id="rId30"/>
    <p:sldId id="348" r:id="rId31"/>
    <p:sldId id="349" r:id="rId32"/>
    <p:sldId id="354" r:id="rId33"/>
    <p:sldId id="331" r:id="rId34"/>
    <p:sldId id="332" r:id="rId35"/>
    <p:sldId id="333" r:id="rId36"/>
    <p:sldId id="334" r:id="rId37"/>
    <p:sldId id="335" r:id="rId38"/>
    <p:sldId id="303" r:id="rId39"/>
    <p:sldId id="337" r:id="rId4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94434" autoAdjust="0"/>
  </p:normalViewPr>
  <p:slideViewPr>
    <p:cSldViewPr snapToGrid="0">
      <p:cViewPr varScale="1">
        <p:scale>
          <a:sx n="73" d="100"/>
          <a:sy n="73" d="100"/>
        </p:scale>
        <p:origin x="654" y="78"/>
      </p:cViewPr>
      <p:guideLst/>
    </p:cSldViewPr>
  </p:slideViewPr>
  <p:notesTextViewPr>
    <p:cViewPr>
      <p:scale>
        <a:sx n="1" d="1"/>
        <a:sy n="1" d="1"/>
      </p:scale>
      <p:origin x="0" y="0"/>
    </p:cViewPr>
  </p:notesTextViewPr>
  <p:sorterViewPr>
    <p:cViewPr varScale="1">
      <p:scale>
        <a:sx n="100" d="100"/>
        <a:sy n="100" d="100"/>
      </p:scale>
      <p:origin x="0" y="-904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endParaRPr lang="de-DE" smtClean="0"/>
          </a:p>
        </p:txBody>
      </p:sp>
    </p:spTree>
    <p:extLst>
      <p:ext uri="{BB962C8B-B14F-4D97-AF65-F5344CB8AC3E}">
        <p14:creationId xmlns:p14="http://schemas.microsoft.com/office/powerpoint/2010/main" val="265058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1643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endParaRPr lang="de-DE" smtClean="0"/>
          </a:p>
        </p:txBody>
      </p:sp>
    </p:spTree>
    <p:extLst>
      <p:ext uri="{BB962C8B-B14F-4D97-AF65-F5344CB8AC3E}">
        <p14:creationId xmlns:p14="http://schemas.microsoft.com/office/powerpoint/2010/main" val="215362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r>
              <a:rPr lang="en-US" smtClean="0"/>
              <a:t>Organizational units displayed in grey are not yet implemented, but are already planned in GBI.</a:t>
            </a:r>
          </a:p>
          <a:p>
            <a:endParaRPr lang="de-DE" smtClean="0"/>
          </a:p>
        </p:txBody>
      </p:sp>
    </p:spTree>
    <p:extLst>
      <p:ext uri="{BB962C8B-B14F-4D97-AF65-F5344CB8AC3E}">
        <p14:creationId xmlns:p14="http://schemas.microsoft.com/office/powerpoint/2010/main" val="167673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825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5344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477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57672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77456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8020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984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81070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77343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2428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96329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1758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1979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2717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62470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12018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0444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81978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542435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FINANCIAL ACCOUNTING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Financial Accounting</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CT104-3-2-VD1</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t>Target Audience</a:t>
            </a:r>
          </a:p>
        </p:txBody>
      </p:sp>
      <p:sp>
        <p:nvSpPr>
          <p:cNvPr id="9219" name="Rectangle 3"/>
          <p:cNvSpPr>
            <a:spLocks noGrp="1" noChangeArrowheads="1"/>
          </p:cNvSpPr>
          <p:nvPr>
            <p:ph type="body" idx="4294967295"/>
          </p:nvPr>
        </p:nvSpPr>
        <p:spPr>
          <a:xfrm>
            <a:off x="539750" y="1268413"/>
            <a:ext cx="3527425" cy="4857750"/>
          </a:xfrm>
        </p:spPr>
        <p:txBody>
          <a:bodyPr/>
          <a:lstStyle/>
          <a:p>
            <a:r>
              <a:rPr lang="en-US" smtClean="0"/>
              <a:t>Internal</a:t>
            </a:r>
          </a:p>
          <a:p>
            <a:pPr lvl="1"/>
            <a:r>
              <a:rPr lang="en-US" smtClean="0"/>
              <a:t>Executives</a:t>
            </a:r>
          </a:p>
          <a:p>
            <a:pPr lvl="1"/>
            <a:r>
              <a:rPr lang="en-US" smtClean="0"/>
              <a:t>Senior Management</a:t>
            </a:r>
          </a:p>
          <a:p>
            <a:pPr lvl="1"/>
            <a:r>
              <a:rPr lang="en-US" smtClean="0"/>
              <a:t>Administrative Staff</a:t>
            </a:r>
          </a:p>
          <a:p>
            <a:pPr lvl="1"/>
            <a:r>
              <a:rPr lang="en-US" smtClean="0"/>
              <a:t>Employees</a:t>
            </a:r>
          </a:p>
          <a:p>
            <a:endParaRPr lang="en-US" smtClean="0"/>
          </a:p>
        </p:txBody>
      </p:sp>
      <p:sp>
        <p:nvSpPr>
          <p:cNvPr id="9220" name="Rectangle 4"/>
          <p:cNvSpPr>
            <a:spLocks noChangeArrowheads="1"/>
          </p:cNvSpPr>
          <p:nvPr/>
        </p:nvSpPr>
        <p:spPr bwMode="auto">
          <a:xfrm>
            <a:off x="4067175" y="1268413"/>
            <a:ext cx="460851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External</a:t>
            </a:r>
          </a:p>
          <a:p>
            <a:pPr lvl="1">
              <a:buClrTx/>
              <a:buFontTx/>
              <a:buChar char="-"/>
            </a:pPr>
            <a:r>
              <a:rPr lang="en-US" sz="1800" b="0"/>
              <a:t>Legal Authorities</a:t>
            </a:r>
          </a:p>
          <a:p>
            <a:pPr lvl="1">
              <a:buClrTx/>
              <a:buFontTx/>
              <a:buChar char="-"/>
            </a:pPr>
            <a:r>
              <a:rPr lang="en-US" sz="1800" b="0"/>
              <a:t>Banks</a:t>
            </a:r>
          </a:p>
          <a:p>
            <a:pPr lvl="1">
              <a:buClrTx/>
              <a:buFontTx/>
              <a:buChar char="-"/>
            </a:pPr>
            <a:r>
              <a:rPr lang="en-US" sz="1800" b="0"/>
              <a:t>Auditors</a:t>
            </a:r>
          </a:p>
          <a:p>
            <a:pPr lvl="1">
              <a:buClrTx/>
              <a:buFontTx/>
              <a:buChar char="-"/>
            </a:pPr>
            <a:r>
              <a:rPr lang="en-US" sz="1800" b="0"/>
              <a:t>Shareholders</a:t>
            </a:r>
          </a:p>
          <a:p>
            <a:pPr lvl="1">
              <a:buClrTx/>
              <a:buFontTx/>
              <a:buChar char="-"/>
            </a:pPr>
            <a:r>
              <a:rPr lang="en-US" sz="1800" b="0"/>
              <a:t>Insurance</a:t>
            </a:r>
          </a:p>
          <a:p>
            <a:pPr lvl="1">
              <a:buClrTx/>
              <a:buFontTx/>
              <a:buChar char="-"/>
            </a:pPr>
            <a:r>
              <a:rPr lang="en-US" sz="1800" b="0"/>
              <a:t>Taxing Authorities</a:t>
            </a:r>
          </a:p>
          <a:p>
            <a:pPr lvl="1">
              <a:buClrTx/>
              <a:buFontTx/>
              <a:buChar char="-"/>
            </a:pPr>
            <a:r>
              <a:rPr lang="en-US" sz="1800" b="0"/>
              <a:t>Media</a:t>
            </a:r>
          </a:p>
          <a:p>
            <a:pPr lvl="1">
              <a:buClrTx/>
              <a:buFontTx/>
              <a:buChar char="-"/>
            </a:pPr>
            <a:r>
              <a:rPr lang="en-US" sz="1800" b="0"/>
              <a:t>Financial Analysts</a:t>
            </a:r>
          </a:p>
          <a:p>
            <a:pPr>
              <a:spcBef>
                <a:spcPct val="50000"/>
              </a:spcBef>
              <a:buClrTx/>
              <a:buFont typeface="Wingdings" panose="05000000000000000000" pitchFamily="2" charset="2"/>
              <a:buChar char="§"/>
            </a:pPr>
            <a:endParaRPr lang="en-US" sz="2000" b="0"/>
          </a:p>
        </p:txBody>
      </p:sp>
    </p:spTree>
    <p:extLst>
      <p:ext uri="{BB962C8B-B14F-4D97-AF65-F5344CB8AC3E}">
        <p14:creationId xmlns:p14="http://schemas.microsoft.com/office/powerpoint/2010/main" val="135230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t>FI Organizational Structure</a:t>
            </a:r>
          </a:p>
        </p:txBody>
      </p:sp>
      <p:sp>
        <p:nvSpPr>
          <p:cNvPr id="10243" name="Rectangle 3"/>
          <p:cNvSpPr>
            <a:spLocks noGrp="1" noChangeArrowheads="1"/>
          </p:cNvSpPr>
          <p:nvPr>
            <p:ph type="body" idx="4294967295"/>
          </p:nvPr>
        </p:nvSpPr>
        <p:spPr/>
        <p:txBody>
          <a:bodyPr/>
          <a:lstStyle/>
          <a:p>
            <a:r>
              <a:rPr lang="en-US" sz="2800" dirty="0" smtClean="0"/>
              <a:t>Forms a framework that supports the activities of a business in the manner desired by management</a:t>
            </a:r>
          </a:p>
          <a:p>
            <a:r>
              <a:rPr lang="en-US" sz="2800" dirty="0" smtClean="0"/>
              <a:t>Permits the accurate and organized collection of business information</a:t>
            </a:r>
          </a:p>
          <a:p>
            <a:r>
              <a:rPr lang="en-US" sz="2800" dirty="0" smtClean="0"/>
              <a:t>Supports the development and presentation of relevant information in order to enable and support business decisions</a:t>
            </a:r>
          </a:p>
          <a:p>
            <a:pPr>
              <a:buFont typeface="Wingdings" panose="05000000000000000000" pitchFamily="2" charset="2"/>
              <a:buNone/>
            </a:pPr>
            <a:endParaRPr lang="en-US" sz="2800" dirty="0" smtClean="0"/>
          </a:p>
        </p:txBody>
      </p:sp>
    </p:spTree>
    <p:extLst>
      <p:ext uri="{BB962C8B-B14F-4D97-AF65-F5344CB8AC3E}">
        <p14:creationId xmlns:p14="http://schemas.microsoft.com/office/powerpoint/2010/main" val="61817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smtClean="0"/>
              <a:t>FI Organizational Structure</a:t>
            </a:r>
          </a:p>
        </p:txBody>
      </p:sp>
      <p:sp>
        <p:nvSpPr>
          <p:cNvPr id="1028" name="Rectangle 3"/>
          <p:cNvSpPr>
            <a:spLocks noGrp="1" noChangeArrowheads="1"/>
          </p:cNvSpPr>
          <p:nvPr>
            <p:ph type="body" idx="4294967295"/>
          </p:nvPr>
        </p:nvSpPr>
        <p:spPr/>
        <p:txBody>
          <a:bodyPr/>
          <a:lstStyle/>
          <a:p>
            <a:r>
              <a:rPr lang="en-US" sz="1800" smtClean="0"/>
              <a:t>Client</a:t>
            </a:r>
          </a:p>
          <a:p>
            <a:pPr lvl="1"/>
            <a:r>
              <a:rPr lang="en-US" sz="1600" smtClean="0"/>
              <a:t>An independent environment in the system</a:t>
            </a:r>
          </a:p>
          <a:p>
            <a:r>
              <a:rPr lang="en-US" sz="1800" smtClean="0"/>
              <a:t>Company Code</a:t>
            </a:r>
          </a:p>
          <a:p>
            <a:pPr lvl="1"/>
            <a:r>
              <a:rPr lang="en-US" sz="1600" smtClean="0"/>
              <a:t>Represents an independent legal accounting unit</a:t>
            </a:r>
          </a:p>
          <a:p>
            <a:pPr lvl="1"/>
            <a:r>
              <a:rPr lang="en-US" sz="1600" smtClean="0"/>
              <a:t>Balanced set of books, as required by law, are prepared at this level.</a:t>
            </a:r>
          </a:p>
          <a:p>
            <a:pPr lvl="1"/>
            <a:r>
              <a:rPr lang="en-US" sz="1600" smtClean="0"/>
              <a:t>A client may have more than one company code</a:t>
            </a:r>
          </a:p>
          <a:p>
            <a:pPr lvl="2"/>
            <a:r>
              <a:rPr lang="en-US" sz="1400" smtClean="0"/>
              <a:t>United States</a:t>
            </a:r>
          </a:p>
          <a:p>
            <a:pPr lvl="2"/>
            <a:r>
              <a:rPr lang="en-US" sz="1400" smtClean="0"/>
              <a:t>Germany</a:t>
            </a:r>
          </a:p>
          <a:p>
            <a:pPr lvl="2"/>
            <a:r>
              <a:rPr lang="en-US" sz="1400" smtClean="0"/>
              <a:t>United Kingdom</a:t>
            </a:r>
          </a:p>
          <a:p>
            <a:pPr lvl="2"/>
            <a:r>
              <a:rPr lang="en-US" sz="1400" smtClean="0"/>
              <a:t>Australia</a:t>
            </a:r>
          </a:p>
          <a:p>
            <a:pPr lvl="2"/>
            <a:r>
              <a:rPr lang="en-US" sz="1400" smtClean="0"/>
              <a:t>…</a:t>
            </a:r>
          </a:p>
        </p:txBody>
      </p:sp>
      <p:grpSp>
        <p:nvGrpSpPr>
          <p:cNvPr id="1029" name="Group 4"/>
          <p:cNvGrpSpPr>
            <a:grpSpLocks/>
          </p:cNvGrpSpPr>
          <p:nvPr/>
        </p:nvGrpSpPr>
        <p:grpSpPr bwMode="auto">
          <a:xfrm>
            <a:off x="5148263" y="3500438"/>
            <a:ext cx="3060700" cy="2376487"/>
            <a:chOff x="2928" y="1469"/>
            <a:chExt cx="2640" cy="1766"/>
          </a:xfrm>
        </p:grpSpPr>
        <p:graphicFrame>
          <p:nvGraphicFramePr>
            <p:cNvPr id="1026"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2082" name="Clip" r:id="rId4" imgW="4762440" imgH="3504600" progId="MS_ClipArt_Gallery.2">
                    <p:embed/>
                  </p:oleObj>
                </mc:Choice>
                <mc:Fallback>
                  <p:oleObj name="Clip" r:id="rId4" imgW="4762440" imgH="3504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i="1">
                  <a:solidFill>
                    <a:srgbClr val="000066"/>
                  </a:solidFill>
                </a:rPr>
                <a:t>Liabilities &amp;</a:t>
              </a:r>
            </a:p>
            <a:p>
              <a:pPr algn="ctr">
                <a:spcBef>
                  <a:spcPct val="0"/>
                </a:spcBef>
                <a:buClrTx/>
                <a:buFontTx/>
                <a:buNone/>
              </a:pPr>
              <a:r>
                <a:rPr lang="en-US" sz="1600" i="1">
                  <a:solidFill>
                    <a:srgbClr val="000066"/>
                  </a:solidFill>
                </a:rPr>
                <a:t>Owners Equity</a:t>
              </a:r>
              <a:endParaRPr lang="en-US" sz="1600" i="1">
                <a:latin typeface="Times New Roman" panose="02020603050405020304" pitchFamily="18" charset="0"/>
              </a:endParaRPr>
            </a:p>
          </p:txBody>
        </p:sp>
        <p:sp>
          <p:nvSpPr>
            <p:cNvPr id="1031"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i="1">
                  <a:solidFill>
                    <a:srgbClr val="000066"/>
                  </a:solidFill>
                </a:rPr>
                <a:t>Assets</a:t>
              </a:r>
              <a:endParaRPr lang="en-US" sz="1600" i="1">
                <a:latin typeface="Times New Roman" panose="02020603050405020304" pitchFamily="18" charset="0"/>
              </a:endParaRPr>
            </a:p>
          </p:txBody>
        </p:sp>
      </p:grpSp>
    </p:spTree>
    <p:extLst>
      <p:ext uri="{BB962C8B-B14F-4D97-AF65-F5344CB8AC3E}">
        <p14:creationId xmlns:p14="http://schemas.microsoft.com/office/powerpoint/2010/main" val="298425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smtClean="0"/>
              <a:t>FI Organizational Structure</a:t>
            </a:r>
          </a:p>
        </p:txBody>
      </p:sp>
      <p:sp>
        <p:nvSpPr>
          <p:cNvPr id="11267" name="Rectangle 3"/>
          <p:cNvSpPr>
            <a:spLocks noGrp="1" noChangeArrowheads="1"/>
          </p:cNvSpPr>
          <p:nvPr>
            <p:ph type="body" idx="4294967295"/>
          </p:nvPr>
        </p:nvSpPr>
        <p:spPr/>
        <p:txBody>
          <a:bodyPr/>
          <a:lstStyle/>
          <a:p>
            <a:r>
              <a:rPr lang="en-US" sz="1800" smtClean="0"/>
              <a:t>Chart of Accounts</a:t>
            </a:r>
          </a:p>
          <a:p>
            <a:pPr lvl="1"/>
            <a:r>
              <a:rPr lang="en-US" sz="1600" smtClean="0"/>
              <a:t>A classification scheme consisting of a group of general ledger (G/L) accounts</a:t>
            </a:r>
          </a:p>
          <a:p>
            <a:pPr lvl="1"/>
            <a:r>
              <a:rPr lang="en-US" sz="1600" smtClean="0"/>
              <a:t>Provides a framework for the recording of values to ensure an orderly rendering of accounting data </a:t>
            </a:r>
          </a:p>
          <a:p>
            <a:pPr lvl="1"/>
            <a:r>
              <a:rPr lang="en-US" sz="1600" smtClean="0"/>
              <a:t>The G/L accounts it contains are used by one or more company codes.</a:t>
            </a:r>
          </a:p>
          <a:p>
            <a:r>
              <a:rPr lang="en-US" sz="1800" smtClean="0"/>
              <a:t>Credit Control Area</a:t>
            </a:r>
          </a:p>
          <a:p>
            <a:pPr lvl="1"/>
            <a:r>
              <a:rPr lang="en-US" sz="1600" smtClean="0"/>
              <a:t>An organizational entity which grants and monitors a credit limit for customers.</a:t>
            </a:r>
          </a:p>
          <a:p>
            <a:pPr lvl="1"/>
            <a:r>
              <a:rPr lang="en-US" sz="1600" smtClean="0"/>
              <a:t>It can include one or more company codes</a:t>
            </a:r>
          </a:p>
          <a:p>
            <a:r>
              <a:rPr lang="en-US" sz="1800" smtClean="0"/>
              <a:t>Business Area</a:t>
            </a:r>
          </a:p>
          <a:p>
            <a:pPr lvl="1"/>
            <a:r>
              <a:rPr lang="en-US" sz="1600" smtClean="0"/>
              <a:t>An organizational unit that represents a separate area of operations or responsibilities within an organization and to which value changes recorded in Financial Accounting can be allocated</a:t>
            </a:r>
          </a:p>
          <a:p>
            <a:pPr lvl="1"/>
            <a:r>
              <a:rPr lang="en-US" sz="1600" smtClean="0"/>
              <a:t>Financial statements can be created for business areas, and these statements can be used for various internal reporting purposes.</a:t>
            </a:r>
          </a:p>
          <a:p>
            <a:pPr lvl="1"/>
            <a:endParaRPr lang="en-US" sz="1600" smtClean="0"/>
          </a:p>
        </p:txBody>
      </p:sp>
    </p:spTree>
    <p:extLst>
      <p:ext uri="{BB962C8B-B14F-4D97-AF65-F5344CB8AC3E}">
        <p14:creationId xmlns:p14="http://schemas.microsoft.com/office/powerpoint/2010/main" val="2236892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Line 10"/>
          <p:cNvSpPr>
            <a:spLocks noChangeShapeType="1"/>
          </p:cNvSpPr>
          <p:nvPr/>
        </p:nvSpPr>
        <p:spPr bwMode="white">
          <a:xfrm>
            <a:off x="4716463" y="357187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1" name="Rectangle 5"/>
          <p:cNvSpPr>
            <a:spLocks noChangeArrowheads="1"/>
          </p:cNvSpPr>
          <p:nvPr/>
        </p:nvSpPr>
        <p:spPr bwMode="white">
          <a:xfrm>
            <a:off x="2781300" y="3284538"/>
            <a:ext cx="1954213"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a:t>
            </a:r>
          </a:p>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Chart of Accounts</a:t>
            </a:r>
          </a:p>
        </p:txBody>
      </p:sp>
      <p:sp>
        <p:nvSpPr>
          <p:cNvPr id="12292" name="Rectangle 2"/>
          <p:cNvSpPr>
            <a:spLocks noGrp="1"/>
          </p:cNvSpPr>
          <p:nvPr>
            <p:ph type="title" idx="4294967295"/>
          </p:nvPr>
        </p:nvSpPr>
        <p:spPr/>
        <p:txBody>
          <a:bodyPr/>
          <a:lstStyle/>
          <a:p>
            <a:r>
              <a:rPr lang="en-US" smtClean="0"/>
              <a:t>GBI 2.0 Structure for Financial Accounting</a:t>
            </a:r>
          </a:p>
        </p:txBody>
      </p:sp>
      <p:sp>
        <p:nvSpPr>
          <p:cNvPr id="12293"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12294"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5"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12296"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12297"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8"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9" name="Line 8"/>
          <p:cNvSpPr>
            <a:spLocks noChangeShapeType="1"/>
          </p:cNvSpPr>
          <p:nvPr/>
        </p:nvSpPr>
        <p:spPr bwMode="white">
          <a:xfrm>
            <a:off x="2627313" y="292417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0" name="Line 8"/>
          <p:cNvSpPr>
            <a:spLocks noChangeShapeType="1"/>
          </p:cNvSpPr>
          <p:nvPr/>
        </p:nvSpPr>
        <p:spPr bwMode="white">
          <a:xfrm>
            <a:off x="4932363" y="292417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1"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12302"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12303"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4" name="Rectangle 5"/>
          <p:cNvSpPr>
            <a:spLocks noChangeArrowheads="1"/>
          </p:cNvSpPr>
          <p:nvPr/>
        </p:nvSpPr>
        <p:spPr bwMode="white">
          <a:xfrm>
            <a:off x="7380288" y="498792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Area</a:t>
            </a:r>
            <a:endParaRPr lang="de-DE" sz="1200" b="0">
              <a:ea typeface="Arial Unicode MS" panose="020B0604020202020204" pitchFamily="34" charset="-128"/>
              <a:cs typeface="Arial Unicode MS" panose="020B0604020202020204" pitchFamily="34" charset="-128"/>
            </a:endParaRPr>
          </a:p>
        </p:txBody>
      </p:sp>
      <p:sp>
        <p:nvSpPr>
          <p:cNvPr id="12305" name="Rectangle 5"/>
          <p:cNvSpPr>
            <a:spLocks noChangeArrowheads="1"/>
          </p:cNvSpPr>
          <p:nvPr/>
        </p:nvSpPr>
        <p:spPr bwMode="white">
          <a:xfrm>
            <a:off x="1042988" y="5013325"/>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Credit Control</a:t>
            </a:r>
          </a:p>
        </p:txBody>
      </p:sp>
      <p:sp>
        <p:nvSpPr>
          <p:cNvPr id="12306" name="Line 10"/>
          <p:cNvSpPr>
            <a:spLocks noChangeShapeType="1"/>
          </p:cNvSpPr>
          <p:nvPr/>
        </p:nvSpPr>
        <p:spPr bwMode="white">
          <a:xfrm>
            <a:off x="2627313" y="3571875"/>
            <a:ext cx="144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7" name="Rectangle 5"/>
          <p:cNvSpPr>
            <a:spLocks noChangeArrowheads="1"/>
          </p:cNvSpPr>
          <p:nvPr/>
        </p:nvSpPr>
        <p:spPr bwMode="white">
          <a:xfrm>
            <a:off x="7691438" y="3355975"/>
            <a:ext cx="806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Chart of</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Accounts</a:t>
            </a:r>
            <a:endParaRPr lang="de-DE" sz="1200" b="0">
              <a:ea typeface="Arial Unicode MS" panose="020B0604020202020204" pitchFamily="34" charset="-128"/>
              <a:cs typeface="Arial Unicode MS" panose="020B0604020202020204" pitchFamily="34" charset="-128"/>
            </a:endParaRPr>
          </a:p>
        </p:txBody>
      </p:sp>
      <p:sp>
        <p:nvSpPr>
          <p:cNvPr id="12308" name="Rectangle 5"/>
          <p:cNvSpPr>
            <a:spLocks noChangeArrowheads="1"/>
          </p:cNvSpPr>
          <p:nvPr/>
        </p:nvSpPr>
        <p:spPr bwMode="white">
          <a:xfrm>
            <a:off x="1042988" y="4221163"/>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Bikes</a:t>
            </a:r>
          </a:p>
        </p:txBody>
      </p:sp>
      <p:sp>
        <p:nvSpPr>
          <p:cNvPr id="12309" name="Rectangle 5"/>
          <p:cNvSpPr>
            <a:spLocks noChangeArrowheads="1"/>
          </p:cNvSpPr>
          <p:nvPr/>
        </p:nvSpPr>
        <p:spPr bwMode="white">
          <a:xfrm>
            <a:off x="7337425" y="4233863"/>
            <a:ext cx="1160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Business Area</a:t>
            </a:r>
            <a:endParaRPr lang="de-DE" sz="1200" b="0">
              <a:ea typeface="Arial Unicode MS" panose="020B0604020202020204" pitchFamily="34" charset="-128"/>
              <a:cs typeface="Arial Unicode MS" panose="020B0604020202020204" pitchFamily="34" charset="-128"/>
            </a:endParaRPr>
          </a:p>
        </p:txBody>
      </p:sp>
      <p:sp>
        <p:nvSpPr>
          <p:cNvPr id="12310" name="Line 8"/>
          <p:cNvSpPr>
            <a:spLocks noChangeShapeType="1"/>
          </p:cNvSpPr>
          <p:nvPr/>
        </p:nvSpPr>
        <p:spPr bwMode="white">
          <a:xfrm>
            <a:off x="1835150" y="2924175"/>
            <a:ext cx="0" cy="1296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11" name="Line 8"/>
          <p:cNvSpPr>
            <a:spLocks noChangeShapeType="1"/>
          </p:cNvSpPr>
          <p:nvPr/>
        </p:nvSpPr>
        <p:spPr bwMode="white">
          <a:xfrm>
            <a:off x="5651500" y="2924175"/>
            <a:ext cx="0" cy="1296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Tree>
    <p:extLst>
      <p:ext uri="{BB962C8B-B14F-4D97-AF65-F5344CB8AC3E}">
        <p14:creationId xmlns:p14="http://schemas.microsoft.com/office/powerpoint/2010/main" val="1772796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2411413" y="490538"/>
            <a:ext cx="6337300" cy="598487"/>
          </a:xfrm>
        </p:spPr>
        <p:txBody>
          <a:bodyPr/>
          <a:lstStyle/>
          <a:p>
            <a:r>
              <a:rPr lang="en-US" smtClean="0"/>
              <a:t>GBI 2.0 Enterprise Structure in SAP ERP (Accounting)</a:t>
            </a:r>
          </a:p>
        </p:txBody>
      </p:sp>
      <p:sp>
        <p:nvSpPr>
          <p:cNvPr id="13315" name="Rectangle 5"/>
          <p:cNvSpPr>
            <a:spLocks noChangeArrowheads="1"/>
          </p:cNvSpPr>
          <p:nvPr/>
        </p:nvSpPr>
        <p:spPr bwMode="white">
          <a:xfrm>
            <a:off x="7335838" y="5084763"/>
            <a:ext cx="1268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Controlling Area</a:t>
            </a:r>
          </a:p>
          <a:p>
            <a:pPr algn="r" eaLnBrk="1" hangingPunct="1">
              <a:spcBef>
                <a:spcPct val="0"/>
              </a:spcBef>
              <a:buClr>
                <a:schemeClr val="accent1"/>
              </a:buClr>
              <a:buSzPct val="80000"/>
            </a:pPr>
            <a:r>
              <a:rPr lang="de-DE" sz="800" b="0">
                <a:ea typeface="Arial Unicode MS" panose="020B0604020202020204" pitchFamily="34" charset="-128"/>
                <a:cs typeface="Arial Unicode MS" panose="020B0604020202020204" pitchFamily="34" charset="-128"/>
              </a:rPr>
              <a:t>(see Controlling unit)</a:t>
            </a:r>
          </a:p>
        </p:txBody>
      </p:sp>
      <p:sp>
        <p:nvSpPr>
          <p:cNvPr id="13316" name="Rectangle 5"/>
          <p:cNvSpPr>
            <a:spLocks noChangeArrowheads="1"/>
          </p:cNvSpPr>
          <p:nvPr/>
        </p:nvSpPr>
        <p:spPr bwMode="white">
          <a:xfrm>
            <a:off x="7113588" y="5516563"/>
            <a:ext cx="1463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Operating Concern</a:t>
            </a:r>
          </a:p>
          <a:p>
            <a:pPr algn="r" eaLnBrk="1" hangingPunct="1">
              <a:spcBef>
                <a:spcPct val="0"/>
              </a:spcBef>
              <a:buClr>
                <a:schemeClr val="accent1"/>
              </a:buClr>
              <a:buSzPct val="80000"/>
            </a:pPr>
            <a:r>
              <a:rPr lang="de-DE" sz="800" b="0">
                <a:ea typeface="Arial Unicode MS" panose="020B0604020202020204" pitchFamily="34" charset="-128"/>
                <a:cs typeface="Arial Unicode MS" panose="020B0604020202020204" pitchFamily="34" charset="-128"/>
              </a:rPr>
              <a:t>(see Controlling unit)</a:t>
            </a:r>
          </a:p>
        </p:txBody>
      </p:sp>
      <p:sp>
        <p:nvSpPr>
          <p:cNvPr id="13317"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800" b="0">
              <a:ea typeface="Arial Unicode MS" panose="020B0604020202020204" pitchFamily="34" charset="-128"/>
              <a:cs typeface="Arial Unicode MS" panose="020B0604020202020204" pitchFamily="34" charset="-128"/>
            </a:endParaRPr>
          </a:p>
        </p:txBody>
      </p:sp>
      <p:sp>
        <p:nvSpPr>
          <p:cNvPr id="13318" name="AutoShape 7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19" name="Rectangle 77"/>
          <p:cNvSpPr>
            <a:spLocks noChangeArrowheads="1"/>
          </p:cNvSpPr>
          <p:nvPr/>
        </p:nvSpPr>
        <p:spPr bwMode="auto">
          <a:xfrm>
            <a:off x="177800" y="5862638"/>
            <a:ext cx="1657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t>Client GBI</a:t>
            </a:r>
          </a:p>
        </p:txBody>
      </p:sp>
      <p:sp>
        <p:nvSpPr>
          <p:cNvPr id="13320" name="AutoShape 7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1" name="Text Box 7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  Operating Concern (global) GL00</a:t>
            </a:r>
          </a:p>
        </p:txBody>
      </p:sp>
      <p:sp>
        <p:nvSpPr>
          <p:cNvPr id="13322" name="AutoShape 8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3" name="Text Box 8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CA Europe EU00</a:t>
            </a:r>
          </a:p>
        </p:txBody>
      </p:sp>
      <p:sp>
        <p:nvSpPr>
          <p:cNvPr id="13324" name="AutoShape 8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5" name="Text Box 8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CA North Am. NA00</a:t>
            </a:r>
          </a:p>
        </p:txBody>
      </p:sp>
      <p:sp>
        <p:nvSpPr>
          <p:cNvPr id="13326" name="AutoShape 8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969696"/>
              </a:solidFill>
            </a:endParaRPr>
          </a:p>
        </p:txBody>
      </p:sp>
      <p:sp>
        <p:nvSpPr>
          <p:cNvPr id="13327" name="Text Box 8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solidFill>
                  <a:srgbClr val="DDDDDD"/>
                </a:solidFill>
                <a:cs typeface="Times New Roman" panose="02020603050405020304" pitchFamily="18" charset="0"/>
              </a:rPr>
              <a:t>CA Asia AS00</a:t>
            </a:r>
          </a:p>
        </p:txBody>
      </p:sp>
      <p:sp>
        <p:nvSpPr>
          <p:cNvPr id="13328" name="AutoShape 8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29" name="Text Box 8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Credit Control Area (global) GL00</a:t>
            </a:r>
          </a:p>
        </p:txBody>
      </p:sp>
      <p:sp>
        <p:nvSpPr>
          <p:cNvPr id="13330" name="AutoShape 8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31" name="Text Box 8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Chart of Accounts (global) GL00</a:t>
            </a:r>
          </a:p>
        </p:txBody>
      </p:sp>
      <p:sp>
        <p:nvSpPr>
          <p:cNvPr id="13332" name="AutoShape 9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3" name="Text Box 9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US00</a:t>
            </a:r>
            <a:r>
              <a:rPr lang="en-US" sz="1400"/>
              <a:t>     </a:t>
            </a:r>
          </a:p>
        </p:txBody>
      </p:sp>
      <p:sp>
        <p:nvSpPr>
          <p:cNvPr id="13334" name="AutoShape 9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5" name="Text Box 9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CA00</a:t>
            </a:r>
            <a:endParaRPr lang="en-US" sz="1400">
              <a:solidFill>
                <a:srgbClr val="DDDDDD"/>
              </a:solidFill>
            </a:endParaRPr>
          </a:p>
        </p:txBody>
      </p:sp>
      <p:sp>
        <p:nvSpPr>
          <p:cNvPr id="13336" name="AutoShape 9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7" name="Text Box 9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DE00</a:t>
            </a:r>
            <a:r>
              <a:rPr lang="en-US" sz="1400"/>
              <a:t>     </a:t>
            </a:r>
          </a:p>
        </p:txBody>
      </p:sp>
      <p:sp>
        <p:nvSpPr>
          <p:cNvPr id="13338" name="AutoShape 9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9" name="Text Box 9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GB00</a:t>
            </a:r>
            <a:endParaRPr lang="en-US" sz="1400">
              <a:solidFill>
                <a:srgbClr val="DDDDDD"/>
              </a:solidFill>
            </a:endParaRPr>
          </a:p>
        </p:txBody>
      </p:sp>
      <p:sp>
        <p:nvSpPr>
          <p:cNvPr id="13340" name="AutoShape 9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41" name="AutoShape 9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42" name="AutoShape 10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FFFF66"/>
                </a:solidFill>
              </a:rPr>
              <a:t>Business Area – Bikes BI00</a:t>
            </a:r>
          </a:p>
        </p:txBody>
      </p:sp>
      <p:sp>
        <p:nvSpPr>
          <p:cNvPr id="13343" name="Text Box 10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AU00</a:t>
            </a:r>
            <a:endParaRPr lang="en-US" sz="1400">
              <a:solidFill>
                <a:srgbClr val="DDDDDD"/>
              </a:solidFill>
            </a:endParaRPr>
          </a:p>
        </p:txBody>
      </p:sp>
      <p:sp>
        <p:nvSpPr>
          <p:cNvPr id="13344" name="Text Box 10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JP00</a:t>
            </a:r>
            <a:endParaRPr lang="en-US" sz="1400">
              <a:solidFill>
                <a:srgbClr val="DDDDDD"/>
              </a:solidFill>
            </a:endParaRPr>
          </a:p>
        </p:txBody>
      </p:sp>
    </p:spTree>
    <p:extLst>
      <p:ext uri="{BB962C8B-B14F-4D97-AF65-F5344CB8AC3E}">
        <p14:creationId xmlns:p14="http://schemas.microsoft.com/office/powerpoint/2010/main" val="207215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FI Master Data</a:t>
            </a:r>
          </a:p>
        </p:txBody>
      </p:sp>
      <p:sp>
        <p:nvSpPr>
          <p:cNvPr id="14339" name="Rectangle 3"/>
          <p:cNvSpPr>
            <a:spLocks noGrp="1" noChangeArrowheads="1"/>
          </p:cNvSpPr>
          <p:nvPr>
            <p:ph type="body" idx="4294967295"/>
          </p:nvPr>
        </p:nvSpPr>
        <p:spPr>
          <a:xfrm>
            <a:off x="485775" y="1417638"/>
            <a:ext cx="8229600" cy="4525962"/>
          </a:xfrm>
        </p:spPr>
        <p:txBody>
          <a:bodyPr/>
          <a:lstStyle/>
          <a:p>
            <a:pPr algn="just"/>
            <a:r>
              <a:rPr lang="en-US" sz="2800" dirty="0" smtClean="0"/>
              <a:t>General Ledger (G/L) Accounts </a:t>
            </a:r>
          </a:p>
          <a:p>
            <a:pPr lvl="1" algn="just"/>
            <a:r>
              <a:rPr lang="en-US" sz="2400" dirty="0" smtClean="0"/>
              <a:t>The unique combination of Company Code and Chart of Account creates a data storage area called a General Ledger.</a:t>
            </a:r>
          </a:p>
          <a:p>
            <a:pPr lvl="1" algn="just"/>
            <a:r>
              <a:rPr lang="en-US" sz="2400" dirty="0" smtClean="0"/>
              <a:t>Document/process used to record and summarizes company’s transaction. </a:t>
            </a:r>
          </a:p>
          <a:p>
            <a:pPr lvl="1" algn="just"/>
            <a:r>
              <a:rPr lang="en-US" sz="2400" dirty="0" smtClean="0"/>
              <a:t>The General Ledger contains a listing of the transactions effecting each account in the Chart of Accounts and the respective account balance.</a:t>
            </a:r>
          </a:p>
          <a:p>
            <a:pPr lvl="1" algn="just"/>
            <a:r>
              <a:rPr lang="en-US" sz="2400" dirty="0" smtClean="0"/>
              <a:t>It is utilized in the preparation of financial accounting statements.</a:t>
            </a:r>
          </a:p>
          <a:p>
            <a:pPr lvl="1" algn="just"/>
            <a:endParaRPr lang="en-US" sz="2400" dirty="0" smtClean="0"/>
          </a:p>
        </p:txBody>
      </p:sp>
    </p:spTree>
    <p:extLst>
      <p:ext uri="{BB962C8B-B14F-4D97-AF65-F5344CB8AC3E}">
        <p14:creationId xmlns:p14="http://schemas.microsoft.com/office/powerpoint/2010/main" val="349651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FI Master Data</a:t>
            </a:r>
          </a:p>
        </p:txBody>
      </p:sp>
      <p:sp>
        <p:nvSpPr>
          <p:cNvPr id="15363" name="Rectangle 3"/>
          <p:cNvSpPr>
            <a:spLocks noGrp="1" noChangeArrowheads="1"/>
          </p:cNvSpPr>
          <p:nvPr>
            <p:ph type="body" sz="half" idx="4294967295"/>
          </p:nvPr>
        </p:nvSpPr>
        <p:spPr>
          <a:xfrm>
            <a:off x="539750" y="1268413"/>
            <a:ext cx="8135938" cy="4857750"/>
          </a:xfrm>
          <a:noFill/>
        </p:spPr>
        <p:txBody>
          <a:bodyPr/>
          <a:lstStyle/>
          <a:p>
            <a:r>
              <a:rPr lang="en-US" sz="2400" dirty="0" smtClean="0"/>
              <a:t>Customer and Vendor Master Data</a:t>
            </a:r>
          </a:p>
          <a:p>
            <a:pPr lvl="1"/>
            <a:r>
              <a:rPr lang="en-US" sz="2000" dirty="0" smtClean="0"/>
              <a:t>Customer and vendor account balances are maintained in FI through fully integrated accounts receivable and accounts payable sub-modules.</a:t>
            </a:r>
          </a:p>
          <a:p>
            <a:pPr lvl="1"/>
            <a:r>
              <a:rPr lang="en-US" sz="2000" dirty="0" smtClean="0"/>
              <a:t>Financial postings for customers and vendors are made directly to their respective individual accounts and accompanied by a concurrent automatic posting to the General Ledger.</a:t>
            </a:r>
            <a:endParaRPr lang="de-DE" sz="2000" dirty="0" smtClean="0"/>
          </a:p>
        </p:txBody>
      </p:sp>
    </p:spTree>
    <p:extLst>
      <p:ext uri="{BB962C8B-B14F-4D97-AF65-F5344CB8AC3E}">
        <p14:creationId xmlns:p14="http://schemas.microsoft.com/office/powerpoint/2010/main" val="1513637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Customer Accounts</a:t>
            </a:r>
          </a:p>
        </p:txBody>
      </p:sp>
      <p:sp>
        <p:nvSpPr>
          <p:cNvPr id="16387" name="Rectangle 3"/>
          <p:cNvSpPr>
            <a:spLocks noGrp="1" noChangeArrowheads="1"/>
          </p:cNvSpPr>
          <p:nvPr>
            <p:ph type="body" sz="half" idx="4294967295"/>
          </p:nvPr>
        </p:nvSpPr>
        <p:spPr>
          <a:xfrm>
            <a:off x="539750" y="1268413"/>
            <a:ext cx="8135938" cy="4857750"/>
          </a:xfrm>
          <a:noFill/>
        </p:spPr>
        <p:txBody>
          <a:bodyPr/>
          <a:lstStyle/>
          <a:p>
            <a:r>
              <a:rPr lang="en-US" sz="1800" smtClean="0"/>
              <a:t>Accounts Receivable Sub-Module (FI-AR)</a:t>
            </a:r>
          </a:p>
          <a:p>
            <a:pPr lvl="1"/>
            <a:r>
              <a:rPr lang="en-US" sz="1600" smtClean="0"/>
              <a:t>Information with respect to customers who purchase the enterprise’s goods and services such as sales and payments made</a:t>
            </a:r>
          </a:p>
          <a:p>
            <a:pPr lvl="1"/>
            <a:r>
              <a:rPr lang="en-US" sz="1600" smtClean="0"/>
              <a:t>Substantive and important integration between Sales and Distribution (SD) and Financial Accounting (FI)</a:t>
            </a:r>
          </a:p>
          <a:p>
            <a:pPr lvl="1"/>
            <a:r>
              <a:rPr lang="en-US" sz="1600" smtClean="0"/>
              <a:t>Billings in SD generate FI journal entries for sales activity </a:t>
            </a:r>
          </a:p>
        </p:txBody>
      </p:sp>
      <p:grpSp>
        <p:nvGrpSpPr>
          <p:cNvPr id="16388" name="Group 5"/>
          <p:cNvGrpSpPr>
            <a:grpSpLocks/>
          </p:cNvGrpSpPr>
          <p:nvPr/>
        </p:nvGrpSpPr>
        <p:grpSpPr bwMode="auto">
          <a:xfrm>
            <a:off x="5640388" y="3141663"/>
            <a:ext cx="2741612" cy="3024187"/>
            <a:chOff x="3553" y="1979"/>
            <a:chExt cx="1727" cy="1905"/>
          </a:xfrm>
        </p:grpSpPr>
        <p:sp>
          <p:nvSpPr>
            <p:cNvPr id="16421" name="Rectangle 6"/>
            <p:cNvSpPr>
              <a:spLocks noChangeArrowheads="1"/>
            </p:cNvSpPr>
            <p:nvPr/>
          </p:nvSpPr>
          <p:spPr bwMode="auto">
            <a:xfrm>
              <a:off x="3553" y="1979"/>
              <a:ext cx="1727" cy="1905"/>
            </a:xfrm>
            <a:prstGeom prst="rect">
              <a:avLst/>
            </a:prstGeom>
            <a:solidFill>
              <a:srgbClr val="DBB40D"/>
            </a:solidFill>
            <a:ln w="9525"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6422" name="Rectangle 7"/>
            <p:cNvSpPr>
              <a:spLocks noChangeArrowheads="1"/>
            </p:cNvSpPr>
            <p:nvPr/>
          </p:nvSpPr>
          <p:spPr bwMode="auto">
            <a:xfrm>
              <a:off x="3553" y="2115"/>
              <a:ext cx="172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a:solidFill>
                    <a:srgbClr val="000000"/>
                  </a:solidFill>
                </a:rPr>
                <a:t> </a:t>
              </a:r>
              <a:r>
                <a:rPr lang="en-US" sz="1800">
                  <a:solidFill>
                    <a:srgbClr val="000000"/>
                  </a:solidFill>
                </a:rPr>
                <a:t>Accounts Receivable</a:t>
              </a:r>
            </a:p>
            <a:p>
              <a:pPr algn="ctr">
                <a:spcBef>
                  <a:spcPct val="0"/>
                </a:spcBef>
                <a:buClrTx/>
                <a:buFontTx/>
                <a:buNone/>
              </a:pPr>
              <a:r>
                <a:rPr lang="en-US" sz="1800">
                  <a:solidFill>
                    <a:srgbClr val="000000"/>
                  </a:solidFill>
                </a:rPr>
                <a:t>(General Ledger)</a:t>
              </a:r>
            </a:p>
          </p:txBody>
        </p:sp>
        <p:grpSp>
          <p:nvGrpSpPr>
            <p:cNvPr id="16423" name="Group 8"/>
            <p:cNvGrpSpPr>
              <a:grpSpLocks/>
            </p:cNvGrpSpPr>
            <p:nvPr/>
          </p:nvGrpSpPr>
          <p:grpSpPr bwMode="auto">
            <a:xfrm>
              <a:off x="3646" y="2523"/>
              <a:ext cx="1494" cy="1250"/>
              <a:chOff x="540" y="1861"/>
              <a:chExt cx="1728" cy="1323"/>
            </a:xfrm>
          </p:grpSpPr>
          <p:sp>
            <p:nvSpPr>
              <p:cNvPr id="16425" name="Line 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26" name="Line 1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24" name="Text Box 11"/>
            <p:cNvSpPr txBox="1">
              <a:spLocks noChangeArrowheads="1"/>
            </p:cNvSpPr>
            <p:nvPr/>
          </p:nvSpPr>
          <p:spPr bwMode="auto">
            <a:xfrm>
              <a:off x="3833" y="2659"/>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950</a:t>
              </a:r>
            </a:p>
          </p:txBody>
        </p:sp>
      </p:grpSp>
      <p:grpSp>
        <p:nvGrpSpPr>
          <p:cNvPr id="16389" name="Group 12"/>
          <p:cNvGrpSpPr>
            <a:grpSpLocks/>
          </p:cNvGrpSpPr>
          <p:nvPr/>
        </p:nvGrpSpPr>
        <p:grpSpPr bwMode="auto">
          <a:xfrm>
            <a:off x="3268663" y="3141663"/>
            <a:ext cx="1927225" cy="1489075"/>
            <a:chOff x="1968" y="1152"/>
            <a:chExt cx="1248" cy="1344"/>
          </a:xfrm>
        </p:grpSpPr>
        <p:sp>
          <p:nvSpPr>
            <p:cNvPr id="16415" name="Rectangle 13"/>
            <p:cNvSpPr>
              <a:spLocks noChangeArrowheads="1"/>
            </p:cNvSpPr>
            <p:nvPr/>
          </p:nvSpPr>
          <p:spPr bwMode="auto">
            <a:xfrm>
              <a:off x="1968"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16" name="Group 14"/>
            <p:cNvGrpSpPr>
              <a:grpSpLocks/>
            </p:cNvGrpSpPr>
            <p:nvPr/>
          </p:nvGrpSpPr>
          <p:grpSpPr bwMode="auto">
            <a:xfrm>
              <a:off x="2111" y="1488"/>
              <a:ext cx="961" cy="960"/>
              <a:chOff x="540" y="1861"/>
              <a:chExt cx="1728" cy="1323"/>
            </a:xfrm>
          </p:grpSpPr>
          <p:sp>
            <p:nvSpPr>
              <p:cNvPr id="16419" name="Line 15"/>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16"/>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17" name="Text Box 17"/>
            <p:cNvSpPr txBox="1">
              <a:spLocks noChangeArrowheads="1"/>
            </p:cNvSpPr>
            <p:nvPr/>
          </p:nvSpPr>
          <p:spPr bwMode="auto">
            <a:xfrm>
              <a:off x="2160" y="1536"/>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300</a:t>
              </a:r>
            </a:p>
          </p:txBody>
        </p:sp>
        <p:sp>
          <p:nvSpPr>
            <p:cNvPr id="16418" name="Text Box 18"/>
            <p:cNvSpPr txBox="1">
              <a:spLocks noChangeArrowheads="1"/>
            </p:cNvSpPr>
            <p:nvPr/>
          </p:nvSpPr>
          <p:spPr bwMode="auto">
            <a:xfrm>
              <a:off x="2016" y="1201"/>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142</a:t>
              </a:r>
            </a:p>
          </p:txBody>
        </p:sp>
      </p:grpSp>
      <p:grpSp>
        <p:nvGrpSpPr>
          <p:cNvPr id="16390" name="Group 19"/>
          <p:cNvGrpSpPr>
            <a:grpSpLocks/>
          </p:cNvGrpSpPr>
          <p:nvPr/>
        </p:nvGrpSpPr>
        <p:grpSpPr bwMode="auto">
          <a:xfrm>
            <a:off x="3268663" y="4683125"/>
            <a:ext cx="1927225" cy="1489075"/>
            <a:chOff x="1968" y="2544"/>
            <a:chExt cx="1248" cy="1344"/>
          </a:xfrm>
        </p:grpSpPr>
        <p:sp>
          <p:nvSpPr>
            <p:cNvPr id="16409" name="Rectangle 20"/>
            <p:cNvSpPr>
              <a:spLocks noChangeArrowheads="1"/>
            </p:cNvSpPr>
            <p:nvPr/>
          </p:nvSpPr>
          <p:spPr bwMode="auto">
            <a:xfrm>
              <a:off x="1968" y="2544"/>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10" name="Group 21"/>
            <p:cNvGrpSpPr>
              <a:grpSpLocks/>
            </p:cNvGrpSpPr>
            <p:nvPr/>
          </p:nvGrpSpPr>
          <p:grpSpPr bwMode="auto">
            <a:xfrm>
              <a:off x="2111" y="2880"/>
              <a:ext cx="961" cy="960"/>
              <a:chOff x="540" y="1861"/>
              <a:chExt cx="1728" cy="1323"/>
            </a:xfrm>
          </p:grpSpPr>
          <p:sp>
            <p:nvSpPr>
              <p:cNvPr id="16413" name="Line 22"/>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23"/>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11" name="Text Box 24"/>
            <p:cNvSpPr txBox="1">
              <a:spLocks noChangeArrowheads="1"/>
            </p:cNvSpPr>
            <p:nvPr/>
          </p:nvSpPr>
          <p:spPr bwMode="auto">
            <a:xfrm>
              <a:off x="2160" y="2928"/>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150</a:t>
              </a:r>
            </a:p>
          </p:txBody>
        </p:sp>
        <p:sp>
          <p:nvSpPr>
            <p:cNvPr id="16412" name="Text Box 25"/>
            <p:cNvSpPr txBox="1">
              <a:spLocks noChangeArrowheads="1"/>
            </p:cNvSpPr>
            <p:nvPr/>
          </p:nvSpPr>
          <p:spPr bwMode="auto">
            <a:xfrm>
              <a:off x="2016" y="2593"/>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123</a:t>
              </a:r>
            </a:p>
          </p:txBody>
        </p:sp>
      </p:grpSp>
      <p:grpSp>
        <p:nvGrpSpPr>
          <p:cNvPr id="16391" name="Group 26"/>
          <p:cNvGrpSpPr>
            <a:grpSpLocks/>
          </p:cNvGrpSpPr>
          <p:nvPr/>
        </p:nvGrpSpPr>
        <p:grpSpPr bwMode="auto">
          <a:xfrm>
            <a:off x="971550" y="4683125"/>
            <a:ext cx="1927225" cy="1489075"/>
            <a:chOff x="480" y="2544"/>
            <a:chExt cx="1248" cy="1344"/>
          </a:xfrm>
        </p:grpSpPr>
        <p:sp>
          <p:nvSpPr>
            <p:cNvPr id="16403" name="Rectangle 27"/>
            <p:cNvSpPr>
              <a:spLocks noChangeArrowheads="1"/>
            </p:cNvSpPr>
            <p:nvPr/>
          </p:nvSpPr>
          <p:spPr bwMode="auto">
            <a:xfrm>
              <a:off x="480" y="2544"/>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04" name="Group 28"/>
            <p:cNvGrpSpPr>
              <a:grpSpLocks/>
            </p:cNvGrpSpPr>
            <p:nvPr/>
          </p:nvGrpSpPr>
          <p:grpSpPr bwMode="auto">
            <a:xfrm>
              <a:off x="623" y="2880"/>
              <a:ext cx="961" cy="960"/>
              <a:chOff x="540" y="1861"/>
              <a:chExt cx="1728" cy="1323"/>
            </a:xfrm>
          </p:grpSpPr>
          <p:sp>
            <p:nvSpPr>
              <p:cNvPr id="16407" name="Line 2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3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05" name="Text Box 31"/>
            <p:cNvSpPr txBox="1">
              <a:spLocks noChangeArrowheads="1"/>
            </p:cNvSpPr>
            <p:nvPr/>
          </p:nvSpPr>
          <p:spPr bwMode="auto">
            <a:xfrm>
              <a:off x="672" y="2928"/>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400</a:t>
              </a:r>
            </a:p>
          </p:txBody>
        </p:sp>
        <p:sp>
          <p:nvSpPr>
            <p:cNvPr id="16406" name="Text Box 32"/>
            <p:cNvSpPr txBox="1">
              <a:spLocks noChangeArrowheads="1"/>
            </p:cNvSpPr>
            <p:nvPr/>
          </p:nvSpPr>
          <p:spPr bwMode="auto">
            <a:xfrm>
              <a:off x="528" y="2593"/>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135</a:t>
              </a:r>
            </a:p>
          </p:txBody>
        </p:sp>
      </p:grpSp>
      <p:grpSp>
        <p:nvGrpSpPr>
          <p:cNvPr id="16392" name="Group 33"/>
          <p:cNvGrpSpPr>
            <a:grpSpLocks/>
          </p:cNvGrpSpPr>
          <p:nvPr/>
        </p:nvGrpSpPr>
        <p:grpSpPr bwMode="auto">
          <a:xfrm>
            <a:off x="971550" y="3141663"/>
            <a:ext cx="1927225" cy="1489075"/>
            <a:chOff x="480" y="1152"/>
            <a:chExt cx="1248" cy="1344"/>
          </a:xfrm>
        </p:grpSpPr>
        <p:sp>
          <p:nvSpPr>
            <p:cNvPr id="16397" name="Rectangle 34"/>
            <p:cNvSpPr>
              <a:spLocks noChangeArrowheads="1"/>
            </p:cNvSpPr>
            <p:nvPr/>
          </p:nvSpPr>
          <p:spPr bwMode="auto">
            <a:xfrm>
              <a:off x="480"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398" name="Group 35"/>
            <p:cNvGrpSpPr>
              <a:grpSpLocks/>
            </p:cNvGrpSpPr>
            <p:nvPr/>
          </p:nvGrpSpPr>
          <p:grpSpPr bwMode="auto">
            <a:xfrm>
              <a:off x="623" y="1488"/>
              <a:ext cx="961" cy="960"/>
              <a:chOff x="540" y="1861"/>
              <a:chExt cx="1728" cy="1323"/>
            </a:xfrm>
          </p:grpSpPr>
          <p:sp>
            <p:nvSpPr>
              <p:cNvPr id="16401" name="Line 36"/>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37"/>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399" name="Text Box 38"/>
            <p:cNvSpPr txBox="1">
              <a:spLocks noChangeArrowheads="1"/>
            </p:cNvSpPr>
            <p:nvPr/>
          </p:nvSpPr>
          <p:spPr bwMode="auto">
            <a:xfrm>
              <a:off x="672" y="1536"/>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100</a:t>
              </a:r>
            </a:p>
          </p:txBody>
        </p:sp>
        <p:sp>
          <p:nvSpPr>
            <p:cNvPr id="16400" name="Text Box 39"/>
            <p:cNvSpPr txBox="1">
              <a:spLocks noChangeArrowheads="1"/>
            </p:cNvSpPr>
            <p:nvPr/>
          </p:nvSpPr>
          <p:spPr bwMode="auto">
            <a:xfrm>
              <a:off x="528" y="1201"/>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189</a:t>
              </a:r>
            </a:p>
          </p:txBody>
        </p:sp>
      </p:grpSp>
      <p:sp>
        <p:nvSpPr>
          <p:cNvPr id="16393" name="Line 40"/>
          <p:cNvSpPr>
            <a:spLocks noChangeShapeType="1"/>
          </p:cNvSpPr>
          <p:nvPr/>
        </p:nvSpPr>
        <p:spPr bwMode="auto">
          <a:xfrm>
            <a:off x="1835150" y="3789363"/>
            <a:ext cx="4397375" cy="6286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4" name="Line 41"/>
          <p:cNvSpPr>
            <a:spLocks noChangeShapeType="1"/>
          </p:cNvSpPr>
          <p:nvPr/>
        </p:nvSpPr>
        <p:spPr bwMode="auto">
          <a:xfrm flipV="1">
            <a:off x="4140200" y="4524375"/>
            <a:ext cx="2092325" cy="776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5" name="Line 42"/>
          <p:cNvSpPr>
            <a:spLocks noChangeShapeType="1"/>
          </p:cNvSpPr>
          <p:nvPr/>
        </p:nvSpPr>
        <p:spPr bwMode="auto">
          <a:xfrm>
            <a:off x="4140200" y="3789363"/>
            <a:ext cx="2092325" cy="5746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6" name="Line 43"/>
          <p:cNvSpPr>
            <a:spLocks noChangeShapeType="1"/>
          </p:cNvSpPr>
          <p:nvPr/>
        </p:nvSpPr>
        <p:spPr bwMode="auto">
          <a:xfrm flipV="1">
            <a:off x="1835150" y="4470400"/>
            <a:ext cx="4397375" cy="83026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79332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5561013" y="3219450"/>
            <a:ext cx="2820987" cy="2801938"/>
          </a:xfrm>
          <a:prstGeom prst="rect">
            <a:avLst/>
          </a:prstGeom>
          <a:solidFill>
            <a:srgbClr val="DBB40D"/>
          </a:solidFill>
          <a:ln w="9525"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7411" name="Rectangle 2"/>
          <p:cNvSpPr>
            <a:spLocks noGrp="1"/>
          </p:cNvSpPr>
          <p:nvPr>
            <p:ph type="title" idx="4294967295"/>
          </p:nvPr>
        </p:nvSpPr>
        <p:spPr/>
        <p:txBody>
          <a:bodyPr/>
          <a:lstStyle/>
          <a:p>
            <a:r>
              <a:rPr lang="en-US" smtClean="0"/>
              <a:t>Vendor Accounts</a:t>
            </a:r>
          </a:p>
        </p:txBody>
      </p:sp>
      <p:sp>
        <p:nvSpPr>
          <p:cNvPr id="17412" name="Rectangle 3"/>
          <p:cNvSpPr>
            <a:spLocks noGrp="1" noChangeArrowheads="1"/>
          </p:cNvSpPr>
          <p:nvPr>
            <p:ph type="body" sz="half" idx="4294967295"/>
          </p:nvPr>
        </p:nvSpPr>
        <p:spPr>
          <a:xfrm>
            <a:off x="539750" y="1268413"/>
            <a:ext cx="8135938" cy="4857750"/>
          </a:xfrm>
          <a:noFill/>
        </p:spPr>
        <p:txBody>
          <a:bodyPr/>
          <a:lstStyle/>
          <a:p>
            <a:r>
              <a:rPr lang="en-US" sz="1800" smtClean="0"/>
              <a:t>Accounts Payable Sub-Module (FI-AP)</a:t>
            </a:r>
          </a:p>
          <a:p>
            <a:pPr lvl="1"/>
            <a:r>
              <a:rPr lang="en-US" sz="1600" smtClean="0"/>
              <a:t>Information with respect to Vendors from whom the enterprise purchases goods and services such as purchases and payments made</a:t>
            </a:r>
          </a:p>
          <a:p>
            <a:pPr lvl="1"/>
            <a:r>
              <a:rPr lang="en-US" sz="1600" smtClean="0"/>
              <a:t>Substantive and important integration between Materials Management (MM) and Financial Accounting (FI)</a:t>
            </a:r>
          </a:p>
          <a:p>
            <a:pPr lvl="1"/>
            <a:r>
              <a:rPr lang="en-US" sz="1600" smtClean="0"/>
              <a:t>Purchase and goods receipt activities in MM generate FI journal entries </a:t>
            </a:r>
          </a:p>
        </p:txBody>
      </p:sp>
      <p:sp>
        <p:nvSpPr>
          <p:cNvPr id="17413" name="Rectangle 7"/>
          <p:cNvSpPr>
            <a:spLocks noChangeArrowheads="1"/>
          </p:cNvSpPr>
          <p:nvPr/>
        </p:nvSpPr>
        <p:spPr bwMode="auto">
          <a:xfrm>
            <a:off x="5561013" y="3357563"/>
            <a:ext cx="282098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a:solidFill>
                  <a:srgbClr val="000000"/>
                </a:solidFill>
              </a:rPr>
              <a:t> </a:t>
            </a:r>
            <a:r>
              <a:rPr lang="en-US" sz="1800">
                <a:solidFill>
                  <a:srgbClr val="000000"/>
                </a:solidFill>
              </a:rPr>
              <a:t>Accounts Payable</a:t>
            </a:r>
          </a:p>
          <a:p>
            <a:pPr algn="ctr">
              <a:spcBef>
                <a:spcPct val="0"/>
              </a:spcBef>
              <a:buClrTx/>
              <a:buFontTx/>
              <a:buNone/>
            </a:pPr>
            <a:r>
              <a:rPr lang="en-US" sz="1800">
                <a:solidFill>
                  <a:srgbClr val="000000"/>
                </a:solidFill>
              </a:rPr>
              <a:t>(General Ledger)</a:t>
            </a:r>
          </a:p>
        </p:txBody>
      </p:sp>
      <p:grpSp>
        <p:nvGrpSpPr>
          <p:cNvPr id="17414" name="Group 8"/>
          <p:cNvGrpSpPr>
            <a:grpSpLocks/>
          </p:cNvGrpSpPr>
          <p:nvPr/>
        </p:nvGrpSpPr>
        <p:grpSpPr bwMode="auto">
          <a:xfrm>
            <a:off x="5713413" y="4019550"/>
            <a:ext cx="2439987" cy="1839913"/>
            <a:chOff x="540" y="1861"/>
            <a:chExt cx="1728" cy="1323"/>
          </a:xfrm>
        </p:grpSpPr>
        <p:sp>
          <p:nvSpPr>
            <p:cNvPr id="17448" name="Line 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1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15" name="Text Box 11"/>
          <p:cNvSpPr txBox="1">
            <a:spLocks noChangeArrowheads="1"/>
          </p:cNvSpPr>
          <p:nvPr/>
        </p:nvSpPr>
        <p:spPr bwMode="auto">
          <a:xfrm>
            <a:off x="7092950" y="4221163"/>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850</a:t>
            </a:r>
          </a:p>
        </p:txBody>
      </p:sp>
      <p:grpSp>
        <p:nvGrpSpPr>
          <p:cNvPr id="17416" name="Group 12"/>
          <p:cNvGrpSpPr>
            <a:grpSpLocks/>
          </p:cNvGrpSpPr>
          <p:nvPr/>
        </p:nvGrpSpPr>
        <p:grpSpPr bwMode="auto">
          <a:xfrm>
            <a:off x="2967038" y="3219450"/>
            <a:ext cx="1982787" cy="1376363"/>
            <a:chOff x="1872" y="1152"/>
            <a:chExt cx="1248" cy="1344"/>
          </a:xfrm>
        </p:grpSpPr>
        <p:sp>
          <p:nvSpPr>
            <p:cNvPr id="17442" name="Rectangle 13"/>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43" name="Group 14"/>
            <p:cNvGrpSpPr>
              <a:grpSpLocks/>
            </p:cNvGrpSpPr>
            <p:nvPr/>
          </p:nvGrpSpPr>
          <p:grpSpPr bwMode="auto">
            <a:xfrm>
              <a:off x="2015" y="1488"/>
              <a:ext cx="961" cy="960"/>
              <a:chOff x="540" y="1861"/>
              <a:chExt cx="1728" cy="1323"/>
            </a:xfrm>
          </p:grpSpPr>
          <p:sp>
            <p:nvSpPr>
              <p:cNvPr id="17446" name="Line 15"/>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16"/>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44" name="Text Box 17"/>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250</a:t>
              </a:r>
            </a:p>
          </p:txBody>
        </p:sp>
        <p:sp>
          <p:nvSpPr>
            <p:cNvPr id="17445" name="Text Box 18"/>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100435</a:t>
              </a:r>
            </a:p>
          </p:txBody>
        </p:sp>
      </p:grpSp>
      <p:grpSp>
        <p:nvGrpSpPr>
          <p:cNvPr id="17417" name="Group 19"/>
          <p:cNvGrpSpPr>
            <a:grpSpLocks/>
          </p:cNvGrpSpPr>
          <p:nvPr/>
        </p:nvGrpSpPr>
        <p:grpSpPr bwMode="auto">
          <a:xfrm>
            <a:off x="755650" y="3219450"/>
            <a:ext cx="1982788" cy="1376363"/>
            <a:chOff x="1872" y="1152"/>
            <a:chExt cx="1248" cy="1344"/>
          </a:xfrm>
        </p:grpSpPr>
        <p:sp>
          <p:nvSpPr>
            <p:cNvPr id="17436" name="Rectangle 20"/>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37" name="Group 21"/>
            <p:cNvGrpSpPr>
              <a:grpSpLocks/>
            </p:cNvGrpSpPr>
            <p:nvPr/>
          </p:nvGrpSpPr>
          <p:grpSpPr bwMode="auto">
            <a:xfrm>
              <a:off x="2015" y="1488"/>
              <a:ext cx="961" cy="960"/>
              <a:chOff x="540" y="1861"/>
              <a:chExt cx="1728" cy="1323"/>
            </a:xfrm>
          </p:grpSpPr>
          <p:sp>
            <p:nvSpPr>
              <p:cNvPr id="17440" name="Line 22"/>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1" name="Line 23"/>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38" name="Text Box 24"/>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200</a:t>
              </a:r>
            </a:p>
          </p:txBody>
        </p:sp>
        <p:sp>
          <p:nvSpPr>
            <p:cNvPr id="17439" name="Text Box 25"/>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100234</a:t>
              </a:r>
            </a:p>
          </p:txBody>
        </p:sp>
      </p:grpSp>
      <p:grpSp>
        <p:nvGrpSpPr>
          <p:cNvPr id="17418" name="Group 26"/>
          <p:cNvGrpSpPr>
            <a:grpSpLocks/>
          </p:cNvGrpSpPr>
          <p:nvPr/>
        </p:nvGrpSpPr>
        <p:grpSpPr bwMode="auto">
          <a:xfrm>
            <a:off x="755650" y="4645025"/>
            <a:ext cx="1982788" cy="1376363"/>
            <a:chOff x="1872" y="1152"/>
            <a:chExt cx="1248" cy="1344"/>
          </a:xfrm>
        </p:grpSpPr>
        <p:sp>
          <p:nvSpPr>
            <p:cNvPr id="17430" name="Rectangle 27"/>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31" name="Group 28"/>
            <p:cNvGrpSpPr>
              <a:grpSpLocks/>
            </p:cNvGrpSpPr>
            <p:nvPr/>
          </p:nvGrpSpPr>
          <p:grpSpPr bwMode="auto">
            <a:xfrm>
              <a:off x="2015" y="1488"/>
              <a:ext cx="961" cy="960"/>
              <a:chOff x="540" y="1861"/>
              <a:chExt cx="1728" cy="1323"/>
            </a:xfrm>
          </p:grpSpPr>
          <p:sp>
            <p:nvSpPr>
              <p:cNvPr id="17434" name="Line 2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3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32" name="Text Box 31"/>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100</a:t>
              </a:r>
            </a:p>
          </p:txBody>
        </p:sp>
        <p:sp>
          <p:nvSpPr>
            <p:cNvPr id="17433" name="Text Box 32"/>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100621</a:t>
              </a:r>
            </a:p>
          </p:txBody>
        </p:sp>
      </p:grpSp>
      <p:grpSp>
        <p:nvGrpSpPr>
          <p:cNvPr id="17419" name="Group 33"/>
          <p:cNvGrpSpPr>
            <a:grpSpLocks/>
          </p:cNvGrpSpPr>
          <p:nvPr/>
        </p:nvGrpSpPr>
        <p:grpSpPr bwMode="auto">
          <a:xfrm>
            <a:off x="2967038" y="4645025"/>
            <a:ext cx="1982787" cy="1376363"/>
            <a:chOff x="1872" y="1152"/>
            <a:chExt cx="1248" cy="1344"/>
          </a:xfrm>
        </p:grpSpPr>
        <p:sp>
          <p:nvSpPr>
            <p:cNvPr id="17424" name="Rectangle 34"/>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25" name="Group 35"/>
            <p:cNvGrpSpPr>
              <a:grpSpLocks/>
            </p:cNvGrpSpPr>
            <p:nvPr/>
          </p:nvGrpSpPr>
          <p:grpSpPr bwMode="auto">
            <a:xfrm>
              <a:off x="2015" y="1488"/>
              <a:ext cx="961" cy="960"/>
              <a:chOff x="540" y="1861"/>
              <a:chExt cx="1728" cy="1323"/>
            </a:xfrm>
          </p:grpSpPr>
          <p:sp>
            <p:nvSpPr>
              <p:cNvPr id="17428" name="Line 36"/>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37"/>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26" name="Text Box 38"/>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300</a:t>
              </a:r>
            </a:p>
          </p:txBody>
        </p:sp>
        <p:sp>
          <p:nvSpPr>
            <p:cNvPr id="17427" name="Text Box 39"/>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100846</a:t>
              </a:r>
            </a:p>
          </p:txBody>
        </p:sp>
      </p:grpSp>
      <p:sp>
        <p:nvSpPr>
          <p:cNvPr id="17420" name="Line 40"/>
          <p:cNvSpPr>
            <a:spLocks noChangeShapeType="1"/>
          </p:cNvSpPr>
          <p:nvPr/>
        </p:nvSpPr>
        <p:spPr bwMode="auto">
          <a:xfrm>
            <a:off x="2411413" y="3789363"/>
            <a:ext cx="4749800" cy="609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Line 41"/>
          <p:cNvSpPr>
            <a:spLocks noChangeShapeType="1"/>
          </p:cNvSpPr>
          <p:nvPr/>
        </p:nvSpPr>
        <p:spPr bwMode="auto">
          <a:xfrm>
            <a:off x="4643438" y="3860800"/>
            <a:ext cx="2517775" cy="4889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42"/>
          <p:cNvSpPr>
            <a:spLocks noChangeShapeType="1"/>
          </p:cNvSpPr>
          <p:nvPr/>
        </p:nvSpPr>
        <p:spPr bwMode="auto">
          <a:xfrm flipV="1">
            <a:off x="4643438" y="4497388"/>
            <a:ext cx="2517775" cy="7318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3" name="Line 43"/>
          <p:cNvSpPr>
            <a:spLocks noChangeShapeType="1"/>
          </p:cNvSpPr>
          <p:nvPr/>
        </p:nvSpPr>
        <p:spPr bwMode="auto">
          <a:xfrm flipV="1">
            <a:off x="2411413" y="4448175"/>
            <a:ext cx="4749800" cy="7810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6920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Unit Overview</a:t>
            </a:r>
          </a:p>
        </p:txBody>
      </p:sp>
      <p:sp>
        <p:nvSpPr>
          <p:cNvPr id="7171" name="Rectangle 3"/>
          <p:cNvSpPr>
            <a:spLocks noGrp="1" noChangeArrowheads="1"/>
          </p:cNvSpPr>
          <p:nvPr>
            <p:ph type="body" idx="4294967295"/>
          </p:nvPr>
        </p:nvSpPr>
        <p:spPr/>
        <p:txBody>
          <a:bodyPr/>
          <a:lstStyle/>
          <a:p>
            <a:pPr>
              <a:tabLst>
                <a:tab pos="1971675" algn="l"/>
              </a:tabLst>
            </a:pPr>
            <a:r>
              <a:rPr lang="en-US" smtClean="0"/>
              <a:t>FI Organizational Structure</a:t>
            </a:r>
          </a:p>
          <a:p>
            <a:pPr>
              <a:tabLst>
                <a:tab pos="1971675" algn="l"/>
              </a:tabLst>
            </a:pPr>
            <a:r>
              <a:rPr lang="en-US" smtClean="0"/>
              <a:t>FI Master Data</a:t>
            </a:r>
          </a:p>
          <a:p>
            <a:pPr>
              <a:tabLst>
                <a:tab pos="1971675" algn="l"/>
              </a:tabLst>
            </a:pPr>
            <a:r>
              <a:rPr lang="en-US" smtClean="0"/>
              <a:t>FI Processes</a:t>
            </a:r>
          </a:p>
          <a:p>
            <a:pPr>
              <a:tabLst>
                <a:tab pos="1971675" algn="l"/>
              </a:tabLst>
            </a:pPr>
            <a:r>
              <a:rPr lang="en-US" smtClean="0"/>
              <a:t>FI Reporting</a:t>
            </a:r>
          </a:p>
          <a:p>
            <a:pPr>
              <a:tabLst>
                <a:tab pos="1971675" algn="l"/>
              </a:tabLst>
            </a:pPr>
            <a:r>
              <a:rPr lang="en-US" smtClean="0"/>
              <a:t>Audit Trails</a:t>
            </a:r>
          </a:p>
        </p:txBody>
      </p:sp>
    </p:spTree>
    <p:extLst>
      <p:ext uri="{BB962C8B-B14F-4D97-AF65-F5344CB8AC3E}">
        <p14:creationId xmlns:p14="http://schemas.microsoft.com/office/powerpoint/2010/main" val="3689700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t>FI Processes</a:t>
            </a:r>
          </a:p>
        </p:txBody>
      </p:sp>
      <p:pic>
        <p:nvPicPr>
          <p:cNvPr id="18435" name="Picture 8" descr="FI4_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58950"/>
            <a:ext cx="7105650" cy="36861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8436" name="Picture 10" descr="FI4_0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5873750"/>
            <a:ext cx="3324225" cy="2190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8437" name="Rectangle 3"/>
          <p:cNvSpPr>
            <a:spLocks noChangeArrowheads="1"/>
          </p:cNvSpPr>
          <p:nvPr/>
        </p:nvSpPr>
        <p:spPr bwMode="auto">
          <a:xfrm>
            <a:off x="539750" y="1268413"/>
            <a:ext cx="813593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Posting a G/L Entry</a:t>
            </a:r>
          </a:p>
        </p:txBody>
      </p:sp>
    </p:spTree>
    <p:extLst>
      <p:ext uri="{BB962C8B-B14F-4D97-AF65-F5344CB8AC3E}">
        <p14:creationId xmlns:p14="http://schemas.microsoft.com/office/powerpoint/2010/main" val="2537751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t>FI Reporting</a:t>
            </a:r>
          </a:p>
        </p:txBody>
      </p:sp>
      <p:pic>
        <p:nvPicPr>
          <p:cNvPr id="19459" name="Picture 8" descr="FI7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346450"/>
            <a:ext cx="4702175" cy="27463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9460" name="Picture 9" descr="FI7_0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52600"/>
            <a:ext cx="4392612" cy="1316038"/>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9461" name="Rectangle 3"/>
          <p:cNvSpPr>
            <a:spLocks noChangeArrowheads="1"/>
          </p:cNvSpPr>
          <p:nvPr/>
        </p:nvSpPr>
        <p:spPr bwMode="auto">
          <a:xfrm>
            <a:off x="539750" y="1268413"/>
            <a:ext cx="813593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G/L Account Summary</a:t>
            </a:r>
          </a:p>
        </p:txBody>
      </p:sp>
    </p:spTree>
    <p:extLst>
      <p:ext uri="{BB962C8B-B14F-4D97-AF65-F5344CB8AC3E}">
        <p14:creationId xmlns:p14="http://schemas.microsoft.com/office/powerpoint/2010/main" val="2310350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7837"/>
            <a:ext cx="7042150" cy="1143000"/>
          </a:xfrm>
        </p:spPr>
        <p:txBody>
          <a:bodyPr/>
          <a:lstStyle/>
          <a:p>
            <a:r>
              <a:rPr lang="en-US" sz="2800" dirty="0" smtClean="0"/>
              <a:t>Tutorial</a:t>
            </a:r>
            <a:endParaRPr lang="en-US" sz="2800" dirty="0"/>
          </a:p>
        </p:txBody>
      </p:sp>
      <p:sp>
        <p:nvSpPr>
          <p:cNvPr id="3" name="Content Placeholder 2"/>
          <p:cNvSpPr>
            <a:spLocks noGrp="1"/>
          </p:cNvSpPr>
          <p:nvPr>
            <p:ph idx="1"/>
          </p:nvPr>
        </p:nvSpPr>
        <p:spPr>
          <a:xfrm>
            <a:off x="485775" y="890215"/>
            <a:ext cx="8229600" cy="4525962"/>
          </a:xfrm>
        </p:spPr>
        <p:txBody>
          <a:bodyPr/>
          <a:lstStyle/>
          <a:p>
            <a:pPr marL="0" indent="0" algn="just">
              <a:buNone/>
            </a:pPr>
            <a:r>
              <a:rPr lang="en-US" sz="2400" dirty="0" smtClean="0"/>
              <a:t>Learning Objective: Understand and perform a financial accounting process</a:t>
            </a:r>
          </a:p>
          <a:p>
            <a:pPr marL="0" indent="0" algn="just">
              <a:buNone/>
            </a:pPr>
            <a:r>
              <a:rPr lang="en-US" sz="2400" dirty="0" smtClean="0"/>
              <a:t>Scenario:</a:t>
            </a:r>
          </a:p>
          <a:p>
            <a:pPr algn="just"/>
            <a:r>
              <a:rPr lang="en-US" sz="1800" dirty="0"/>
              <a:t>GBI has rented a new building (warehouse) from a new landlord, Cardinal properties. </a:t>
            </a:r>
            <a:endParaRPr lang="en-US" sz="1800" dirty="0" smtClean="0"/>
          </a:p>
          <a:p>
            <a:pPr algn="just"/>
            <a:r>
              <a:rPr lang="en-US" sz="1800" dirty="0" smtClean="0"/>
              <a:t>You </a:t>
            </a:r>
            <a:r>
              <a:rPr lang="en-US" sz="1800" dirty="0"/>
              <a:t>are required to create a new master data for accounts payable process to </a:t>
            </a:r>
            <a:r>
              <a:rPr lang="en-US" sz="1800" b="1" dirty="0"/>
              <a:t>pay the rental fee </a:t>
            </a:r>
            <a:r>
              <a:rPr lang="en-US" sz="1800" dirty="0"/>
              <a:t>for a new landlord. The invoice received from Cardinal Properties for this month’s rent of $</a:t>
            </a:r>
            <a:r>
              <a:rPr lang="en-US" sz="1800" dirty="0" smtClean="0"/>
              <a:t>1,500.00.</a:t>
            </a:r>
          </a:p>
          <a:p>
            <a:pPr algn="just"/>
            <a:r>
              <a:rPr lang="en-US" sz="1800" dirty="0" smtClean="0"/>
              <a:t>In order to process a </a:t>
            </a:r>
            <a:r>
              <a:rPr lang="en-US" sz="1800" dirty="0" smtClean="0">
                <a:solidFill>
                  <a:srgbClr val="FF0000"/>
                </a:solidFill>
              </a:rPr>
              <a:t>complete accounts payables process </a:t>
            </a:r>
            <a:r>
              <a:rPr lang="en-US" sz="1800" dirty="0" smtClean="0"/>
              <a:t>within financial accounting, you will take on different roles within GBI company. You will be working in the Finance Account Department.</a:t>
            </a:r>
          </a:p>
          <a:p>
            <a:pPr algn="just"/>
            <a:r>
              <a:rPr lang="en-US" sz="1800" dirty="0" smtClean="0"/>
              <a:t>Before you can post the account payables invoice, master data has to be maintained. Within the case study, you will create necessary accounts within the General ledger and create the vendor. Afterwards you will post the invoice and verify the changes on your accounts. </a:t>
            </a:r>
          </a:p>
          <a:p>
            <a:pPr marL="0" indent="0" algn="just">
              <a:buNone/>
            </a:pPr>
            <a:endParaRPr lang="en-US" sz="1800" dirty="0"/>
          </a:p>
          <a:p>
            <a:pPr marL="0" indent="0" algn="just">
              <a:buNone/>
            </a:pPr>
            <a:endParaRPr lang="en-US" sz="1800" dirty="0" smtClean="0"/>
          </a:p>
          <a:p>
            <a:pPr marL="0" indent="0" algn="just">
              <a:buNone/>
            </a:pPr>
            <a:endParaRPr lang="en-US" sz="24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3490768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sz="1800" dirty="0" smtClean="0"/>
              <a:t>Create Bank Account in General Account- Pay rental Fee</a:t>
            </a:r>
          </a:p>
          <a:p>
            <a:pPr marL="514350" indent="-514350" algn="just">
              <a:buFont typeface="+mj-lt"/>
              <a:buAutoNum type="arabicPeriod"/>
            </a:pPr>
            <a:r>
              <a:rPr lang="en-US" sz="1800" dirty="0" smtClean="0"/>
              <a:t>Create Reconciliation Account in GL- Used to connect GL that are maintained for customers, Vendors, materials and etc. Will be assigned assign to a new vendor. </a:t>
            </a:r>
          </a:p>
          <a:p>
            <a:pPr marL="514350" indent="-514350" algn="just">
              <a:buFont typeface="+mj-lt"/>
              <a:buAutoNum type="arabicPeriod"/>
            </a:pPr>
            <a:r>
              <a:rPr lang="en-US" sz="1800" dirty="0"/>
              <a:t>Create Expense Account in General Ledger 	</a:t>
            </a:r>
          </a:p>
          <a:p>
            <a:pPr marL="514350" indent="-514350" algn="just">
              <a:buFont typeface="+mj-lt"/>
              <a:buAutoNum type="arabicPeriod"/>
            </a:pPr>
            <a:r>
              <a:rPr lang="en-US" sz="1800" dirty="0"/>
              <a:t>Create Vendor Master Record for Landlord 	</a:t>
            </a:r>
          </a:p>
          <a:p>
            <a:pPr marL="514350" indent="-514350" algn="just">
              <a:buFont typeface="+mj-lt"/>
              <a:buAutoNum type="arabicPeriod"/>
            </a:pPr>
            <a:r>
              <a:rPr lang="en-US" sz="1800" dirty="0"/>
              <a:t>Post Transfer of Funds to Alternate Bank Account 	</a:t>
            </a:r>
          </a:p>
          <a:p>
            <a:pPr marL="514350" indent="-514350" algn="just">
              <a:buFont typeface="+mj-lt"/>
              <a:buAutoNum type="arabicPeriod"/>
            </a:pPr>
            <a:r>
              <a:rPr lang="en-US" sz="1800" dirty="0"/>
              <a:t>Create Invoice Receipt for Rent Expense 	</a:t>
            </a:r>
          </a:p>
          <a:p>
            <a:pPr marL="514350" indent="-514350" algn="just">
              <a:buFont typeface="+mj-lt"/>
              <a:buAutoNum type="arabicPeriod"/>
            </a:pPr>
            <a:r>
              <a:rPr lang="en-US" sz="1800" dirty="0"/>
              <a:t>Post Payment to Landlord 	</a:t>
            </a:r>
          </a:p>
          <a:p>
            <a:pPr marL="514350" indent="-514350" algn="just">
              <a:buFont typeface="+mj-lt"/>
              <a:buAutoNum type="arabicPeriod"/>
            </a:pPr>
            <a:r>
              <a:rPr lang="en-US" sz="1800" dirty="0"/>
              <a:t>Display and Review General Ledger Account Balances and Individual Line Items 	</a:t>
            </a:r>
            <a:endParaRPr lang="en-US" sz="1800" dirty="0" smtClean="0"/>
          </a:p>
          <a:p>
            <a:pPr marL="514350" indent="-514350" algn="just">
              <a:buFont typeface="+mj-lt"/>
              <a:buAutoNum type="arabicPeriod"/>
            </a:pPr>
            <a:r>
              <a:rPr lang="en-US" sz="1800" dirty="0"/>
              <a:t>Display and Review Accounts Payable Balances and Individual Line Items 	</a:t>
            </a:r>
          </a:p>
          <a:p>
            <a:pPr marL="0" indent="0" algn="just">
              <a:buNone/>
            </a:pPr>
            <a:endParaRPr lang="en-US" sz="1800" dirty="0"/>
          </a:p>
          <a:p>
            <a:pPr marL="514350" indent="-514350" algn="just">
              <a:buFont typeface="+mj-lt"/>
              <a:buAutoNum type="arabicPeriod"/>
            </a:pPr>
            <a:endParaRPr lang="en-US" sz="1800" dirty="0" smtClean="0"/>
          </a:p>
          <a:p>
            <a:pPr marL="514350" indent="-514350" algn="just">
              <a:buFont typeface="+mj-lt"/>
              <a:buAutoNum type="arabicPeriod"/>
            </a:pPr>
            <a:endParaRPr lang="en-US" sz="1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1365868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CREATE BANK ACCOUNT IN GENERAL LEDGER</a:t>
            </a:r>
            <a:endParaRPr lang="en-US" sz="2800" dirty="0"/>
          </a:p>
        </p:txBody>
      </p:sp>
      <p:sp>
        <p:nvSpPr>
          <p:cNvPr id="3" name="Content Placeholder 2"/>
          <p:cNvSpPr>
            <a:spLocks noGrp="1"/>
          </p:cNvSpPr>
          <p:nvPr>
            <p:ph idx="1"/>
          </p:nvPr>
        </p:nvSpPr>
        <p:spPr/>
        <p:txBody>
          <a:bodyPr/>
          <a:lstStyle/>
          <a:p>
            <a:pPr algn="just"/>
            <a:r>
              <a:rPr lang="en-US" sz="2400" dirty="0"/>
              <a:t>The general ledger is a core component of </a:t>
            </a:r>
            <a:r>
              <a:rPr lang="en-US" sz="2400" dirty="0" smtClean="0"/>
              <a:t>an </a:t>
            </a:r>
            <a:r>
              <a:rPr lang="en-US" sz="2400" dirty="0"/>
              <a:t>accounting </a:t>
            </a:r>
            <a:r>
              <a:rPr lang="en-US" sz="2400" dirty="0" smtClean="0"/>
              <a:t>system.</a:t>
            </a:r>
          </a:p>
          <a:p>
            <a:pPr algn="just"/>
            <a:r>
              <a:rPr lang="en-US" sz="2400" dirty="0" smtClean="0"/>
              <a:t>General Ledger in SAP ERP:</a:t>
            </a:r>
          </a:p>
          <a:p>
            <a:pPr marL="692150" algn="just">
              <a:buFont typeface="Wingdings" panose="05000000000000000000" pitchFamily="2" charset="2"/>
              <a:buChar char="v"/>
            </a:pPr>
            <a:r>
              <a:rPr lang="en-US" sz="2000" dirty="0" smtClean="0"/>
              <a:t>Data </a:t>
            </a:r>
            <a:r>
              <a:rPr lang="en-US" sz="2000" dirty="0"/>
              <a:t>from a range of process modules are </a:t>
            </a:r>
            <a:r>
              <a:rPr lang="en-US" sz="2000" dirty="0" smtClean="0"/>
              <a:t> incorporated </a:t>
            </a:r>
            <a:r>
              <a:rPr lang="en-US" sz="2000" dirty="0"/>
              <a:t>into a </a:t>
            </a:r>
            <a:r>
              <a:rPr lang="en-US" sz="2000" dirty="0" smtClean="0"/>
              <a:t> </a:t>
            </a:r>
          </a:p>
          <a:p>
            <a:pPr marL="349250" indent="0" algn="just">
              <a:buNone/>
            </a:pPr>
            <a:r>
              <a:rPr lang="en-US" sz="2000" dirty="0"/>
              <a:t> </a:t>
            </a:r>
            <a:r>
              <a:rPr lang="en-US" sz="2000" dirty="0" smtClean="0"/>
              <a:t>    single database.</a:t>
            </a:r>
          </a:p>
          <a:p>
            <a:pPr marL="692150" algn="just">
              <a:buFont typeface="Wingdings" panose="05000000000000000000" pitchFamily="2" charset="2"/>
              <a:buChar char="v"/>
            </a:pPr>
            <a:r>
              <a:rPr lang="en-US" sz="2000" dirty="0" smtClean="0"/>
              <a:t>Generate </a:t>
            </a:r>
            <a:r>
              <a:rPr lang="en-US" sz="2000" dirty="0">
                <a:solidFill>
                  <a:srgbClr val="FF0000"/>
                </a:solidFill>
              </a:rPr>
              <a:t>financial statements </a:t>
            </a:r>
            <a:r>
              <a:rPr lang="en-US" sz="2000" dirty="0"/>
              <a:t>and informational reports, manage a business’s </a:t>
            </a:r>
            <a:r>
              <a:rPr lang="en-US" sz="2000" dirty="0">
                <a:solidFill>
                  <a:srgbClr val="FF0000"/>
                </a:solidFill>
              </a:rPr>
              <a:t>cash flow </a:t>
            </a:r>
            <a:r>
              <a:rPr lang="en-US" sz="2000" dirty="0"/>
              <a:t>and </a:t>
            </a:r>
            <a:r>
              <a:rPr lang="en-US" sz="2000" dirty="0">
                <a:solidFill>
                  <a:srgbClr val="FF0000"/>
                </a:solidFill>
              </a:rPr>
              <a:t>fixed asset accounts</a:t>
            </a:r>
            <a:r>
              <a:rPr lang="en-US" sz="2000" dirty="0"/>
              <a:t>, as well as perform </a:t>
            </a:r>
            <a:r>
              <a:rPr lang="en-US" sz="2000" dirty="0">
                <a:solidFill>
                  <a:srgbClr val="FF0000"/>
                </a:solidFill>
              </a:rPr>
              <a:t>accounts payable </a:t>
            </a:r>
            <a:r>
              <a:rPr lang="en-US" sz="2000" dirty="0"/>
              <a:t>and </a:t>
            </a:r>
            <a:r>
              <a:rPr lang="en-US" sz="2000" dirty="0">
                <a:solidFill>
                  <a:srgbClr val="FF0000"/>
                </a:solidFill>
              </a:rPr>
              <a:t>accounts receivable transactions</a:t>
            </a:r>
            <a:r>
              <a:rPr lang="en-US" sz="2000" dirty="0"/>
              <a:t>.</a:t>
            </a:r>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879983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Bank Account in General </a:t>
            </a:r>
            <a:r>
              <a:rPr lang="en-US" sz="2800" dirty="0" smtClean="0"/>
              <a:t>Account: </a:t>
            </a:r>
            <a:r>
              <a:rPr lang="en-US" sz="2800" dirty="0"/>
              <a:t>Pay rental Fee</a:t>
            </a:r>
            <a:br>
              <a:rPr lang="en-US" sz="2800" dirty="0"/>
            </a:b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a new alternate Bank Account : (Copy from existing bank account 100000)</a:t>
            </a:r>
          </a:p>
          <a:p>
            <a:pPr marL="0" indent="0">
              <a:buNone/>
            </a:pPr>
            <a:endParaRPr lang="en-US" dirty="0"/>
          </a:p>
          <a:p>
            <a:pPr marL="0" indent="0">
              <a:buNone/>
            </a:pPr>
            <a:r>
              <a:rPr lang="en-US" dirty="0" smtClean="0"/>
              <a:t>Bank Account: 10###5</a:t>
            </a:r>
          </a:p>
          <a:p>
            <a:pPr marL="0" indent="0">
              <a:buNone/>
            </a:pPr>
            <a:r>
              <a:rPr lang="en-US" dirty="0" smtClean="0"/>
              <a:t>Short Text: Bank ###</a:t>
            </a:r>
          </a:p>
          <a:p>
            <a:pPr marL="0" indent="0">
              <a:buNone/>
            </a:pPr>
            <a:r>
              <a:rPr lang="en-US" dirty="0" smtClean="0"/>
              <a:t>Long Text: Bank Account ###</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2340924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Reconciliation Account in GL- </a:t>
            </a: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a reconciliation account for vendor: (Copy from existing </a:t>
            </a:r>
            <a:r>
              <a:rPr lang="en-US" dirty="0"/>
              <a:t>reconciliation</a:t>
            </a:r>
            <a:r>
              <a:rPr lang="en-US" dirty="0" smtClean="0"/>
              <a:t> account 300000)</a:t>
            </a:r>
          </a:p>
          <a:p>
            <a:pPr marL="0" indent="0">
              <a:buNone/>
            </a:pPr>
            <a:endParaRPr lang="en-US" dirty="0"/>
          </a:p>
          <a:p>
            <a:pPr marL="0" indent="0">
              <a:buNone/>
            </a:pPr>
            <a:r>
              <a:rPr lang="en-US" dirty="0" smtClean="0"/>
              <a:t>Bank Account: 11###5</a:t>
            </a:r>
          </a:p>
          <a:p>
            <a:pPr marL="0" indent="0">
              <a:buNone/>
            </a:pPr>
            <a:r>
              <a:rPr lang="en-US" dirty="0" smtClean="0"/>
              <a:t>Short Text: Payables-</a:t>
            </a:r>
            <a:r>
              <a:rPr lang="en-US" dirty="0" err="1" smtClean="0"/>
              <a:t>Misc</a:t>
            </a:r>
            <a:r>
              <a:rPr lang="en-US" dirty="0" smtClean="0"/>
              <a:t> ###</a:t>
            </a:r>
          </a:p>
          <a:p>
            <a:pPr marL="0" indent="0">
              <a:buNone/>
            </a:pPr>
            <a:r>
              <a:rPr lang="en-US" dirty="0" smtClean="0"/>
              <a:t>Long Text: Payable Miscellaneous###</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3979632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Expense Account in General Ledger </a:t>
            </a:r>
            <a:r>
              <a:rPr lang="en-US" sz="2800" dirty="0" smtClean="0"/>
              <a:t/>
            </a:r>
            <a:br>
              <a:rPr lang="en-US" sz="2800" dirty="0" smtClean="0"/>
            </a:b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expense account for vendor: (Copy from existing expense account 740300)</a:t>
            </a:r>
          </a:p>
          <a:p>
            <a:pPr marL="0" indent="0">
              <a:buNone/>
            </a:pPr>
            <a:endParaRPr lang="en-US" dirty="0"/>
          </a:p>
          <a:p>
            <a:pPr marL="0" indent="0">
              <a:buNone/>
            </a:pPr>
            <a:r>
              <a:rPr lang="en-US" dirty="0" smtClean="0"/>
              <a:t>Bank Account: 75###5</a:t>
            </a:r>
          </a:p>
          <a:p>
            <a:pPr marL="0" indent="0">
              <a:buNone/>
            </a:pPr>
            <a:r>
              <a:rPr lang="en-US" dirty="0" smtClean="0"/>
              <a:t>Short Text: Rent Expense ###</a:t>
            </a:r>
          </a:p>
          <a:p>
            <a:pPr marL="0" indent="0">
              <a:buNone/>
            </a:pPr>
            <a:r>
              <a:rPr lang="en-US" dirty="0" smtClean="0"/>
              <a:t>Long Text: </a:t>
            </a:r>
            <a:r>
              <a:rPr lang="en-US" dirty="0"/>
              <a:t>Rent Expense </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2905381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a:t>
            </a:r>
            <a:r>
              <a:rPr lang="en-US" sz="2800" dirty="0" smtClean="0"/>
              <a:t>Vendor Master Record for Landlord</a:t>
            </a:r>
            <a:br>
              <a:rPr lang="en-US" sz="2800" dirty="0" smtClean="0"/>
            </a:br>
            <a:r>
              <a:rPr lang="en-US" sz="2800" dirty="0" smtClean="0"/>
              <a:t>FK01</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238575674"/>
              </p:ext>
            </p:extLst>
          </p:nvPr>
        </p:nvGraphicFramePr>
        <p:xfrm>
          <a:off x="1524000" y="1397000"/>
          <a:ext cx="6096000" cy="4988560"/>
        </p:xfrm>
        <a:graphic>
          <a:graphicData uri="http://schemas.openxmlformats.org/drawingml/2006/table">
            <a:tbl>
              <a:tblPr firstRow="1" bandRow="1">
                <a:tableStyleId>{5940675A-B579-460E-94D1-54222C63F5DA}</a:tableStyleId>
              </a:tblPr>
              <a:tblGrid>
                <a:gridCol w="2321859">
                  <a:extLst>
                    <a:ext uri="{9D8B030D-6E8A-4147-A177-3AD203B41FA5}">
                      <a16:colId xmlns:a16="http://schemas.microsoft.com/office/drawing/2014/main" val="20000"/>
                    </a:ext>
                  </a:extLst>
                </a:gridCol>
                <a:gridCol w="3774141">
                  <a:extLst>
                    <a:ext uri="{9D8B030D-6E8A-4147-A177-3AD203B41FA5}">
                      <a16:colId xmlns:a16="http://schemas.microsoft.com/office/drawing/2014/main" val="20001"/>
                    </a:ext>
                  </a:extLst>
                </a:gridCol>
              </a:tblGrid>
              <a:tr h="370840">
                <a:tc>
                  <a:txBody>
                    <a:bodyPr/>
                    <a:lstStyle/>
                    <a:p>
                      <a:r>
                        <a:rPr lang="en-US" sz="1800" dirty="0" smtClean="0"/>
                        <a:t>Title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Cardinal Properties ###</a:t>
                      </a:r>
                    </a:p>
                    <a:p>
                      <a:endParaRPr lang="en-US" dirty="0"/>
                    </a:p>
                  </a:txBody>
                  <a:tcPr/>
                </a:tc>
                <a:extLst>
                  <a:ext uri="{0D108BD9-81ED-4DB2-BD59-A6C34878D82A}">
                    <a16:rowId xmlns:a16="http://schemas.microsoft.com/office/drawing/2014/main" val="10000"/>
                  </a:ext>
                </a:extLst>
              </a:tr>
              <a:tr h="370840">
                <a:tc>
                  <a:txBody>
                    <a:bodyPr/>
                    <a:lstStyle/>
                    <a:p>
                      <a:r>
                        <a:rPr lang="en-US" sz="1800" dirty="0" smtClean="0"/>
                        <a:t>Search term</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sz="1800" dirty="0" smtClean="0"/>
                        <a:t>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Pioneer Trail</a:t>
                      </a:r>
                    </a:p>
                  </a:txBody>
                  <a:tcPr/>
                </a:tc>
                <a:extLst>
                  <a:ext uri="{0D108BD9-81ED-4DB2-BD59-A6C34878D82A}">
                    <a16:rowId xmlns:a16="http://schemas.microsoft.com/office/drawing/2014/main" val="10002"/>
                  </a:ext>
                </a:extLst>
              </a:tr>
              <a:tr h="370840">
                <a:tc>
                  <a:txBody>
                    <a:bodyPr/>
                    <a:lstStyle/>
                    <a:p>
                      <a:r>
                        <a:rPr lang="en-US" dirty="0" smtClean="0"/>
                        <a:t>Postal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55347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extLst>
                  <a:ext uri="{0D108BD9-81ED-4DB2-BD59-A6C34878D82A}">
                    <a16:rowId xmlns:a16="http://schemas.microsoft.com/office/drawing/2014/main" val="10003"/>
                  </a:ext>
                </a:extLst>
              </a:tr>
              <a:tr h="370840">
                <a:tc>
                  <a:txBody>
                    <a:bodyPr/>
                    <a:lstStyle/>
                    <a:p>
                      <a:r>
                        <a:rPr lang="en-US" dirty="0" smtClean="0"/>
                        <a:t>Postal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Eden Prairie</a:t>
                      </a:r>
                    </a:p>
                  </a:txBody>
                  <a:tcPr/>
                </a:tc>
                <a:extLst>
                  <a:ext uri="{0D108BD9-81ED-4DB2-BD59-A6C34878D82A}">
                    <a16:rowId xmlns:a16="http://schemas.microsoft.com/office/drawing/2014/main" val="10004"/>
                  </a:ext>
                </a:extLst>
              </a:tr>
              <a:tr h="370840">
                <a:tc>
                  <a:txBody>
                    <a:bodyPr/>
                    <a:lstStyle/>
                    <a:p>
                      <a:r>
                        <a:rPr lang="en-US" dirty="0" smtClean="0"/>
                        <a:t>Country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a:t>
                      </a:r>
                    </a:p>
                  </a:txBody>
                  <a:tcPr/>
                </a:tc>
                <a:extLst>
                  <a:ext uri="{0D108BD9-81ED-4DB2-BD59-A6C34878D82A}">
                    <a16:rowId xmlns:a16="http://schemas.microsoft.com/office/drawing/2014/main" val="10005"/>
                  </a:ext>
                </a:extLst>
              </a:tr>
              <a:tr h="370840">
                <a:tc>
                  <a:txBody>
                    <a:bodyPr/>
                    <a:lstStyle/>
                    <a:p>
                      <a:r>
                        <a:rPr lang="en-US" dirty="0" smtClean="0"/>
                        <a:t>Region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MN</a:t>
                      </a:r>
                    </a:p>
                  </a:txBody>
                  <a:tcPr/>
                </a:tc>
                <a:extLst>
                  <a:ext uri="{0D108BD9-81ED-4DB2-BD59-A6C34878D82A}">
                    <a16:rowId xmlns:a16="http://schemas.microsoft.com/office/drawing/2014/main" val="10006"/>
                  </a:ext>
                </a:extLst>
              </a:tr>
              <a:tr h="370840">
                <a:tc>
                  <a:txBody>
                    <a:bodyPr/>
                    <a:lstStyle/>
                    <a:p>
                      <a:r>
                        <a:rPr lang="en-US" dirty="0" smtClean="0"/>
                        <a:t>Language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English</a:t>
                      </a:r>
                    </a:p>
                  </a:txBody>
                  <a:tcPr/>
                </a:tc>
                <a:extLst>
                  <a:ext uri="{0D108BD9-81ED-4DB2-BD59-A6C34878D82A}">
                    <a16:rowId xmlns:a16="http://schemas.microsoft.com/office/drawing/2014/main" val="10007"/>
                  </a:ext>
                </a:extLst>
              </a:tr>
              <a:tr h="370840">
                <a:tc>
                  <a:txBody>
                    <a:bodyPr/>
                    <a:lstStyle/>
                    <a:p>
                      <a:r>
                        <a:rPr lang="en-US" dirty="0" smtClean="0"/>
                        <a:t>Company</a:t>
                      </a:r>
                      <a:r>
                        <a:rPr lang="en-US" baseline="0" dirty="0" smtClean="0"/>
                        <a:t>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US00</a:t>
                      </a:r>
                    </a:p>
                  </a:txBody>
                  <a:tcPr/>
                </a:tc>
                <a:extLst>
                  <a:ext uri="{0D108BD9-81ED-4DB2-BD59-A6C34878D82A}">
                    <a16:rowId xmlns:a16="http://schemas.microsoft.com/office/drawing/2014/main" val="10008"/>
                  </a:ext>
                </a:extLst>
              </a:tr>
              <a:tr h="370840">
                <a:tc>
                  <a:txBody>
                    <a:bodyPr/>
                    <a:lstStyle/>
                    <a:p>
                      <a:r>
                        <a:rPr lang="en-US" dirty="0" smtClean="0"/>
                        <a:t>Recon.</a:t>
                      </a:r>
                      <a:r>
                        <a:rPr lang="en-US" baseline="0" dirty="0" smtClean="0"/>
                        <a:t> </a:t>
                      </a:r>
                      <a:r>
                        <a:rPr lang="en-US" baseline="0" dirty="0" err="1" smtClean="0"/>
                        <a:t>Acc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11###5</a:t>
                      </a:r>
                    </a:p>
                  </a:txBody>
                  <a:tcPr/>
                </a:tc>
                <a:extLst>
                  <a:ext uri="{0D108BD9-81ED-4DB2-BD59-A6C34878D82A}">
                    <a16:rowId xmlns:a16="http://schemas.microsoft.com/office/drawing/2014/main" val="10009"/>
                  </a:ext>
                </a:extLst>
              </a:tr>
              <a:tr h="370840">
                <a:tc>
                  <a:txBody>
                    <a:bodyPr/>
                    <a:lstStyle/>
                    <a:p>
                      <a:r>
                        <a:rPr lang="en-US" dirty="0" smtClean="0"/>
                        <a:t>Pay Terms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0001</a:t>
                      </a:r>
                    </a:p>
                  </a:txBody>
                  <a:tcPr/>
                </a:tc>
                <a:extLst>
                  <a:ext uri="{0D108BD9-81ED-4DB2-BD59-A6C34878D82A}">
                    <a16:rowId xmlns:a16="http://schemas.microsoft.com/office/drawing/2014/main" val="10010"/>
                  </a:ext>
                </a:extLst>
              </a:tr>
              <a:tr h="370840">
                <a:tc gridSpan="2">
                  <a:txBody>
                    <a:bodyPr/>
                    <a:lstStyle/>
                    <a:p>
                      <a:r>
                        <a:rPr lang="en-US" dirty="0" smtClean="0"/>
                        <a:t>Select Check Double Invoice</a:t>
                      </a:r>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89280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Post Transfer of Funds to Alternate Bank </a:t>
            </a:r>
            <a:r>
              <a:rPr lang="en-US" sz="2800" dirty="0" smtClean="0"/>
              <a:t>Account (FB50)</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
        <p:nvSpPr>
          <p:cNvPr id="6" name="Content Placeholder 2"/>
          <p:cNvSpPr>
            <a:spLocks noGrp="1"/>
          </p:cNvSpPr>
          <p:nvPr>
            <p:ph idx="1"/>
          </p:nvPr>
        </p:nvSpPr>
        <p:spPr>
          <a:xfrm>
            <a:off x="485775" y="1417638"/>
            <a:ext cx="8229600" cy="4525962"/>
          </a:xfrm>
        </p:spPr>
        <p:txBody>
          <a:bodyPr/>
          <a:lstStyle/>
          <a:p>
            <a:r>
              <a:rPr lang="en-US" sz="2400" dirty="0" smtClean="0"/>
              <a:t>To generate a journal entry for US company to transfer from current bank to alternate bank account</a:t>
            </a:r>
          </a:p>
          <a:p>
            <a:pPr marL="0" indent="0">
              <a:buNone/>
            </a:pPr>
            <a:endParaRPr lang="en-US" sz="2400" dirty="0" smtClean="0"/>
          </a:p>
          <a:p>
            <a:pPr marL="0" indent="0">
              <a:buNone/>
            </a:pPr>
            <a:r>
              <a:rPr lang="en-US" sz="2400" dirty="0" smtClean="0"/>
              <a:t>Doc Header text: Transfer of Funds</a:t>
            </a:r>
          </a:p>
          <a:p>
            <a:pPr marL="0" indent="0">
              <a:buNone/>
            </a:pPr>
            <a:endParaRPr lang="en-US" sz="2400" dirty="0"/>
          </a:p>
          <a:p>
            <a:pPr marL="0" indent="0">
              <a:buNone/>
            </a:pPr>
            <a:r>
              <a:rPr lang="en-US" sz="2000" dirty="0" smtClean="0"/>
              <a:t>Bank Account: 10###5</a:t>
            </a:r>
            <a:endParaRPr lang="en-US" sz="2000" dirty="0"/>
          </a:p>
          <a:p>
            <a:pPr marL="0" indent="0">
              <a:buNone/>
            </a:pPr>
            <a:r>
              <a:rPr lang="en-US" sz="2000" dirty="0" smtClean="0"/>
              <a:t>D/C: Debit</a:t>
            </a:r>
          </a:p>
          <a:p>
            <a:pPr marL="0" indent="0">
              <a:buNone/>
            </a:pPr>
            <a:r>
              <a:rPr lang="en-US" sz="2000" dirty="0" smtClean="0"/>
              <a:t>Amount: 5000</a:t>
            </a:r>
          </a:p>
          <a:p>
            <a:pPr marL="0" indent="0">
              <a:buNone/>
            </a:pPr>
            <a:endParaRPr lang="en-US" sz="2000" dirty="0" smtClean="0"/>
          </a:p>
          <a:p>
            <a:pPr marL="0" indent="0">
              <a:buNone/>
            </a:pPr>
            <a:r>
              <a:rPr lang="en-US" sz="2000" dirty="0"/>
              <a:t>Bank Account: </a:t>
            </a:r>
            <a:r>
              <a:rPr lang="en-US" sz="2000" dirty="0" smtClean="0"/>
              <a:t>100000</a:t>
            </a:r>
            <a:endParaRPr lang="en-US" sz="2000" dirty="0"/>
          </a:p>
          <a:p>
            <a:pPr marL="0" indent="0">
              <a:buNone/>
            </a:pPr>
            <a:r>
              <a:rPr lang="en-US" sz="2000" dirty="0" smtClean="0"/>
              <a:t>D/C</a:t>
            </a:r>
            <a:r>
              <a:rPr lang="en-US" sz="2000" dirty="0"/>
              <a:t>: </a:t>
            </a:r>
            <a:r>
              <a:rPr lang="en-US" sz="2000" dirty="0" smtClean="0"/>
              <a:t>Credit</a:t>
            </a:r>
            <a:endParaRPr lang="en-US" sz="2000" dirty="0"/>
          </a:p>
          <a:p>
            <a:pPr marL="0" indent="0">
              <a:buNone/>
            </a:pPr>
            <a:r>
              <a:rPr lang="en-US" sz="2000" dirty="0"/>
              <a:t>Amount: 5000</a:t>
            </a:r>
          </a:p>
          <a:p>
            <a:pPr marL="0" indent="0" algn="ctr">
              <a:buNone/>
            </a:pPr>
            <a:r>
              <a:rPr lang="en-US" sz="1800" dirty="0" smtClean="0"/>
              <a:t>Simulate&gt; Post</a:t>
            </a:r>
          </a:p>
        </p:txBody>
      </p:sp>
    </p:spTree>
    <p:extLst>
      <p:ext uri="{BB962C8B-B14F-4D97-AF65-F5344CB8AC3E}">
        <p14:creationId xmlns:p14="http://schemas.microsoft.com/office/powerpoint/2010/main" val="243360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smtClean="0"/>
              <a:t>Goal of Financial Accounting (FI)</a:t>
            </a:r>
          </a:p>
        </p:txBody>
      </p:sp>
      <p:sp>
        <p:nvSpPr>
          <p:cNvPr id="8195" name="Rectangle 3"/>
          <p:cNvSpPr>
            <a:spLocks noGrp="1" noChangeArrowheads="1"/>
          </p:cNvSpPr>
          <p:nvPr>
            <p:ph type="body" idx="4294967295"/>
          </p:nvPr>
        </p:nvSpPr>
        <p:spPr/>
        <p:txBody>
          <a:bodyPr/>
          <a:lstStyle/>
          <a:p>
            <a:r>
              <a:rPr lang="en-US" sz="2800" dirty="0" smtClean="0"/>
              <a:t>Financial Accounting is designed to collect the </a:t>
            </a:r>
            <a:r>
              <a:rPr lang="en-US" sz="2800" dirty="0" smtClean="0">
                <a:solidFill>
                  <a:srgbClr val="FF0000"/>
                </a:solidFill>
              </a:rPr>
              <a:t>transactional data </a:t>
            </a:r>
            <a:r>
              <a:rPr lang="en-US" sz="2800" dirty="0" smtClean="0"/>
              <a:t>that provides a foundation for </a:t>
            </a:r>
            <a:r>
              <a:rPr lang="en-US" sz="2800" dirty="0" smtClean="0">
                <a:solidFill>
                  <a:srgbClr val="FF0000"/>
                </a:solidFill>
              </a:rPr>
              <a:t>preparing the standard portfolio of reports</a:t>
            </a:r>
            <a:r>
              <a:rPr lang="en-US" sz="2800" dirty="0" smtClean="0"/>
              <a:t>.</a:t>
            </a:r>
          </a:p>
          <a:p>
            <a:r>
              <a:rPr lang="en-US" sz="2800" dirty="0" smtClean="0"/>
              <a:t>In general, these reports are primarily, but not exclusively, directed at external parties.</a:t>
            </a:r>
          </a:p>
          <a:p>
            <a:r>
              <a:rPr lang="en-US" sz="2800" dirty="0" smtClean="0"/>
              <a:t>Standard reports include:</a:t>
            </a:r>
          </a:p>
          <a:p>
            <a:pPr lvl="1"/>
            <a:r>
              <a:rPr lang="en-US" sz="2400" dirty="0" smtClean="0"/>
              <a:t>Balance Sheet (assets, liabilities, equity)</a:t>
            </a:r>
          </a:p>
          <a:p>
            <a:pPr lvl="1"/>
            <a:r>
              <a:rPr lang="en-US" sz="2400" dirty="0" smtClean="0"/>
              <a:t>Income Statement (net income: Revenue, Gains, Expenses and Loss)</a:t>
            </a:r>
          </a:p>
          <a:p>
            <a:pPr lvl="1"/>
            <a:r>
              <a:rPr lang="en-US" sz="2400" dirty="0" smtClean="0"/>
              <a:t>Statement of Cash Flows</a:t>
            </a:r>
          </a:p>
        </p:txBody>
      </p:sp>
    </p:spTree>
    <p:extLst>
      <p:ext uri="{BB962C8B-B14F-4D97-AF65-F5344CB8AC3E}">
        <p14:creationId xmlns:p14="http://schemas.microsoft.com/office/powerpoint/2010/main" val="2622468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Display G/L account document you have just created (FB03)</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
        <p:nvSpPr>
          <p:cNvPr id="6" name="Content Placeholder 2"/>
          <p:cNvSpPr>
            <a:spLocks noGrp="1"/>
          </p:cNvSpPr>
          <p:nvPr>
            <p:ph idx="1"/>
          </p:nvPr>
        </p:nvSpPr>
        <p:spPr>
          <a:xfrm>
            <a:off x="485775" y="1417638"/>
            <a:ext cx="8229600" cy="4525962"/>
          </a:xfrm>
        </p:spPr>
        <p:txBody>
          <a:bodyPr/>
          <a:lstStyle/>
          <a:p>
            <a:pPr marL="0" indent="0">
              <a:buNone/>
            </a:pPr>
            <a:r>
              <a:rPr lang="en-US" sz="2400" dirty="0" smtClean="0"/>
              <a:t>Click at  Display Document header</a:t>
            </a:r>
          </a:p>
          <a:p>
            <a:pPr marL="0" indent="0">
              <a:buNone/>
            </a:pPr>
            <a:endParaRPr lang="en-US" sz="2400" dirty="0"/>
          </a:p>
          <a:p>
            <a:pPr marL="0" indent="0">
              <a:buNone/>
            </a:pPr>
            <a:r>
              <a:rPr lang="en-US" sz="2000" dirty="0" smtClean="0"/>
              <a:t>Bank Account: 10###5</a:t>
            </a:r>
            <a:endParaRPr lang="en-US" sz="2000" dirty="0"/>
          </a:p>
          <a:p>
            <a:pPr marL="0" indent="0">
              <a:buNone/>
            </a:pPr>
            <a:r>
              <a:rPr lang="en-US" sz="2000" dirty="0" smtClean="0"/>
              <a:t>D/C: Debit</a:t>
            </a:r>
          </a:p>
          <a:p>
            <a:pPr marL="0" indent="0">
              <a:buNone/>
            </a:pPr>
            <a:r>
              <a:rPr lang="en-US" sz="2000" dirty="0" smtClean="0"/>
              <a:t>Amount: 5000</a:t>
            </a:r>
          </a:p>
          <a:p>
            <a:pPr marL="0" indent="0">
              <a:buNone/>
            </a:pPr>
            <a:endParaRPr lang="en-US" sz="2000" dirty="0" smtClean="0"/>
          </a:p>
          <a:p>
            <a:pPr marL="0" indent="0">
              <a:buNone/>
            </a:pPr>
            <a:r>
              <a:rPr lang="en-US" sz="2000" dirty="0"/>
              <a:t>Bank Account: </a:t>
            </a:r>
            <a:r>
              <a:rPr lang="en-US" sz="2000" dirty="0" smtClean="0"/>
              <a:t>100000</a:t>
            </a:r>
            <a:endParaRPr lang="en-US" sz="2000" dirty="0"/>
          </a:p>
          <a:p>
            <a:pPr marL="0" indent="0">
              <a:buNone/>
            </a:pPr>
            <a:r>
              <a:rPr lang="en-US" sz="2000" dirty="0" smtClean="0"/>
              <a:t>D/C</a:t>
            </a:r>
            <a:r>
              <a:rPr lang="en-US" sz="2000" dirty="0"/>
              <a:t>: </a:t>
            </a:r>
            <a:r>
              <a:rPr lang="en-US" sz="2000" dirty="0" smtClean="0"/>
              <a:t>Credit</a:t>
            </a:r>
            <a:endParaRPr lang="en-US" sz="2000" dirty="0"/>
          </a:p>
          <a:p>
            <a:pPr marL="0" indent="0">
              <a:buNone/>
            </a:pPr>
            <a:r>
              <a:rPr lang="en-US" sz="2000" dirty="0"/>
              <a:t>Amount: </a:t>
            </a:r>
            <a:r>
              <a:rPr lang="en-US" sz="2000" dirty="0" smtClean="0"/>
              <a:t>5000</a:t>
            </a:r>
            <a:endParaRPr lang="en-US" sz="2000" dirty="0"/>
          </a:p>
        </p:txBody>
      </p:sp>
    </p:spTree>
    <p:extLst>
      <p:ext uri="{BB962C8B-B14F-4D97-AF65-F5344CB8AC3E}">
        <p14:creationId xmlns:p14="http://schemas.microsoft.com/office/powerpoint/2010/main" val="248201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a:t>
            </a:r>
            <a:r>
              <a:rPr lang="en-US" sz="2800" dirty="0" smtClean="0"/>
              <a:t>Invoice Receipt for Rent Expense (FB60)</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892336576"/>
              </p:ext>
            </p:extLst>
          </p:nvPr>
        </p:nvGraphicFramePr>
        <p:xfrm>
          <a:off x="1308848" y="3200400"/>
          <a:ext cx="6096000" cy="2512807"/>
        </p:xfrm>
        <a:graphic>
          <a:graphicData uri="http://schemas.openxmlformats.org/drawingml/2006/table">
            <a:tbl>
              <a:tblPr firstRow="1" bandRow="1">
                <a:tableStyleId>{5940675A-B579-460E-94D1-54222C63F5DA}</a:tableStyleId>
              </a:tblPr>
              <a:tblGrid>
                <a:gridCol w="2321859">
                  <a:extLst>
                    <a:ext uri="{9D8B030D-6E8A-4147-A177-3AD203B41FA5}">
                      <a16:colId xmlns:a16="http://schemas.microsoft.com/office/drawing/2014/main" val="20000"/>
                    </a:ext>
                  </a:extLst>
                </a:gridCol>
                <a:gridCol w="3774141">
                  <a:extLst>
                    <a:ext uri="{9D8B030D-6E8A-4147-A177-3AD203B41FA5}">
                      <a16:colId xmlns:a16="http://schemas.microsoft.com/office/drawing/2014/main" val="20001"/>
                    </a:ext>
                  </a:extLst>
                </a:gridCol>
              </a:tblGrid>
              <a:tr h="370840">
                <a:tc>
                  <a:txBody>
                    <a:bodyPr/>
                    <a:lstStyle/>
                    <a:p>
                      <a:r>
                        <a:rPr lang="en-US" sz="1800" dirty="0" smtClean="0"/>
                        <a:t>Vendor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Search</a:t>
                      </a:r>
                      <a:r>
                        <a:rPr lang="en-US" sz="1800" baseline="0" dirty="0" smtClean="0"/>
                        <a:t> your vendor number</a:t>
                      </a:r>
                      <a:endParaRPr lang="en-US" sz="1800" dirty="0" smtClean="0"/>
                    </a:p>
                    <a:p>
                      <a:endParaRPr lang="en-US" dirty="0"/>
                    </a:p>
                  </a:txBody>
                  <a:tcPr/>
                </a:tc>
                <a:extLst>
                  <a:ext uri="{0D108BD9-81ED-4DB2-BD59-A6C34878D82A}">
                    <a16:rowId xmlns:a16="http://schemas.microsoft.com/office/drawing/2014/main" val="10000"/>
                  </a:ext>
                </a:extLst>
              </a:tr>
              <a:tr h="490967">
                <a:tc>
                  <a:txBody>
                    <a:bodyPr/>
                    <a:lstStyle/>
                    <a:p>
                      <a:r>
                        <a:rPr lang="en-US" sz="1800" dirty="0" smtClean="0"/>
                        <a:t>Amount</a:t>
                      </a:r>
                      <a:endParaRPr lang="en-US" dirty="0"/>
                    </a:p>
                  </a:txBody>
                  <a:tcPr/>
                </a:tc>
                <a:tc>
                  <a:txBody>
                    <a:bodyPr/>
                    <a:lstStyle/>
                    <a:p>
                      <a:r>
                        <a:rPr lang="en-US" dirty="0" smtClean="0"/>
                        <a:t>1500</a:t>
                      </a:r>
                      <a:endParaRPr lang="en-US" dirty="0"/>
                    </a:p>
                  </a:txBody>
                  <a:tcPr/>
                </a:tc>
                <a:extLst>
                  <a:ext uri="{0D108BD9-81ED-4DB2-BD59-A6C34878D82A}">
                    <a16:rowId xmlns:a16="http://schemas.microsoft.com/office/drawing/2014/main" val="10001"/>
                  </a:ext>
                </a:extLst>
              </a:tr>
              <a:tr h="370840">
                <a:tc>
                  <a:txBody>
                    <a:bodyPr/>
                    <a:lstStyle/>
                    <a:p>
                      <a:r>
                        <a:rPr lang="en-US" sz="1800" dirty="0" smtClean="0"/>
                        <a:t>Company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US00</a:t>
                      </a:r>
                    </a:p>
                  </a:txBody>
                  <a:tcPr/>
                </a:tc>
                <a:extLst>
                  <a:ext uri="{0D108BD9-81ED-4DB2-BD59-A6C34878D82A}">
                    <a16:rowId xmlns:a16="http://schemas.microsoft.com/office/drawing/2014/main" val="10002"/>
                  </a:ext>
                </a:extLst>
              </a:tr>
              <a:tr h="370840">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Invoice Cardinal Rent Expenses-### </a:t>
                      </a:r>
                    </a:p>
                  </a:txBody>
                  <a:tcPr/>
                </a:tc>
                <a:extLst>
                  <a:ext uri="{0D108BD9-81ED-4DB2-BD59-A6C34878D82A}">
                    <a16:rowId xmlns:a16="http://schemas.microsoft.com/office/drawing/2014/main" val="10003"/>
                  </a:ext>
                </a:extLst>
              </a:tr>
              <a:tr h="370840">
                <a:tc>
                  <a:txBody>
                    <a:bodyPr/>
                    <a:lstStyle/>
                    <a:p>
                      <a:r>
                        <a:rPr lang="en-US" dirty="0" smtClean="0"/>
                        <a:t>Cost Center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NAHR2###</a:t>
                      </a:r>
                    </a:p>
                  </a:txBody>
                  <a:tcPr/>
                </a:tc>
                <a:extLst>
                  <a:ext uri="{0D108BD9-81ED-4DB2-BD59-A6C34878D82A}">
                    <a16:rowId xmlns:a16="http://schemas.microsoft.com/office/drawing/2014/main" val="10004"/>
                  </a:ext>
                </a:extLst>
              </a:tr>
            </a:tbl>
          </a:graphicData>
        </a:graphic>
      </p:graphicFrame>
      <p:sp>
        <p:nvSpPr>
          <p:cNvPr id="6" name="Content Placeholder 2"/>
          <p:cNvSpPr>
            <a:spLocks noGrp="1"/>
          </p:cNvSpPr>
          <p:nvPr>
            <p:ph idx="1"/>
          </p:nvPr>
        </p:nvSpPr>
        <p:spPr>
          <a:xfrm>
            <a:off x="485775" y="1417638"/>
            <a:ext cx="8229600" cy="639762"/>
          </a:xfrm>
        </p:spPr>
        <p:txBody>
          <a:bodyPr/>
          <a:lstStyle/>
          <a:p>
            <a:pPr marL="0" indent="0">
              <a:buNone/>
            </a:pPr>
            <a:r>
              <a:rPr lang="en-US" sz="2000" dirty="0" smtClean="0"/>
              <a:t>Enter invoice received from Cardinal Properties for this month’s rent of $1,500. This invoice will be posted to an existing G/L expense account in your chart of accounts and saves as an Accounts Payable </a:t>
            </a:r>
          </a:p>
          <a:p>
            <a:pPr marL="0" indent="0">
              <a:buNone/>
            </a:pPr>
            <a:endParaRPr lang="en-US" sz="2000" dirty="0"/>
          </a:p>
        </p:txBody>
      </p:sp>
    </p:spTree>
    <p:extLst>
      <p:ext uri="{BB962C8B-B14F-4D97-AF65-F5344CB8AC3E}">
        <p14:creationId xmlns:p14="http://schemas.microsoft.com/office/powerpoint/2010/main" val="2965156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Post Payment to Landlord (F-53)</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01271911"/>
              </p:ext>
            </p:extLst>
          </p:nvPr>
        </p:nvGraphicFramePr>
        <p:xfrm>
          <a:off x="1308848" y="3200400"/>
          <a:ext cx="6096000" cy="1872727"/>
        </p:xfrm>
        <a:graphic>
          <a:graphicData uri="http://schemas.openxmlformats.org/drawingml/2006/table">
            <a:tbl>
              <a:tblPr firstRow="1" bandRow="1">
                <a:tableStyleId>{5940675A-B579-460E-94D1-54222C63F5DA}</a:tableStyleId>
              </a:tblPr>
              <a:tblGrid>
                <a:gridCol w="2321859">
                  <a:extLst>
                    <a:ext uri="{9D8B030D-6E8A-4147-A177-3AD203B41FA5}">
                      <a16:colId xmlns:a16="http://schemas.microsoft.com/office/drawing/2014/main" val="20000"/>
                    </a:ext>
                  </a:extLst>
                </a:gridCol>
                <a:gridCol w="3774141">
                  <a:extLst>
                    <a:ext uri="{9D8B030D-6E8A-4147-A177-3AD203B41FA5}">
                      <a16:colId xmlns:a16="http://schemas.microsoft.com/office/drawing/2014/main" val="20001"/>
                    </a:ext>
                  </a:extLst>
                </a:gridCol>
              </a:tblGrid>
              <a:tr h="370840">
                <a:tc>
                  <a:txBody>
                    <a:bodyPr/>
                    <a:lstStyle/>
                    <a:p>
                      <a:r>
                        <a:rPr lang="en-US" sz="1800" dirty="0" smtClean="0"/>
                        <a:t>Bank Account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10###5</a:t>
                      </a:r>
                    </a:p>
                    <a:p>
                      <a:endParaRPr lang="en-US" dirty="0"/>
                    </a:p>
                  </a:txBody>
                  <a:tcPr/>
                </a:tc>
                <a:extLst>
                  <a:ext uri="{0D108BD9-81ED-4DB2-BD59-A6C34878D82A}">
                    <a16:rowId xmlns:a16="http://schemas.microsoft.com/office/drawing/2014/main" val="10000"/>
                  </a:ext>
                </a:extLst>
              </a:tr>
              <a:tr h="490967">
                <a:tc>
                  <a:txBody>
                    <a:bodyPr/>
                    <a:lstStyle/>
                    <a:p>
                      <a:r>
                        <a:rPr lang="en-US" sz="1800" dirty="0" smtClean="0"/>
                        <a:t>Amount</a:t>
                      </a:r>
                      <a:endParaRPr lang="en-US" dirty="0"/>
                    </a:p>
                  </a:txBody>
                  <a:tcPr/>
                </a:tc>
                <a:tc>
                  <a:txBody>
                    <a:bodyPr/>
                    <a:lstStyle/>
                    <a:p>
                      <a:r>
                        <a:rPr lang="en-US" dirty="0" smtClean="0"/>
                        <a:t>1500</a:t>
                      </a:r>
                      <a:endParaRPr lang="en-US" dirty="0"/>
                    </a:p>
                  </a:txBody>
                  <a:tcPr/>
                </a:tc>
                <a:extLst>
                  <a:ext uri="{0D108BD9-81ED-4DB2-BD59-A6C34878D82A}">
                    <a16:rowId xmlns:a16="http://schemas.microsoft.com/office/drawing/2014/main" val="10001"/>
                  </a:ext>
                </a:extLst>
              </a:tr>
              <a:tr h="370840">
                <a:tc>
                  <a:txBody>
                    <a:bodyPr/>
                    <a:lstStyle/>
                    <a:p>
                      <a:r>
                        <a:rPr lang="en-US" sz="1800"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Invoice HR-###</a:t>
                      </a:r>
                    </a:p>
                  </a:txBody>
                  <a:tcPr/>
                </a:tc>
                <a:extLst>
                  <a:ext uri="{0D108BD9-81ED-4DB2-BD59-A6C34878D82A}">
                    <a16:rowId xmlns:a16="http://schemas.microsoft.com/office/drawing/2014/main" val="10002"/>
                  </a:ext>
                </a:extLst>
              </a:tr>
              <a:tr h="370840">
                <a:tc>
                  <a:txBody>
                    <a:bodyPr/>
                    <a:lstStyle/>
                    <a:p>
                      <a:r>
                        <a:rPr lang="en-US" dirty="0" smtClean="0"/>
                        <a:t>Account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Enter</a:t>
                      </a:r>
                      <a:r>
                        <a:rPr lang="en-US" sz="1800" baseline="0" dirty="0" smtClean="0"/>
                        <a:t> Vendor Number</a:t>
                      </a:r>
                      <a:endParaRPr lang="en-US" sz="1800" dirty="0" smtClean="0"/>
                    </a:p>
                  </a:txBody>
                  <a:tcPr/>
                </a:tc>
                <a:extLst>
                  <a:ext uri="{0D108BD9-81ED-4DB2-BD59-A6C34878D82A}">
                    <a16:rowId xmlns:a16="http://schemas.microsoft.com/office/drawing/2014/main" val="10003"/>
                  </a:ext>
                </a:extLst>
              </a:tr>
            </a:tbl>
          </a:graphicData>
        </a:graphic>
      </p:graphicFrame>
      <p:sp>
        <p:nvSpPr>
          <p:cNvPr id="6" name="Content Placeholder 2"/>
          <p:cNvSpPr>
            <a:spLocks noGrp="1"/>
          </p:cNvSpPr>
          <p:nvPr>
            <p:ph idx="1"/>
          </p:nvPr>
        </p:nvSpPr>
        <p:spPr>
          <a:xfrm>
            <a:off x="485775" y="1417638"/>
            <a:ext cx="8229600" cy="639762"/>
          </a:xfrm>
        </p:spPr>
        <p:txBody>
          <a:bodyPr/>
          <a:lstStyle/>
          <a:p>
            <a:pPr marL="0" indent="0" algn="just">
              <a:buNone/>
            </a:pPr>
            <a:r>
              <a:rPr lang="en-US" sz="2000" dirty="0" smtClean="0"/>
              <a:t>Issue a payment to Cardinal Properties to settle the Accounts Payable for this month’s rent. A journal entry is made to Accounts Payable for Cardinal Properties and to the bank checking account in the G/L</a:t>
            </a:r>
          </a:p>
          <a:p>
            <a:pPr marL="0" indent="0" algn="just">
              <a:buNone/>
            </a:pPr>
            <a:endParaRPr lang="en-US" sz="2000" dirty="0"/>
          </a:p>
        </p:txBody>
      </p:sp>
    </p:spTree>
    <p:extLst>
      <p:ext uri="{BB962C8B-B14F-4D97-AF65-F5344CB8AC3E}">
        <p14:creationId xmlns:p14="http://schemas.microsoft.com/office/powerpoint/2010/main" val="139575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p:txBody>
          <a:bodyPr/>
          <a:lstStyle/>
          <a:p>
            <a:r>
              <a:rPr lang="en-US" smtClean="0"/>
              <a:t>FI Reporting</a:t>
            </a:r>
          </a:p>
        </p:txBody>
      </p:sp>
      <p:sp>
        <p:nvSpPr>
          <p:cNvPr id="2052" name="Rectangle 3"/>
          <p:cNvSpPr>
            <a:spLocks noGrp="1" noChangeArrowheads="1"/>
          </p:cNvSpPr>
          <p:nvPr>
            <p:ph type="body" sz="half" idx="4294967295"/>
          </p:nvPr>
        </p:nvSpPr>
        <p:spPr>
          <a:xfrm>
            <a:off x="539750" y="1268413"/>
            <a:ext cx="8135938" cy="4857750"/>
          </a:xfrm>
          <a:noFill/>
        </p:spPr>
        <p:txBody>
          <a:bodyPr/>
          <a:lstStyle/>
          <a:p>
            <a:pPr algn="just"/>
            <a:r>
              <a:rPr lang="en-US" sz="2000" dirty="0" smtClean="0"/>
              <a:t>Statement of Cash Flows</a:t>
            </a:r>
            <a:r>
              <a:rPr lang="en-US" sz="3600" dirty="0" smtClean="0"/>
              <a:t> </a:t>
            </a:r>
          </a:p>
          <a:p>
            <a:pPr lvl="1" algn="just"/>
            <a:r>
              <a:rPr lang="en-US" dirty="0" smtClean="0"/>
              <a:t>Considers the associated changes, both inflows and outflows, that have occurred in cash – arguably the most important of all assets – over a given period of time (e.g. monthly, quarterly, or annually)</a:t>
            </a:r>
          </a:p>
          <a:p>
            <a:pPr algn="just"/>
            <a:endParaRPr lang="de-DE" dirty="0" smtClean="0"/>
          </a:p>
        </p:txBody>
      </p:sp>
      <p:graphicFrame>
        <p:nvGraphicFramePr>
          <p:cNvPr id="2050" name="Object 4"/>
          <p:cNvGraphicFramePr>
            <a:graphicFrameLocks noGrp="1" noChangeAspect="1"/>
          </p:cNvGraphicFramePr>
          <p:nvPr>
            <p:ph sz="half" idx="4294967295"/>
            <p:extLst>
              <p:ext uri="{D42A27DB-BD31-4B8C-83A1-F6EECF244321}">
                <p14:modId xmlns:p14="http://schemas.microsoft.com/office/powerpoint/2010/main" val="875381728"/>
              </p:ext>
            </p:extLst>
          </p:nvPr>
        </p:nvGraphicFramePr>
        <p:xfrm>
          <a:off x="5606676" y="4352446"/>
          <a:ext cx="2757394" cy="1773717"/>
        </p:xfrm>
        <a:graphic>
          <a:graphicData uri="http://schemas.openxmlformats.org/presentationml/2006/ole">
            <mc:AlternateContent xmlns:mc="http://schemas.openxmlformats.org/markup-compatibility/2006">
              <mc:Choice xmlns:v="urn:schemas-microsoft-com:vml" Requires="v">
                <p:oleObj spid="_x0000_s3106" name="Clip" r:id="rId4" imgW="4582440" imgH="2948400" progId="MS_ClipArt_Gallery.2">
                  <p:embed/>
                </p:oleObj>
              </mc:Choice>
              <mc:Fallback>
                <p:oleObj name="Clip" r:id="rId4" imgW="4582440" imgH="29484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606676" y="4352446"/>
                        <a:ext cx="2757394" cy="177371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3690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dirty="0" smtClean="0"/>
              <a:t>Accountants and Audit Trails</a:t>
            </a:r>
          </a:p>
        </p:txBody>
      </p:sp>
      <p:sp>
        <p:nvSpPr>
          <p:cNvPr id="24579" name="Rectangle 3"/>
          <p:cNvSpPr>
            <a:spLocks noGrp="1" noChangeArrowheads="1"/>
          </p:cNvSpPr>
          <p:nvPr>
            <p:ph type="body" sz="half" idx="4294967295"/>
          </p:nvPr>
        </p:nvSpPr>
        <p:spPr>
          <a:xfrm>
            <a:off x="539750" y="1268413"/>
            <a:ext cx="8135938" cy="4857750"/>
          </a:xfrm>
          <a:noFill/>
        </p:spPr>
        <p:txBody>
          <a:bodyPr/>
          <a:lstStyle/>
          <a:p>
            <a:pPr algn="just"/>
            <a:r>
              <a:rPr lang="en-US" sz="2400" dirty="0" smtClean="0"/>
              <a:t>Audit trails allow an auditor to begin with an account balance on a financial statement and trace through the accounting records to the transactions that support the account balance.</a:t>
            </a:r>
          </a:p>
          <a:p>
            <a:pPr algn="just"/>
            <a:r>
              <a:rPr lang="en-US" sz="2400" dirty="0" smtClean="0"/>
              <a:t>Audit trails enable an auditor to trace individual transactions to the effected account balance(s) on a financial statement.</a:t>
            </a:r>
          </a:p>
        </p:txBody>
      </p:sp>
    </p:spTree>
    <p:extLst>
      <p:ext uri="{BB962C8B-B14F-4D97-AF65-F5344CB8AC3E}">
        <p14:creationId xmlns:p14="http://schemas.microsoft.com/office/powerpoint/2010/main" val="43659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t>SAP Document Principle</a:t>
            </a:r>
          </a:p>
        </p:txBody>
      </p:sp>
      <p:sp>
        <p:nvSpPr>
          <p:cNvPr id="25603" name="Rectangle 3"/>
          <p:cNvSpPr>
            <a:spLocks noGrp="1" noChangeArrowheads="1"/>
          </p:cNvSpPr>
          <p:nvPr>
            <p:ph type="body" sz="half" idx="4294967295"/>
          </p:nvPr>
        </p:nvSpPr>
        <p:spPr>
          <a:xfrm>
            <a:off x="539750" y="1268413"/>
            <a:ext cx="8135938" cy="4857750"/>
          </a:xfrm>
          <a:noFill/>
        </p:spPr>
        <p:txBody>
          <a:bodyPr/>
          <a:lstStyle/>
          <a:p>
            <a:r>
              <a:rPr lang="en-US" sz="1800" smtClean="0"/>
              <a:t>Each business transaction impacting FI writes data to the SAP database creating a uniquely numbered electronic document.</a:t>
            </a:r>
          </a:p>
          <a:p>
            <a:r>
              <a:rPr lang="en-US" sz="1800" smtClean="0"/>
              <a:t>The document number can be used to recall the transaction at a later date.</a:t>
            </a:r>
          </a:p>
          <a:p>
            <a:r>
              <a:rPr lang="en-US" sz="1800" smtClean="0"/>
              <a:t>It contains, for example, such critical and necessary information as:</a:t>
            </a:r>
          </a:p>
          <a:p>
            <a:pPr lvl="1"/>
            <a:r>
              <a:rPr lang="en-US" sz="1600" smtClean="0"/>
              <a:t>Responsible person</a:t>
            </a:r>
          </a:p>
          <a:p>
            <a:pPr lvl="1"/>
            <a:r>
              <a:rPr lang="en-US" sz="1600" smtClean="0"/>
              <a:t>Date and time of the transaction</a:t>
            </a:r>
          </a:p>
          <a:p>
            <a:pPr lvl="1"/>
            <a:r>
              <a:rPr lang="en-US" sz="1600" smtClean="0"/>
              <a:t>Commercial content</a:t>
            </a:r>
          </a:p>
          <a:p>
            <a:r>
              <a:rPr lang="en-US" sz="1800" smtClean="0"/>
              <a:t>Once written to the SAP database, a financial document (one impacting the financial position of the company) can not be deleted from the database.</a:t>
            </a:r>
          </a:p>
          <a:p>
            <a:r>
              <a:rPr lang="en-US" sz="1800" smtClean="0"/>
              <a:t>It can be changed to some degree. </a:t>
            </a:r>
          </a:p>
          <a:p>
            <a:r>
              <a:rPr lang="en-US" sz="1800" smtClean="0"/>
              <a:t>The SAP document principle provides a solid and important framework for a strong internal control system – a requirement of law for companies that operate in the United States and in most other countries in the world.</a:t>
            </a:r>
          </a:p>
          <a:p>
            <a:endParaRPr lang="en-US" sz="1800" smtClean="0"/>
          </a:p>
        </p:txBody>
      </p:sp>
    </p:spTree>
    <p:extLst>
      <p:ext uri="{BB962C8B-B14F-4D97-AF65-F5344CB8AC3E}">
        <p14:creationId xmlns:p14="http://schemas.microsoft.com/office/powerpoint/2010/main" val="69017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8" descr="FI8_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12875"/>
            <a:ext cx="3990975" cy="13049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6627" name="Picture 7" descr="FI8_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238" y="1844675"/>
            <a:ext cx="4781550" cy="33051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6628" name="Rectangle 2"/>
          <p:cNvSpPr>
            <a:spLocks noGrp="1"/>
          </p:cNvSpPr>
          <p:nvPr>
            <p:ph type="title" idx="4294967295"/>
          </p:nvPr>
        </p:nvSpPr>
        <p:spPr/>
        <p:txBody>
          <a:bodyPr/>
          <a:lstStyle/>
          <a:p>
            <a:r>
              <a:rPr lang="en-US" smtClean="0"/>
              <a:t>SAP Document Principle</a:t>
            </a:r>
          </a:p>
        </p:txBody>
      </p:sp>
      <p:pic>
        <p:nvPicPr>
          <p:cNvPr id="26629" name="Picture 9" descr="FI9_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508500"/>
            <a:ext cx="6800850" cy="16097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02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t>SAP FI Module</a:t>
            </a:r>
          </a:p>
        </p:txBody>
      </p:sp>
      <p:sp>
        <p:nvSpPr>
          <p:cNvPr id="27651" name="Rectangle 3"/>
          <p:cNvSpPr>
            <a:spLocks noGrp="1" noChangeArrowheads="1"/>
          </p:cNvSpPr>
          <p:nvPr>
            <p:ph type="body" sz="half" idx="4294967295"/>
          </p:nvPr>
        </p:nvSpPr>
        <p:spPr>
          <a:xfrm>
            <a:off x="539750" y="1268413"/>
            <a:ext cx="8135938" cy="4857750"/>
          </a:xfrm>
          <a:noFill/>
        </p:spPr>
        <p:txBody>
          <a:bodyPr/>
          <a:lstStyle/>
          <a:p>
            <a:r>
              <a:rPr lang="en-US" sz="1800" smtClean="0"/>
              <a:t>Fully integrated with other SAP modules including, but not limited to:</a:t>
            </a:r>
          </a:p>
          <a:p>
            <a:pPr lvl="1"/>
            <a:r>
              <a:rPr lang="en-US" sz="1600" smtClean="0"/>
              <a:t>Sales and Distribution (SD)	</a:t>
            </a:r>
          </a:p>
          <a:p>
            <a:pPr lvl="1"/>
            <a:r>
              <a:rPr lang="en-US" sz="1600" smtClean="0"/>
              <a:t>Materials Management (MM)</a:t>
            </a:r>
          </a:p>
          <a:p>
            <a:pPr lvl="1"/>
            <a:r>
              <a:rPr lang="en-US" sz="1600" smtClean="0"/>
              <a:t>Production Planning and Execution (PP)</a:t>
            </a:r>
          </a:p>
          <a:p>
            <a:pPr lvl="1"/>
            <a:r>
              <a:rPr lang="en-US" sz="1600" smtClean="0"/>
              <a:t>Managerial Accounting (CO)</a:t>
            </a:r>
          </a:p>
          <a:p>
            <a:endParaRPr lang="en-US" sz="1800" smtClean="0"/>
          </a:p>
        </p:txBody>
      </p:sp>
    </p:spTree>
    <p:extLst>
      <p:ext uri="{BB962C8B-B14F-4D97-AF65-F5344CB8AC3E}">
        <p14:creationId xmlns:p14="http://schemas.microsoft.com/office/powerpoint/2010/main" val="185188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Management Accounting</a:t>
            </a:r>
            <a:endParaRPr lang="en-US" dirty="0"/>
          </a:p>
        </p:txBody>
      </p:sp>
    </p:spTree>
    <p:extLst>
      <p:ext uri="{BB962C8B-B14F-4D97-AF65-F5344CB8AC3E}">
        <p14:creationId xmlns:p14="http://schemas.microsoft.com/office/powerpoint/2010/main" val="9801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t>FI Reporting</a:t>
            </a:r>
          </a:p>
        </p:txBody>
      </p:sp>
      <p:sp>
        <p:nvSpPr>
          <p:cNvPr id="20483" name="Rectangle 3"/>
          <p:cNvSpPr>
            <a:spLocks noGrp="1" noChangeArrowheads="1"/>
          </p:cNvSpPr>
          <p:nvPr>
            <p:ph type="body" idx="4294967295"/>
          </p:nvPr>
        </p:nvSpPr>
        <p:spPr>
          <a:noFill/>
        </p:spPr>
        <p:txBody>
          <a:bodyPr/>
          <a:lstStyle/>
          <a:p>
            <a:r>
              <a:rPr lang="en-US" sz="2800" dirty="0" smtClean="0"/>
              <a:t>Balance Sheet </a:t>
            </a:r>
          </a:p>
          <a:p>
            <a:pPr lvl="1"/>
            <a:r>
              <a:rPr lang="en-US" sz="2400" dirty="0" smtClean="0"/>
              <a:t>Presentation of an organization’s Assets, Liabilities, and Equity at a point in time</a:t>
            </a:r>
          </a:p>
          <a:p>
            <a:pPr lvl="1"/>
            <a:r>
              <a:rPr lang="en-US" sz="2400" dirty="0" smtClean="0"/>
              <a:t>Assets: What the company owns</a:t>
            </a:r>
          </a:p>
          <a:p>
            <a:pPr lvl="1"/>
            <a:r>
              <a:rPr lang="en-US" sz="2400" dirty="0" smtClean="0"/>
              <a:t>Liabilities: What the company owes</a:t>
            </a:r>
          </a:p>
          <a:p>
            <a:pPr lvl="1"/>
            <a:r>
              <a:rPr lang="en-US" sz="2400" dirty="0" smtClean="0"/>
              <a:t>Equity: The difference between Assets and Liabilities</a:t>
            </a:r>
          </a:p>
          <a:p>
            <a:pPr lvl="1"/>
            <a:r>
              <a:rPr lang="en-US" sz="2400" dirty="0" smtClean="0"/>
              <a:t>Assets = Liabilities + Equity</a:t>
            </a:r>
          </a:p>
          <a:p>
            <a:endParaRPr lang="en-US" sz="2800" dirty="0" smtClean="0"/>
          </a:p>
        </p:txBody>
      </p:sp>
    </p:spTree>
    <p:extLst>
      <p:ext uri="{BB962C8B-B14F-4D97-AF65-F5344CB8AC3E}">
        <p14:creationId xmlns:p14="http://schemas.microsoft.com/office/powerpoint/2010/main" val="310516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t>FI Reporting</a:t>
            </a:r>
          </a:p>
        </p:txBody>
      </p:sp>
      <p:sp>
        <p:nvSpPr>
          <p:cNvPr id="21507" name="Text Box 3"/>
          <p:cNvSpPr txBox="1">
            <a:spLocks noChangeArrowheads="1"/>
          </p:cNvSpPr>
          <p:nvPr/>
        </p:nvSpPr>
        <p:spPr bwMode="auto">
          <a:xfrm>
            <a:off x="685800" y="1989138"/>
            <a:ext cx="39624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238125"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sz="1800"/>
              <a:t>Assets</a:t>
            </a:r>
          </a:p>
          <a:p>
            <a:pPr lvl="1">
              <a:spcBef>
                <a:spcPct val="0"/>
              </a:spcBef>
              <a:buClrTx/>
              <a:buFontTx/>
              <a:buNone/>
            </a:pPr>
            <a:r>
              <a:rPr lang="en-US" sz="1800" b="0"/>
              <a:t>Cash			1,000</a:t>
            </a:r>
          </a:p>
          <a:p>
            <a:pPr lvl="1">
              <a:spcBef>
                <a:spcPct val="0"/>
              </a:spcBef>
              <a:buClrTx/>
              <a:buFontTx/>
              <a:buNone/>
            </a:pPr>
            <a:r>
              <a:rPr lang="en-US" sz="1800" b="0"/>
              <a:t>Accounts Receivable	3,000</a:t>
            </a:r>
          </a:p>
          <a:p>
            <a:pPr lvl="1">
              <a:spcBef>
                <a:spcPct val="0"/>
              </a:spcBef>
              <a:buClrTx/>
              <a:buFontTx/>
              <a:buNone/>
            </a:pPr>
            <a:r>
              <a:rPr lang="en-US" sz="1800" b="0"/>
              <a:t>Equipment		</a:t>
            </a:r>
            <a:r>
              <a:rPr lang="en-US" sz="1800" b="0" u="sng"/>
              <a:t>   500</a:t>
            </a:r>
          </a:p>
          <a:p>
            <a:pPr>
              <a:spcBef>
                <a:spcPct val="0"/>
              </a:spcBef>
              <a:buClrTx/>
              <a:buFontTx/>
              <a:buNone/>
            </a:pPr>
            <a:r>
              <a:rPr lang="en-US" sz="1800" b="0"/>
              <a:t>Total Assets		4,500</a:t>
            </a:r>
          </a:p>
          <a:p>
            <a:pPr>
              <a:spcBef>
                <a:spcPct val="0"/>
              </a:spcBef>
              <a:buClrTx/>
              <a:buFontTx/>
              <a:buNone/>
            </a:pPr>
            <a:endParaRPr lang="en-US" sz="1800" b="0"/>
          </a:p>
          <a:p>
            <a:pPr>
              <a:spcBef>
                <a:spcPct val="0"/>
              </a:spcBef>
              <a:buClrTx/>
              <a:buFontTx/>
              <a:buNone/>
            </a:pPr>
            <a:r>
              <a:rPr lang="en-US" sz="1800" b="0"/>
              <a:t>	</a:t>
            </a:r>
          </a:p>
        </p:txBody>
      </p:sp>
      <p:sp>
        <p:nvSpPr>
          <p:cNvPr id="21508" name="Text Box 4"/>
          <p:cNvSpPr txBox="1">
            <a:spLocks noChangeArrowheads="1"/>
          </p:cNvSpPr>
          <p:nvPr/>
        </p:nvSpPr>
        <p:spPr bwMode="auto">
          <a:xfrm>
            <a:off x="4800600" y="1989138"/>
            <a:ext cx="3962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238125"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sz="1800"/>
              <a:t>Liabilities</a:t>
            </a:r>
          </a:p>
          <a:p>
            <a:pPr lvl="1">
              <a:spcBef>
                <a:spcPct val="0"/>
              </a:spcBef>
              <a:buClrTx/>
              <a:buFontTx/>
              <a:buNone/>
            </a:pPr>
            <a:r>
              <a:rPr lang="en-US" sz="1800" b="0"/>
              <a:t>Accounts Payable	   750</a:t>
            </a:r>
          </a:p>
          <a:p>
            <a:pPr lvl="1">
              <a:spcBef>
                <a:spcPct val="0"/>
              </a:spcBef>
              <a:buClrTx/>
              <a:buFontTx/>
              <a:buNone/>
            </a:pPr>
            <a:r>
              <a:rPr lang="en-US" sz="1800" b="0"/>
              <a:t>Taxes Payable		</a:t>
            </a:r>
            <a:r>
              <a:rPr lang="en-US" sz="1800" b="0" u="sng"/>
              <a:t>   250</a:t>
            </a:r>
          </a:p>
          <a:p>
            <a:pPr>
              <a:spcBef>
                <a:spcPct val="0"/>
              </a:spcBef>
              <a:buClrTx/>
              <a:buFontTx/>
              <a:buNone/>
            </a:pPr>
            <a:r>
              <a:rPr lang="en-US" sz="1800" b="0"/>
              <a:t>Total Liabilities 		1,250</a:t>
            </a:r>
          </a:p>
          <a:p>
            <a:pPr>
              <a:spcBef>
                <a:spcPct val="0"/>
              </a:spcBef>
              <a:buClrTx/>
              <a:buFontTx/>
              <a:buNone/>
            </a:pPr>
            <a:endParaRPr lang="en-US" sz="1800" b="0"/>
          </a:p>
          <a:p>
            <a:pPr>
              <a:spcBef>
                <a:spcPct val="0"/>
              </a:spcBef>
              <a:buClrTx/>
              <a:buFontTx/>
              <a:buNone/>
            </a:pPr>
            <a:r>
              <a:rPr lang="en-US" sz="1800"/>
              <a:t>Equity</a:t>
            </a:r>
          </a:p>
          <a:p>
            <a:pPr lvl="1">
              <a:spcBef>
                <a:spcPct val="0"/>
              </a:spcBef>
              <a:buClrTx/>
              <a:buFontTx/>
              <a:buNone/>
            </a:pPr>
            <a:r>
              <a:rPr lang="en-US" sz="1800" b="0"/>
              <a:t>Common Stock		2,000</a:t>
            </a:r>
          </a:p>
          <a:p>
            <a:pPr lvl="1">
              <a:spcBef>
                <a:spcPct val="0"/>
              </a:spcBef>
              <a:buClrTx/>
              <a:buFontTx/>
              <a:buNone/>
            </a:pPr>
            <a:r>
              <a:rPr lang="en-US" sz="1800" b="0"/>
              <a:t>Retained Earnings	</a:t>
            </a:r>
            <a:r>
              <a:rPr lang="en-US" sz="1800" b="0" u="sng"/>
              <a:t>   250</a:t>
            </a:r>
          </a:p>
          <a:p>
            <a:pPr>
              <a:spcBef>
                <a:spcPct val="0"/>
              </a:spcBef>
              <a:buClrTx/>
              <a:buFontTx/>
              <a:buNone/>
            </a:pPr>
            <a:r>
              <a:rPr lang="en-US" sz="1800" b="0"/>
              <a:t>Total Equity		2,250</a:t>
            </a:r>
          </a:p>
          <a:p>
            <a:pPr>
              <a:spcBef>
                <a:spcPct val="0"/>
              </a:spcBef>
              <a:buClrTx/>
              <a:buFontTx/>
              <a:buNone/>
            </a:pPr>
            <a:endParaRPr lang="en-US" sz="1800" b="0"/>
          </a:p>
          <a:p>
            <a:pPr>
              <a:spcBef>
                <a:spcPct val="0"/>
              </a:spcBef>
              <a:buClrTx/>
              <a:buFontTx/>
              <a:buNone/>
            </a:pPr>
            <a:r>
              <a:rPr lang="en-US" sz="1800" b="0"/>
              <a:t>Total Liabilities </a:t>
            </a:r>
          </a:p>
          <a:p>
            <a:pPr lvl="1">
              <a:spcBef>
                <a:spcPct val="0"/>
              </a:spcBef>
              <a:buClrTx/>
              <a:buFontTx/>
              <a:buNone/>
            </a:pPr>
            <a:r>
              <a:rPr lang="en-US" sz="1800" b="0"/>
              <a:t>and Equity		4,500</a:t>
            </a:r>
          </a:p>
          <a:p>
            <a:pPr>
              <a:spcBef>
                <a:spcPct val="0"/>
              </a:spcBef>
              <a:buClrTx/>
              <a:buFontTx/>
              <a:buNone/>
            </a:pPr>
            <a:endParaRPr lang="en-US" sz="1800" b="0"/>
          </a:p>
          <a:p>
            <a:pPr>
              <a:spcBef>
                <a:spcPct val="0"/>
              </a:spcBef>
              <a:buClrTx/>
              <a:buFontTx/>
              <a:buNone/>
            </a:pPr>
            <a:r>
              <a:rPr lang="en-US" sz="1800" b="0"/>
              <a:t>	</a:t>
            </a:r>
          </a:p>
        </p:txBody>
      </p:sp>
      <p:sp>
        <p:nvSpPr>
          <p:cNvPr id="21509"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Balance Sheet Example</a:t>
            </a:r>
          </a:p>
          <a:p>
            <a:pPr>
              <a:spcBef>
                <a:spcPct val="50000"/>
              </a:spcBef>
              <a:buClrTx/>
            </a:pPr>
            <a:endParaRPr lang="en-US" sz="2000" b="0"/>
          </a:p>
        </p:txBody>
      </p:sp>
    </p:spTree>
    <p:extLst>
      <p:ext uri="{BB962C8B-B14F-4D97-AF65-F5344CB8AC3E}">
        <p14:creationId xmlns:p14="http://schemas.microsoft.com/office/powerpoint/2010/main" val="232400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a:t>
            </a:r>
            <a:endParaRPr lang="en-GB"/>
          </a:p>
        </p:txBody>
      </p:sp>
      <p:pic>
        <p:nvPicPr>
          <p:cNvPr id="3" name="Picture 2"/>
          <p:cNvPicPr>
            <a:picLocks noChangeAspect="1"/>
          </p:cNvPicPr>
          <p:nvPr/>
        </p:nvPicPr>
        <p:blipFill>
          <a:blip r:embed="rId2"/>
          <a:stretch>
            <a:fillRect/>
          </a:stretch>
        </p:blipFill>
        <p:spPr>
          <a:xfrm>
            <a:off x="1257580" y="1095362"/>
            <a:ext cx="6010275" cy="3762375"/>
          </a:xfrm>
          <a:prstGeom prst="rect">
            <a:avLst/>
          </a:prstGeom>
        </p:spPr>
      </p:pic>
      <p:pic>
        <p:nvPicPr>
          <p:cNvPr id="4" name="Picture 3"/>
          <p:cNvPicPr>
            <a:picLocks noChangeAspect="1"/>
          </p:cNvPicPr>
          <p:nvPr/>
        </p:nvPicPr>
        <p:blipFill>
          <a:blip r:embed="rId3"/>
          <a:stretch>
            <a:fillRect/>
          </a:stretch>
        </p:blipFill>
        <p:spPr>
          <a:xfrm>
            <a:off x="4633912" y="5173125"/>
            <a:ext cx="3228975" cy="819150"/>
          </a:xfrm>
          <a:prstGeom prst="rect">
            <a:avLst/>
          </a:prstGeom>
        </p:spPr>
      </p:pic>
      <p:sp>
        <p:nvSpPr>
          <p:cNvPr id="5" name="Rectangle 4"/>
          <p:cNvSpPr/>
          <p:nvPr/>
        </p:nvSpPr>
        <p:spPr>
          <a:xfrm>
            <a:off x="61912" y="242220"/>
            <a:ext cx="6903664" cy="461665"/>
          </a:xfrm>
          <a:prstGeom prst="rect">
            <a:avLst/>
          </a:prstGeom>
        </p:spPr>
        <p:txBody>
          <a:bodyPr wrap="square">
            <a:spAutoFit/>
          </a:bodyPr>
          <a:lstStyle/>
          <a:p>
            <a:pPr lvl="1"/>
            <a:r>
              <a:rPr lang="en-US" sz="2400" dirty="0"/>
              <a:t>Balance Sheet (assets, liabilities, equity)</a:t>
            </a:r>
          </a:p>
        </p:txBody>
      </p:sp>
    </p:spTree>
    <p:extLst>
      <p:ext uri="{BB962C8B-B14F-4D97-AF65-F5344CB8AC3E}">
        <p14:creationId xmlns:p14="http://schemas.microsoft.com/office/powerpoint/2010/main" val="417577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t>FI Reporting</a:t>
            </a:r>
          </a:p>
        </p:txBody>
      </p:sp>
      <p:sp>
        <p:nvSpPr>
          <p:cNvPr id="22531" name="Rectangle 3"/>
          <p:cNvSpPr>
            <a:spLocks noGrp="1" noChangeArrowheads="1"/>
          </p:cNvSpPr>
          <p:nvPr>
            <p:ph type="body" idx="4294967295"/>
          </p:nvPr>
        </p:nvSpPr>
        <p:spPr/>
        <p:txBody>
          <a:bodyPr/>
          <a:lstStyle/>
          <a:p>
            <a:pPr algn="just"/>
            <a:r>
              <a:rPr lang="en-US" sz="2800" dirty="0" smtClean="0"/>
              <a:t>Income Statement </a:t>
            </a:r>
          </a:p>
          <a:p>
            <a:pPr lvl="1" algn="just"/>
            <a:r>
              <a:rPr lang="en-US" sz="2400" dirty="0" smtClean="0"/>
              <a:t>Presentation of an organization’s revenues and expenses for a given period of time (e.g. monthly, quarterly, or yearly)</a:t>
            </a:r>
          </a:p>
          <a:p>
            <a:pPr lvl="1" algn="just"/>
            <a:r>
              <a:rPr lang="en-US" sz="2400" dirty="0" smtClean="0"/>
              <a:t>Revenues, in a simple sense, are inflows of cash as a result of selling activities or the disposal of company assets.</a:t>
            </a:r>
          </a:p>
          <a:p>
            <a:pPr lvl="1" algn="just"/>
            <a:r>
              <a:rPr lang="en-US" sz="2400" dirty="0" smtClean="0"/>
              <a:t>Expenses, in a simple sense, are outflows of cash or the creation of liabilities to support company operations.</a:t>
            </a:r>
          </a:p>
          <a:p>
            <a:pPr lvl="1" algn="just"/>
            <a:r>
              <a:rPr lang="en-US" sz="2400" dirty="0" smtClean="0"/>
              <a:t>Revenues - Expenses = Net Income</a:t>
            </a:r>
          </a:p>
          <a:p>
            <a:pPr algn="just"/>
            <a:endParaRPr lang="de-DE" sz="2800" dirty="0" smtClean="0"/>
          </a:p>
        </p:txBody>
      </p:sp>
    </p:spTree>
    <p:extLst>
      <p:ext uri="{BB962C8B-B14F-4D97-AF65-F5344CB8AC3E}">
        <p14:creationId xmlns:p14="http://schemas.microsoft.com/office/powerpoint/2010/main" val="209189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t>FI Reporting</a:t>
            </a:r>
          </a:p>
        </p:txBody>
      </p:sp>
      <p:sp>
        <p:nvSpPr>
          <p:cNvPr id="23555" name="Text Box 3"/>
          <p:cNvSpPr txBox="1">
            <a:spLocks noChangeArrowheads="1"/>
          </p:cNvSpPr>
          <p:nvPr/>
        </p:nvSpPr>
        <p:spPr bwMode="auto">
          <a:xfrm>
            <a:off x="914400" y="1927225"/>
            <a:ext cx="5257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800"/>
              <a:t>Revenue</a:t>
            </a:r>
          </a:p>
          <a:p>
            <a:pPr lvl="1">
              <a:spcBef>
                <a:spcPct val="0"/>
              </a:spcBef>
              <a:buClrTx/>
              <a:buFontTx/>
              <a:buNone/>
            </a:pPr>
            <a:r>
              <a:rPr lang="en-US" sz="1800" b="0"/>
              <a:t>Sales		11,000</a:t>
            </a:r>
          </a:p>
          <a:p>
            <a:pPr lvl="1">
              <a:spcBef>
                <a:spcPct val="0"/>
              </a:spcBef>
              <a:buClrTx/>
              <a:buFontTx/>
              <a:buNone/>
            </a:pPr>
            <a:r>
              <a:rPr lang="en-US" sz="1800" b="0"/>
              <a:t>Deductions		</a:t>
            </a:r>
            <a:r>
              <a:rPr lang="en-US" sz="1800" b="0" u="sng"/>
              <a:t>     750</a:t>
            </a:r>
          </a:p>
          <a:p>
            <a:pPr>
              <a:spcBef>
                <a:spcPct val="0"/>
              </a:spcBef>
              <a:buClrTx/>
              <a:buFontTx/>
              <a:buNone/>
            </a:pPr>
            <a:r>
              <a:rPr lang="en-US" sz="1800" b="0"/>
              <a:t>Total Revenue		10,250</a:t>
            </a:r>
          </a:p>
          <a:p>
            <a:pPr>
              <a:spcBef>
                <a:spcPct val="0"/>
              </a:spcBef>
              <a:buClrTx/>
              <a:buFontTx/>
              <a:buNone/>
            </a:pPr>
            <a:endParaRPr lang="en-US" sz="1800" b="0"/>
          </a:p>
          <a:p>
            <a:pPr>
              <a:spcBef>
                <a:spcPct val="0"/>
              </a:spcBef>
              <a:buClrTx/>
              <a:buFontTx/>
              <a:buNone/>
            </a:pPr>
            <a:r>
              <a:rPr lang="en-US" sz="1800"/>
              <a:t>Operating Expenses</a:t>
            </a:r>
          </a:p>
          <a:p>
            <a:pPr lvl="1">
              <a:spcBef>
                <a:spcPct val="0"/>
              </a:spcBef>
              <a:buClrTx/>
              <a:buFontTx/>
              <a:buNone/>
            </a:pPr>
            <a:r>
              <a:rPr lang="en-US" sz="1800" b="0"/>
              <a:t>Cost of Goods Sold	  4,500</a:t>
            </a:r>
          </a:p>
          <a:p>
            <a:pPr lvl="1">
              <a:spcBef>
                <a:spcPct val="0"/>
              </a:spcBef>
              <a:buClrTx/>
              <a:buFontTx/>
              <a:buNone/>
            </a:pPr>
            <a:r>
              <a:rPr lang="en-US" sz="1800" b="0"/>
              <a:t>Operating Expenses	</a:t>
            </a:r>
            <a:r>
              <a:rPr lang="en-US" sz="1800" b="0" u="sng"/>
              <a:t>  3,750</a:t>
            </a:r>
          </a:p>
          <a:p>
            <a:pPr>
              <a:spcBef>
                <a:spcPct val="0"/>
              </a:spcBef>
              <a:buClrTx/>
              <a:buFontTx/>
              <a:buNone/>
            </a:pPr>
            <a:r>
              <a:rPr lang="en-US" sz="1800" b="0"/>
              <a:t>Total Expenses		  8,250</a:t>
            </a:r>
          </a:p>
          <a:p>
            <a:pPr>
              <a:spcBef>
                <a:spcPct val="0"/>
              </a:spcBef>
              <a:buClrTx/>
              <a:buFontTx/>
              <a:buNone/>
            </a:pPr>
            <a:endParaRPr lang="en-US" sz="1800" b="0"/>
          </a:p>
          <a:p>
            <a:pPr>
              <a:spcBef>
                <a:spcPct val="0"/>
              </a:spcBef>
              <a:buClrTx/>
              <a:buFontTx/>
              <a:buNone/>
            </a:pPr>
            <a:r>
              <a:rPr lang="en-US" sz="1800" b="0"/>
              <a:t>Net Income Before Taxes	  2,000</a:t>
            </a:r>
          </a:p>
          <a:p>
            <a:pPr>
              <a:spcBef>
                <a:spcPct val="0"/>
              </a:spcBef>
              <a:buClrTx/>
              <a:buFontTx/>
              <a:buNone/>
            </a:pPr>
            <a:r>
              <a:rPr lang="en-US" sz="1800" b="0"/>
              <a:t>Taxes			  </a:t>
            </a:r>
            <a:r>
              <a:rPr lang="en-US" sz="1800" b="0" u="sng"/>
              <a:t>   750</a:t>
            </a:r>
          </a:p>
          <a:p>
            <a:pPr>
              <a:spcBef>
                <a:spcPct val="0"/>
              </a:spcBef>
              <a:buClrTx/>
              <a:buFontTx/>
              <a:buNone/>
            </a:pPr>
            <a:r>
              <a:rPr lang="en-US" sz="1800" b="0"/>
              <a:t>Net Income		  1,250</a:t>
            </a:r>
          </a:p>
        </p:txBody>
      </p:sp>
      <p:sp>
        <p:nvSpPr>
          <p:cNvPr id="23556"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Income Statement Example</a:t>
            </a:r>
          </a:p>
        </p:txBody>
      </p:sp>
    </p:spTree>
    <p:extLst>
      <p:ext uri="{BB962C8B-B14F-4D97-AF65-F5344CB8AC3E}">
        <p14:creationId xmlns:p14="http://schemas.microsoft.com/office/powerpoint/2010/main" val="761710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a:t>
            </a:r>
            <a:endParaRPr lang="en-GB"/>
          </a:p>
        </p:txBody>
      </p:sp>
      <p:pic>
        <p:nvPicPr>
          <p:cNvPr id="3" name="Picture 2"/>
          <p:cNvPicPr>
            <a:picLocks noChangeAspect="1"/>
          </p:cNvPicPr>
          <p:nvPr/>
        </p:nvPicPr>
        <p:blipFill>
          <a:blip r:embed="rId2"/>
          <a:stretch>
            <a:fillRect/>
          </a:stretch>
        </p:blipFill>
        <p:spPr>
          <a:xfrm>
            <a:off x="1613647" y="1331430"/>
            <a:ext cx="4892488" cy="4131157"/>
          </a:xfrm>
          <a:prstGeom prst="rect">
            <a:avLst/>
          </a:prstGeom>
        </p:spPr>
      </p:pic>
      <p:sp>
        <p:nvSpPr>
          <p:cNvPr id="4" name="Rectangle 3"/>
          <p:cNvSpPr/>
          <p:nvPr/>
        </p:nvSpPr>
        <p:spPr>
          <a:xfrm>
            <a:off x="0" y="234949"/>
            <a:ext cx="7705165" cy="830997"/>
          </a:xfrm>
          <a:prstGeom prst="rect">
            <a:avLst/>
          </a:prstGeom>
        </p:spPr>
        <p:txBody>
          <a:bodyPr wrap="square">
            <a:spAutoFit/>
          </a:bodyPr>
          <a:lstStyle/>
          <a:p>
            <a:pPr lvl="1"/>
            <a:r>
              <a:rPr lang="en-US" sz="2400" dirty="0"/>
              <a:t>Income Statement (net income: Revenue, Gains, Expenses and Loss)</a:t>
            </a:r>
          </a:p>
        </p:txBody>
      </p:sp>
    </p:spTree>
    <p:extLst>
      <p:ext uri="{BB962C8B-B14F-4D97-AF65-F5344CB8AC3E}">
        <p14:creationId xmlns:p14="http://schemas.microsoft.com/office/powerpoint/2010/main" val="25541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1514</TotalTime>
  <Pages>11</Pages>
  <Words>1906</Words>
  <Application>Microsoft Office PowerPoint</Application>
  <PresentationFormat>On-screen Show (4:3)</PresentationFormat>
  <Paragraphs>353</Paragraphs>
  <Slides>39</Slides>
  <Notes>23</Notes>
  <HiddenSlides>13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 Unicode MS</vt:lpstr>
      <vt:lpstr>ＭＳ Ｐゴシック</vt:lpstr>
      <vt:lpstr>Arial</vt:lpstr>
      <vt:lpstr>Calibri</vt:lpstr>
      <vt:lpstr>Times New Roman</vt:lpstr>
      <vt:lpstr>Wingdings</vt:lpstr>
      <vt:lpstr>UCTI-Template-foundation-level</vt:lpstr>
      <vt:lpstr>Clip</vt:lpstr>
      <vt:lpstr>PowerPoint Presentation</vt:lpstr>
      <vt:lpstr>Unit Overview</vt:lpstr>
      <vt:lpstr>Goal of Financial Accounting (FI)</vt:lpstr>
      <vt:lpstr>FI Reporting</vt:lpstr>
      <vt:lpstr>FI Reporting</vt:lpstr>
      <vt:lpstr>PowerPoint Presentation</vt:lpstr>
      <vt:lpstr>FI Reporting</vt:lpstr>
      <vt:lpstr>FI Reporting</vt:lpstr>
      <vt:lpstr>PowerPoint Presentation</vt:lpstr>
      <vt:lpstr>Target Audience</vt:lpstr>
      <vt:lpstr>FI Organizational Structure</vt:lpstr>
      <vt:lpstr>FI Organizational Structure</vt:lpstr>
      <vt:lpstr>FI Organizational Structure</vt:lpstr>
      <vt:lpstr>GBI 2.0 Structure for Financial Accounting</vt:lpstr>
      <vt:lpstr>GBI 2.0 Enterprise Structure in SAP ERP (Accounting)</vt:lpstr>
      <vt:lpstr>FI Master Data</vt:lpstr>
      <vt:lpstr>FI Master Data</vt:lpstr>
      <vt:lpstr>Customer Accounts</vt:lpstr>
      <vt:lpstr>Vendor Accounts</vt:lpstr>
      <vt:lpstr>FI Processes</vt:lpstr>
      <vt:lpstr>FI Reporting</vt:lpstr>
      <vt:lpstr>Tutorial</vt:lpstr>
      <vt:lpstr>Steps</vt:lpstr>
      <vt:lpstr>CREATE BANK ACCOUNT IN GENERAL LEDGER</vt:lpstr>
      <vt:lpstr>Create Bank Account in General Account: Pay rental Fee FS00</vt:lpstr>
      <vt:lpstr>Create Reconciliation Account in GL- FS00</vt:lpstr>
      <vt:lpstr>Create Expense Account in General Ledger  FS00</vt:lpstr>
      <vt:lpstr>Create Vendor Master Record for Landlord FK01</vt:lpstr>
      <vt:lpstr>Post Transfer of Funds to Alternate Bank Account (FB50)</vt:lpstr>
      <vt:lpstr>Display G/L account document you have just created (FB03)</vt:lpstr>
      <vt:lpstr>Create Invoice Receipt for Rent Expense (FB60)</vt:lpstr>
      <vt:lpstr>Post Payment to Landlord (F-53)</vt:lpstr>
      <vt:lpstr>FI Reporting</vt:lpstr>
      <vt:lpstr>Accountants and Audit Trails</vt:lpstr>
      <vt:lpstr>SAP Document Principle</vt:lpstr>
      <vt:lpstr>SAP Document Principle</vt:lpstr>
      <vt:lpstr>SAP FI Module</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107</cp:revision>
  <cp:lastPrinted>2018-11-30T03:04:24Z</cp:lastPrinted>
  <dcterms:created xsi:type="dcterms:W3CDTF">2017-09-17T08:56:15Z</dcterms:created>
  <dcterms:modified xsi:type="dcterms:W3CDTF">2020-08-14T08:02:51Z</dcterms:modified>
</cp:coreProperties>
</file>