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9"/>
  </p:notesMasterIdLst>
  <p:handoutMasterIdLst>
    <p:handoutMasterId r:id="rId30"/>
  </p:handout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03" r:id="rId27"/>
    <p:sldId id="337" r:id="rId2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842" autoAdjust="0"/>
    <p:restoredTop sz="79174" autoAdjust="0"/>
  </p:normalViewPr>
  <p:slideViewPr>
    <p:cSldViewPr snapToGrid="0">
      <p:cViewPr varScale="1">
        <p:scale>
          <a:sx n="73" d="100"/>
          <a:sy n="73" d="100"/>
        </p:scale>
        <p:origin x="654" y="78"/>
      </p:cViewPr>
      <p:guideLst/>
    </p:cSldViewPr>
  </p:slideViewPr>
  <p:notesTextViewPr>
    <p:cViewPr>
      <p:scale>
        <a:sx n="1" d="1"/>
        <a:sy n="1" d="1"/>
      </p:scale>
      <p:origin x="0" y="0"/>
    </p:cViewPr>
  </p:notesTextViewPr>
  <p:sorterViewPr>
    <p:cViewPr varScale="1">
      <p:scale>
        <a:sx n="100" d="100"/>
        <a:sy n="100" d="100"/>
      </p:scale>
      <p:origin x="0" y="-653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13" tIns="40290" rIns="82013" bIns="40290"/>
          <a:lstStyle/>
          <a:p>
            <a:endParaRPr lang="de-DE" altLang="en-US" smtClean="0"/>
          </a:p>
        </p:txBody>
      </p:sp>
    </p:spTree>
    <p:extLst>
      <p:ext uri="{BB962C8B-B14F-4D97-AF65-F5344CB8AC3E}">
        <p14:creationId xmlns:p14="http://schemas.microsoft.com/office/powerpoint/2010/main" val="3282655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2504576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53537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14193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This diagram shows the integration between Finance and Controlling:</a:t>
            </a:r>
          </a:p>
          <a:p>
            <a:r>
              <a:rPr lang="en-US" altLang="en-US" smtClean="0"/>
              <a:t>The expense accounts are managed in both the P&amp;L expense account and the primary cost element in controlling.  </a:t>
            </a:r>
          </a:p>
          <a:p>
            <a:endParaRPr lang="de-DE" altLang="en-US" smtClean="0"/>
          </a:p>
        </p:txBody>
      </p:sp>
    </p:spTree>
    <p:extLst>
      <p:ext uri="{BB962C8B-B14F-4D97-AF65-F5344CB8AC3E}">
        <p14:creationId xmlns:p14="http://schemas.microsoft.com/office/powerpoint/2010/main" val="2875182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This figure shows an example of statistical key figures.  A project cost center has 12 hours worth the activity.  The statistical key figure is hours and is split at:</a:t>
            </a:r>
          </a:p>
          <a:p>
            <a:r>
              <a:rPr lang="en-US" altLang="en-US" smtClean="0"/>
              <a:t>30% to the Work Center</a:t>
            </a:r>
          </a:p>
          <a:p>
            <a:r>
              <a:rPr lang="en-US" altLang="en-US" smtClean="0"/>
              <a:t>50% to maintenance</a:t>
            </a:r>
          </a:p>
          <a:p>
            <a:r>
              <a:rPr lang="en-US" altLang="en-US" smtClean="0"/>
              <a:t>20% to IS</a:t>
            </a:r>
          </a:p>
          <a:p>
            <a:r>
              <a:rPr lang="en-US" altLang="en-US" smtClean="0"/>
              <a:t>All costs for the labor will be allocated in this fashion</a:t>
            </a:r>
          </a:p>
          <a:p>
            <a:endParaRPr lang="de-DE" altLang="en-US" smtClean="0"/>
          </a:p>
        </p:txBody>
      </p:sp>
    </p:spTree>
    <p:extLst>
      <p:ext uri="{BB962C8B-B14F-4D97-AF65-F5344CB8AC3E}">
        <p14:creationId xmlns:p14="http://schemas.microsoft.com/office/powerpoint/2010/main" val="308518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833925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Transactions can have an effect on both FI and CO.  </a:t>
            </a:r>
          </a:p>
          <a:p>
            <a:r>
              <a:rPr lang="en-US" altLang="en-US" smtClean="0"/>
              <a:t>The transaction will create a debit and a credit for FI (FI transaction)</a:t>
            </a:r>
          </a:p>
          <a:p>
            <a:r>
              <a:rPr lang="en-US" altLang="en-US" smtClean="0"/>
              <a:t>If CO is turned on a cost center or cost element bucket will be updated (CO transactions)</a:t>
            </a:r>
          </a:p>
          <a:p>
            <a:endParaRPr lang="de-DE" altLang="en-US" smtClean="0"/>
          </a:p>
        </p:txBody>
      </p:sp>
    </p:spTree>
    <p:extLst>
      <p:ext uri="{BB962C8B-B14F-4D97-AF65-F5344CB8AC3E}">
        <p14:creationId xmlns:p14="http://schemas.microsoft.com/office/powerpoint/2010/main" val="2800557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de-DE" altLang="en-US" smtClean="0"/>
          </a:p>
        </p:txBody>
      </p:sp>
    </p:spTree>
    <p:extLst>
      <p:ext uri="{BB962C8B-B14F-4D97-AF65-F5344CB8AC3E}">
        <p14:creationId xmlns:p14="http://schemas.microsoft.com/office/powerpoint/2010/main" val="3163233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761134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In Distribution and Assessment, you further allocate costs (or quantities for Indirect Activity Allocations) collected on a cost center during the accounting period to receivers, according to user-defined keys. These are therefore indirect allocation methods, because the exchange of activity is not the basis for allocating costs/quantities. Instead, user-defined keys such as percentage rates, amounts, statistical key figures, or posted amounts provide the cost/quantity assignment basis. </a:t>
            </a:r>
          </a:p>
          <a:p>
            <a:r>
              <a:rPr lang="en-US" altLang="en-US" smtClean="0"/>
              <a:t>The advantage of these methods is that they are easy to use. You usually define the keys and the sender/receiver relationships only once.</a:t>
            </a:r>
          </a:p>
          <a:p>
            <a:r>
              <a:rPr lang="en-US" altLang="en-US" smtClean="0"/>
              <a:t>Distribution and assessment are used primarily for cost centers. This is because direct cost allocation is not possible here due to the variety of transactions, the lack of clearly defined individual activity types and the fact that the entry of the activity is too time-consuming. For example, the costs of the company cafeteria may be assigned based on the number of employees in each cost center. Telephone costs are seldom allocated directly to the individual cost centers, but are collected on a clearing cost center for each period. They are then reposted or distributed at the end of the period according to the number of telephone units or telephone installations in each cost center. </a:t>
            </a:r>
          </a:p>
          <a:p>
            <a:r>
              <a:rPr lang="en-US" altLang="en-US" smtClean="0"/>
              <a:t>Assessment is a method of allocating primary and secondary costs in Cost Center Accounting and Activity-Based Costing. The following information is passed on to the receivers:</a:t>
            </a:r>
          </a:p>
          <a:p>
            <a:r>
              <a:rPr lang="en-US" altLang="en-US" smtClean="0"/>
              <a:t>The original cost elements are assigned cumulatively, or in groups, to assessment (secondary) cost elements. The original cost elements are not recorded on the receivers.</a:t>
            </a:r>
          </a:p>
          <a:p>
            <a:r>
              <a:rPr lang="en-US" altLang="en-US" smtClean="0"/>
              <a:t>Sender and receiver information (sender cost center, receiver cost center, or business process) appears in the Controlling (CO) document.</a:t>
            </a:r>
            <a:endParaRPr lang="de-DE" altLang="en-US" smtClean="0"/>
          </a:p>
        </p:txBody>
      </p:sp>
    </p:spTree>
    <p:extLst>
      <p:ext uri="{BB962C8B-B14F-4D97-AF65-F5344CB8AC3E}">
        <p14:creationId xmlns:p14="http://schemas.microsoft.com/office/powerpoint/2010/main" val="1203612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13" tIns="40290" rIns="82013" bIns="40290"/>
          <a:lstStyle/>
          <a:p>
            <a:endParaRPr lang="de-DE" altLang="en-US" smtClean="0"/>
          </a:p>
        </p:txBody>
      </p:sp>
    </p:spTree>
    <p:extLst>
      <p:ext uri="{BB962C8B-B14F-4D97-AF65-F5344CB8AC3E}">
        <p14:creationId xmlns:p14="http://schemas.microsoft.com/office/powerpoint/2010/main" val="404403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Distribution and administration having most of the square footage thus have the majority of the distribution costs.  </a:t>
            </a:r>
          </a:p>
          <a:p>
            <a:endParaRPr lang="de-DE" altLang="en-US" smtClean="0"/>
          </a:p>
        </p:txBody>
      </p:sp>
    </p:spTree>
    <p:extLst>
      <p:ext uri="{BB962C8B-B14F-4D97-AF65-F5344CB8AC3E}">
        <p14:creationId xmlns:p14="http://schemas.microsoft.com/office/powerpoint/2010/main" val="2445027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Distribution and administration having most of the square footage thus have the majority of the distribution costs.  </a:t>
            </a:r>
          </a:p>
          <a:p>
            <a:endParaRPr lang="de-DE" altLang="en-US" smtClean="0"/>
          </a:p>
        </p:txBody>
      </p:sp>
    </p:spTree>
    <p:extLst>
      <p:ext uri="{BB962C8B-B14F-4D97-AF65-F5344CB8AC3E}">
        <p14:creationId xmlns:p14="http://schemas.microsoft.com/office/powerpoint/2010/main" val="548461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In this example IT expenses are accumulated.  Periodically, the costs are reallocated to the primary and secondary cost elements based upon the budgeting and expense policy of the company.  Notice how Sales now has a much larger portion than the other departments.</a:t>
            </a:r>
          </a:p>
          <a:p>
            <a:endParaRPr lang="de-DE" altLang="en-US" smtClean="0"/>
          </a:p>
        </p:txBody>
      </p:sp>
    </p:spTree>
    <p:extLst>
      <p:ext uri="{BB962C8B-B14F-4D97-AF65-F5344CB8AC3E}">
        <p14:creationId xmlns:p14="http://schemas.microsoft.com/office/powerpoint/2010/main" val="2615364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reallocation in Dollars</a:t>
            </a:r>
          </a:p>
          <a:p>
            <a:endParaRPr lang="de-DE" altLang="en-US" smtClean="0"/>
          </a:p>
        </p:txBody>
      </p:sp>
    </p:spTree>
    <p:extLst>
      <p:ext uri="{BB962C8B-B14F-4D97-AF65-F5344CB8AC3E}">
        <p14:creationId xmlns:p14="http://schemas.microsoft.com/office/powerpoint/2010/main" val="3042279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2457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204403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29449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161762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95813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179842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13" tIns="40290" rIns="82013" bIns="40290"/>
          <a:lstStyle/>
          <a:p>
            <a:endParaRPr lang="de-DE" altLang="en-US" smtClean="0"/>
          </a:p>
        </p:txBody>
      </p:sp>
    </p:spTree>
    <p:extLst>
      <p:ext uri="{BB962C8B-B14F-4D97-AF65-F5344CB8AC3E}">
        <p14:creationId xmlns:p14="http://schemas.microsoft.com/office/powerpoint/2010/main" val="3590281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13" tIns="40290" rIns="82013" bIns="40290"/>
          <a:lstStyle/>
          <a:p>
            <a:r>
              <a:rPr lang="en-US" altLang="en-US" smtClean="0"/>
              <a:t>Organizational units displayed in grey are not yet implemented, but are already planned in GBI.</a:t>
            </a:r>
          </a:p>
        </p:txBody>
      </p:sp>
    </p:spTree>
    <p:extLst>
      <p:ext uri="{BB962C8B-B14F-4D97-AF65-F5344CB8AC3E}">
        <p14:creationId xmlns:p14="http://schemas.microsoft.com/office/powerpoint/2010/main" val="2553456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 of 20</a:t>
            </a:r>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650"/>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a:t>
            </a:r>
            <a:fld id="{0982F1C4-8596-4ABD-A14A-5B0700788B56}" type="slidenum">
              <a:rPr lang="en-US" altLang="en-US" smtClean="0"/>
              <a:pPr/>
              <a:t>‹#›</a:t>
            </a:fld>
            <a:r>
              <a:rPr lang="en-US" altLang="en-US" dirty="0" smtClean="0"/>
              <a:t> of  20</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MANAGEMENT ACCOUNTING</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193925" y="3832412"/>
            <a:ext cx="676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4000" kern="0" dirty="0" smtClean="0">
                <a:latin typeface="Arial" charset="0"/>
              </a:rPr>
              <a:t>Management Accounting</a:t>
            </a:r>
            <a:endParaRPr lang="en-US" sz="4000" kern="0" dirty="0"/>
          </a:p>
        </p:txBody>
      </p:sp>
      <p:sp>
        <p:nvSpPr>
          <p:cNvPr id="5" name="Text Box 4"/>
          <p:cNvSpPr txBox="1">
            <a:spLocks noChangeArrowheads="1"/>
          </p:cNvSpPr>
          <p:nvPr/>
        </p:nvSpPr>
        <p:spPr bwMode="auto">
          <a:xfrm>
            <a:off x="2193925" y="6065838"/>
            <a:ext cx="5780088"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N</a:t>
            </a:r>
            <a:r>
              <a:rPr lang="en-US" sz="900" dirty="0" smtClean="0"/>
              <a:t>KN </a:t>
            </a:r>
            <a:r>
              <a:rPr lang="en-US" sz="900" dirty="0"/>
              <a:t>First Prepared on: </a:t>
            </a:r>
            <a:r>
              <a:rPr lang="en-US" sz="900" dirty="0" smtClean="0"/>
              <a:t>01.01.12 </a:t>
            </a:r>
            <a:r>
              <a:rPr lang="en-US" sz="900" dirty="0"/>
              <a:t>Last Modified on: </a:t>
            </a:r>
            <a:r>
              <a:rPr lang="en-US" sz="900" dirty="0" smtClean="0"/>
              <a:t>01.02.18</a:t>
            </a:r>
            <a:endParaRPr lang="en-US" sz="900" dirty="0"/>
          </a:p>
          <a:p>
            <a:pPr algn="ctr"/>
            <a:r>
              <a:rPr lang="en-US" sz="900" dirty="0"/>
              <a:t>Quality checked by: </a:t>
            </a:r>
            <a:r>
              <a:rPr lang="en-US" sz="900" dirty="0" smtClean="0"/>
              <a:t>SKS</a:t>
            </a:r>
            <a:endParaRPr lang="en-US" sz="900" dirty="0"/>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dirty="0" smtClean="0"/>
              <a:t>IBPSES</a:t>
            </a:r>
          </a:p>
          <a:p>
            <a:r>
              <a:rPr lang="en-US" sz="2000" dirty="0" smtClean="0"/>
              <a:t>CT104-3-2-VD1</a:t>
            </a:r>
            <a:endParaRPr lang="en-US" sz="2000" kern="0" dirty="0"/>
          </a:p>
        </p:txBody>
      </p:sp>
    </p:spTree>
    <p:extLst>
      <p:ext uri="{BB962C8B-B14F-4D97-AF65-F5344CB8AC3E}">
        <p14:creationId xmlns:p14="http://schemas.microsoft.com/office/powerpoint/2010/main" val="52359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2411413" y="490538"/>
            <a:ext cx="6337300" cy="598487"/>
          </a:xfrm>
        </p:spPr>
        <p:txBody>
          <a:bodyPr/>
          <a:lstStyle/>
          <a:p>
            <a:r>
              <a:rPr lang="en-US" altLang="en-US" sz="2800" dirty="0" smtClean="0">
                <a:latin typeface="Arial" panose="020B0604020202020204" pitchFamily="34" charset="0"/>
              </a:rPr>
              <a:t>GBI 2.0 Enterprise Structure in SAP ERP (Accounting)</a:t>
            </a:r>
          </a:p>
        </p:txBody>
      </p:sp>
      <p:sp>
        <p:nvSpPr>
          <p:cNvPr id="24579" name="Rectangle 5"/>
          <p:cNvSpPr>
            <a:spLocks noChangeArrowheads="1"/>
          </p:cNvSpPr>
          <p:nvPr/>
        </p:nvSpPr>
        <p:spPr bwMode="white">
          <a:xfrm>
            <a:off x="7335838" y="5170488"/>
            <a:ext cx="1268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Controlling Area</a:t>
            </a:r>
            <a:endParaRPr lang="de-DE" altLang="en-US" sz="800" b="0">
              <a:ea typeface="Arial Unicode MS" panose="020B0604020202020204" pitchFamily="34" charset="-128"/>
              <a:cs typeface="Arial Unicode MS" panose="020B0604020202020204" pitchFamily="34" charset="-128"/>
            </a:endParaRPr>
          </a:p>
        </p:txBody>
      </p:sp>
      <p:sp>
        <p:nvSpPr>
          <p:cNvPr id="24580" name="AutoShape 6"/>
          <p:cNvSpPr>
            <a:spLocks noChangeArrowheads="1"/>
          </p:cNvSpPr>
          <p:nvPr/>
        </p:nvSpPr>
        <p:spPr bwMode="auto">
          <a:xfrm>
            <a:off x="76200" y="1219200"/>
            <a:ext cx="8915400" cy="4953000"/>
          </a:xfrm>
          <a:prstGeom prst="parallelogram">
            <a:avLst>
              <a:gd name="adj" fmla="val 4500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581" name="Rectangle 7"/>
          <p:cNvSpPr>
            <a:spLocks noChangeArrowheads="1"/>
          </p:cNvSpPr>
          <p:nvPr/>
        </p:nvSpPr>
        <p:spPr bwMode="auto">
          <a:xfrm>
            <a:off x="177800" y="5862638"/>
            <a:ext cx="16573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t>Client GBI</a:t>
            </a:r>
          </a:p>
        </p:txBody>
      </p:sp>
      <p:sp>
        <p:nvSpPr>
          <p:cNvPr id="24582" name="AutoShape 8"/>
          <p:cNvSpPr>
            <a:spLocks noChangeArrowheads="1"/>
          </p:cNvSpPr>
          <p:nvPr/>
        </p:nvSpPr>
        <p:spPr bwMode="auto">
          <a:xfrm>
            <a:off x="304800" y="1293813"/>
            <a:ext cx="8534400" cy="4568825"/>
          </a:xfrm>
          <a:prstGeom prst="parallelogram">
            <a:avLst>
              <a:gd name="adj" fmla="val 45065"/>
            </a:avLst>
          </a:prstGeom>
          <a:gradFill rotWithShape="0">
            <a:gsLst>
              <a:gs pos="0">
                <a:srgbClr val="D9395F"/>
              </a:gs>
              <a:gs pos="100000">
                <a:srgbClr val="641A2C"/>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9395F"/>
            </a:extrusionClr>
            <a:contourClr>
              <a:srgbClr val="D9395F"/>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solidFill>
                <a:srgbClr val="F8F8F8"/>
              </a:solidFill>
            </a:endParaRPr>
          </a:p>
        </p:txBody>
      </p:sp>
      <p:sp>
        <p:nvSpPr>
          <p:cNvPr id="24583" name="Text Box 9"/>
          <p:cNvSpPr txBox="1">
            <a:spLocks noChangeArrowheads="1"/>
          </p:cNvSpPr>
          <p:nvPr/>
        </p:nvSpPr>
        <p:spPr bwMode="auto">
          <a:xfrm>
            <a:off x="228600" y="5572125"/>
            <a:ext cx="36957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cs typeface="Times New Roman" panose="02020603050405020304" pitchFamily="18" charset="0"/>
              </a:rPr>
              <a:t>  Operating Concern (global) GL00</a:t>
            </a:r>
          </a:p>
        </p:txBody>
      </p:sp>
      <p:sp>
        <p:nvSpPr>
          <p:cNvPr id="24584" name="AutoShape 10"/>
          <p:cNvSpPr>
            <a:spLocks noChangeArrowheads="1"/>
          </p:cNvSpPr>
          <p:nvPr/>
        </p:nvSpPr>
        <p:spPr bwMode="auto">
          <a:xfrm>
            <a:off x="2924175" y="1365250"/>
            <a:ext cx="3952875" cy="4121150"/>
          </a:xfrm>
          <a:prstGeom prst="parallelogram">
            <a:avLst>
              <a:gd name="adj" fmla="val 4638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solidFill>
                <a:srgbClr val="F8F8F8"/>
              </a:solidFill>
            </a:endParaRPr>
          </a:p>
        </p:txBody>
      </p:sp>
      <p:sp>
        <p:nvSpPr>
          <p:cNvPr id="24585" name="Text Box 11"/>
          <p:cNvSpPr txBox="1">
            <a:spLocks noChangeArrowheads="1"/>
          </p:cNvSpPr>
          <p:nvPr/>
        </p:nvSpPr>
        <p:spPr bwMode="auto">
          <a:xfrm>
            <a:off x="2924175" y="5195888"/>
            <a:ext cx="23764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cs typeface="Times New Roman" panose="02020603050405020304" pitchFamily="18" charset="0"/>
              </a:rPr>
              <a:t>CA Europe EU00</a:t>
            </a:r>
          </a:p>
        </p:txBody>
      </p:sp>
      <p:sp>
        <p:nvSpPr>
          <p:cNvPr id="24586" name="AutoShape 12"/>
          <p:cNvSpPr>
            <a:spLocks noChangeArrowheads="1"/>
          </p:cNvSpPr>
          <p:nvPr/>
        </p:nvSpPr>
        <p:spPr bwMode="auto">
          <a:xfrm>
            <a:off x="539750" y="1370013"/>
            <a:ext cx="3960813" cy="4121150"/>
          </a:xfrm>
          <a:prstGeom prst="parallelogram">
            <a:avLst>
              <a:gd name="adj" fmla="val 4689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solidFill>
                <a:srgbClr val="F8F8F8"/>
              </a:solidFill>
            </a:endParaRPr>
          </a:p>
        </p:txBody>
      </p:sp>
      <p:sp>
        <p:nvSpPr>
          <p:cNvPr id="24587" name="Text Box 13"/>
          <p:cNvSpPr txBox="1">
            <a:spLocks noChangeArrowheads="1"/>
          </p:cNvSpPr>
          <p:nvPr/>
        </p:nvSpPr>
        <p:spPr bwMode="auto">
          <a:xfrm>
            <a:off x="539750" y="5200650"/>
            <a:ext cx="21605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cs typeface="Times New Roman" panose="02020603050405020304" pitchFamily="18" charset="0"/>
              </a:rPr>
              <a:t>CA North Am. NA00</a:t>
            </a:r>
          </a:p>
        </p:txBody>
      </p:sp>
      <p:sp>
        <p:nvSpPr>
          <p:cNvPr id="24588" name="AutoShape 14"/>
          <p:cNvSpPr>
            <a:spLocks noChangeArrowheads="1"/>
          </p:cNvSpPr>
          <p:nvPr/>
        </p:nvSpPr>
        <p:spPr bwMode="auto">
          <a:xfrm>
            <a:off x="5370513" y="1360488"/>
            <a:ext cx="3305175" cy="4121150"/>
          </a:xfrm>
          <a:prstGeom prst="parallelogram">
            <a:avLst>
              <a:gd name="adj" fmla="val 57060"/>
            </a:avLst>
          </a:prstGeom>
          <a:solidFill>
            <a:srgbClr val="969696"/>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solidFill>
                <a:srgbClr val="969696"/>
              </a:solidFill>
            </a:endParaRPr>
          </a:p>
        </p:txBody>
      </p:sp>
      <p:sp>
        <p:nvSpPr>
          <p:cNvPr id="24589" name="Text Box 15"/>
          <p:cNvSpPr txBox="1">
            <a:spLocks noChangeArrowheads="1"/>
          </p:cNvSpPr>
          <p:nvPr/>
        </p:nvSpPr>
        <p:spPr bwMode="auto">
          <a:xfrm>
            <a:off x="5372100" y="5191125"/>
            <a:ext cx="17208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solidFill>
                  <a:srgbClr val="DDDDDD"/>
                </a:solidFill>
                <a:cs typeface="Times New Roman" panose="02020603050405020304" pitchFamily="18" charset="0"/>
              </a:rPr>
              <a:t>CA Asia AS00</a:t>
            </a:r>
          </a:p>
        </p:txBody>
      </p:sp>
      <p:sp>
        <p:nvSpPr>
          <p:cNvPr id="24590" name="AutoShape 16"/>
          <p:cNvSpPr>
            <a:spLocks noChangeArrowheads="1"/>
          </p:cNvSpPr>
          <p:nvPr/>
        </p:nvSpPr>
        <p:spPr bwMode="auto">
          <a:xfrm>
            <a:off x="755650" y="1484313"/>
            <a:ext cx="7704138" cy="3600450"/>
          </a:xfrm>
          <a:prstGeom prst="parallelogram">
            <a:avLst>
              <a:gd name="adj" fmla="val 4553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591" name="Text Box 17"/>
          <p:cNvSpPr txBox="1">
            <a:spLocks noChangeArrowheads="1"/>
          </p:cNvSpPr>
          <p:nvPr/>
        </p:nvSpPr>
        <p:spPr bwMode="auto">
          <a:xfrm>
            <a:off x="827088" y="4797425"/>
            <a:ext cx="43211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cs typeface="Times New Roman" panose="02020603050405020304" pitchFamily="18" charset="0"/>
              </a:rPr>
              <a:t>Credit Control Area (global) GL00</a:t>
            </a:r>
          </a:p>
        </p:txBody>
      </p:sp>
      <p:sp>
        <p:nvSpPr>
          <p:cNvPr id="24592" name="AutoShape 18"/>
          <p:cNvSpPr>
            <a:spLocks noChangeArrowheads="1"/>
          </p:cNvSpPr>
          <p:nvPr/>
        </p:nvSpPr>
        <p:spPr bwMode="auto">
          <a:xfrm>
            <a:off x="971550" y="1557338"/>
            <a:ext cx="7345363" cy="3167062"/>
          </a:xfrm>
          <a:prstGeom prst="parallelogram">
            <a:avLst>
              <a:gd name="adj" fmla="val 46365"/>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solidFill>
                <a:srgbClr val="F8F8F8"/>
              </a:solidFill>
            </a:endParaRPr>
          </a:p>
        </p:txBody>
      </p:sp>
      <p:sp>
        <p:nvSpPr>
          <p:cNvPr id="24593" name="Text Box 19"/>
          <p:cNvSpPr txBox="1">
            <a:spLocks noChangeArrowheads="1"/>
          </p:cNvSpPr>
          <p:nvPr/>
        </p:nvSpPr>
        <p:spPr bwMode="auto">
          <a:xfrm>
            <a:off x="1042988" y="4437063"/>
            <a:ext cx="44227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cs typeface="Times New Roman" panose="02020603050405020304" pitchFamily="18" charset="0"/>
              </a:rPr>
              <a:t>Chart of Accounts (global) GL00</a:t>
            </a:r>
          </a:p>
        </p:txBody>
      </p:sp>
      <p:sp>
        <p:nvSpPr>
          <p:cNvPr id="24594" name="AutoShape 20"/>
          <p:cNvSpPr>
            <a:spLocks noChangeArrowheads="1"/>
          </p:cNvSpPr>
          <p:nvPr/>
        </p:nvSpPr>
        <p:spPr bwMode="auto">
          <a:xfrm>
            <a:off x="1258888" y="1628775"/>
            <a:ext cx="2233612"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595" name="Text Box 21"/>
          <p:cNvSpPr txBox="1">
            <a:spLocks noChangeArrowheads="1"/>
          </p:cNvSpPr>
          <p:nvPr/>
        </p:nvSpPr>
        <p:spPr bwMode="auto">
          <a:xfrm>
            <a:off x="1331913" y="4005263"/>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t>CC US00</a:t>
            </a:r>
            <a:r>
              <a:rPr lang="en-US" altLang="en-US" sz="1400"/>
              <a:t>     </a:t>
            </a:r>
          </a:p>
        </p:txBody>
      </p:sp>
      <p:sp>
        <p:nvSpPr>
          <p:cNvPr id="24596" name="AutoShape 22"/>
          <p:cNvSpPr>
            <a:spLocks noChangeArrowheads="1"/>
          </p:cNvSpPr>
          <p:nvPr/>
        </p:nvSpPr>
        <p:spPr bwMode="auto">
          <a:xfrm>
            <a:off x="2411413"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597" name="Text Box 23"/>
          <p:cNvSpPr txBox="1">
            <a:spLocks noChangeArrowheads="1"/>
          </p:cNvSpPr>
          <p:nvPr/>
        </p:nvSpPr>
        <p:spPr bwMode="auto">
          <a:xfrm rot="-3927524">
            <a:off x="2366963" y="3638550"/>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DDDDDD"/>
                </a:solidFill>
              </a:rPr>
              <a:t>CC CA00</a:t>
            </a:r>
            <a:endParaRPr lang="en-US" altLang="en-US" sz="1400">
              <a:solidFill>
                <a:srgbClr val="DDDDDD"/>
              </a:solidFill>
            </a:endParaRPr>
          </a:p>
        </p:txBody>
      </p:sp>
      <p:sp>
        <p:nvSpPr>
          <p:cNvPr id="24598" name="AutoShape 24"/>
          <p:cNvSpPr>
            <a:spLocks noChangeArrowheads="1"/>
          </p:cNvSpPr>
          <p:nvPr/>
        </p:nvSpPr>
        <p:spPr bwMode="auto">
          <a:xfrm>
            <a:off x="3419475" y="1628775"/>
            <a:ext cx="2233613"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599" name="Text Box 25"/>
          <p:cNvSpPr txBox="1">
            <a:spLocks noChangeArrowheads="1"/>
          </p:cNvSpPr>
          <p:nvPr/>
        </p:nvSpPr>
        <p:spPr bwMode="auto">
          <a:xfrm>
            <a:off x="3482975" y="400050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t>CC DE00</a:t>
            </a:r>
            <a:r>
              <a:rPr lang="en-US" altLang="en-US" sz="1400"/>
              <a:t>     </a:t>
            </a:r>
          </a:p>
        </p:txBody>
      </p:sp>
      <p:sp>
        <p:nvSpPr>
          <p:cNvPr id="24600" name="AutoShape 26"/>
          <p:cNvSpPr>
            <a:spLocks noChangeArrowheads="1"/>
          </p:cNvSpPr>
          <p:nvPr/>
        </p:nvSpPr>
        <p:spPr bwMode="auto">
          <a:xfrm>
            <a:off x="4572000"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601" name="Text Box 27"/>
          <p:cNvSpPr txBox="1">
            <a:spLocks noChangeArrowheads="1"/>
          </p:cNvSpPr>
          <p:nvPr/>
        </p:nvSpPr>
        <p:spPr bwMode="auto">
          <a:xfrm rot="-3927524">
            <a:off x="4521200" y="3665538"/>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DDDDDD"/>
                </a:solidFill>
              </a:rPr>
              <a:t>CC GB00</a:t>
            </a:r>
            <a:endParaRPr lang="en-US" altLang="en-US" sz="1400">
              <a:solidFill>
                <a:srgbClr val="DDDDDD"/>
              </a:solidFill>
            </a:endParaRPr>
          </a:p>
        </p:txBody>
      </p:sp>
      <p:sp>
        <p:nvSpPr>
          <p:cNvPr id="24602" name="AutoShape 28"/>
          <p:cNvSpPr>
            <a:spLocks noChangeArrowheads="1"/>
          </p:cNvSpPr>
          <p:nvPr/>
        </p:nvSpPr>
        <p:spPr bwMode="auto">
          <a:xfrm>
            <a:off x="56515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603" name="AutoShape 29"/>
          <p:cNvSpPr>
            <a:spLocks noChangeArrowheads="1"/>
          </p:cNvSpPr>
          <p:nvPr/>
        </p:nvSpPr>
        <p:spPr bwMode="auto">
          <a:xfrm>
            <a:off x="63246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604" name="AutoShape 30"/>
          <p:cNvSpPr>
            <a:spLocks noChangeArrowheads="1"/>
          </p:cNvSpPr>
          <p:nvPr/>
        </p:nvSpPr>
        <p:spPr bwMode="auto">
          <a:xfrm>
            <a:off x="1600200" y="1941513"/>
            <a:ext cx="7239000" cy="381000"/>
          </a:xfrm>
          <a:prstGeom prst="parallelogram">
            <a:avLst>
              <a:gd name="adj" fmla="val 43894"/>
            </a:avLst>
          </a:prstGeom>
          <a:gradFill rotWithShape="0">
            <a:gsLst>
              <a:gs pos="0">
                <a:srgbClr val="1FD985"/>
              </a:gs>
              <a:gs pos="100000">
                <a:srgbClr val="12824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1FD985"/>
            </a:extrusionClr>
            <a:contourClr>
              <a:srgbClr val="1FD985"/>
            </a:contourClr>
          </a:sp3d>
        </p:spPr>
        <p:txBody>
          <a:bodyPr wrap="none" lIns="0" tIns="0" rIns="0" bIns="0" anchor="ctr">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FFFF66"/>
                </a:solidFill>
              </a:rPr>
              <a:t>Business Area – Bikes BI00</a:t>
            </a:r>
          </a:p>
        </p:txBody>
      </p:sp>
      <p:sp>
        <p:nvSpPr>
          <p:cNvPr id="24605" name="Text Box 31"/>
          <p:cNvSpPr txBox="1">
            <a:spLocks noChangeArrowheads="1"/>
          </p:cNvSpPr>
          <p:nvPr/>
        </p:nvSpPr>
        <p:spPr bwMode="auto">
          <a:xfrm rot="-3927524">
            <a:off x="5584825" y="3711575"/>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DDDDDD"/>
                </a:solidFill>
              </a:rPr>
              <a:t>CC AU00</a:t>
            </a:r>
            <a:endParaRPr lang="en-US" altLang="en-US" sz="1400">
              <a:solidFill>
                <a:srgbClr val="DDDDDD"/>
              </a:solidFill>
            </a:endParaRPr>
          </a:p>
        </p:txBody>
      </p:sp>
      <p:sp>
        <p:nvSpPr>
          <p:cNvPr id="24606" name="Text Box 32"/>
          <p:cNvSpPr txBox="1">
            <a:spLocks noChangeArrowheads="1"/>
          </p:cNvSpPr>
          <p:nvPr/>
        </p:nvSpPr>
        <p:spPr bwMode="auto">
          <a:xfrm rot="-3927524">
            <a:off x="6327775" y="3727450"/>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DDDDDD"/>
                </a:solidFill>
              </a:rPr>
              <a:t>CC JP00</a:t>
            </a:r>
            <a:endParaRPr lang="en-US" altLang="en-US" sz="1400">
              <a:solidFill>
                <a:srgbClr val="DDDDDD"/>
              </a:solidFill>
            </a:endParaRPr>
          </a:p>
        </p:txBody>
      </p:sp>
      <p:sp>
        <p:nvSpPr>
          <p:cNvPr id="24607" name="Rectangle 5"/>
          <p:cNvSpPr>
            <a:spLocks noChangeArrowheads="1"/>
          </p:cNvSpPr>
          <p:nvPr/>
        </p:nvSpPr>
        <p:spPr bwMode="white">
          <a:xfrm>
            <a:off x="7747000" y="39338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Code</a:t>
            </a:r>
            <a:endParaRPr lang="de-DE" altLang="en-US" sz="800" b="0">
              <a:ea typeface="Arial Unicode MS" panose="020B0604020202020204" pitchFamily="34" charset="-128"/>
              <a:cs typeface="Arial Unicode MS" panose="020B0604020202020204" pitchFamily="34" charset="-128"/>
            </a:endParaRPr>
          </a:p>
        </p:txBody>
      </p:sp>
      <p:sp>
        <p:nvSpPr>
          <p:cNvPr id="24608" name="Rectangle 5"/>
          <p:cNvSpPr>
            <a:spLocks noChangeArrowheads="1"/>
          </p:cNvSpPr>
          <p:nvPr/>
        </p:nvSpPr>
        <p:spPr bwMode="white">
          <a:xfrm>
            <a:off x="7486650" y="4581525"/>
            <a:ext cx="111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Credit Control</a:t>
            </a:r>
          </a:p>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Area</a:t>
            </a:r>
          </a:p>
          <a:p>
            <a:pPr algn="r" eaLnBrk="1" hangingPunct="1">
              <a:spcBef>
                <a:spcPct val="0"/>
              </a:spcBef>
              <a:buClr>
                <a:schemeClr val="accent1"/>
              </a:buClr>
              <a:buSzPct val="80000"/>
              <a:buFont typeface="Wingdings" panose="05000000000000000000" pitchFamily="2" charset="2"/>
              <a:buNone/>
            </a:pPr>
            <a:r>
              <a:rPr lang="en-US" altLang="en-US" sz="800" b="0">
                <a:ea typeface="Arial Unicode MS" panose="020B0604020202020204" pitchFamily="34" charset="-128"/>
                <a:cs typeface="Arial Unicode MS" panose="020B0604020202020204" pitchFamily="34" charset="-128"/>
              </a:rPr>
              <a:t>(see FI unit)</a:t>
            </a:r>
            <a:endParaRPr lang="de-DE" altLang="en-US" sz="800" b="0">
              <a:ea typeface="Arial Unicode MS" panose="020B0604020202020204" pitchFamily="34" charset="-128"/>
              <a:cs typeface="Arial Unicode MS" panose="020B0604020202020204" pitchFamily="34" charset="-128"/>
            </a:endParaRPr>
          </a:p>
        </p:txBody>
      </p:sp>
      <p:sp>
        <p:nvSpPr>
          <p:cNvPr id="24609" name="Rectangle 5"/>
          <p:cNvSpPr>
            <a:spLocks noChangeArrowheads="1"/>
          </p:cNvSpPr>
          <p:nvPr/>
        </p:nvSpPr>
        <p:spPr bwMode="white">
          <a:xfrm>
            <a:off x="539750" y="1930400"/>
            <a:ext cx="1160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Business Area</a:t>
            </a:r>
          </a:p>
          <a:p>
            <a:pPr eaLnBrk="1" hangingPunct="1">
              <a:spcBef>
                <a:spcPct val="0"/>
              </a:spcBef>
              <a:buClr>
                <a:schemeClr val="accent1"/>
              </a:buClr>
              <a:buSzPct val="80000"/>
              <a:buFont typeface="Wingdings" panose="05000000000000000000" pitchFamily="2" charset="2"/>
              <a:buNone/>
            </a:pPr>
            <a:r>
              <a:rPr lang="en-US" altLang="en-US" sz="800" b="0">
                <a:ea typeface="Arial Unicode MS" panose="020B0604020202020204" pitchFamily="34" charset="-128"/>
                <a:cs typeface="Arial Unicode MS" panose="020B0604020202020204" pitchFamily="34" charset="-128"/>
              </a:rPr>
              <a:t>(see FI unit)</a:t>
            </a:r>
            <a:endParaRPr lang="de-DE" altLang="en-US" sz="800" b="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22460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p:txBody>
          <a:bodyPr/>
          <a:lstStyle/>
          <a:p>
            <a:r>
              <a:rPr lang="en-US" altLang="en-US" smtClean="0">
                <a:latin typeface="Arial" panose="020B0604020202020204" pitchFamily="34" charset="0"/>
              </a:rPr>
              <a:t>CO Master Data</a:t>
            </a:r>
          </a:p>
        </p:txBody>
      </p:sp>
      <p:sp>
        <p:nvSpPr>
          <p:cNvPr id="26627" name="Rectangle 3"/>
          <p:cNvSpPr>
            <a:spLocks noGrp="1" noChangeArrowheads="1"/>
          </p:cNvSpPr>
          <p:nvPr>
            <p:ph type="body" idx="4294967295"/>
          </p:nvPr>
        </p:nvSpPr>
        <p:spPr>
          <a:xfrm>
            <a:off x="485775" y="1417638"/>
            <a:ext cx="8229600" cy="4525962"/>
          </a:xfrm>
        </p:spPr>
        <p:txBody>
          <a:bodyPr/>
          <a:lstStyle/>
          <a:p>
            <a:r>
              <a:rPr lang="en-US" altLang="en-US" sz="2000" dirty="0" smtClean="0">
                <a:latin typeface="Arial" panose="020B0604020202020204" pitchFamily="34" charset="0"/>
              </a:rPr>
              <a:t>Profit Center</a:t>
            </a:r>
          </a:p>
          <a:p>
            <a:pPr lvl="1"/>
            <a:r>
              <a:rPr lang="en-US" altLang="en-US" sz="1800" dirty="0" smtClean="0">
                <a:latin typeface="Arial" panose="020B0604020202020204" pitchFamily="34" charset="0"/>
              </a:rPr>
              <a:t>Responsible for revenue generation and cost containment</a:t>
            </a:r>
          </a:p>
          <a:p>
            <a:pPr lvl="1"/>
            <a:r>
              <a:rPr lang="en-US" altLang="en-US" sz="1800" dirty="0" smtClean="0">
                <a:latin typeface="Arial" panose="020B0604020202020204" pitchFamily="34" charset="0"/>
              </a:rPr>
              <a:t>Evaluated on profit or return on investment </a:t>
            </a:r>
          </a:p>
          <a:p>
            <a:pPr lvl="1"/>
            <a:r>
              <a:rPr lang="en-US" altLang="en-US" sz="1800" dirty="0" smtClean="0">
                <a:latin typeface="Arial" panose="020B0604020202020204" pitchFamily="34" charset="0"/>
              </a:rPr>
              <a:t>Enterprises are commonly divided into profit centers based on</a:t>
            </a:r>
          </a:p>
          <a:p>
            <a:pPr lvl="2"/>
            <a:r>
              <a:rPr lang="en-US" altLang="en-US" sz="1600" dirty="0" smtClean="0">
                <a:latin typeface="Arial" panose="020B0604020202020204" pitchFamily="34" charset="0"/>
              </a:rPr>
              <a:t>Region</a:t>
            </a:r>
          </a:p>
          <a:p>
            <a:pPr lvl="2"/>
            <a:r>
              <a:rPr lang="en-US" altLang="en-US" sz="1600" dirty="0" smtClean="0">
                <a:latin typeface="Arial" panose="020B0604020202020204" pitchFamily="34" charset="0"/>
              </a:rPr>
              <a:t>Function</a:t>
            </a:r>
          </a:p>
          <a:p>
            <a:pPr lvl="2"/>
            <a:r>
              <a:rPr lang="en-US" altLang="en-US" sz="1600" dirty="0" smtClean="0">
                <a:latin typeface="Arial" panose="020B0604020202020204" pitchFamily="34" charset="0"/>
              </a:rPr>
              <a:t>Product</a:t>
            </a:r>
          </a:p>
          <a:p>
            <a:r>
              <a:rPr lang="en-US" altLang="en-US" sz="2000" dirty="0" smtClean="0">
                <a:latin typeface="Arial" panose="020B0604020202020204" pitchFamily="34" charset="0"/>
              </a:rPr>
              <a:t>Cost Center</a:t>
            </a:r>
          </a:p>
          <a:p>
            <a:pPr lvl="1"/>
            <a:r>
              <a:rPr lang="en-US" altLang="en-US" sz="1800" dirty="0" smtClean="0">
                <a:latin typeface="Arial" panose="020B0604020202020204" pitchFamily="34" charset="0"/>
              </a:rPr>
              <a:t>Responsible for cost containment, not responsible for revenue generation</a:t>
            </a:r>
          </a:p>
          <a:p>
            <a:pPr lvl="2"/>
            <a:r>
              <a:rPr lang="en-US" altLang="en-US" sz="1600" dirty="0" smtClean="0">
                <a:latin typeface="Arial" panose="020B0604020202020204" pitchFamily="34" charset="0"/>
              </a:rPr>
              <a:t>One or more value-added activities are performed within each cost center.</a:t>
            </a:r>
          </a:p>
          <a:p>
            <a:pPr lvl="2"/>
            <a:r>
              <a:rPr lang="en-US" altLang="en-US" sz="1600" dirty="0" smtClean="0">
                <a:latin typeface="Arial" panose="020B0604020202020204" pitchFamily="34" charset="0"/>
              </a:rPr>
              <a:t>Unit that is distinguished, for example, by area of responsibility, location, or type of activity</a:t>
            </a:r>
          </a:p>
          <a:p>
            <a:pPr lvl="3"/>
            <a:r>
              <a:rPr lang="en-US" altLang="en-US" sz="1400" dirty="0" smtClean="0">
                <a:latin typeface="Arial" panose="020B0604020202020204" pitchFamily="34" charset="0"/>
              </a:rPr>
              <a:t>Copy center</a:t>
            </a:r>
          </a:p>
          <a:p>
            <a:pPr lvl="3"/>
            <a:r>
              <a:rPr lang="en-US" altLang="en-US" sz="1400" dirty="0" smtClean="0">
                <a:latin typeface="Arial" panose="020B0604020202020204" pitchFamily="34" charset="0"/>
              </a:rPr>
              <a:t>Security department</a:t>
            </a:r>
          </a:p>
          <a:p>
            <a:pPr lvl="3"/>
            <a:r>
              <a:rPr lang="en-US" altLang="en-US" sz="1400" dirty="0" smtClean="0">
                <a:latin typeface="Arial" panose="020B0604020202020204" pitchFamily="34" charset="0"/>
              </a:rPr>
              <a:t>Maintenance department</a:t>
            </a:r>
          </a:p>
        </p:txBody>
      </p:sp>
    </p:spTree>
    <p:extLst>
      <p:ext uri="{BB962C8B-B14F-4D97-AF65-F5344CB8AC3E}">
        <p14:creationId xmlns:p14="http://schemas.microsoft.com/office/powerpoint/2010/main" val="2877317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485775" y="180509"/>
            <a:ext cx="7042150" cy="1143000"/>
          </a:xfrm>
        </p:spPr>
        <p:txBody>
          <a:bodyPr/>
          <a:lstStyle/>
          <a:p>
            <a:r>
              <a:rPr lang="en-US" altLang="en-US" dirty="0" smtClean="0">
                <a:latin typeface="Arial" panose="020B0604020202020204" pitchFamily="34" charset="0"/>
              </a:rPr>
              <a:t>CO Master Data</a:t>
            </a:r>
          </a:p>
        </p:txBody>
      </p:sp>
      <p:sp>
        <p:nvSpPr>
          <p:cNvPr id="28675" name="Rectangle 3"/>
          <p:cNvSpPr>
            <a:spLocks noGrp="1" noChangeArrowheads="1"/>
          </p:cNvSpPr>
          <p:nvPr>
            <p:ph type="body" idx="4294967295"/>
          </p:nvPr>
        </p:nvSpPr>
        <p:spPr>
          <a:xfrm>
            <a:off x="485775" y="1417638"/>
            <a:ext cx="8229600" cy="4525962"/>
          </a:xfrm>
        </p:spPr>
        <p:txBody>
          <a:bodyPr/>
          <a:lstStyle/>
          <a:p>
            <a:r>
              <a:rPr lang="en-US" altLang="en-US" sz="2000" dirty="0" smtClean="0">
                <a:latin typeface="Arial" panose="020B0604020202020204" pitchFamily="34" charset="0"/>
              </a:rPr>
              <a:t>Internal Order</a:t>
            </a:r>
            <a:r>
              <a:rPr lang="en-US" altLang="en-US" sz="2000" u="sng" dirty="0" smtClean="0">
                <a:latin typeface="Arial" panose="020B0604020202020204" pitchFamily="34" charset="0"/>
              </a:rPr>
              <a:t> </a:t>
            </a:r>
          </a:p>
          <a:p>
            <a:pPr lvl="1"/>
            <a:r>
              <a:rPr lang="en-US" altLang="en-US" sz="1800" u="sng" dirty="0" smtClean="0">
                <a:latin typeface="Arial" panose="020B0604020202020204" pitchFamily="34" charset="0"/>
              </a:rPr>
              <a:t>Temporary</a:t>
            </a:r>
            <a:r>
              <a:rPr lang="en-US" altLang="en-US" sz="1800" dirty="0" smtClean="0">
                <a:latin typeface="Arial" panose="020B0604020202020204" pitchFamily="34" charset="0"/>
              </a:rPr>
              <a:t> cost center responsible for cost containment, not responsible for revenue generation </a:t>
            </a:r>
          </a:p>
          <a:p>
            <a:pPr lvl="1"/>
            <a:r>
              <a:rPr lang="en-US" altLang="en-US" sz="1800" dirty="0" smtClean="0">
                <a:latin typeface="Arial" panose="020B0604020202020204" pitchFamily="34" charset="0"/>
              </a:rPr>
              <a:t>It is used to plan, collect, and monitor the costs associated with a distinct short-term event, activity, or project</a:t>
            </a:r>
          </a:p>
          <a:p>
            <a:pPr lvl="2"/>
            <a:r>
              <a:rPr lang="en-US" altLang="en-US" sz="1600" dirty="0" smtClean="0">
                <a:latin typeface="Arial" panose="020B0604020202020204" pitchFamily="34" charset="0"/>
              </a:rPr>
              <a:t>Company picnic</a:t>
            </a:r>
          </a:p>
          <a:p>
            <a:pPr lvl="2"/>
            <a:r>
              <a:rPr lang="en-US" altLang="en-US" sz="1600" dirty="0" smtClean="0">
                <a:latin typeface="Arial" panose="020B0604020202020204" pitchFamily="34" charset="0"/>
              </a:rPr>
              <a:t>Trade show/Fair</a:t>
            </a:r>
          </a:p>
          <a:p>
            <a:pPr lvl="2"/>
            <a:r>
              <a:rPr lang="en-US" altLang="en-US" sz="1600" dirty="0" smtClean="0">
                <a:latin typeface="Arial" panose="020B0604020202020204" pitchFamily="34" charset="0"/>
              </a:rPr>
              <a:t>Recruiting campaign</a:t>
            </a:r>
          </a:p>
          <a:p>
            <a:pPr lvl="2"/>
            <a:endParaRPr lang="en-US" altLang="en-US" sz="1600" dirty="0" smtClean="0">
              <a:latin typeface="Arial" panose="020B0604020202020204" pitchFamily="34" charset="0"/>
            </a:endParaRPr>
          </a:p>
          <a:p>
            <a:r>
              <a:rPr lang="en-US" altLang="en-US" sz="2000" dirty="0" smtClean="0">
                <a:latin typeface="Arial" panose="020B0604020202020204" pitchFamily="34" charset="0"/>
              </a:rPr>
              <a:t>Revenue Element </a:t>
            </a:r>
          </a:p>
          <a:p>
            <a:pPr lvl="1"/>
            <a:r>
              <a:rPr lang="en-US" altLang="en-US" sz="1800" dirty="0" smtClean="0">
                <a:latin typeface="Arial" panose="020B0604020202020204" pitchFamily="34" charset="0"/>
              </a:rPr>
              <a:t>A one-to-one linkage (mapping) between General Ledger revenue accounts and CO revenue elements is established to permit the transfer of FI revenue information to CO.</a:t>
            </a:r>
          </a:p>
          <a:p>
            <a:pPr lvl="1"/>
            <a:r>
              <a:rPr lang="en-US" altLang="en-US" sz="1800" dirty="0" smtClean="0">
                <a:latin typeface="Arial" panose="020B0604020202020204" pitchFamily="34" charset="0"/>
              </a:rPr>
              <a:t>Posting in FI that impact revenue accounts lead to a posting in CO to a revenue element.</a:t>
            </a:r>
          </a:p>
          <a:p>
            <a:pPr lvl="1"/>
            <a:r>
              <a:rPr lang="en-US" altLang="en-US" sz="1800" dirty="0" smtClean="0">
                <a:latin typeface="Arial" panose="020B0604020202020204" pitchFamily="34" charset="0"/>
              </a:rPr>
              <a:t>In other words, revenue account = revenue element – just different words depending on whether FI object or CO object.</a:t>
            </a:r>
          </a:p>
        </p:txBody>
      </p:sp>
    </p:spTree>
    <p:extLst>
      <p:ext uri="{BB962C8B-B14F-4D97-AF65-F5344CB8AC3E}">
        <p14:creationId xmlns:p14="http://schemas.microsoft.com/office/powerpoint/2010/main" val="243099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altLang="en-US" smtClean="0">
                <a:latin typeface="Arial" panose="020B0604020202020204" pitchFamily="34" charset="0"/>
              </a:rPr>
              <a:t>CO Master Data</a:t>
            </a:r>
          </a:p>
        </p:txBody>
      </p:sp>
      <p:sp>
        <p:nvSpPr>
          <p:cNvPr id="30723" name="Rectangle 3"/>
          <p:cNvSpPr>
            <a:spLocks noGrp="1" noChangeArrowheads="1"/>
          </p:cNvSpPr>
          <p:nvPr>
            <p:ph type="body" idx="4294967295"/>
          </p:nvPr>
        </p:nvSpPr>
        <p:spPr>
          <a:xfrm>
            <a:off x="621834" y="1293627"/>
            <a:ext cx="8229600" cy="4525962"/>
          </a:xfrm>
        </p:spPr>
        <p:txBody>
          <a:bodyPr/>
          <a:lstStyle/>
          <a:p>
            <a:r>
              <a:rPr lang="en-US" altLang="en-US" sz="2000" dirty="0" smtClean="0">
                <a:latin typeface="Arial" panose="020B0604020202020204" pitchFamily="34" charset="0"/>
              </a:rPr>
              <a:t>Cost Element </a:t>
            </a:r>
          </a:p>
          <a:p>
            <a:pPr lvl="1"/>
            <a:r>
              <a:rPr lang="en-US" altLang="en-US" sz="1800" dirty="0" smtClean="0">
                <a:latin typeface="Arial" panose="020B0604020202020204" pitchFamily="34" charset="0"/>
              </a:rPr>
              <a:t>A one-to-one linkage (mapping) between General Ledger expense accounts and CO cost elements is established to permit the transfer of FI expense information to CO.</a:t>
            </a:r>
          </a:p>
          <a:p>
            <a:pPr lvl="1"/>
            <a:r>
              <a:rPr lang="en-US" altLang="en-US" sz="1800" dirty="0" smtClean="0">
                <a:latin typeface="Arial" panose="020B0604020202020204" pitchFamily="34" charset="0"/>
              </a:rPr>
              <a:t>Postings in FI that impact cost accounts lead to a posting in CO to a cost element.</a:t>
            </a:r>
          </a:p>
          <a:p>
            <a:pPr lvl="1"/>
            <a:r>
              <a:rPr lang="en-US" altLang="en-US" sz="1800" dirty="0" smtClean="0">
                <a:latin typeface="Arial" panose="020B0604020202020204" pitchFamily="34" charset="0"/>
              </a:rPr>
              <a:t>In other words, expense account = cost element – just different words depending on whether FI object or CO object.  </a:t>
            </a:r>
          </a:p>
          <a:p>
            <a:endParaRPr lang="en-US" altLang="en-US" sz="1100" dirty="0" smtClean="0">
              <a:latin typeface="Arial" panose="020B0604020202020204" pitchFamily="34" charset="0"/>
            </a:endParaRPr>
          </a:p>
          <a:p>
            <a:r>
              <a:rPr lang="en-US" altLang="en-US" sz="2000" dirty="0" smtClean="0">
                <a:latin typeface="Arial" panose="020B0604020202020204" pitchFamily="34" charset="0"/>
              </a:rPr>
              <a:t>Primary Cost Element</a:t>
            </a:r>
          </a:p>
          <a:p>
            <a:pPr lvl="1"/>
            <a:r>
              <a:rPr lang="en-US" altLang="en-US" sz="1800" dirty="0" smtClean="0">
                <a:latin typeface="Arial" panose="020B0604020202020204" pitchFamily="34" charset="0"/>
              </a:rPr>
              <a:t>Originate in the General Ledger within FI and are automatically transferred to CO when an FI transaction is recorded in the General Ledger</a:t>
            </a:r>
          </a:p>
          <a:p>
            <a:r>
              <a:rPr lang="en-US" altLang="en-US" sz="2000" dirty="0" smtClean="0">
                <a:latin typeface="Arial" panose="020B0604020202020204" pitchFamily="34" charset="0"/>
              </a:rPr>
              <a:t>Secondary Cost Element</a:t>
            </a:r>
          </a:p>
          <a:p>
            <a:pPr lvl="1"/>
            <a:r>
              <a:rPr lang="en-US" altLang="en-US" sz="1800" dirty="0" smtClean="0">
                <a:latin typeface="Arial" panose="020B0604020202020204" pitchFamily="34" charset="0"/>
              </a:rPr>
              <a:t>Used exclusively in CO for allocations and settlements between and amongst cost centers</a:t>
            </a:r>
          </a:p>
        </p:txBody>
      </p:sp>
    </p:spTree>
    <p:extLst>
      <p:ext uri="{BB962C8B-B14F-4D97-AF65-F5344CB8AC3E}">
        <p14:creationId xmlns:p14="http://schemas.microsoft.com/office/powerpoint/2010/main" val="3277158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smtClean="0">
                <a:latin typeface="Arial" panose="020B0604020202020204" pitchFamily="34" charset="0"/>
              </a:rPr>
              <a:t>Primary vs. Secondary Cost Elements</a:t>
            </a:r>
          </a:p>
        </p:txBody>
      </p:sp>
      <p:sp>
        <p:nvSpPr>
          <p:cNvPr id="32771" name="AutoShape 3"/>
          <p:cNvSpPr>
            <a:spLocks noChangeArrowheads="1"/>
          </p:cNvSpPr>
          <p:nvPr/>
        </p:nvSpPr>
        <p:spPr bwMode="auto">
          <a:xfrm>
            <a:off x="6211888" y="1557338"/>
            <a:ext cx="1828800" cy="838200"/>
          </a:xfrm>
          <a:prstGeom prst="flowChartAlternateProcess">
            <a:avLst/>
          </a:prstGeom>
          <a:solidFill>
            <a:schemeClr val="accent1"/>
          </a:solidFill>
          <a:ln w="25400" algn="ctr">
            <a:solidFill>
              <a:schemeClr val="tx1"/>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Financial</a:t>
            </a:r>
          </a:p>
          <a:p>
            <a:pPr algn="ctr">
              <a:spcBef>
                <a:spcPct val="0"/>
              </a:spcBef>
              <a:buFontTx/>
              <a:buNone/>
            </a:pPr>
            <a:r>
              <a:rPr lang="en-US" altLang="en-US" sz="1600">
                <a:solidFill>
                  <a:srgbClr val="000000"/>
                </a:solidFill>
              </a:rPr>
              <a:t>Accounting</a:t>
            </a:r>
          </a:p>
          <a:p>
            <a:pPr algn="ctr">
              <a:spcBef>
                <a:spcPct val="0"/>
              </a:spcBef>
              <a:buFontTx/>
              <a:buNone/>
            </a:pPr>
            <a:r>
              <a:rPr lang="en-US" altLang="en-US" sz="1600">
                <a:solidFill>
                  <a:srgbClr val="000000"/>
                </a:solidFill>
              </a:rPr>
              <a:t>(FI)</a:t>
            </a:r>
          </a:p>
        </p:txBody>
      </p:sp>
      <p:sp>
        <p:nvSpPr>
          <p:cNvPr id="32772" name="AutoShape 4"/>
          <p:cNvSpPr>
            <a:spLocks noChangeArrowheads="1"/>
          </p:cNvSpPr>
          <p:nvPr/>
        </p:nvSpPr>
        <p:spPr bwMode="auto">
          <a:xfrm>
            <a:off x="5754688" y="3081338"/>
            <a:ext cx="2743200" cy="3810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General Ledger Accounts</a:t>
            </a:r>
          </a:p>
        </p:txBody>
      </p:sp>
      <p:sp>
        <p:nvSpPr>
          <p:cNvPr id="32773" name="AutoShape 5"/>
          <p:cNvSpPr>
            <a:spLocks noChangeArrowheads="1"/>
          </p:cNvSpPr>
          <p:nvPr/>
        </p:nvSpPr>
        <p:spPr bwMode="auto">
          <a:xfrm>
            <a:off x="4535488" y="55959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Revenue</a:t>
            </a:r>
          </a:p>
          <a:p>
            <a:pPr algn="ctr">
              <a:spcBef>
                <a:spcPct val="0"/>
              </a:spcBef>
              <a:buFontTx/>
              <a:buNone/>
            </a:pPr>
            <a:r>
              <a:rPr lang="en-US" altLang="en-US" sz="1600">
                <a:solidFill>
                  <a:srgbClr val="000000"/>
                </a:solidFill>
              </a:rPr>
              <a:t>Accounts</a:t>
            </a:r>
          </a:p>
        </p:txBody>
      </p:sp>
      <p:sp>
        <p:nvSpPr>
          <p:cNvPr id="32774" name="AutoShape 6"/>
          <p:cNvSpPr>
            <a:spLocks noChangeArrowheads="1"/>
          </p:cNvSpPr>
          <p:nvPr/>
        </p:nvSpPr>
        <p:spPr bwMode="auto">
          <a:xfrm>
            <a:off x="7278688" y="38433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Balance</a:t>
            </a:r>
          </a:p>
          <a:p>
            <a:pPr algn="ctr">
              <a:spcBef>
                <a:spcPct val="0"/>
              </a:spcBef>
              <a:buFontTx/>
              <a:buNone/>
            </a:pPr>
            <a:r>
              <a:rPr lang="en-US" altLang="en-US" sz="1600">
                <a:solidFill>
                  <a:srgbClr val="000000"/>
                </a:solidFill>
              </a:rPr>
              <a:t>Sheet</a:t>
            </a:r>
          </a:p>
        </p:txBody>
      </p:sp>
      <p:sp>
        <p:nvSpPr>
          <p:cNvPr id="32775" name="AutoShape 7"/>
          <p:cNvSpPr>
            <a:spLocks noChangeArrowheads="1"/>
          </p:cNvSpPr>
          <p:nvPr/>
        </p:nvSpPr>
        <p:spPr bwMode="auto">
          <a:xfrm>
            <a:off x="5526088" y="38433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Income </a:t>
            </a:r>
          </a:p>
          <a:p>
            <a:pPr algn="ctr">
              <a:spcBef>
                <a:spcPct val="0"/>
              </a:spcBef>
              <a:buFontTx/>
              <a:buNone/>
            </a:pPr>
            <a:r>
              <a:rPr lang="en-US" altLang="en-US" sz="1600">
                <a:solidFill>
                  <a:srgbClr val="000000"/>
                </a:solidFill>
              </a:rPr>
              <a:t>Statement</a:t>
            </a:r>
          </a:p>
        </p:txBody>
      </p:sp>
      <p:sp>
        <p:nvSpPr>
          <p:cNvPr id="32776" name="AutoShape 8"/>
          <p:cNvSpPr>
            <a:spLocks noChangeArrowheads="1"/>
          </p:cNvSpPr>
          <p:nvPr/>
        </p:nvSpPr>
        <p:spPr bwMode="auto">
          <a:xfrm>
            <a:off x="4535488" y="4833938"/>
            <a:ext cx="1620837" cy="609600"/>
          </a:xfrm>
          <a:prstGeom prst="flowChartAlternateProcess">
            <a:avLst/>
          </a:prstGeom>
          <a:solidFill>
            <a:schemeClr val="accent1"/>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Expense</a:t>
            </a:r>
          </a:p>
          <a:p>
            <a:pPr algn="ctr">
              <a:spcBef>
                <a:spcPct val="0"/>
              </a:spcBef>
              <a:buFontTx/>
              <a:buNone/>
            </a:pPr>
            <a:r>
              <a:rPr lang="en-US" altLang="en-US" sz="1600">
                <a:solidFill>
                  <a:srgbClr val="000000"/>
                </a:solidFill>
              </a:rPr>
              <a:t>Accounts</a:t>
            </a:r>
          </a:p>
        </p:txBody>
      </p:sp>
      <p:sp>
        <p:nvSpPr>
          <p:cNvPr id="32777" name="AutoShape 9"/>
          <p:cNvSpPr>
            <a:spLocks noChangeArrowheads="1"/>
          </p:cNvSpPr>
          <p:nvPr/>
        </p:nvSpPr>
        <p:spPr bwMode="auto">
          <a:xfrm>
            <a:off x="1258888" y="1557338"/>
            <a:ext cx="1752600" cy="838200"/>
          </a:xfrm>
          <a:prstGeom prst="flowChartAlternateProcess">
            <a:avLst/>
          </a:prstGeom>
          <a:solidFill>
            <a:schemeClr val="accent1"/>
          </a:solidFill>
          <a:ln w="25400" algn="ctr">
            <a:solidFill>
              <a:schemeClr val="tx1"/>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Managerial</a:t>
            </a:r>
          </a:p>
          <a:p>
            <a:pPr algn="ctr">
              <a:spcBef>
                <a:spcPct val="0"/>
              </a:spcBef>
              <a:buFontTx/>
              <a:buNone/>
            </a:pPr>
            <a:r>
              <a:rPr lang="en-US" altLang="en-US" sz="1600">
                <a:solidFill>
                  <a:srgbClr val="000000"/>
                </a:solidFill>
              </a:rPr>
              <a:t>Accounting</a:t>
            </a:r>
          </a:p>
          <a:p>
            <a:pPr algn="ctr">
              <a:spcBef>
                <a:spcPct val="0"/>
              </a:spcBef>
              <a:buFontTx/>
              <a:buNone/>
            </a:pPr>
            <a:r>
              <a:rPr lang="en-US" altLang="en-US" sz="1600">
                <a:solidFill>
                  <a:srgbClr val="000000"/>
                </a:solidFill>
              </a:rPr>
              <a:t>(CO)</a:t>
            </a:r>
          </a:p>
        </p:txBody>
      </p:sp>
      <p:sp>
        <p:nvSpPr>
          <p:cNvPr id="32778" name="AutoShape 10"/>
          <p:cNvSpPr>
            <a:spLocks noChangeArrowheads="1"/>
          </p:cNvSpPr>
          <p:nvPr/>
        </p:nvSpPr>
        <p:spPr bwMode="auto">
          <a:xfrm>
            <a:off x="801688" y="3081338"/>
            <a:ext cx="2667000" cy="3810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Aggregated Cost Elements</a:t>
            </a:r>
          </a:p>
        </p:txBody>
      </p:sp>
      <p:sp>
        <p:nvSpPr>
          <p:cNvPr id="32779" name="AutoShape 11"/>
          <p:cNvSpPr>
            <a:spLocks noChangeArrowheads="1"/>
          </p:cNvSpPr>
          <p:nvPr/>
        </p:nvSpPr>
        <p:spPr bwMode="auto">
          <a:xfrm>
            <a:off x="2325688" y="4833938"/>
            <a:ext cx="1620837" cy="609600"/>
          </a:xfrm>
          <a:prstGeom prst="flowChartAlternateProcess">
            <a:avLst/>
          </a:prstGeom>
          <a:solidFill>
            <a:schemeClr val="accent1"/>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Primary Cost</a:t>
            </a:r>
          </a:p>
          <a:p>
            <a:pPr algn="ctr">
              <a:spcBef>
                <a:spcPct val="0"/>
              </a:spcBef>
              <a:buFontTx/>
              <a:buNone/>
            </a:pPr>
            <a:r>
              <a:rPr lang="en-US" altLang="en-US" sz="1600">
                <a:solidFill>
                  <a:srgbClr val="000000"/>
                </a:solidFill>
              </a:rPr>
              <a:t>Elements</a:t>
            </a:r>
          </a:p>
        </p:txBody>
      </p:sp>
      <p:sp>
        <p:nvSpPr>
          <p:cNvPr id="32780" name="AutoShape 12"/>
          <p:cNvSpPr>
            <a:spLocks noChangeArrowheads="1"/>
          </p:cNvSpPr>
          <p:nvPr/>
        </p:nvSpPr>
        <p:spPr bwMode="auto">
          <a:xfrm>
            <a:off x="268288" y="48339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Secondary Cost</a:t>
            </a:r>
          </a:p>
          <a:p>
            <a:pPr algn="ctr">
              <a:spcBef>
                <a:spcPct val="0"/>
              </a:spcBef>
              <a:buFontTx/>
              <a:buNone/>
            </a:pPr>
            <a:r>
              <a:rPr lang="en-US" altLang="en-US" sz="1600">
                <a:solidFill>
                  <a:srgbClr val="000000"/>
                </a:solidFill>
              </a:rPr>
              <a:t>Elements</a:t>
            </a:r>
          </a:p>
        </p:txBody>
      </p:sp>
      <p:cxnSp>
        <p:nvCxnSpPr>
          <p:cNvPr id="32781" name="AutoShape 13"/>
          <p:cNvCxnSpPr>
            <a:cxnSpLocks noChangeShapeType="1"/>
            <a:stCxn id="32771" idx="2"/>
            <a:endCxn id="32772" idx="0"/>
          </p:cNvCxnSpPr>
          <p:nvPr/>
        </p:nvCxnSpPr>
        <p:spPr bwMode="auto">
          <a:xfrm>
            <a:off x="7126288" y="2408238"/>
            <a:ext cx="0" cy="660400"/>
          </a:xfrm>
          <a:prstGeom prst="straightConnector1">
            <a:avLst/>
          </a:prstGeom>
          <a:noFill/>
          <a:ln w="381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32782" name="AutoShape 14"/>
          <p:cNvCxnSpPr>
            <a:cxnSpLocks noChangeShapeType="1"/>
            <a:stCxn id="32772" idx="2"/>
            <a:endCxn id="32775" idx="0"/>
          </p:cNvCxnSpPr>
          <p:nvPr/>
        </p:nvCxnSpPr>
        <p:spPr bwMode="auto">
          <a:xfrm rot="5400000">
            <a:off x="6553994" y="3258344"/>
            <a:ext cx="355600" cy="788988"/>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32783" name="AutoShape 15"/>
          <p:cNvCxnSpPr>
            <a:cxnSpLocks noChangeShapeType="1"/>
            <a:stCxn id="32772" idx="2"/>
            <a:endCxn id="32774" idx="0"/>
          </p:cNvCxnSpPr>
          <p:nvPr/>
        </p:nvCxnSpPr>
        <p:spPr bwMode="auto">
          <a:xfrm rot="16200000" flipH="1">
            <a:off x="7430294" y="3171032"/>
            <a:ext cx="355600" cy="963612"/>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32784" name="AutoShape 16"/>
          <p:cNvCxnSpPr>
            <a:cxnSpLocks noChangeShapeType="1"/>
            <a:stCxn id="32775" idx="2"/>
            <a:endCxn id="32776" idx="3"/>
          </p:cNvCxnSpPr>
          <p:nvPr/>
        </p:nvCxnSpPr>
        <p:spPr bwMode="auto">
          <a:xfrm rot="5400000">
            <a:off x="5916613" y="4718050"/>
            <a:ext cx="673100" cy="168275"/>
          </a:xfrm>
          <a:prstGeom prst="bentConnector2">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32785" name="AutoShape 17"/>
          <p:cNvCxnSpPr>
            <a:cxnSpLocks noChangeShapeType="1"/>
            <a:stCxn id="32775" idx="2"/>
            <a:endCxn id="32773" idx="3"/>
          </p:cNvCxnSpPr>
          <p:nvPr/>
        </p:nvCxnSpPr>
        <p:spPr bwMode="auto">
          <a:xfrm rot="5400000">
            <a:off x="5535613" y="5099050"/>
            <a:ext cx="1435100" cy="168275"/>
          </a:xfrm>
          <a:prstGeom prst="bentConnector2">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32786" name="AutoShape 18"/>
          <p:cNvCxnSpPr>
            <a:cxnSpLocks noChangeShapeType="1"/>
            <a:stCxn id="32779" idx="3"/>
            <a:endCxn id="32776" idx="1"/>
          </p:cNvCxnSpPr>
          <p:nvPr/>
        </p:nvCxnSpPr>
        <p:spPr bwMode="auto">
          <a:xfrm>
            <a:off x="3959225" y="5138738"/>
            <a:ext cx="563563" cy="0"/>
          </a:xfrm>
          <a:prstGeom prst="straightConnector1">
            <a:avLst/>
          </a:prstGeom>
          <a:noFill/>
          <a:ln w="38100">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32787" name="AutoShape 19"/>
          <p:cNvCxnSpPr>
            <a:cxnSpLocks noChangeShapeType="1"/>
            <a:stCxn id="32777" idx="2"/>
            <a:endCxn id="32778" idx="0"/>
          </p:cNvCxnSpPr>
          <p:nvPr/>
        </p:nvCxnSpPr>
        <p:spPr bwMode="auto">
          <a:xfrm>
            <a:off x="2135188" y="2408238"/>
            <a:ext cx="0" cy="660400"/>
          </a:xfrm>
          <a:prstGeom prst="straightConnector1">
            <a:avLst/>
          </a:prstGeom>
          <a:noFill/>
          <a:ln w="381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32788" name="AutoShape 20"/>
          <p:cNvCxnSpPr>
            <a:cxnSpLocks noChangeShapeType="1"/>
            <a:stCxn id="32778" idx="2"/>
            <a:endCxn id="32780" idx="0"/>
          </p:cNvCxnSpPr>
          <p:nvPr/>
        </p:nvCxnSpPr>
        <p:spPr bwMode="auto">
          <a:xfrm rot="5400000">
            <a:off x="934244" y="3620294"/>
            <a:ext cx="1346200" cy="1055688"/>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32789" name="AutoShape 21"/>
          <p:cNvCxnSpPr>
            <a:cxnSpLocks noChangeShapeType="1"/>
            <a:stCxn id="32778" idx="2"/>
            <a:endCxn id="32779" idx="0"/>
          </p:cNvCxnSpPr>
          <p:nvPr/>
        </p:nvCxnSpPr>
        <p:spPr bwMode="auto">
          <a:xfrm rot="16200000" flipH="1">
            <a:off x="1962944" y="3647282"/>
            <a:ext cx="1346200" cy="1001712"/>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8850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altLang="en-US" smtClean="0">
                <a:latin typeface="Arial" panose="020B0604020202020204" pitchFamily="34" charset="0"/>
              </a:rPr>
              <a:t>CO Master Data</a:t>
            </a:r>
          </a:p>
        </p:txBody>
      </p:sp>
      <p:sp>
        <p:nvSpPr>
          <p:cNvPr id="34819" name="Rectangle 3"/>
          <p:cNvSpPr>
            <a:spLocks noGrp="1" noChangeArrowheads="1"/>
          </p:cNvSpPr>
          <p:nvPr>
            <p:ph type="body" idx="4294967295"/>
          </p:nvPr>
        </p:nvSpPr>
        <p:spPr>
          <a:xfrm>
            <a:off x="533400" y="1155581"/>
            <a:ext cx="8229600" cy="4525962"/>
          </a:xfrm>
        </p:spPr>
        <p:txBody>
          <a:bodyPr/>
          <a:lstStyle/>
          <a:p>
            <a:r>
              <a:rPr lang="en-US" altLang="en-US" sz="2000" dirty="0" smtClean="0">
                <a:latin typeface="Arial" panose="020B0604020202020204" pitchFamily="34" charset="0"/>
              </a:rPr>
              <a:t>Statistical Key Figures </a:t>
            </a:r>
          </a:p>
          <a:p>
            <a:pPr lvl="1"/>
            <a:r>
              <a:rPr lang="en-US" altLang="en-US" sz="1800" dirty="0" smtClean="0">
                <a:latin typeface="Arial" panose="020B0604020202020204" pitchFamily="34" charset="0"/>
              </a:rPr>
              <a:t>Provide the foundation for accurate and effective cost allocations between cost objects</a:t>
            </a:r>
          </a:p>
          <a:p>
            <a:pPr lvl="1"/>
            <a:r>
              <a:rPr lang="en-US" altLang="en-US" sz="1800" dirty="0" smtClean="0">
                <a:latin typeface="Arial" panose="020B0604020202020204" pitchFamily="34" charset="0"/>
              </a:rPr>
              <a:t>Utilized to support internal cost allocations involving allocations, assessments, and distributions</a:t>
            </a:r>
          </a:p>
          <a:p>
            <a:pPr lvl="1"/>
            <a:r>
              <a:rPr lang="en-US" altLang="en-US" sz="1800" dirty="0" smtClean="0">
                <a:latin typeface="Arial" panose="020B0604020202020204" pitchFamily="34" charset="0"/>
              </a:rPr>
              <a:t>Examples: </a:t>
            </a:r>
          </a:p>
          <a:p>
            <a:pPr lvl="2"/>
            <a:r>
              <a:rPr lang="en-US" altLang="en-US" sz="1600" dirty="0" smtClean="0">
                <a:latin typeface="Arial" panose="020B0604020202020204" pitchFamily="34" charset="0"/>
              </a:rPr>
              <a:t>number of employees</a:t>
            </a:r>
          </a:p>
          <a:p>
            <a:pPr lvl="2"/>
            <a:r>
              <a:rPr lang="en-US" altLang="en-US" sz="1600" dirty="0" smtClean="0">
                <a:latin typeface="Arial" panose="020B0604020202020204" pitchFamily="34" charset="0"/>
              </a:rPr>
              <a:t>square footage</a:t>
            </a:r>
          </a:p>
          <a:p>
            <a:pPr lvl="2"/>
            <a:r>
              <a:rPr lang="en-US" altLang="en-US" sz="1600" dirty="0" smtClean="0">
                <a:latin typeface="Arial" panose="020B0604020202020204" pitchFamily="34" charset="0"/>
              </a:rPr>
              <a:t>minutes of computer usage</a:t>
            </a:r>
          </a:p>
        </p:txBody>
      </p:sp>
      <p:grpSp>
        <p:nvGrpSpPr>
          <p:cNvPr id="34820" name="Group 4"/>
          <p:cNvGrpSpPr>
            <a:grpSpLocks/>
          </p:cNvGrpSpPr>
          <p:nvPr/>
        </p:nvGrpSpPr>
        <p:grpSpPr bwMode="auto">
          <a:xfrm>
            <a:off x="1524000" y="3956050"/>
            <a:ext cx="6019800" cy="2281238"/>
            <a:chOff x="624" y="864"/>
            <a:chExt cx="3792" cy="2544"/>
          </a:xfrm>
        </p:grpSpPr>
        <p:sp>
          <p:nvSpPr>
            <p:cNvPr id="34821" name="Rectangle 5"/>
            <p:cNvSpPr>
              <a:spLocks noChangeArrowheads="1"/>
            </p:cNvSpPr>
            <p:nvPr/>
          </p:nvSpPr>
          <p:spPr bwMode="auto">
            <a:xfrm>
              <a:off x="624" y="864"/>
              <a:ext cx="720" cy="2544"/>
            </a:xfrm>
            <a:prstGeom prst="rect">
              <a:avLst/>
            </a:prstGeom>
            <a:solidFill>
              <a:schemeClr val="accent1"/>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Copy </a:t>
              </a:r>
            </a:p>
            <a:p>
              <a:pPr algn="ctr">
                <a:spcBef>
                  <a:spcPct val="0"/>
                </a:spcBef>
                <a:buFontTx/>
                <a:buNone/>
              </a:pPr>
              <a:r>
                <a:rPr lang="en-US" altLang="en-US" sz="1800" b="0">
                  <a:solidFill>
                    <a:srgbClr val="000000"/>
                  </a:solidFill>
                </a:rPr>
                <a:t>Center</a:t>
              </a:r>
            </a:p>
            <a:p>
              <a:pPr algn="ctr">
                <a:spcBef>
                  <a:spcPct val="0"/>
                </a:spcBef>
                <a:buFontTx/>
                <a:buNone/>
              </a:pPr>
              <a:r>
                <a:rPr lang="en-US" altLang="en-US" sz="1800" b="0">
                  <a:solidFill>
                    <a:srgbClr val="000000"/>
                  </a:solidFill>
                </a:rPr>
                <a:t>Activity</a:t>
              </a:r>
            </a:p>
            <a:p>
              <a:pPr algn="ctr">
                <a:spcBef>
                  <a:spcPct val="0"/>
                </a:spcBef>
                <a:buFontTx/>
                <a:buNone/>
              </a:pPr>
              <a:r>
                <a:rPr lang="en-US" altLang="en-US" sz="1800" b="0">
                  <a:solidFill>
                    <a:srgbClr val="000000"/>
                  </a:solidFill>
                </a:rPr>
                <a:t>(20 Hours)</a:t>
              </a:r>
            </a:p>
          </p:txBody>
        </p:sp>
        <p:sp>
          <p:nvSpPr>
            <p:cNvPr id="34822" name="AutoShape 6"/>
            <p:cNvSpPr>
              <a:spLocks noChangeArrowheads="1"/>
            </p:cNvSpPr>
            <p:nvPr/>
          </p:nvSpPr>
          <p:spPr bwMode="auto">
            <a:xfrm>
              <a:off x="1488" y="1680"/>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10 Hours</a:t>
              </a:r>
            </a:p>
          </p:txBody>
        </p:sp>
        <p:sp>
          <p:nvSpPr>
            <p:cNvPr id="34823" name="AutoShape 7"/>
            <p:cNvSpPr>
              <a:spLocks noChangeArrowheads="1"/>
            </p:cNvSpPr>
            <p:nvPr/>
          </p:nvSpPr>
          <p:spPr bwMode="auto">
            <a:xfrm>
              <a:off x="1488" y="864"/>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6 Hours</a:t>
              </a:r>
            </a:p>
          </p:txBody>
        </p:sp>
        <p:sp>
          <p:nvSpPr>
            <p:cNvPr id="34824" name="AutoShape 8"/>
            <p:cNvSpPr>
              <a:spLocks noChangeArrowheads="1"/>
            </p:cNvSpPr>
            <p:nvPr/>
          </p:nvSpPr>
          <p:spPr bwMode="auto">
            <a:xfrm>
              <a:off x="1488" y="2496"/>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4 Hours</a:t>
              </a:r>
            </a:p>
          </p:txBody>
        </p:sp>
        <p:sp>
          <p:nvSpPr>
            <p:cNvPr id="34825" name="AutoShape 9"/>
            <p:cNvSpPr>
              <a:spLocks noChangeArrowheads="1"/>
            </p:cNvSpPr>
            <p:nvPr/>
          </p:nvSpPr>
          <p:spPr bwMode="auto">
            <a:xfrm>
              <a:off x="2736" y="912"/>
              <a:ext cx="1680" cy="672"/>
            </a:xfrm>
            <a:prstGeom prst="roundRect">
              <a:avLst>
                <a:gd name="adj" fmla="val 16667"/>
              </a:avLst>
            </a:prstGeom>
            <a:solidFill>
              <a:schemeClr val="accent1"/>
            </a:solidFill>
            <a:ln w="12700">
              <a:solidFill>
                <a:srgbClr val="000000"/>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Executive Offices</a:t>
              </a:r>
            </a:p>
          </p:txBody>
        </p:sp>
        <p:sp>
          <p:nvSpPr>
            <p:cNvPr id="34826" name="AutoShape 10"/>
            <p:cNvSpPr>
              <a:spLocks noChangeArrowheads="1"/>
            </p:cNvSpPr>
            <p:nvPr/>
          </p:nvSpPr>
          <p:spPr bwMode="auto">
            <a:xfrm>
              <a:off x="2736" y="1728"/>
              <a:ext cx="1680" cy="672"/>
            </a:xfrm>
            <a:prstGeom prst="roundRect">
              <a:avLst>
                <a:gd name="adj" fmla="val 16667"/>
              </a:avLst>
            </a:prstGeom>
            <a:solidFill>
              <a:schemeClr val="accent1"/>
            </a:solidFill>
            <a:ln w="12700">
              <a:solidFill>
                <a:srgbClr val="000000"/>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Maintenance</a:t>
              </a:r>
            </a:p>
            <a:p>
              <a:pPr algn="ctr">
                <a:spcBef>
                  <a:spcPct val="0"/>
                </a:spcBef>
                <a:buFontTx/>
                <a:buNone/>
              </a:pPr>
              <a:r>
                <a:rPr lang="en-US" altLang="en-US" sz="1800" b="0">
                  <a:solidFill>
                    <a:srgbClr val="000000"/>
                  </a:solidFill>
                </a:rPr>
                <a:t>Department</a:t>
              </a:r>
            </a:p>
          </p:txBody>
        </p:sp>
        <p:sp>
          <p:nvSpPr>
            <p:cNvPr id="34827" name="AutoShape 11"/>
            <p:cNvSpPr>
              <a:spLocks noChangeArrowheads="1"/>
            </p:cNvSpPr>
            <p:nvPr/>
          </p:nvSpPr>
          <p:spPr bwMode="auto">
            <a:xfrm>
              <a:off x="2736" y="2544"/>
              <a:ext cx="1680" cy="672"/>
            </a:xfrm>
            <a:prstGeom prst="roundRect">
              <a:avLst>
                <a:gd name="adj" fmla="val 16667"/>
              </a:avLst>
            </a:prstGeom>
            <a:solidFill>
              <a:schemeClr val="accent1"/>
            </a:solidFill>
            <a:ln w="12700">
              <a:solidFill>
                <a:srgbClr val="000000"/>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IT Department</a:t>
              </a:r>
            </a:p>
          </p:txBody>
        </p:sp>
      </p:grpSp>
    </p:spTree>
    <p:extLst>
      <p:ext uri="{BB962C8B-B14F-4D97-AF65-F5344CB8AC3E}">
        <p14:creationId xmlns:p14="http://schemas.microsoft.com/office/powerpoint/2010/main" val="1402254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altLang="en-US" smtClean="0">
                <a:latin typeface="Arial" panose="020B0604020202020204" pitchFamily="34" charset="0"/>
              </a:rPr>
              <a:t>CO Processes</a:t>
            </a:r>
          </a:p>
        </p:txBody>
      </p:sp>
      <p:sp>
        <p:nvSpPr>
          <p:cNvPr id="36867" name="Rectangle 3"/>
          <p:cNvSpPr>
            <a:spLocks noChangeArrowheads="1"/>
          </p:cNvSpPr>
          <p:nvPr/>
        </p:nvSpPr>
        <p:spPr bwMode="auto">
          <a:xfrm>
            <a:off x="1908175" y="4873625"/>
            <a:ext cx="5257800" cy="1219200"/>
          </a:xfrm>
          <a:prstGeom prst="rect">
            <a:avLst/>
          </a:prstGeom>
          <a:solidFill>
            <a:schemeClr val="accent1"/>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                              Primary Cost Element</a:t>
            </a:r>
          </a:p>
        </p:txBody>
      </p:sp>
      <p:sp>
        <p:nvSpPr>
          <p:cNvPr id="36868" name="Rectangle 4"/>
          <p:cNvSpPr>
            <a:spLocks noChangeArrowheads="1"/>
          </p:cNvSpPr>
          <p:nvPr/>
        </p:nvSpPr>
        <p:spPr bwMode="auto">
          <a:xfrm>
            <a:off x="1908175" y="2346325"/>
            <a:ext cx="5257800" cy="2057400"/>
          </a:xfrm>
          <a:prstGeom prst="rect">
            <a:avLst/>
          </a:prstGeom>
          <a:solidFill>
            <a:schemeClr val="accent1"/>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   </a:t>
            </a:r>
            <a:r>
              <a:rPr lang="en-US" altLang="en-US" sz="1800" b="0">
                <a:solidFill>
                  <a:srgbClr val="FF5050"/>
                </a:solidFill>
              </a:rPr>
              <a:t>	</a:t>
            </a:r>
          </a:p>
        </p:txBody>
      </p:sp>
      <p:grpSp>
        <p:nvGrpSpPr>
          <p:cNvPr id="36869" name="Group 5"/>
          <p:cNvGrpSpPr>
            <a:grpSpLocks/>
          </p:cNvGrpSpPr>
          <p:nvPr/>
        </p:nvGrpSpPr>
        <p:grpSpPr bwMode="auto">
          <a:xfrm>
            <a:off x="2362200" y="2879725"/>
            <a:ext cx="1692275" cy="1182688"/>
            <a:chOff x="2534" y="2279"/>
            <a:chExt cx="1066" cy="745"/>
          </a:xfrm>
        </p:grpSpPr>
        <p:grpSp>
          <p:nvGrpSpPr>
            <p:cNvPr id="36884" name="Group 6"/>
            <p:cNvGrpSpPr>
              <a:grpSpLocks/>
            </p:cNvGrpSpPr>
            <p:nvPr/>
          </p:nvGrpSpPr>
          <p:grpSpPr bwMode="auto">
            <a:xfrm>
              <a:off x="2544" y="2279"/>
              <a:ext cx="1056" cy="745"/>
              <a:chOff x="2544" y="2279"/>
              <a:chExt cx="1056" cy="745"/>
            </a:xfrm>
          </p:grpSpPr>
          <p:grpSp>
            <p:nvGrpSpPr>
              <p:cNvPr id="36887" name="Group 7"/>
              <p:cNvGrpSpPr>
                <a:grpSpLocks/>
              </p:cNvGrpSpPr>
              <p:nvPr/>
            </p:nvGrpSpPr>
            <p:grpSpPr bwMode="auto">
              <a:xfrm>
                <a:off x="2544" y="2544"/>
                <a:ext cx="1056" cy="480"/>
                <a:chOff x="2496" y="2400"/>
                <a:chExt cx="1056" cy="480"/>
              </a:xfrm>
            </p:grpSpPr>
            <p:sp>
              <p:nvSpPr>
                <p:cNvPr id="36889" name="Line 8"/>
                <p:cNvSpPr>
                  <a:spLocks noChangeShapeType="1"/>
                </p:cNvSpPr>
                <p:nvPr/>
              </p:nvSpPr>
              <p:spPr bwMode="auto">
                <a:xfrm>
                  <a:off x="2496" y="2400"/>
                  <a:ext cx="1056" cy="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6890" name="Line 9"/>
                <p:cNvSpPr>
                  <a:spLocks noChangeShapeType="1"/>
                </p:cNvSpPr>
                <p:nvPr/>
              </p:nvSpPr>
              <p:spPr bwMode="auto">
                <a:xfrm>
                  <a:off x="3024" y="2400"/>
                  <a:ext cx="0" cy="48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36888" name="Text Box 10"/>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Debit    Credit</a:t>
                </a:r>
              </a:p>
            </p:txBody>
          </p:sp>
        </p:grpSp>
        <p:sp>
          <p:nvSpPr>
            <p:cNvPr id="36885" name="Text Box 11"/>
            <p:cNvSpPr txBox="1">
              <a:spLocks noChangeArrowheads="1"/>
            </p:cNvSpPr>
            <p:nvPr/>
          </p:nvSpPr>
          <p:spPr bwMode="auto">
            <a:xfrm>
              <a:off x="2534" y="2567"/>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1,500</a:t>
              </a:r>
            </a:p>
          </p:txBody>
        </p:sp>
        <p:sp>
          <p:nvSpPr>
            <p:cNvPr id="36886" name="Text Box 12"/>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grpSp>
      <p:sp>
        <p:nvSpPr>
          <p:cNvPr id="36870" name="Oval 13"/>
          <p:cNvSpPr>
            <a:spLocks noChangeArrowheads="1"/>
          </p:cNvSpPr>
          <p:nvPr/>
        </p:nvSpPr>
        <p:spPr bwMode="auto">
          <a:xfrm>
            <a:off x="2339975" y="5018088"/>
            <a:ext cx="1828800" cy="914400"/>
          </a:xfrm>
          <a:prstGeom prst="ellipse">
            <a:avLst/>
          </a:prstGeom>
          <a:solidFill>
            <a:srgbClr val="B2E6B2"/>
          </a:solidFill>
          <a:ln w="12700">
            <a:solidFill>
              <a:srgbClr val="000000"/>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Cost Center</a:t>
            </a:r>
          </a:p>
          <a:p>
            <a:pPr algn="ctr">
              <a:spcBef>
                <a:spcPct val="0"/>
              </a:spcBef>
              <a:buFontTx/>
              <a:buNone/>
            </a:pPr>
            <a:r>
              <a:rPr lang="en-US" altLang="en-US" sz="1800" b="0">
                <a:solidFill>
                  <a:srgbClr val="000000"/>
                </a:solidFill>
              </a:rPr>
              <a:t>A</a:t>
            </a:r>
          </a:p>
        </p:txBody>
      </p:sp>
      <p:grpSp>
        <p:nvGrpSpPr>
          <p:cNvPr id="36871" name="Group 14"/>
          <p:cNvGrpSpPr>
            <a:grpSpLocks/>
          </p:cNvGrpSpPr>
          <p:nvPr/>
        </p:nvGrpSpPr>
        <p:grpSpPr bwMode="auto">
          <a:xfrm>
            <a:off x="5181600" y="2879725"/>
            <a:ext cx="1676400" cy="1182688"/>
            <a:chOff x="2544" y="2279"/>
            <a:chExt cx="1056" cy="745"/>
          </a:xfrm>
        </p:grpSpPr>
        <p:grpSp>
          <p:nvGrpSpPr>
            <p:cNvPr id="36880" name="Group 15"/>
            <p:cNvGrpSpPr>
              <a:grpSpLocks/>
            </p:cNvGrpSpPr>
            <p:nvPr/>
          </p:nvGrpSpPr>
          <p:grpSpPr bwMode="auto">
            <a:xfrm>
              <a:off x="2544" y="2544"/>
              <a:ext cx="1056" cy="480"/>
              <a:chOff x="2496" y="2400"/>
              <a:chExt cx="1056" cy="480"/>
            </a:xfrm>
          </p:grpSpPr>
          <p:sp>
            <p:nvSpPr>
              <p:cNvPr id="36882" name="Line 16"/>
              <p:cNvSpPr>
                <a:spLocks noChangeShapeType="1"/>
              </p:cNvSpPr>
              <p:nvPr/>
            </p:nvSpPr>
            <p:spPr bwMode="auto">
              <a:xfrm>
                <a:off x="2496" y="2400"/>
                <a:ext cx="1056" cy="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6883" name="Line 17"/>
              <p:cNvSpPr>
                <a:spLocks noChangeShapeType="1"/>
              </p:cNvSpPr>
              <p:nvPr/>
            </p:nvSpPr>
            <p:spPr bwMode="auto">
              <a:xfrm>
                <a:off x="3024" y="2400"/>
                <a:ext cx="0" cy="48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36881" name="Text Box 18"/>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Debit    Credit</a:t>
              </a:r>
            </a:p>
          </p:txBody>
        </p:sp>
      </p:grpSp>
      <p:sp>
        <p:nvSpPr>
          <p:cNvPr id="36872" name="Text Box 19"/>
          <p:cNvSpPr txBox="1">
            <a:spLocks noChangeArrowheads="1"/>
          </p:cNvSpPr>
          <p:nvPr/>
        </p:nvSpPr>
        <p:spPr bwMode="auto">
          <a:xfrm>
            <a:off x="5181600" y="2879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sp>
        <p:nvSpPr>
          <p:cNvPr id="36873" name="Text Box 20"/>
          <p:cNvSpPr txBox="1">
            <a:spLocks noChangeArrowheads="1"/>
          </p:cNvSpPr>
          <p:nvPr/>
        </p:nvSpPr>
        <p:spPr bwMode="auto">
          <a:xfrm>
            <a:off x="6096000" y="3260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1,500</a:t>
            </a:r>
          </a:p>
        </p:txBody>
      </p:sp>
      <p:sp>
        <p:nvSpPr>
          <p:cNvPr id="36874" name="Text Box 21"/>
          <p:cNvSpPr txBox="1">
            <a:spLocks noChangeArrowheads="1"/>
          </p:cNvSpPr>
          <p:nvPr/>
        </p:nvSpPr>
        <p:spPr bwMode="auto">
          <a:xfrm>
            <a:off x="2057400" y="2498725"/>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solidFill>
                  <a:srgbClr val="000000"/>
                </a:solidFill>
              </a:rPr>
              <a:t>Supplies Expense</a:t>
            </a:r>
            <a:endParaRPr lang="en-US" altLang="en-US" sz="1800">
              <a:solidFill>
                <a:srgbClr val="000000"/>
              </a:solidFill>
            </a:endParaRPr>
          </a:p>
        </p:txBody>
      </p:sp>
      <p:sp>
        <p:nvSpPr>
          <p:cNvPr id="36875" name="Text Box 22"/>
          <p:cNvSpPr txBox="1">
            <a:spLocks noChangeArrowheads="1"/>
          </p:cNvSpPr>
          <p:nvPr/>
        </p:nvSpPr>
        <p:spPr bwMode="auto">
          <a:xfrm>
            <a:off x="5181600" y="249872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solidFill>
                  <a:srgbClr val="000000"/>
                </a:solidFill>
              </a:rPr>
              <a:t>Cash</a:t>
            </a:r>
          </a:p>
        </p:txBody>
      </p:sp>
      <p:sp>
        <p:nvSpPr>
          <p:cNvPr id="36876" name="Rectangle 23"/>
          <p:cNvSpPr>
            <a:spLocks noChangeArrowheads="1"/>
          </p:cNvSpPr>
          <p:nvPr/>
        </p:nvSpPr>
        <p:spPr bwMode="auto">
          <a:xfrm>
            <a:off x="1908175" y="1820863"/>
            <a:ext cx="525780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solidFill>
                  <a:srgbClr val="000000"/>
                </a:solidFill>
              </a:rPr>
              <a:t>Financial Accounting (FI)</a:t>
            </a:r>
          </a:p>
        </p:txBody>
      </p:sp>
      <p:sp>
        <p:nvSpPr>
          <p:cNvPr id="36877" name="Rectangle 24"/>
          <p:cNvSpPr>
            <a:spLocks noChangeArrowheads="1"/>
          </p:cNvSpPr>
          <p:nvPr/>
        </p:nvSpPr>
        <p:spPr bwMode="auto">
          <a:xfrm>
            <a:off x="1908175" y="4368800"/>
            <a:ext cx="525780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solidFill>
                  <a:srgbClr val="000000"/>
                </a:solidFill>
              </a:rPr>
              <a:t>Managerial Accounting (CO)</a:t>
            </a:r>
          </a:p>
        </p:txBody>
      </p:sp>
      <p:cxnSp>
        <p:nvCxnSpPr>
          <p:cNvPr id="36878" name="AutoShape 25"/>
          <p:cNvCxnSpPr>
            <a:cxnSpLocks noChangeShapeType="1"/>
            <a:stCxn id="36885" idx="1"/>
            <a:endCxn id="36870" idx="2"/>
          </p:cNvCxnSpPr>
          <p:nvPr/>
        </p:nvCxnSpPr>
        <p:spPr bwMode="auto">
          <a:xfrm rot="10800000" flipV="1">
            <a:off x="2339975" y="3521075"/>
            <a:ext cx="22225" cy="1954213"/>
          </a:xfrm>
          <a:prstGeom prst="bentConnector3">
            <a:avLst>
              <a:gd name="adj1" fmla="val 1128569"/>
            </a:avLst>
          </a:prstGeom>
          <a:noFill/>
          <a:ln w="38100">
            <a:solidFill>
              <a:srgbClr val="000000"/>
            </a:solidFill>
            <a:miter lim="800000"/>
            <a:headEnd/>
            <a:tailEnd type="triangle" w="lg" len="lg"/>
          </a:ln>
          <a:extLst>
            <a:ext uri="{909E8E84-426E-40DD-AFC4-6F175D3DCCD1}">
              <a14:hiddenFill xmlns:a14="http://schemas.microsoft.com/office/drawing/2010/main">
                <a:noFill/>
              </a14:hiddenFill>
            </a:ext>
          </a:extLst>
        </p:spPr>
      </p:cxnSp>
      <p:sp>
        <p:nvSpPr>
          <p:cNvPr id="36879"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r>
              <a:rPr lang="en-US" altLang="en-US" sz="1800" b="0"/>
              <a:t>Posting Primary Cost Element</a:t>
            </a:r>
          </a:p>
        </p:txBody>
      </p:sp>
    </p:spTree>
    <p:extLst>
      <p:ext uri="{BB962C8B-B14F-4D97-AF65-F5344CB8AC3E}">
        <p14:creationId xmlns:p14="http://schemas.microsoft.com/office/powerpoint/2010/main" val="3122491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p:txBody>
          <a:bodyPr/>
          <a:lstStyle/>
          <a:p>
            <a:r>
              <a:rPr lang="en-US" altLang="en-US" smtClean="0">
                <a:latin typeface="Arial" panose="020B0604020202020204" pitchFamily="34" charset="0"/>
              </a:rPr>
              <a:t>CO Processes</a:t>
            </a:r>
          </a:p>
        </p:txBody>
      </p:sp>
      <p:sp>
        <p:nvSpPr>
          <p:cNvPr id="38915" name="AutoShape 3"/>
          <p:cNvSpPr>
            <a:spLocks noChangeArrowheads="1"/>
          </p:cNvSpPr>
          <p:nvPr/>
        </p:nvSpPr>
        <p:spPr bwMode="auto">
          <a:xfrm>
            <a:off x="3124200" y="2490788"/>
            <a:ext cx="5048250" cy="1522412"/>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endParaRPr lang="en-US" altLang="en-US" b="0">
              <a:solidFill>
                <a:schemeClr val="bg1"/>
              </a:solidFill>
            </a:endParaRPr>
          </a:p>
          <a:p>
            <a:pPr algn="ctr">
              <a:spcBef>
                <a:spcPct val="0"/>
              </a:spcBef>
              <a:buFontTx/>
              <a:buNone/>
            </a:pPr>
            <a:endParaRPr lang="en-US" altLang="en-US" sz="2000" b="0">
              <a:solidFill>
                <a:schemeClr val="bg1"/>
              </a:solidFill>
            </a:endParaRPr>
          </a:p>
          <a:p>
            <a:pPr algn="ctr">
              <a:spcBef>
                <a:spcPct val="0"/>
              </a:spcBef>
              <a:buFontTx/>
              <a:buNone/>
            </a:pPr>
            <a:endParaRPr lang="en-US" altLang="en-US" sz="2000" b="0">
              <a:solidFill>
                <a:schemeClr val="bg1"/>
              </a:solidFill>
            </a:endParaRPr>
          </a:p>
          <a:p>
            <a:pPr algn="ctr">
              <a:spcBef>
                <a:spcPct val="0"/>
              </a:spcBef>
              <a:buFontTx/>
              <a:buNone/>
            </a:pPr>
            <a:endParaRPr lang="en-US" altLang="en-US" sz="2000" b="0">
              <a:solidFill>
                <a:schemeClr val="bg1"/>
              </a:solidFill>
            </a:endParaRPr>
          </a:p>
          <a:p>
            <a:pPr algn="ctr">
              <a:spcBef>
                <a:spcPct val="0"/>
              </a:spcBef>
              <a:buFontTx/>
              <a:buNone/>
            </a:pPr>
            <a:endParaRPr lang="en-US" altLang="en-US" sz="2400" b="0"/>
          </a:p>
        </p:txBody>
      </p:sp>
      <p:sp>
        <p:nvSpPr>
          <p:cNvPr id="38916" name="Rectangle 4"/>
          <p:cNvSpPr>
            <a:spLocks noChangeArrowheads="1"/>
          </p:cNvSpPr>
          <p:nvPr/>
        </p:nvSpPr>
        <p:spPr bwMode="auto">
          <a:xfrm>
            <a:off x="755650" y="1916113"/>
            <a:ext cx="2216150" cy="4103687"/>
          </a:xfrm>
          <a:prstGeom prst="rect">
            <a:avLst/>
          </a:prstGeom>
          <a:solidFill>
            <a:schemeClr val="accent1"/>
          </a:solidFill>
          <a:ln w="12700" algn="ctr">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u="sng"/>
              <a:t>(FI) Transaction</a:t>
            </a:r>
          </a:p>
          <a:p>
            <a:pPr algn="ctr">
              <a:spcBef>
                <a:spcPct val="0"/>
              </a:spcBef>
              <a:buFontTx/>
              <a:buNone/>
            </a:pPr>
            <a:r>
              <a:rPr lang="en-US" altLang="en-US" sz="1800" u="sng"/>
              <a:t>Document</a:t>
            </a:r>
          </a:p>
          <a:p>
            <a:pPr algn="ctr">
              <a:spcBef>
                <a:spcPct val="0"/>
              </a:spcBef>
              <a:buFontTx/>
              <a:buNone/>
            </a:pPr>
            <a:r>
              <a:rPr lang="en-US" altLang="en-US" sz="1800" b="0"/>
              <a:t>Amount</a:t>
            </a:r>
          </a:p>
          <a:p>
            <a:pPr algn="ctr">
              <a:spcBef>
                <a:spcPct val="0"/>
              </a:spcBef>
              <a:buFontTx/>
              <a:buNone/>
            </a:pPr>
            <a:r>
              <a:rPr lang="en-US" altLang="en-US" sz="1800" b="0"/>
              <a:t>G/L Account #</a:t>
            </a:r>
          </a:p>
          <a:p>
            <a:pPr algn="ctr">
              <a:spcBef>
                <a:spcPct val="0"/>
              </a:spcBef>
              <a:buFontTx/>
              <a:buNone/>
            </a:pPr>
            <a:r>
              <a:rPr lang="en-US" altLang="en-US" sz="1800" b="0"/>
              <a:t>Cost Center</a:t>
            </a:r>
          </a:p>
          <a:p>
            <a:pPr algn="ctr">
              <a:spcBef>
                <a:spcPct val="0"/>
              </a:spcBef>
              <a:buFontTx/>
              <a:buNone/>
            </a:pPr>
            <a:r>
              <a:rPr lang="en-US" altLang="en-US" sz="1800" b="0"/>
              <a:t>1900012432 </a:t>
            </a:r>
          </a:p>
          <a:p>
            <a:pPr algn="ctr">
              <a:spcBef>
                <a:spcPct val="0"/>
              </a:spcBef>
              <a:buFontTx/>
              <a:buNone/>
            </a:pPr>
            <a:endParaRPr lang="en-US" altLang="en-US" sz="1800" b="0"/>
          </a:p>
          <a:p>
            <a:pPr algn="ctr">
              <a:spcBef>
                <a:spcPct val="0"/>
              </a:spcBef>
              <a:buFontTx/>
              <a:buNone/>
            </a:pPr>
            <a:r>
              <a:rPr lang="en-US" altLang="en-US" sz="1800" u="sng"/>
              <a:t>(CO) Transaction </a:t>
            </a:r>
          </a:p>
          <a:p>
            <a:pPr algn="ctr">
              <a:spcBef>
                <a:spcPct val="0"/>
              </a:spcBef>
              <a:buFontTx/>
              <a:buNone/>
            </a:pPr>
            <a:r>
              <a:rPr lang="en-US" altLang="en-US" sz="1800" u="sng"/>
              <a:t>Document</a:t>
            </a:r>
          </a:p>
          <a:p>
            <a:pPr algn="ctr">
              <a:spcBef>
                <a:spcPct val="0"/>
              </a:spcBef>
              <a:buFontTx/>
              <a:buNone/>
            </a:pPr>
            <a:r>
              <a:rPr lang="en-US" altLang="en-US" sz="1800" b="0"/>
              <a:t>Cost Center </a:t>
            </a:r>
          </a:p>
          <a:p>
            <a:pPr algn="ctr">
              <a:spcBef>
                <a:spcPct val="0"/>
              </a:spcBef>
              <a:buFontTx/>
              <a:buNone/>
            </a:pPr>
            <a:r>
              <a:rPr lang="en-US" altLang="en-US" sz="1800" b="0"/>
              <a:t>Cost Element</a:t>
            </a:r>
          </a:p>
          <a:p>
            <a:pPr algn="ctr">
              <a:spcBef>
                <a:spcPct val="0"/>
              </a:spcBef>
              <a:buFontTx/>
              <a:buNone/>
            </a:pPr>
            <a:r>
              <a:rPr lang="en-US" altLang="en-US" sz="1800" b="0"/>
              <a:t>20000657</a:t>
            </a:r>
          </a:p>
        </p:txBody>
      </p:sp>
      <p:sp>
        <p:nvSpPr>
          <p:cNvPr id="38917" name="AutoShape 5"/>
          <p:cNvSpPr>
            <a:spLocks noChangeArrowheads="1"/>
          </p:cNvSpPr>
          <p:nvPr/>
        </p:nvSpPr>
        <p:spPr bwMode="auto">
          <a:xfrm>
            <a:off x="3124200" y="4546600"/>
            <a:ext cx="5048250" cy="14732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endParaRPr lang="en-US" altLang="en-US" sz="4400" b="0"/>
          </a:p>
          <a:p>
            <a:pPr algn="ctr">
              <a:spcBef>
                <a:spcPct val="0"/>
              </a:spcBef>
              <a:buFontTx/>
              <a:buNone/>
            </a:pPr>
            <a:endParaRPr lang="en-US" altLang="en-US" sz="4400" b="0"/>
          </a:p>
          <a:p>
            <a:pPr algn="ctr">
              <a:spcBef>
                <a:spcPct val="0"/>
              </a:spcBef>
              <a:buFontTx/>
              <a:buNone/>
            </a:pPr>
            <a:endParaRPr lang="en-US" altLang="en-US" sz="2400" b="0">
              <a:solidFill>
                <a:srgbClr val="000000"/>
              </a:solidFill>
            </a:endParaRPr>
          </a:p>
        </p:txBody>
      </p:sp>
      <p:grpSp>
        <p:nvGrpSpPr>
          <p:cNvPr id="38918" name="Group 6"/>
          <p:cNvGrpSpPr>
            <a:grpSpLocks/>
          </p:cNvGrpSpPr>
          <p:nvPr/>
        </p:nvGrpSpPr>
        <p:grpSpPr bwMode="auto">
          <a:xfrm>
            <a:off x="4589463" y="3079750"/>
            <a:ext cx="1066800" cy="779463"/>
            <a:chOff x="2352" y="1584"/>
            <a:chExt cx="1056" cy="912"/>
          </a:xfrm>
        </p:grpSpPr>
        <p:sp>
          <p:nvSpPr>
            <p:cNvPr id="38936" name="Line 7"/>
            <p:cNvSpPr>
              <a:spLocks noChangeShapeType="1"/>
            </p:cNvSpPr>
            <p:nvPr/>
          </p:nvSpPr>
          <p:spPr bwMode="auto">
            <a:xfrm>
              <a:off x="2880" y="1584"/>
              <a:ext cx="0" cy="91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38937" name="Line 8"/>
            <p:cNvSpPr>
              <a:spLocks noChangeShapeType="1"/>
            </p:cNvSpPr>
            <p:nvPr/>
          </p:nvSpPr>
          <p:spPr bwMode="auto">
            <a:xfrm flipH="1">
              <a:off x="2352" y="1584"/>
              <a:ext cx="105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sp>
        <p:nvSpPr>
          <p:cNvPr id="38919" name="Text Box 9"/>
          <p:cNvSpPr txBox="1">
            <a:spLocks noChangeArrowheads="1"/>
          </p:cNvSpPr>
          <p:nvPr/>
        </p:nvSpPr>
        <p:spPr bwMode="auto">
          <a:xfrm>
            <a:off x="6669088" y="3067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400"/>
              <a:t>1,500</a:t>
            </a:r>
          </a:p>
        </p:txBody>
      </p:sp>
      <p:sp>
        <p:nvSpPr>
          <p:cNvPr id="38920" name="Text Box 10"/>
          <p:cNvSpPr txBox="1">
            <a:spLocks noChangeArrowheads="1"/>
          </p:cNvSpPr>
          <p:nvPr/>
        </p:nvSpPr>
        <p:spPr bwMode="auto">
          <a:xfrm>
            <a:off x="4395788" y="3067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400"/>
              <a:t>1,500</a:t>
            </a:r>
          </a:p>
        </p:txBody>
      </p:sp>
      <p:grpSp>
        <p:nvGrpSpPr>
          <p:cNvPr id="38921" name="Group 11"/>
          <p:cNvGrpSpPr>
            <a:grpSpLocks/>
          </p:cNvGrpSpPr>
          <p:nvPr/>
        </p:nvGrpSpPr>
        <p:grpSpPr bwMode="auto">
          <a:xfrm>
            <a:off x="6189663" y="3079750"/>
            <a:ext cx="1066800" cy="779463"/>
            <a:chOff x="2352" y="1584"/>
            <a:chExt cx="1056" cy="912"/>
          </a:xfrm>
        </p:grpSpPr>
        <p:sp>
          <p:nvSpPr>
            <p:cNvPr id="38934" name="Line 12"/>
            <p:cNvSpPr>
              <a:spLocks noChangeShapeType="1"/>
            </p:cNvSpPr>
            <p:nvPr/>
          </p:nvSpPr>
          <p:spPr bwMode="auto">
            <a:xfrm>
              <a:off x="2880" y="1584"/>
              <a:ext cx="0" cy="91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38935" name="Line 13"/>
            <p:cNvSpPr>
              <a:spLocks noChangeShapeType="1"/>
            </p:cNvSpPr>
            <p:nvPr/>
          </p:nvSpPr>
          <p:spPr bwMode="auto">
            <a:xfrm flipH="1">
              <a:off x="2352" y="1584"/>
              <a:ext cx="105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sp>
        <p:nvSpPr>
          <p:cNvPr id="38922" name="Text Box 14"/>
          <p:cNvSpPr txBox="1">
            <a:spLocks noChangeArrowheads="1"/>
          </p:cNvSpPr>
          <p:nvPr/>
        </p:nvSpPr>
        <p:spPr bwMode="auto">
          <a:xfrm>
            <a:off x="5656263" y="2470150"/>
            <a:ext cx="1981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400"/>
              <a:t> Cash</a:t>
            </a:r>
          </a:p>
          <a:p>
            <a:pPr algn="ctr">
              <a:spcBef>
                <a:spcPct val="0"/>
              </a:spcBef>
              <a:buFontTx/>
              <a:buNone/>
            </a:pPr>
            <a:r>
              <a:rPr lang="en-US" altLang="en-US" sz="1400"/>
              <a:t>   Debit    Credit</a:t>
            </a:r>
          </a:p>
        </p:txBody>
      </p:sp>
      <p:sp>
        <p:nvSpPr>
          <p:cNvPr id="38923" name="Text Box 15"/>
          <p:cNvSpPr txBox="1">
            <a:spLocks noChangeArrowheads="1"/>
          </p:cNvSpPr>
          <p:nvPr/>
        </p:nvSpPr>
        <p:spPr bwMode="auto">
          <a:xfrm>
            <a:off x="4284663" y="2470150"/>
            <a:ext cx="1752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400"/>
              <a:t>Supplies Expense</a:t>
            </a:r>
          </a:p>
          <a:p>
            <a:pPr algn="ctr">
              <a:spcBef>
                <a:spcPct val="0"/>
              </a:spcBef>
              <a:buFontTx/>
              <a:buNone/>
            </a:pPr>
            <a:r>
              <a:rPr lang="en-US" altLang="en-US" sz="1400"/>
              <a:t>Debit   Credit</a:t>
            </a:r>
          </a:p>
        </p:txBody>
      </p:sp>
      <p:sp>
        <p:nvSpPr>
          <p:cNvPr id="38924" name="Text Box 16"/>
          <p:cNvSpPr txBox="1">
            <a:spLocks noChangeArrowheads="1"/>
          </p:cNvSpPr>
          <p:nvPr/>
        </p:nvSpPr>
        <p:spPr bwMode="auto">
          <a:xfrm>
            <a:off x="5334000" y="46228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600">
                <a:solidFill>
                  <a:srgbClr val="000000"/>
                </a:solidFill>
              </a:rPr>
              <a:t>Cost Center</a:t>
            </a:r>
          </a:p>
        </p:txBody>
      </p:sp>
      <p:grpSp>
        <p:nvGrpSpPr>
          <p:cNvPr id="38925" name="Group 17"/>
          <p:cNvGrpSpPr>
            <a:grpSpLocks/>
          </p:cNvGrpSpPr>
          <p:nvPr/>
        </p:nvGrpSpPr>
        <p:grpSpPr bwMode="auto">
          <a:xfrm>
            <a:off x="5486400" y="4927600"/>
            <a:ext cx="1066800" cy="731838"/>
            <a:chOff x="2544" y="2880"/>
            <a:chExt cx="672" cy="672"/>
          </a:xfrm>
        </p:grpSpPr>
        <p:sp>
          <p:nvSpPr>
            <p:cNvPr id="38931" name="Line 18"/>
            <p:cNvSpPr>
              <a:spLocks noChangeShapeType="1"/>
            </p:cNvSpPr>
            <p:nvPr/>
          </p:nvSpPr>
          <p:spPr bwMode="auto">
            <a:xfrm>
              <a:off x="2544" y="2880"/>
              <a:ext cx="0" cy="67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38932" name="Line 19"/>
            <p:cNvSpPr>
              <a:spLocks noChangeShapeType="1"/>
            </p:cNvSpPr>
            <p:nvPr/>
          </p:nvSpPr>
          <p:spPr bwMode="auto">
            <a:xfrm flipH="1">
              <a:off x="2544" y="3552"/>
              <a:ext cx="672"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38933" name="Line 20"/>
            <p:cNvSpPr>
              <a:spLocks noChangeShapeType="1"/>
            </p:cNvSpPr>
            <p:nvPr/>
          </p:nvSpPr>
          <p:spPr bwMode="auto">
            <a:xfrm>
              <a:off x="3216" y="2880"/>
              <a:ext cx="0" cy="67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sp>
        <p:nvSpPr>
          <p:cNvPr id="38926" name="Text Box 21"/>
          <p:cNvSpPr txBox="1">
            <a:spLocks noChangeArrowheads="1"/>
          </p:cNvSpPr>
          <p:nvPr/>
        </p:nvSpPr>
        <p:spPr bwMode="auto">
          <a:xfrm>
            <a:off x="5562600" y="53086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400">
                <a:solidFill>
                  <a:srgbClr val="000000"/>
                </a:solidFill>
              </a:rPr>
              <a:t>1,500</a:t>
            </a:r>
          </a:p>
        </p:txBody>
      </p:sp>
      <p:sp>
        <p:nvSpPr>
          <p:cNvPr id="38927" name="Rectangle 22"/>
          <p:cNvSpPr>
            <a:spLocks noChangeArrowheads="1"/>
          </p:cNvSpPr>
          <p:nvPr/>
        </p:nvSpPr>
        <p:spPr bwMode="auto">
          <a:xfrm>
            <a:off x="3132138" y="1958975"/>
            <a:ext cx="504825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t>Financial Accounting (FI)</a:t>
            </a:r>
          </a:p>
        </p:txBody>
      </p:sp>
      <p:sp>
        <p:nvSpPr>
          <p:cNvPr id="38928" name="Rectangle 23"/>
          <p:cNvSpPr>
            <a:spLocks noChangeArrowheads="1"/>
          </p:cNvSpPr>
          <p:nvPr/>
        </p:nvSpPr>
        <p:spPr bwMode="auto">
          <a:xfrm>
            <a:off x="3132138" y="4002088"/>
            <a:ext cx="504825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t>Managerial Accounting (CO)</a:t>
            </a:r>
          </a:p>
        </p:txBody>
      </p:sp>
      <p:cxnSp>
        <p:nvCxnSpPr>
          <p:cNvPr id="38929" name="AutoShape 24"/>
          <p:cNvCxnSpPr>
            <a:cxnSpLocks noChangeShapeType="1"/>
            <a:stCxn id="38920" idx="1"/>
            <a:endCxn id="38926" idx="1"/>
          </p:cNvCxnSpPr>
          <p:nvPr/>
        </p:nvCxnSpPr>
        <p:spPr bwMode="auto">
          <a:xfrm rot="10800000" flipH="1" flipV="1">
            <a:off x="4395788" y="3219450"/>
            <a:ext cx="1166812" cy="2241550"/>
          </a:xfrm>
          <a:prstGeom prst="bentConnector3">
            <a:avLst>
              <a:gd name="adj1" fmla="val -19593"/>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sp>
        <p:nvSpPr>
          <p:cNvPr id="38930"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r>
              <a:rPr lang="en-US" altLang="en-US" sz="1800" b="0"/>
              <a:t>Posting Primary Cost Element</a:t>
            </a:r>
          </a:p>
        </p:txBody>
      </p:sp>
    </p:spTree>
    <p:extLst>
      <p:ext uri="{BB962C8B-B14F-4D97-AF65-F5344CB8AC3E}">
        <p14:creationId xmlns:p14="http://schemas.microsoft.com/office/powerpoint/2010/main" val="108606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smtClean="0">
                <a:latin typeface="Arial" panose="020B0604020202020204" pitchFamily="34" charset="0"/>
              </a:rPr>
              <a:t>CO Processes</a:t>
            </a:r>
          </a:p>
        </p:txBody>
      </p:sp>
      <p:sp>
        <p:nvSpPr>
          <p:cNvPr id="40963"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r>
              <a:rPr lang="en-US" altLang="en-US" sz="1800" b="0"/>
              <a:t>Posting Secondary Cost Element</a:t>
            </a:r>
          </a:p>
        </p:txBody>
      </p:sp>
      <p:sp>
        <p:nvSpPr>
          <p:cNvPr id="40964" name="Rectangle 3"/>
          <p:cNvSpPr>
            <a:spLocks noChangeArrowheads="1"/>
          </p:cNvSpPr>
          <p:nvPr/>
        </p:nvSpPr>
        <p:spPr bwMode="auto">
          <a:xfrm>
            <a:off x="1908175" y="4868863"/>
            <a:ext cx="5257800" cy="13716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t>                                                 Secondary Cost</a:t>
            </a:r>
          </a:p>
          <a:p>
            <a:pPr algn="ctr">
              <a:spcBef>
                <a:spcPct val="0"/>
              </a:spcBef>
              <a:buFontTx/>
              <a:buNone/>
            </a:pPr>
            <a:r>
              <a:rPr lang="en-US" altLang="en-US" sz="1800" b="0"/>
              <a:t>                                    Element</a:t>
            </a:r>
          </a:p>
        </p:txBody>
      </p:sp>
      <p:sp>
        <p:nvSpPr>
          <p:cNvPr id="40965" name="Oval 22"/>
          <p:cNvSpPr>
            <a:spLocks noChangeArrowheads="1"/>
          </p:cNvSpPr>
          <p:nvPr/>
        </p:nvSpPr>
        <p:spPr bwMode="auto">
          <a:xfrm>
            <a:off x="4267200" y="5197475"/>
            <a:ext cx="838200" cy="304800"/>
          </a:xfrm>
          <a:prstGeom prst="ellipse">
            <a:avLst/>
          </a:prstGeom>
          <a:solidFill>
            <a:srgbClr val="B2E6B2"/>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t>CC 1</a:t>
            </a:r>
          </a:p>
        </p:txBody>
      </p:sp>
      <p:sp>
        <p:nvSpPr>
          <p:cNvPr id="40966" name="Oval 23"/>
          <p:cNvSpPr>
            <a:spLocks noChangeArrowheads="1"/>
          </p:cNvSpPr>
          <p:nvPr/>
        </p:nvSpPr>
        <p:spPr bwMode="auto">
          <a:xfrm>
            <a:off x="4267200" y="5572125"/>
            <a:ext cx="838200" cy="304800"/>
          </a:xfrm>
          <a:prstGeom prst="ellipse">
            <a:avLst/>
          </a:prstGeom>
          <a:solidFill>
            <a:srgbClr val="B2E6B2"/>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t>CC 2</a:t>
            </a:r>
          </a:p>
        </p:txBody>
      </p:sp>
      <p:cxnSp>
        <p:nvCxnSpPr>
          <p:cNvPr id="40967" name="AutoShape 24"/>
          <p:cNvCxnSpPr>
            <a:cxnSpLocks noChangeShapeType="1"/>
          </p:cNvCxnSpPr>
          <p:nvPr/>
        </p:nvCxnSpPr>
        <p:spPr bwMode="auto">
          <a:xfrm rot="-5400000">
            <a:off x="4201319" y="4806156"/>
            <a:ext cx="57150" cy="839788"/>
          </a:xfrm>
          <a:prstGeom prst="bentConnector3">
            <a:avLst>
              <a:gd name="adj1" fmla="val 349995"/>
            </a:avLst>
          </a:prstGeom>
          <a:noFill/>
          <a:ln w="38100">
            <a:solidFill>
              <a:schemeClr val="tx1"/>
            </a:solidFill>
            <a:miter lim="800000"/>
            <a:headEnd type="none" w="sm" len="sm"/>
            <a:tailEnd type="triangle" w="lg" len="med"/>
          </a:ln>
          <a:extLst>
            <a:ext uri="{909E8E84-426E-40DD-AFC4-6F175D3DCCD1}">
              <a14:hiddenFill xmlns:a14="http://schemas.microsoft.com/office/drawing/2010/main">
                <a:noFill/>
              </a14:hiddenFill>
            </a:ext>
          </a:extLst>
        </p:spPr>
      </p:cxnSp>
      <p:cxnSp>
        <p:nvCxnSpPr>
          <p:cNvPr id="40968" name="AutoShape 25"/>
          <p:cNvCxnSpPr>
            <a:cxnSpLocks noChangeShapeType="1"/>
          </p:cNvCxnSpPr>
          <p:nvPr/>
        </p:nvCxnSpPr>
        <p:spPr bwMode="auto">
          <a:xfrm rot="16200000" flipH="1">
            <a:off x="4239419" y="5376069"/>
            <a:ext cx="57150" cy="915988"/>
          </a:xfrm>
          <a:prstGeom prst="bentConnector3">
            <a:avLst>
              <a:gd name="adj1" fmla="val 633333"/>
            </a:avLst>
          </a:prstGeom>
          <a:noFill/>
          <a:ln w="38100">
            <a:solidFill>
              <a:schemeClr val="tx1"/>
            </a:solidFill>
            <a:miter lim="800000"/>
            <a:headEnd type="none" w="sm" len="sm"/>
            <a:tailEnd type="triangle" w="lg" len="med"/>
          </a:ln>
          <a:extLst>
            <a:ext uri="{909E8E84-426E-40DD-AFC4-6F175D3DCCD1}">
              <a14:hiddenFill xmlns:a14="http://schemas.microsoft.com/office/drawing/2010/main">
                <a:noFill/>
              </a14:hiddenFill>
            </a:ext>
          </a:extLst>
        </p:spPr>
      </p:cxnSp>
      <p:sp>
        <p:nvSpPr>
          <p:cNvPr id="40969" name="Rectangle 4"/>
          <p:cNvSpPr>
            <a:spLocks noChangeArrowheads="1"/>
          </p:cNvSpPr>
          <p:nvPr/>
        </p:nvSpPr>
        <p:spPr bwMode="auto">
          <a:xfrm>
            <a:off x="1908175" y="2346325"/>
            <a:ext cx="5257800" cy="2057400"/>
          </a:xfrm>
          <a:prstGeom prst="rect">
            <a:avLst/>
          </a:prstGeom>
          <a:solidFill>
            <a:schemeClr val="accent1"/>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   </a:t>
            </a:r>
            <a:r>
              <a:rPr lang="en-US" altLang="en-US" sz="1800" b="0">
                <a:solidFill>
                  <a:srgbClr val="FF5050"/>
                </a:solidFill>
              </a:rPr>
              <a:t>	</a:t>
            </a:r>
          </a:p>
        </p:txBody>
      </p:sp>
      <p:grpSp>
        <p:nvGrpSpPr>
          <p:cNvPr id="40970" name="Group 5"/>
          <p:cNvGrpSpPr>
            <a:grpSpLocks/>
          </p:cNvGrpSpPr>
          <p:nvPr/>
        </p:nvGrpSpPr>
        <p:grpSpPr bwMode="auto">
          <a:xfrm>
            <a:off x="2362200" y="2879725"/>
            <a:ext cx="1692275" cy="1182688"/>
            <a:chOff x="2534" y="2279"/>
            <a:chExt cx="1066" cy="745"/>
          </a:xfrm>
        </p:grpSpPr>
        <p:grpSp>
          <p:nvGrpSpPr>
            <p:cNvPr id="40984" name="Group 6"/>
            <p:cNvGrpSpPr>
              <a:grpSpLocks/>
            </p:cNvGrpSpPr>
            <p:nvPr/>
          </p:nvGrpSpPr>
          <p:grpSpPr bwMode="auto">
            <a:xfrm>
              <a:off x="2544" y="2279"/>
              <a:ext cx="1056" cy="745"/>
              <a:chOff x="2544" y="2279"/>
              <a:chExt cx="1056" cy="745"/>
            </a:xfrm>
          </p:grpSpPr>
          <p:grpSp>
            <p:nvGrpSpPr>
              <p:cNvPr id="40987" name="Group 7"/>
              <p:cNvGrpSpPr>
                <a:grpSpLocks/>
              </p:cNvGrpSpPr>
              <p:nvPr/>
            </p:nvGrpSpPr>
            <p:grpSpPr bwMode="auto">
              <a:xfrm>
                <a:off x="2544" y="2544"/>
                <a:ext cx="1056" cy="480"/>
                <a:chOff x="2496" y="2400"/>
                <a:chExt cx="1056" cy="480"/>
              </a:xfrm>
            </p:grpSpPr>
            <p:sp>
              <p:nvSpPr>
                <p:cNvPr id="40989" name="Line 8"/>
                <p:cNvSpPr>
                  <a:spLocks noChangeShapeType="1"/>
                </p:cNvSpPr>
                <p:nvPr/>
              </p:nvSpPr>
              <p:spPr bwMode="auto">
                <a:xfrm>
                  <a:off x="2496" y="2400"/>
                  <a:ext cx="1056" cy="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0990" name="Line 9"/>
                <p:cNvSpPr>
                  <a:spLocks noChangeShapeType="1"/>
                </p:cNvSpPr>
                <p:nvPr/>
              </p:nvSpPr>
              <p:spPr bwMode="auto">
                <a:xfrm>
                  <a:off x="3024" y="2400"/>
                  <a:ext cx="0" cy="48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0988" name="Text Box 10"/>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Debit    Credit</a:t>
                </a:r>
              </a:p>
            </p:txBody>
          </p:sp>
        </p:grpSp>
        <p:sp>
          <p:nvSpPr>
            <p:cNvPr id="40985" name="Text Box 11"/>
            <p:cNvSpPr txBox="1">
              <a:spLocks noChangeArrowheads="1"/>
            </p:cNvSpPr>
            <p:nvPr/>
          </p:nvSpPr>
          <p:spPr bwMode="auto">
            <a:xfrm>
              <a:off x="2534" y="2567"/>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1,500</a:t>
              </a:r>
            </a:p>
          </p:txBody>
        </p:sp>
        <p:sp>
          <p:nvSpPr>
            <p:cNvPr id="40986" name="Text Box 12"/>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grpSp>
      <p:sp>
        <p:nvSpPr>
          <p:cNvPr id="40971" name="Oval 13"/>
          <p:cNvSpPr>
            <a:spLocks noChangeArrowheads="1"/>
          </p:cNvSpPr>
          <p:nvPr/>
        </p:nvSpPr>
        <p:spPr bwMode="auto">
          <a:xfrm>
            <a:off x="2339975" y="5018088"/>
            <a:ext cx="1828800" cy="914400"/>
          </a:xfrm>
          <a:prstGeom prst="ellipse">
            <a:avLst/>
          </a:prstGeom>
          <a:solidFill>
            <a:srgbClr val="B2E6B2"/>
          </a:solidFill>
          <a:ln w="12700">
            <a:solidFill>
              <a:srgbClr val="000000"/>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Cost Center</a:t>
            </a:r>
          </a:p>
          <a:p>
            <a:pPr algn="ctr">
              <a:spcBef>
                <a:spcPct val="0"/>
              </a:spcBef>
              <a:buFontTx/>
              <a:buNone/>
            </a:pPr>
            <a:r>
              <a:rPr lang="en-US" altLang="en-US" sz="1800" b="0">
                <a:solidFill>
                  <a:srgbClr val="000000"/>
                </a:solidFill>
              </a:rPr>
              <a:t>A</a:t>
            </a:r>
          </a:p>
        </p:txBody>
      </p:sp>
      <p:grpSp>
        <p:nvGrpSpPr>
          <p:cNvPr id="40972" name="Group 14"/>
          <p:cNvGrpSpPr>
            <a:grpSpLocks/>
          </p:cNvGrpSpPr>
          <p:nvPr/>
        </p:nvGrpSpPr>
        <p:grpSpPr bwMode="auto">
          <a:xfrm>
            <a:off x="5181600" y="2879725"/>
            <a:ext cx="1676400" cy="1182688"/>
            <a:chOff x="2544" y="2279"/>
            <a:chExt cx="1056" cy="745"/>
          </a:xfrm>
        </p:grpSpPr>
        <p:grpSp>
          <p:nvGrpSpPr>
            <p:cNvPr id="40980" name="Group 15"/>
            <p:cNvGrpSpPr>
              <a:grpSpLocks/>
            </p:cNvGrpSpPr>
            <p:nvPr/>
          </p:nvGrpSpPr>
          <p:grpSpPr bwMode="auto">
            <a:xfrm>
              <a:off x="2544" y="2544"/>
              <a:ext cx="1056" cy="480"/>
              <a:chOff x="2496" y="2400"/>
              <a:chExt cx="1056" cy="480"/>
            </a:xfrm>
          </p:grpSpPr>
          <p:sp>
            <p:nvSpPr>
              <p:cNvPr id="40982" name="Line 16"/>
              <p:cNvSpPr>
                <a:spLocks noChangeShapeType="1"/>
              </p:cNvSpPr>
              <p:nvPr/>
            </p:nvSpPr>
            <p:spPr bwMode="auto">
              <a:xfrm>
                <a:off x="2496" y="2400"/>
                <a:ext cx="1056" cy="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0983" name="Line 17"/>
              <p:cNvSpPr>
                <a:spLocks noChangeShapeType="1"/>
              </p:cNvSpPr>
              <p:nvPr/>
            </p:nvSpPr>
            <p:spPr bwMode="auto">
              <a:xfrm>
                <a:off x="3024" y="2400"/>
                <a:ext cx="0" cy="48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0981" name="Text Box 18"/>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Debit    Credit</a:t>
              </a:r>
            </a:p>
          </p:txBody>
        </p:sp>
      </p:grpSp>
      <p:sp>
        <p:nvSpPr>
          <p:cNvPr id="40973" name="Text Box 19"/>
          <p:cNvSpPr txBox="1">
            <a:spLocks noChangeArrowheads="1"/>
          </p:cNvSpPr>
          <p:nvPr/>
        </p:nvSpPr>
        <p:spPr bwMode="auto">
          <a:xfrm>
            <a:off x="5181600" y="2879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sp>
        <p:nvSpPr>
          <p:cNvPr id="40974" name="Text Box 20"/>
          <p:cNvSpPr txBox="1">
            <a:spLocks noChangeArrowheads="1"/>
          </p:cNvSpPr>
          <p:nvPr/>
        </p:nvSpPr>
        <p:spPr bwMode="auto">
          <a:xfrm>
            <a:off x="6096000" y="3260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1,500</a:t>
            </a:r>
          </a:p>
        </p:txBody>
      </p:sp>
      <p:sp>
        <p:nvSpPr>
          <p:cNvPr id="40975" name="Text Box 21"/>
          <p:cNvSpPr txBox="1">
            <a:spLocks noChangeArrowheads="1"/>
          </p:cNvSpPr>
          <p:nvPr/>
        </p:nvSpPr>
        <p:spPr bwMode="auto">
          <a:xfrm>
            <a:off x="2057400" y="2498725"/>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solidFill>
                  <a:srgbClr val="000000"/>
                </a:solidFill>
              </a:rPr>
              <a:t>Supplies Expense</a:t>
            </a:r>
            <a:endParaRPr lang="en-US" altLang="en-US" sz="1800">
              <a:solidFill>
                <a:srgbClr val="000000"/>
              </a:solidFill>
            </a:endParaRPr>
          </a:p>
        </p:txBody>
      </p:sp>
      <p:sp>
        <p:nvSpPr>
          <p:cNvPr id="40976" name="Text Box 22"/>
          <p:cNvSpPr txBox="1">
            <a:spLocks noChangeArrowheads="1"/>
          </p:cNvSpPr>
          <p:nvPr/>
        </p:nvSpPr>
        <p:spPr bwMode="auto">
          <a:xfrm>
            <a:off x="5181600" y="249872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solidFill>
                  <a:srgbClr val="000000"/>
                </a:solidFill>
              </a:rPr>
              <a:t>Cash</a:t>
            </a:r>
          </a:p>
        </p:txBody>
      </p:sp>
      <p:sp>
        <p:nvSpPr>
          <p:cNvPr id="40977" name="Rectangle 23"/>
          <p:cNvSpPr>
            <a:spLocks noChangeArrowheads="1"/>
          </p:cNvSpPr>
          <p:nvPr/>
        </p:nvSpPr>
        <p:spPr bwMode="auto">
          <a:xfrm>
            <a:off x="1908175" y="1820863"/>
            <a:ext cx="525780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solidFill>
                  <a:srgbClr val="000000"/>
                </a:solidFill>
              </a:rPr>
              <a:t>Financial Accounting (FI)</a:t>
            </a:r>
          </a:p>
        </p:txBody>
      </p:sp>
      <p:sp>
        <p:nvSpPr>
          <p:cNvPr id="40978" name="Rectangle 24"/>
          <p:cNvSpPr>
            <a:spLocks noChangeArrowheads="1"/>
          </p:cNvSpPr>
          <p:nvPr/>
        </p:nvSpPr>
        <p:spPr bwMode="auto">
          <a:xfrm>
            <a:off x="1908175" y="4368800"/>
            <a:ext cx="525780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solidFill>
                  <a:srgbClr val="000000"/>
                </a:solidFill>
              </a:rPr>
              <a:t>Managerial Accounting (CO)</a:t>
            </a:r>
          </a:p>
        </p:txBody>
      </p:sp>
      <p:cxnSp>
        <p:nvCxnSpPr>
          <p:cNvPr id="40979" name="AutoShape 25"/>
          <p:cNvCxnSpPr>
            <a:cxnSpLocks noChangeShapeType="1"/>
            <a:stCxn id="40985" idx="1"/>
            <a:endCxn id="40971" idx="2"/>
          </p:cNvCxnSpPr>
          <p:nvPr/>
        </p:nvCxnSpPr>
        <p:spPr bwMode="auto">
          <a:xfrm rot="10800000" flipV="1">
            <a:off x="2339975" y="3521075"/>
            <a:ext cx="22225" cy="1954213"/>
          </a:xfrm>
          <a:prstGeom prst="bentConnector3">
            <a:avLst>
              <a:gd name="adj1" fmla="val 1128569"/>
            </a:avLst>
          </a:prstGeom>
          <a:noFill/>
          <a:ln w="38100">
            <a:solidFill>
              <a:srgbClr val="000000"/>
            </a:solidFill>
            <a:miter lim="800000"/>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88221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smtClean="0">
                <a:latin typeface="Arial" panose="020B0604020202020204" pitchFamily="34" charset="0"/>
              </a:rPr>
              <a:t>CO Processes</a:t>
            </a:r>
          </a:p>
        </p:txBody>
      </p:sp>
      <p:grpSp>
        <p:nvGrpSpPr>
          <p:cNvPr id="43011" name="Group 3"/>
          <p:cNvGrpSpPr>
            <a:grpSpLocks/>
          </p:cNvGrpSpPr>
          <p:nvPr/>
        </p:nvGrpSpPr>
        <p:grpSpPr bwMode="auto">
          <a:xfrm>
            <a:off x="965200" y="1782763"/>
            <a:ext cx="1752600" cy="1487487"/>
            <a:chOff x="336" y="960"/>
            <a:chExt cx="1104" cy="937"/>
          </a:xfrm>
        </p:grpSpPr>
        <p:grpSp>
          <p:nvGrpSpPr>
            <p:cNvPr id="43046" name="Group 4"/>
            <p:cNvGrpSpPr>
              <a:grpSpLocks/>
            </p:cNvGrpSpPr>
            <p:nvPr/>
          </p:nvGrpSpPr>
          <p:grpSpPr bwMode="auto">
            <a:xfrm>
              <a:off x="336" y="1152"/>
              <a:ext cx="1066" cy="745"/>
              <a:chOff x="2534" y="2279"/>
              <a:chExt cx="1066" cy="745"/>
            </a:xfrm>
          </p:grpSpPr>
          <p:grpSp>
            <p:nvGrpSpPr>
              <p:cNvPr id="43048" name="Group 5"/>
              <p:cNvGrpSpPr>
                <a:grpSpLocks/>
              </p:cNvGrpSpPr>
              <p:nvPr/>
            </p:nvGrpSpPr>
            <p:grpSpPr bwMode="auto">
              <a:xfrm>
                <a:off x="2544" y="2279"/>
                <a:ext cx="1056" cy="745"/>
                <a:chOff x="2544" y="2279"/>
                <a:chExt cx="1056" cy="745"/>
              </a:xfrm>
            </p:grpSpPr>
            <p:grpSp>
              <p:nvGrpSpPr>
                <p:cNvPr id="43051" name="Group 6"/>
                <p:cNvGrpSpPr>
                  <a:grpSpLocks/>
                </p:cNvGrpSpPr>
                <p:nvPr/>
              </p:nvGrpSpPr>
              <p:grpSpPr bwMode="auto">
                <a:xfrm>
                  <a:off x="2544" y="2544"/>
                  <a:ext cx="1056" cy="480"/>
                  <a:chOff x="2496" y="2400"/>
                  <a:chExt cx="1056" cy="480"/>
                </a:xfrm>
              </p:grpSpPr>
              <p:sp>
                <p:nvSpPr>
                  <p:cNvPr id="43053" name="Line 7"/>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54" name="Line 8"/>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3052" name="Text Box 9"/>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t>Debit    Credit</a:t>
                  </a:r>
                </a:p>
              </p:txBody>
            </p:sp>
          </p:grpSp>
          <p:sp>
            <p:nvSpPr>
              <p:cNvPr id="43049" name="Text Box 10"/>
              <p:cNvSpPr txBox="1">
                <a:spLocks noChangeArrowheads="1"/>
              </p:cNvSpPr>
              <p:nvPr/>
            </p:nvSpPr>
            <p:spPr bwMode="auto">
              <a:xfrm>
                <a:off x="2534" y="2567"/>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t>  1,500</a:t>
                </a:r>
              </a:p>
            </p:txBody>
          </p:sp>
          <p:sp>
            <p:nvSpPr>
              <p:cNvPr id="43050" name="Text Box 11"/>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grpSp>
        <p:sp>
          <p:nvSpPr>
            <p:cNvPr id="43047" name="Text Box 12"/>
            <p:cNvSpPr txBox="1">
              <a:spLocks noChangeArrowheads="1"/>
            </p:cNvSpPr>
            <p:nvPr/>
          </p:nvSpPr>
          <p:spPr bwMode="auto">
            <a:xfrm>
              <a:off x="384" y="960"/>
              <a:ext cx="10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600"/>
                <a:t>Rent Expense</a:t>
              </a:r>
            </a:p>
          </p:txBody>
        </p:sp>
      </p:grpSp>
      <p:grpSp>
        <p:nvGrpSpPr>
          <p:cNvPr id="43012" name="Group 14"/>
          <p:cNvGrpSpPr>
            <a:grpSpLocks/>
          </p:cNvGrpSpPr>
          <p:nvPr/>
        </p:nvGrpSpPr>
        <p:grpSpPr bwMode="auto">
          <a:xfrm>
            <a:off x="981075" y="4413250"/>
            <a:ext cx="1676400" cy="528638"/>
            <a:chOff x="2496" y="2400"/>
            <a:chExt cx="1056" cy="480"/>
          </a:xfrm>
        </p:grpSpPr>
        <p:sp>
          <p:nvSpPr>
            <p:cNvPr id="43044" name="Line 15"/>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45" name="Line 16"/>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3013" name="Text Box 17"/>
          <p:cNvSpPr txBox="1">
            <a:spLocks noChangeArrowheads="1"/>
          </p:cNvSpPr>
          <p:nvPr/>
        </p:nvSpPr>
        <p:spPr bwMode="auto">
          <a:xfrm>
            <a:off x="1041400" y="399256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t>Debit    Credit</a:t>
            </a:r>
          </a:p>
        </p:txBody>
      </p:sp>
      <p:sp>
        <p:nvSpPr>
          <p:cNvPr id="43014" name="Text Box 18"/>
          <p:cNvSpPr txBox="1">
            <a:spLocks noChangeArrowheads="1"/>
          </p:cNvSpPr>
          <p:nvPr/>
        </p:nvSpPr>
        <p:spPr bwMode="auto">
          <a:xfrm>
            <a:off x="812800" y="444976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a:spcBef>
                <a:spcPct val="0"/>
              </a:spcBef>
              <a:buFontTx/>
              <a:buNone/>
            </a:pPr>
            <a:r>
              <a:rPr lang="en-US" altLang="en-US" sz="1800" b="0"/>
              <a:t>  2,500</a:t>
            </a:r>
          </a:p>
        </p:txBody>
      </p:sp>
      <p:sp>
        <p:nvSpPr>
          <p:cNvPr id="43015" name="Text Box 19"/>
          <p:cNvSpPr txBox="1">
            <a:spLocks noChangeArrowheads="1"/>
          </p:cNvSpPr>
          <p:nvPr/>
        </p:nvSpPr>
        <p:spPr bwMode="auto">
          <a:xfrm>
            <a:off x="889000" y="3687763"/>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600"/>
              <a:t>Supplies Expense</a:t>
            </a:r>
          </a:p>
        </p:txBody>
      </p:sp>
      <p:grpSp>
        <p:nvGrpSpPr>
          <p:cNvPr id="43016" name="Group 22"/>
          <p:cNvGrpSpPr>
            <a:grpSpLocks/>
          </p:cNvGrpSpPr>
          <p:nvPr/>
        </p:nvGrpSpPr>
        <p:grpSpPr bwMode="auto">
          <a:xfrm>
            <a:off x="981075" y="5765800"/>
            <a:ext cx="1676400" cy="341313"/>
            <a:chOff x="2496" y="2400"/>
            <a:chExt cx="1056" cy="480"/>
          </a:xfrm>
        </p:grpSpPr>
        <p:sp>
          <p:nvSpPr>
            <p:cNvPr id="43042" name="Line 23"/>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43" name="Line 24"/>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3017" name="Text Box 25"/>
          <p:cNvSpPr txBox="1">
            <a:spLocks noChangeArrowheads="1"/>
          </p:cNvSpPr>
          <p:nvPr/>
        </p:nvSpPr>
        <p:spPr bwMode="auto">
          <a:xfrm>
            <a:off x="1041400" y="5462588"/>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t>Debit    Credit</a:t>
            </a:r>
          </a:p>
        </p:txBody>
      </p:sp>
      <p:sp>
        <p:nvSpPr>
          <p:cNvPr id="43018" name="Text Box 26"/>
          <p:cNvSpPr txBox="1">
            <a:spLocks noChangeArrowheads="1"/>
          </p:cNvSpPr>
          <p:nvPr/>
        </p:nvSpPr>
        <p:spPr bwMode="auto">
          <a:xfrm>
            <a:off x="965200" y="57912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t>  2,000</a:t>
            </a:r>
          </a:p>
        </p:txBody>
      </p:sp>
      <p:sp>
        <p:nvSpPr>
          <p:cNvPr id="43019" name="Text Box 27"/>
          <p:cNvSpPr txBox="1">
            <a:spLocks noChangeArrowheads="1"/>
          </p:cNvSpPr>
          <p:nvPr/>
        </p:nvSpPr>
        <p:spPr bwMode="auto">
          <a:xfrm>
            <a:off x="1895475" y="61150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sp>
        <p:nvSpPr>
          <p:cNvPr id="43020" name="Text Box 28"/>
          <p:cNvSpPr txBox="1">
            <a:spLocks noChangeArrowheads="1"/>
          </p:cNvSpPr>
          <p:nvPr/>
        </p:nvSpPr>
        <p:spPr bwMode="auto">
          <a:xfrm>
            <a:off x="1041400" y="5157788"/>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600"/>
              <a:t>Labor Expense</a:t>
            </a:r>
          </a:p>
        </p:txBody>
      </p:sp>
      <p:sp>
        <p:nvSpPr>
          <p:cNvPr id="43021" name="Oval 29"/>
          <p:cNvSpPr>
            <a:spLocks noChangeArrowheads="1"/>
          </p:cNvSpPr>
          <p:nvPr/>
        </p:nvSpPr>
        <p:spPr bwMode="auto">
          <a:xfrm>
            <a:off x="3924300" y="3273425"/>
            <a:ext cx="1447800" cy="1857375"/>
          </a:xfrm>
          <a:prstGeom prst="ellipse">
            <a:avLst/>
          </a:prstGeom>
          <a:solidFill>
            <a:schemeClr val="accent1"/>
          </a:solidFill>
          <a:ln w="38100" algn="ctr">
            <a:solidFill>
              <a:schemeClr val="tx1"/>
            </a:solidFill>
            <a:round/>
            <a:headEnd/>
            <a:tailEnd type="none" w="lg" len="lg"/>
          </a:ln>
        </p:spPr>
        <p:txBody>
          <a:bodyPr anchor="ct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2000" b="0"/>
              <a:t>1,500</a:t>
            </a:r>
          </a:p>
          <a:p>
            <a:pPr algn="ctr">
              <a:buFontTx/>
              <a:buNone/>
            </a:pPr>
            <a:r>
              <a:rPr lang="en-US" altLang="en-US" sz="2000" b="0"/>
              <a:t>2,500</a:t>
            </a:r>
          </a:p>
          <a:p>
            <a:pPr algn="ctr">
              <a:buFontTx/>
              <a:buNone/>
            </a:pPr>
            <a:r>
              <a:rPr lang="en-US" altLang="en-US" sz="2000" b="0"/>
              <a:t>2,000</a:t>
            </a:r>
          </a:p>
        </p:txBody>
      </p:sp>
      <p:sp>
        <p:nvSpPr>
          <p:cNvPr id="43022" name="Oval 30"/>
          <p:cNvSpPr>
            <a:spLocks noChangeArrowheads="1"/>
          </p:cNvSpPr>
          <p:nvPr/>
        </p:nvSpPr>
        <p:spPr bwMode="auto">
          <a:xfrm>
            <a:off x="6804025" y="1905000"/>
            <a:ext cx="1676400" cy="914400"/>
          </a:xfrm>
          <a:prstGeom prst="ellipse">
            <a:avLst/>
          </a:prstGeom>
          <a:solidFill>
            <a:schemeClr val="accent1"/>
          </a:solidFill>
          <a:ln w="38100" algn="ctr">
            <a:solidFill>
              <a:schemeClr val="tx1"/>
            </a:solidFill>
            <a:round/>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2000" b="0"/>
              <a:t>1,800</a:t>
            </a:r>
          </a:p>
        </p:txBody>
      </p:sp>
      <p:sp>
        <p:nvSpPr>
          <p:cNvPr id="43023" name="Oval 31"/>
          <p:cNvSpPr>
            <a:spLocks noChangeArrowheads="1"/>
          </p:cNvSpPr>
          <p:nvPr/>
        </p:nvSpPr>
        <p:spPr bwMode="auto">
          <a:xfrm>
            <a:off x="6804025" y="3776663"/>
            <a:ext cx="1676400" cy="914400"/>
          </a:xfrm>
          <a:prstGeom prst="ellipse">
            <a:avLst/>
          </a:prstGeom>
          <a:solidFill>
            <a:schemeClr val="accent1"/>
          </a:solidFill>
          <a:ln w="38100" algn="ctr">
            <a:solidFill>
              <a:schemeClr val="tx1"/>
            </a:solidFill>
            <a:round/>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2000" b="0"/>
              <a:t>3,000</a:t>
            </a:r>
          </a:p>
        </p:txBody>
      </p:sp>
      <p:sp>
        <p:nvSpPr>
          <p:cNvPr id="43024" name="Oval 32"/>
          <p:cNvSpPr>
            <a:spLocks noChangeArrowheads="1"/>
          </p:cNvSpPr>
          <p:nvPr/>
        </p:nvSpPr>
        <p:spPr bwMode="auto">
          <a:xfrm>
            <a:off x="6804025" y="5289550"/>
            <a:ext cx="1676400" cy="914400"/>
          </a:xfrm>
          <a:prstGeom prst="ellipse">
            <a:avLst/>
          </a:prstGeom>
          <a:solidFill>
            <a:schemeClr val="accent1"/>
          </a:solidFill>
          <a:ln w="38100" algn="ctr">
            <a:solidFill>
              <a:schemeClr val="tx1"/>
            </a:solidFill>
            <a:round/>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2000" b="0"/>
              <a:t>1,200</a:t>
            </a:r>
          </a:p>
        </p:txBody>
      </p:sp>
      <p:sp>
        <p:nvSpPr>
          <p:cNvPr id="43025" name="Text Box 33"/>
          <p:cNvSpPr txBox="1">
            <a:spLocks noChangeArrowheads="1"/>
          </p:cNvSpPr>
          <p:nvPr/>
        </p:nvSpPr>
        <p:spPr bwMode="auto">
          <a:xfrm rot="1140000">
            <a:off x="2112963" y="3154363"/>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Primary Cost Element</a:t>
            </a:r>
          </a:p>
        </p:txBody>
      </p:sp>
      <p:sp>
        <p:nvSpPr>
          <p:cNvPr id="43026" name="Text Box 34"/>
          <p:cNvSpPr txBox="1">
            <a:spLocks noChangeArrowheads="1"/>
          </p:cNvSpPr>
          <p:nvPr/>
        </p:nvSpPr>
        <p:spPr bwMode="auto">
          <a:xfrm rot="-656711">
            <a:off x="1908175" y="44386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Primary Cost Element</a:t>
            </a:r>
          </a:p>
        </p:txBody>
      </p:sp>
      <p:sp>
        <p:nvSpPr>
          <p:cNvPr id="43027" name="Text Box 35"/>
          <p:cNvSpPr txBox="1">
            <a:spLocks noChangeArrowheads="1"/>
          </p:cNvSpPr>
          <p:nvPr/>
        </p:nvSpPr>
        <p:spPr bwMode="auto">
          <a:xfrm rot="-1595544">
            <a:off x="2519363" y="5229225"/>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Primary Cost Element</a:t>
            </a:r>
          </a:p>
        </p:txBody>
      </p:sp>
      <p:sp>
        <p:nvSpPr>
          <p:cNvPr id="43028" name="Text Box 36"/>
          <p:cNvSpPr txBox="1">
            <a:spLocks noChangeArrowheads="1"/>
          </p:cNvSpPr>
          <p:nvPr/>
        </p:nvSpPr>
        <p:spPr bwMode="auto">
          <a:xfrm rot="-2255284">
            <a:off x="5148263" y="2840038"/>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Sec. Cost Element</a:t>
            </a:r>
          </a:p>
        </p:txBody>
      </p:sp>
      <p:cxnSp>
        <p:nvCxnSpPr>
          <p:cNvPr id="43029" name="AutoShape 37"/>
          <p:cNvCxnSpPr>
            <a:cxnSpLocks noChangeShapeType="1"/>
            <a:stCxn id="43049" idx="3"/>
            <a:endCxn id="43021" idx="1"/>
          </p:cNvCxnSpPr>
          <p:nvPr/>
        </p:nvCxnSpPr>
        <p:spPr bwMode="auto">
          <a:xfrm>
            <a:off x="1847850" y="2728913"/>
            <a:ext cx="2289175" cy="796925"/>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0" name="AutoShape 38"/>
          <p:cNvCxnSpPr>
            <a:cxnSpLocks noChangeShapeType="1"/>
            <a:stCxn id="43014" idx="3"/>
            <a:endCxn id="43021" idx="2"/>
          </p:cNvCxnSpPr>
          <p:nvPr/>
        </p:nvCxnSpPr>
        <p:spPr bwMode="auto">
          <a:xfrm flipV="1">
            <a:off x="1803400" y="4202113"/>
            <a:ext cx="2101850" cy="4318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1" name="AutoShape 39"/>
          <p:cNvCxnSpPr>
            <a:cxnSpLocks noChangeShapeType="1"/>
            <a:stCxn id="43018" idx="3"/>
            <a:endCxn id="43021" idx="3"/>
          </p:cNvCxnSpPr>
          <p:nvPr/>
        </p:nvCxnSpPr>
        <p:spPr bwMode="auto">
          <a:xfrm flipV="1">
            <a:off x="1847850" y="4878388"/>
            <a:ext cx="2289175" cy="1096962"/>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2" name="AutoShape 40"/>
          <p:cNvCxnSpPr>
            <a:cxnSpLocks noChangeShapeType="1"/>
            <a:stCxn id="43021" idx="6"/>
            <a:endCxn id="43023" idx="2"/>
          </p:cNvCxnSpPr>
          <p:nvPr/>
        </p:nvCxnSpPr>
        <p:spPr bwMode="auto">
          <a:xfrm>
            <a:off x="5391150" y="4202113"/>
            <a:ext cx="1393825" cy="317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3" name="AutoShape 41"/>
          <p:cNvCxnSpPr>
            <a:cxnSpLocks noChangeShapeType="1"/>
            <a:stCxn id="43021" idx="5"/>
            <a:endCxn id="43024" idx="2"/>
          </p:cNvCxnSpPr>
          <p:nvPr/>
        </p:nvCxnSpPr>
        <p:spPr bwMode="auto">
          <a:xfrm>
            <a:off x="5159375" y="4878388"/>
            <a:ext cx="1625600" cy="868362"/>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4" name="AutoShape 42"/>
          <p:cNvCxnSpPr>
            <a:cxnSpLocks noChangeShapeType="1"/>
            <a:stCxn id="43021" idx="7"/>
            <a:endCxn id="43022" idx="2"/>
          </p:cNvCxnSpPr>
          <p:nvPr/>
        </p:nvCxnSpPr>
        <p:spPr bwMode="auto">
          <a:xfrm flipV="1">
            <a:off x="5159375" y="2362200"/>
            <a:ext cx="1625600" cy="1163638"/>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43035" name="Text Box 43"/>
          <p:cNvSpPr txBox="1">
            <a:spLocks noChangeArrowheads="1"/>
          </p:cNvSpPr>
          <p:nvPr/>
        </p:nvSpPr>
        <p:spPr bwMode="auto">
          <a:xfrm>
            <a:off x="5111750" y="42227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Sec. Cost Element</a:t>
            </a:r>
          </a:p>
        </p:txBody>
      </p:sp>
      <p:sp>
        <p:nvSpPr>
          <p:cNvPr id="43036" name="Text Box 44"/>
          <p:cNvSpPr txBox="1">
            <a:spLocks noChangeArrowheads="1"/>
          </p:cNvSpPr>
          <p:nvPr/>
        </p:nvSpPr>
        <p:spPr bwMode="auto">
          <a:xfrm rot="1650086">
            <a:off x="4859338" y="52895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Sec. Cost Element</a:t>
            </a:r>
          </a:p>
        </p:txBody>
      </p:sp>
      <p:sp>
        <p:nvSpPr>
          <p:cNvPr id="43037" name="Text Box 45"/>
          <p:cNvSpPr txBox="1">
            <a:spLocks noChangeArrowheads="1"/>
          </p:cNvSpPr>
          <p:nvPr/>
        </p:nvSpPr>
        <p:spPr bwMode="auto">
          <a:xfrm>
            <a:off x="4318000" y="246856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2400" b="0"/>
              <a:t>Copy Center</a:t>
            </a:r>
          </a:p>
        </p:txBody>
      </p:sp>
      <p:sp>
        <p:nvSpPr>
          <p:cNvPr id="43038" name="Text Box 46"/>
          <p:cNvSpPr txBox="1">
            <a:spLocks noChangeArrowheads="1"/>
          </p:cNvSpPr>
          <p:nvPr/>
        </p:nvSpPr>
        <p:spPr bwMode="auto">
          <a:xfrm>
            <a:off x="6443663" y="14732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t>Executive Offices</a:t>
            </a:r>
          </a:p>
        </p:txBody>
      </p:sp>
      <p:sp>
        <p:nvSpPr>
          <p:cNvPr id="43039" name="Text Box 47"/>
          <p:cNvSpPr txBox="1">
            <a:spLocks noChangeArrowheads="1"/>
          </p:cNvSpPr>
          <p:nvPr/>
        </p:nvSpPr>
        <p:spPr bwMode="auto">
          <a:xfrm>
            <a:off x="6084888" y="4856163"/>
            <a:ext cx="2709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t>Information Services</a:t>
            </a:r>
          </a:p>
        </p:txBody>
      </p:sp>
      <p:sp>
        <p:nvSpPr>
          <p:cNvPr id="43040" name="Text Box 48"/>
          <p:cNvSpPr txBox="1">
            <a:spLocks noChangeArrowheads="1"/>
          </p:cNvSpPr>
          <p:nvPr/>
        </p:nvSpPr>
        <p:spPr bwMode="auto">
          <a:xfrm>
            <a:off x="6588125" y="3055938"/>
            <a:ext cx="213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t>Maintenance Department</a:t>
            </a:r>
          </a:p>
        </p:txBody>
      </p:sp>
      <p:sp>
        <p:nvSpPr>
          <p:cNvPr id="43041"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r>
              <a:rPr lang="en-US" altLang="en-US" sz="1800" b="0"/>
              <a:t>Posting Secondary Cost Element</a:t>
            </a:r>
          </a:p>
        </p:txBody>
      </p:sp>
    </p:spTree>
    <p:extLst>
      <p:ext uri="{BB962C8B-B14F-4D97-AF65-F5344CB8AC3E}">
        <p14:creationId xmlns:p14="http://schemas.microsoft.com/office/powerpoint/2010/main" val="1032759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smtClean="0">
                <a:latin typeface="Arial" panose="020B0604020202020204" pitchFamily="34" charset="0"/>
              </a:rPr>
              <a:t>Course Overview</a:t>
            </a:r>
          </a:p>
        </p:txBody>
      </p:sp>
      <p:sp>
        <p:nvSpPr>
          <p:cNvPr id="8195" name="Rectangle 3"/>
          <p:cNvSpPr>
            <a:spLocks noGrp="1" noChangeArrowheads="1"/>
          </p:cNvSpPr>
          <p:nvPr>
            <p:ph type="body" idx="4294967295"/>
          </p:nvPr>
        </p:nvSpPr>
        <p:spPr/>
        <p:txBody>
          <a:bodyPr/>
          <a:lstStyle/>
          <a:p>
            <a:r>
              <a:rPr lang="en-US" altLang="en-US" sz="2000" dirty="0" smtClean="0">
                <a:latin typeface="Arial" panose="020B0604020202020204" pitchFamily="34" charset="0"/>
              </a:rPr>
              <a:t>Introduction to SAP</a:t>
            </a:r>
          </a:p>
          <a:p>
            <a:r>
              <a:rPr lang="en-US" altLang="en-US" sz="2000" dirty="0" smtClean="0">
                <a:latin typeface="Arial" panose="020B0604020202020204" pitchFamily="34" charset="0"/>
              </a:rPr>
              <a:t>Navigation</a:t>
            </a:r>
          </a:p>
          <a:p>
            <a:r>
              <a:rPr lang="en-US" altLang="en-US" sz="2000" dirty="0" smtClean="0">
                <a:latin typeface="Arial" panose="020B0604020202020204" pitchFamily="34" charset="0"/>
              </a:rPr>
              <a:t>Introduction to GBI</a:t>
            </a:r>
          </a:p>
          <a:p>
            <a:r>
              <a:rPr lang="en-US" altLang="en-US" sz="2000" dirty="0" smtClean="0">
                <a:latin typeface="Arial" panose="020B0604020202020204" pitchFamily="34" charset="0"/>
              </a:rPr>
              <a:t>Sales &amp; Distribution</a:t>
            </a:r>
          </a:p>
          <a:p>
            <a:r>
              <a:rPr lang="en-US" altLang="en-US" sz="2000" dirty="0" smtClean="0">
                <a:latin typeface="Arial" panose="020B0604020202020204" pitchFamily="34" charset="0"/>
              </a:rPr>
              <a:t>Materials Management</a:t>
            </a:r>
          </a:p>
          <a:p>
            <a:r>
              <a:rPr lang="en-US" altLang="en-US" sz="2000" dirty="0" smtClean="0">
                <a:latin typeface="Arial" panose="020B0604020202020204" pitchFamily="34" charset="0"/>
              </a:rPr>
              <a:t>Production Planning</a:t>
            </a:r>
          </a:p>
          <a:p>
            <a:r>
              <a:rPr lang="en-US" altLang="en-US" sz="2000" dirty="0" smtClean="0">
                <a:latin typeface="Arial" panose="020B0604020202020204" pitchFamily="34" charset="0"/>
              </a:rPr>
              <a:t>Financial Accounting </a:t>
            </a:r>
          </a:p>
          <a:p>
            <a:r>
              <a:rPr lang="en-US" altLang="en-US" sz="2000" dirty="0" smtClean="0">
                <a:latin typeface="Arial" panose="020B0604020202020204" pitchFamily="34" charset="0"/>
              </a:rPr>
              <a:t>Controlling</a:t>
            </a:r>
          </a:p>
          <a:p>
            <a:r>
              <a:rPr lang="en-US" altLang="en-US" sz="2000" dirty="0" smtClean="0">
                <a:latin typeface="Arial" panose="020B0604020202020204" pitchFamily="34" charset="0"/>
              </a:rPr>
              <a:t>Human Capital Management</a:t>
            </a:r>
          </a:p>
          <a:p>
            <a:r>
              <a:rPr lang="en-US" altLang="en-US" sz="2000" dirty="0" smtClean="0">
                <a:latin typeface="Arial" panose="020B0604020202020204" pitchFamily="34" charset="0"/>
              </a:rPr>
              <a:t>Warehouse Management</a:t>
            </a:r>
          </a:p>
          <a:p>
            <a:r>
              <a:rPr lang="en-US" altLang="en-US" sz="2000" dirty="0" smtClean="0">
                <a:latin typeface="Arial" panose="020B0604020202020204" pitchFamily="34" charset="0"/>
              </a:rPr>
              <a:t>Project System</a:t>
            </a:r>
            <a:endParaRPr lang="de-DE" altLang="en-US" sz="2000" dirty="0" smtClean="0">
              <a:latin typeface="Arial" panose="020B0604020202020204" pitchFamily="34" charset="0"/>
            </a:endParaRPr>
          </a:p>
        </p:txBody>
      </p:sp>
    </p:spTree>
    <p:extLst>
      <p:ext uri="{BB962C8B-B14F-4D97-AF65-F5344CB8AC3E}">
        <p14:creationId xmlns:p14="http://schemas.microsoft.com/office/powerpoint/2010/main" val="4263423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smtClean="0">
                <a:latin typeface="Arial" panose="020B0604020202020204" pitchFamily="34" charset="0"/>
              </a:rPr>
              <a:t>Types of Allocation</a:t>
            </a:r>
          </a:p>
        </p:txBody>
      </p:sp>
      <p:sp>
        <p:nvSpPr>
          <p:cNvPr id="45059" name="Rectangle 3"/>
          <p:cNvSpPr>
            <a:spLocks noGrp="1" noChangeArrowheads="1"/>
          </p:cNvSpPr>
          <p:nvPr>
            <p:ph type="body" sz="half" idx="4294967295"/>
          </p:nvPr>
        </p:nvSpPr>
        <p:spPr>
          <a:xfrm>
            <a:off x="539750" y="1268413"/>
            <a:ext cx="8135938" cy="4857750"/>
          </a:xfrm>
          <a:noFill/>
        </p:spPr>
        <p:txBody>
          <a:bodyPr/>
          <a:lstStyle/>
          <a:p>
            <a:r>
              <a:rPr lang="en-US" altLang="en-US" smtClean="0">
                <a:latin typeface="Arial" panose="020B0604020202020204" pitchFamily="34" charset="0"/>
              </a:rPr>
              <a:t>Distribution</a:t>
            </a:r>
          </a:p>
          <a:p>
            <a:pPr lvl="1"/>
            <a:r>
              <a:rPr lang="en-US" altLang="en-US" smtClean="0">
                <a:latin typeface="Arial" panose="020B0604020202020204" pitchFamily="34" charset="0"/>
              </a:rPr>
              <a:t>Method for periodically allocating primary cost elements</a:t>
            </a:r>
          </a:p>
          <a:p>
            <a:pPr lvl="1"/>
            <a:r>
              <a:rPr lang="en-US" altLang="en-US" smtClean="0">
                <a:latin typeface="Arial" panose="020B0604020202020204" pitchFamily="34" charset="0"/>
              </a:rPr>
              <a:t>Primary cost elements maintain their identities in both the sending and receiving objects</a:t>
            </a:r>
          </a:p>
          <a:p>
            <a:pPr lvl="1"/>
            <a:r>
              <a:rPr lang="en-US" altLang="en-US" smtClean="0">
                <a:latin typeface="Arial" panose="020B0604020202020204" pitchFamily="34" charset="0"/>
              </a:rPr>
              <a:t>Sender and receiver cost centers are fully documented in a unique Controlling (CO) document.</a:t>
            </a:r>
          </a:p>
          <a:p>
            <a:r>
              <a:rPr lang="en-US" altLang="en-US" smtClean="0">
                <a:latin typeface="Arial" panose="020B0604020202020204" pitchFamily="34" charset="0"/>
              </a:rPr>
              <a:t>Assessment</a:t>
            </a:r>
          </a:p>
          <a:p>
            <a:pPr lvl="1"/>
            <a:r>
              <a:rPr lang="en-US" altLang="en-US" smtClean="0">
                <a:latin typeface="Arial" panose="020B0604020202020204" pitchFamily="34" charset="0"/>
              </a:rPr>
              <a:t>A method of allocating both primary and secondary cost elements</a:t>
            </a:r>
          </a:p>
          <a:p>
            <a:pPr lvl="1"/>
            <a:r>
              <a:rPr lang="en-US" altLang="en-US" smtClean="0">
                <a:latin typeface="Arial" panose="020B0604020202020204" pitchFamily="34" charset="0"/>
              </a:rPr>
              <a:t>Primary and/or secondary cost elements are grouped together and transferred to receiver cost centers through use of a secondary cost element.</a:t>
            </a:r>
          </a:p>
          <a:p>
            <a:pPr lvl="1"/>
            <a:r>
              <a:rPr lang="en-US" altLang="en-US" smtClean="0">
                <a:latin typeface="Arial" panose="020B0604020202020204" pitchFamily="34" charset="0"/>
              </a:rPr>
              <a:t>Sender and receiver cost centers are fully documented in a unique Controlling (CO) document.</a:t>
            </a:r>
          </a:p>
        </p:txBody>
      </p:sp>
    </p:spTree>
    <p:extLst>
      <p:ext uri="{BB962C8B-B14F-4D97-AF65-F5344CB8AC3E}">
        <p14:creationId xmlns:p14="http://schemas.microsoft.com/office/powerpoint/2010/main" val="1366663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reeform 50"/>
          <p:cNvSpPr>
            <a:spLocks/>
          </p:cNvSpPr>
          <p:nvPr/>
        </p:nvSpPr>
        <p:spPr bwMode="auto">
          <a:xfrm>
            <a:off x="6588125" y="2133600"/>
            <a:ext cx="1343025" cy="1782763"/>
          </a:xfrm>
          <a:custGeom>
            <a:avLst/>
            <a:gdLst>
              <a:gd name="T0" fmla="*/ 2147483646 w 84"/>
              <a:gd name="T1" fmla="*/ 2147483646 h 114"/>
              <a:gd name="T2" fmla="*/ 0 w 84"/>
              <a:gd name="T3" fmla="*/ 0 h 114"/>
              <a:gd name="T4" fmla="*/ 0 w 84"/>
              <a:gd name="T5" fmla="*/ 2147483646 h 114"/>
              <a:gd name="T6" fmla="*/ 2147483646 w 84"/>
              <a:gd name="T7" fmla="*/ 2147483646 h 114"/>
              <a:gd name="T8" fmla="*/ 0 60000 65536"/>
              <a:gd name="T9" fmla="*/ 0 60000 65536"/>
              <a:gd name="T10" fmla="*/ 0 60000 65536"/>
              <a:gd name="T11" fmla="*/ 0 60000 65536"/>
              <a:gd name="T12" fmla="*/ 0 w 84"/>
              <a:gd name="T13" fmla="*/ 0 h 114"/>
              <a:gd name="T14" fmla="*/ 84 w 84"/>
              <a:gd name="T15" fmla="*/ 114 h 114"/>
            </a:gdLst>
            <a:ahLst/>
            <a:cxnLst>
              <a:cxn ang="T8">
                <a:pos x="T0" y="T1"/>
              </a:cxn>
              <a:cxn ang="T9">
                <a:pos x="T2" y="T3"/>
              </a:cxn>
              <a:cxn ang="T10">
                <a:pos x="T4" y="T5"/>
              </a:cxn>
              <a:cxn ang="T11">
                <a:pos x="T6" y="T7"/>
              </a:cxn>
            </a:cxnLst>
            <a:rect l="T12" t="T13" r="T14" b="T15"/>
            <a:pathLst>
              <a:path w="84" h="114">
                <a:moveTo>
                  <a:pt x="84" y="38"/>
                </a:moveTo>
                <a:cubicBezTo>
                  <a:pt x="63" y="13"/>
                  <a:pt x="32" y="0"/>
                  <a:pt x="0" y="0"/>
                </a:cubicBezTo>
                <a:lnTo>
                  <a:pt x="0" y="114"/>
                </a:lnTo>
                <a:lnTo>
                  <a:pt x="84" y="38"/>
                </a:lnTo>
                <a:close/>
              </a:path>
            </a:pathLst>
          </a:custGeom>
          <a:solidFill>
            <a:schemeClr val="accent2"/>
          </a:solidFill>
          <a:ln w="15875">
            <a:solidFill>
              <a:srgbClr val="000000"/>
            </a:solidFill>
            <a:prstDash val="solid"/>
            <a:round/>
            <a:headEnd/>
            <a:tailEnd/>
          </a:ln>
        </p:spPr>
        <p:txBody>
          <a:bodyPr/>
          <a:lstStyle/>
          <a:p>
            <a:endParaRPr lang="en-US"/>
          </a:p>
        </p:txBody>
      </p:sp>
      <p:sp>
        <p:nvSpPr>
          <p:cNvPr id="47107" name="Freeform 51"/>
          <p:cNvSpPr>
            <a:spLocks/>
          </p:cNvSpPr>
          <p:nvPr/>
        </p:nvSpPr>
        <p:spPr bwMode="auto">
          <a:xfrm>
            <a:off x="6592888" y="2720975"/>
            <a:ext cx="1822450" cy="2063750"/>
          </a:xfrm>
          <a:custGeom>
            <a:avLst/>
            <a:gdLst>
              <a:gd name="T0" fmla="*/ 2147483646 w 114"/>
              <a:gd name="T1" fmla="*/ 2147483646 h 132"/>
              <a:gd name="T2" fmla="*/ 2147483646 w 114"/>
              <a:gd name="T3" fmla="*/ 2147483646 h 132"/>
              <a:gd name="T4" fmla="*/ 2147483646 w 114"/>
              <a:gd name="T5" fmla="*/ 0 h 132"/>
              <a:gd name="T6" fmla="*/ 0 w 114"/>
              <a:gd name="T7" fmla="*/ 2147483646 h 132"/>
              <a:gd name="T8" fmla="*/ 2147483646 w 114"/>
              <a:gd name="T9" fmla="*/ 2147483646 h 132"/>
              <a:gd name="T10" fmla="*/ 0 60000 65536"/>
              <a:gd name="T11" fmla="*/ 0 60000 65536"/>
              <a:gd name="T12" fmla="*/ 0 60000 65536"/>
              <a:gd name="T13" fmla="*/ 0 60000 65536"/>
              <a:gd name="T14" fmla="*/ 0 60000 65536"/>
              <a:gd name="T15" fmla="*/ 0 w 114"/>
              <a:gd name="T16" fmla="*/ 0 h 132"/>
              <a:gd name="T17" fmla="*/ 114 w 114"/>
              <a:gd name="T18" fmla="*/ 132 h 132"/>
            </a:gdLst>
            <a:ahLst/>
            <a:cxnLst>
              <a:cxn ang="T10">
                <a:pos x="T0" y="T1"/>
              </a:cxn>
              <a:cxn ang="T11">
                <a:pos x="T2" y="T3"/>
              </a:cxn>
              <a:cxn ang="T12">
                <a:pos x="T4" y="T5"/>
              </a:cxn>
              <a:cxn ang="T13">
                <a:pos x="T6" y="T7"/>
              </a:cxn>
              <a:cxn ang="T14">
                <a:pos x="T8" y="T9"/>
              </a:cxn>
            </a:cxnLst>
            <a:rect l="T15" t="T16" r="T17" b="T18"/>
            <a:pathLst>
              <a:path w="114" h="132">
                <a:moveTo>
                  <a:pt x="98" y="132"/>
                </a:moveTo>
                <a:cubicBezTo>
                  <a:pt x="108" y="115"/>
                  <a:pt x="114" y="95"/>
                  <a:pt x="114" y="76"/>
                </a:cubicBezTo>
                <a:cubicBezTo>
                  <a:pt x="114" y="47"/>
                  <a:pt x="103" y="20"/>
                  <a:pt x="84" y="0"/>
                </a:cubicBezTo>
                <a:lnTo>
                  <a:pt x="0" y="76"/>
                </a:lnTo>
                <a:lnTo>
                  <a:pt x="98" y="132"/>
                </a:lnTo>
                <a:close/>
              </a:path>
            </a:pathLst>
          </a:custGeom>
          <a:solidFill>
            <a:schemeClr val="folHlink"/>
          </a:solidFill>
          <a:ln w="15875">
            <a:solidFill>
              <a:srgbClr val="000000"/>
            </a:solidFill>
            <a:prstDash val="solid"/>
            <a:round/>
            <a:headEnd/>
            <a:tailEnd/>
          </a:ln>
        </p:spPr>
        <p:txBody>
          <a:bodyPr/>
          <a:lstStyle/>
          <a:p>
            <a:endParaRPr lang="en-US"/>
          </a:p>
        </p:txBody>
      </p:sp>
      <p:sp>
        <p:nvSpPr>
          <p:cNvPr id="47108" name="Freeform 52"/>
          <p:cNvSpPr>
            <a:spLocks/>
          </p:cNvSpPr>
          <p:nvPr/>
        </p:nvSpPr>
        <p:spPr bwMode="auto">
          <a:xfrm>
            <a:off x="6592888" y="3910013"/>
            <a:ext cx="1566862" cy="1312862"/>
          </a:xfrm>
          <a:custGeom>
            <a:avLst/>
            <a:gdLst>
              <a:gd name="T0" fmla="*/ 2147483646 w 98"/>
              <a:gd name="T1" fmla="*/ 2147483646 h 84"/>
              <a:gd name="T2" fmla="*/ 2147483646 w 98"/>
              <a:gd name="T3" fmla="*/ 2147483646 h 84"/>
              <a:gd name="T4" fmla="*/ 0 w 98"/>
              <a:gd name="T5" fmla="*/ 0 h 84"/>
              <a:gd name="T6" fmla="*/ 2147483646 w 98"/>
              <a:gd name="T7" fmla="*/ 2147483646 h 84"/>
              <a:gd name="T8" fmla="*/ 0 60000 65536"/>
              <a:gd name="T9" fmla="*/ 0 60000 65536"/>
              <a:gd name="T10" fmla="*/ 0 60000 65536"/>
              <a:gd name="T11" fmla="*/ 0 60000 65536"/>
              <a:gd name="T12" fmla="*/ 0 w 98"/>
              <a:gd name="T13" fmla="*/ 0 h 84"/>
              <a:gd name="T14" fmla="*/ 98 w 98"/>
              <a:gd name="T15" fmla="*/ 84 h 84"/>
            </a:gdLst>
            <a:ahLst/>
            <a:cxnLst>
              <a:cxn ang="T8">
                <a:pos x="T0" y="T1"/>
              </a:cxn>
              <a:cxn ang="T9">
                <a:pos x="T2" y="T3"/>
              </a:cxn>
              <a:cxn ang="T10">
                <a:pos x="T4" y="T5"/>
              </a:cxn>
              <a:cxn ang="T11">
                <a:pos x="T6" y="T7"/>
              </a:cxn>
            </a:cxnLst>
            <a:rect l="T12" t="T13" r="T14" b="T15"/>
            <a:pathLst>
              <a:path w="98" h="84">
                <a:moveTo>
                  <a:pt x="75" y="84"/>
                </a:moveTo>
                <a:cubicBezTo>
                  <a:pt x="85" y="76"/>
                  <a:pt x="92" y="67"/>
                  <a:pt x="98" y="56"/>
                </a:cubicBezTo>
                <a:lnTo>
                  <a:pt x="0" y="0"/>
                </a:lnTo>
                <a:lnTo>
                  <a:pt x="75" y="84"/>
                </a:lnTo>
                <a:close/>
              </a:path>
            </a:pathLst>
          </a:custGeom>
          <a:solidFill>
            <a:srgbClr val="FCEB6A"/>
          </a:solidFill>
          <a:ln w="15875">
            <a:solidFill>
              <a:srgbClr val="000000"/>
            </a:solidFill>
            <a:prstDash val="solid"/>
            <a:round/>
            <a:headEnd/>
            <a:tailEnd/>
          </a:ln>
        </p:spPr>
        <p:txBody>
          <a:bodyPr/>
          <a:lstStyle/>
          <a:p>
            <a:endParaRPr lang="en-US"/>
          </a:p>
        </p:txBody>
      </p:sp>
      <p:sp>
        <p:nvSpPr>
          <p:cNvPr id="47109" name="Freeform 53"/>
          <p:cNvSpPr>
            <a:spLocks/>
          </p:cNvSpPr>
          <p:nvPr/>
        </p:nvSpPr>
        <p:spPr bwMode="auto">
          <a:xfrm>
            <a:off x="6592888" y="3910013"/>
            <a:ext cx="1198562" cy="1530350"/>
          </a:xfrm>
          <a:custGeom>
            <a:avLst/>
            <a:gdLst>
              <a:gd name="T0" fmla="*/ 2147483646 w 75"/>
              <a:gd name="T1" fmla="*/ 2147483646 h 98"/>
              <a:gd name="T2" fmla="*/ 2147483646 w 75"/>
              <a:gd name="T3" fmla="*/ 2147483646 h 98"/>
              <a:gd name="T4" fmla="*/ 0 w 75"/>
              <a:gd name="T5" fmla="*/ 0 h 98"/>
              <a:gd name="T6" fmla="*/ 2147483646 w 75"/>
              <a:gd name="T7" fmla="*/ 2147483646 h 98"/>
              <a:gd name="T8" fmla="*/ 0 60000 65536"/>
              <a:gd name="T9" fmla="*/ 0 60000 65536"/>
              <a:gd name="T10" fmla="*/ 0 60000 65536"/>
              <a:gd name="T11" fmla="*/ 0 60000 65536"/>
              <a:gd name="T12" fmla="*/ 0 w 75"/>
              <a:gd name="T13" fmla="*/ 0 h 98"/>
              <a:gd name="T14" fmla="*/ 75 w 75"/>
              <a:gd name="T15" fmla="*/ 98 h 98"/>
            </a:gdLst>
            <a:ahLst/>
            <a:cxnLst>
              <a:cxn ang="T8">
                <a:pos x="T0" y="T1"/>
              </a:cxn>
              <a:cxn ang="T9">
                <a:pos x="T2" y="T3"/>
              </a:cxn>
              <a:cxn ang="T10">
                <a:pos x="T4" y="T5"/>
              </a:cxn>
              <a:cxn ang="T11">
                <a:pos x="T6" y="T7"/>
              </a:cxn>
            </a:cxnLst>
            <a:rect l="T12" t="T13" r="T14" b="T15"/>
            <a:pathLst>
              <a:path w="75" h="98">
                <a:moveTo>
                  <a:pt x="56" y="98"/>
                </a:moveTo>
                <a:cubicBezTo>
                  <a:pt x="63" y="94"/>
                  <a:pt x="70" y="90"/>
                  <a:pt x="75" y="84"/>
                </a:cubicBezTo>
                <a:lnTo>
                  <a:pt x="0" y="0"/>
                </a:lnTo>
                <a:lnTo>
                  <a:pt x="56" y="98"/>
                </a:lnTo>
                <a:close/>
              </a:path>
            </a:pathLst>
          </a:custGeom>
          <a:solidFill>
            <a:srgbClr val="DBB40D"/>
          </a:solidFill>
          <a:ln w="15875">
            <a:solidFill>
              <a:srgbClr val="000000"/>
            </a:solidFill>
            <a:prstDash val="solid"/>
            <a:round/>
            <a:headEnd/>
            <a:tailEnd/>
          </a:ln>
        </p:spPr>
        <p:txBody>
          <a:bodyPr/>
          <a:lstStyle/>
          <a:p>
            <a:endParaRPr lang="en-US"/>
          </a:p>
        </p:txBody>
      </p:sp>
      <p:sp>
        <p:nvSpPr>
          <p:cNvPr id="47110" name="Freeform 54"/>
          <p:cNvSpPr>
            <a:spLocks/>
          </p:cNvSpPr>
          <p:nvPr/>
        </p:nvSpPr>
        <p:spPr bwMode="auto">
          <a:xfrm>
            <a:off x="6592888" y="3910013"/>
            <a:ext cx="895350" cy="1765300"/>
          </a:xfrm>
          <a:custGeom>
            <a:avLst/>
            <a:gdLst>
              <a:gd name="T0" fmla="*/ 2147483646 w 56"/>
              <a:gd name="T1" fmla="*/ 2147483646 h 113"/>
              <a:gd name="T2" fmla="*/ 2147483646 w 56"/>
              <a:gd name="T3" fmla="*/ 2147483646 h 113"/>
              <a:gd name="T4" fmla="*/ 0 w 56"/>
              <a:gd name="T5" fmla="*/ 0 h 113"/>
              <a:gd name="T6" fmla="*/ 2147483646 w 56"/>
              <a:gd name="T7" fmla="*/ 2147483646 h 113"/>
              <a:gd name="T8" fmla="*/ 0 60000 65536"/>
              <a:gd name="T9" fmla="*/ 0 60000 65536"/>
              <a:gd name="T10" fmla="*/ 0 60000 65536"/>
              <a:gd name="T11" fmla="*/ 0 60000 65536"/>
              <a:gd name="T12" fmla="*/ 0 w 56"/>
              <a:gd name="T13" fmla="*/ 0 h 113"/>
              <a:gd name="T14" fmla="*/ 56 w 56"/>
              <a:gd name="T15" fmla="*/ 113 h 113"/>
            </a:gdLst>
            <a:ahLst/>
            <a:cxnLst>
              <a:cxn ang="T8">
                <a:pos x="T0" y="T1"/>
              </a:cxn>
              <a:cxn ang="T9">
                <a:pos x="T2" y="T3"/>
              </a:cxn>
              <a:cxn ang="T10">
                <a:pos x="T4" y="T5"/>
              </a:cxn>
              <a:cxn ang="T11">
                <a:pos x="T6" y="T7"/>
              </a:cxn>
            </a:cxnLst>
            <a:rect l="T12" t="T13" r="T14" b="T15"/>
            <a:pathLst>
              <a:path w="56" h="113">
                <a:moveTo>
                  <a:pt x="12" y="113"/>
                </a:moveTo>
                <a:cubicBezTo>
                  <a:pt x="27" y="111"/>
                  <a:pt x="43" y="106"/>
                  <a:pt x="56" y="98"/>
                </a:cubicBezTo>
                <a:lnTo>
                  <a:pt x="0" y="0"/>
                </a:lnTo>
                <a:lnTo>
                  <a:pt x="12" y="113"/>
                </a:lnTo>
                <a:close/>
              </a:path>
            </a:pathLst>
          </a:custGeom>
          <a:solidFill>
            <a:srgbClr val="B2E6B2"/>
          </a:solidFill>
          <a:ln w="15875">
            <a:solidFill>
              <a:srgbClr val="000000"/>
            </a:solidFill>
            <a:prstDash val="solid"/>
            <a:round/>
            <a:headEnd/>
            <a:tailEnd/>
          </a:ln>
        </p:spPr>
        <p:txBody>
          <a:bodyPr/>
          <a:lstStyle/>
          <a:p>
            <a:endParaRPr lang="en-US"/>
          </a:p>
        </p:txBody>
      </p:sp>
      <p:sp>
        <p:nvSpPr>
          <p:cNvPr id="47111" name="Freeform 55"/>
          <p:cNvSpPr>
            <a:spLocks/>
          </p:cNvSpPr>
          <p:nvPr/>
        </p:nvSpPr>
        <p:spPr bwMode="auto">
          <a:xfrm>
            <a:off x="6384925" y="3910013"/>
            <a:ext cx="400050" cy="1765300"/>
          </a:xfrm>
          <a:custGeom>
            <a:avLst/>
            <a:gdLst>
              <a:gd name="T0" fmla="*/ 0 w 25"/>
              <a:gd name="T1" fmla="*/ 2147483646 h 113"/>
              <a:gd name="T2" fmla="*/ 2147483646 w 25"/>
              <a:gd name="T3" fmla="*/ 2147483646 h 113"/>
              <a:gd name="T4" fmla="*/ 2147483646 w 25"/>
              <a:gd name="T5" fmla="*/ 2147483646 h 113"/>
              <a:gd name="T6" fmla="*/ 2147483646 w 25"/>
              <a:gd name="T7" fmla="*/ 0 h 113"/>
              <a:gd name="T8" fmla="*/ 0 w 25"/>
              <a:gd name="T9" fmla="*/ 2147483646 h 113"/>
              <a:gd name="T10" fmla="*/ 0 60000 65536"/>
              <a:gd name="T11" fmla="*/ 0 60000 65536"/>
              <a:gd name="T12" fmla="*/ 0 60000 65536"/>
              <a:gd name="T13" fmla="*/ 0 60000 65536"/>
              <a:gd name="T14" fmla="*/ 0 60000 65536"/>
              <a:gd name="T15" fmla="*/ 0 w 25"/>
              <a:gd name="T16" fmla="*/ 0 h 113"/>
              <a:gd name="T17" fmla="*/ 25 w 25"/>
              <a:gd name="T18" fmla="*/ 113 h 113"/>
            </a:gdLst>
            <a:ahLst/>
            <a:cxnLst>
              <a:cxn ang="T10">
                <a:pos x="T0" y="T1"/>
              </a:cxn>
              <a:cxn ang="T11">
                <a:pos x="T2" y="T3"/>
              </a:cxn>
              <a:cxn ang="T12">
                <a:pos x="T4" y="T5"/>
              </a:cxn>
              <a:cxn ang="T13">
                <a:pos x="T6" y="T7"/>
              </a:cxn>
              <a:cxn ang="T14">
                <a:pos x="T8" y="T9"/>
              </a:cxn>
            </a:cxnLst>
            <a:rect l="T15" t="T16" r="T17" b="T18"/>
            <a:pathLst>
              <a:path w="25" h="113">
                <a:moveTo>
                  <a:pt x="0" y="113"/>
                </a:moveTo>
                <a:cubicBezTo>
                  <a:pt x="4" y="113"/>
                  <a:pt x="8" y="113"/>
                  <a:pt x="13" y="113"/>
                </a:cubicBezTo>
                <a:cubicBezTo>
                  <a:pt x="17" y="113"/>
                  <a:pt x="21" y="113"/>
                  <a:pt x="25" y="113"/>
                </a:cubicBezTo>
                <a:lnTo>
                  <a:pt x="13" y="0"/>
                </a:lnTo>
                <a:lnTo>
                  <a:pt x="0" y="113"/>
                </a:lnTo>
                <a:close/>
              </a:path>
            </a:pathLst>
          </a:custGeom>
          <a:solidFill>
            <a:schemeClr val="hlink"/>
          </a:solidFill>
          <a:ln w="15875">
            <a:solidFill>
              <a:srgbClr val="000000"/>
            </a:solidFill>
            <a:prstDash val="solid"/>
            <a:round/>
            <a:headEnd/>
            <a:tailEnd/>
          </a:ln>
        </p:spPr>
        <p:txBody>
          <a:bodyPr/>
          <a:lstStyle/>
          <a:p>
            <a:endParaRPr lang="en-US"/>
          </a:p>
        </p:txBody>
      </p:sp>
      <p:sp>
        <p:nvSpPr>
          <p:cNvPr id="47112" name="Freeform 56"/>
          <p:cNvSpPr>
            <a:spLocks/>
          </p:cNvSpPr>
          <p:nvPr/>
        </p:nvSpPr>
        <p:spPr bwMode="auto">
          <a:xfrm>
            <a:off x="4754563" y="3175000"/>
            <a:ext cx="1838325" cy="2500313"/>
          </a:xfrm>
          <a:custGeom>
            <a:avLst/>
            <a:gdLst>
              <a:gd name="T0" fmla="*/ 2147483646 w 115"/>
              <a:gd name="T1" fmla="*/ 0 h 160"/>
              <a:gd name="T2" fmla="*/ 2147483646 w 115"/>
              <a:gd name="T3" fmla="*/ 2147483646 h 160"/>
              <a:gd name="T4" fmla="*/ 2147483646 w 115"/>
              <a:gd name="T5" fmla="*/ 2147483646 h 160"/>
              <a:gd name="T6" fmla="*/ 2147483646 w 115"/>
              <a:gd name="T7" fmla="*/ 2147483646 h 160"/>
              <a:gd name="T8" fmla="*/ 2147483646 w 115"/>
              <a:gd name="T9" fmla="*/ 0 h 160"/>
              <a:gd name="T10" fmla="*/ 0 60000 65536"/>
              <a:gd name="T11" fmla="*/ 0 60000 65536"/>
              <a:gd name="T12" fmla="*/ 0 60000 65536"/>
              <a:gd name="T13" fmla="*/ 0 60000 65536"/>
              <a:gd name="T14" fmla="*/ 0 60000 65536"/>
              <a:gd name="T15" fmla="*/ 0 w 115"/>
              <a:gd name="T16" fmla="*/ 0 h 160"/>
              <a:gd name="T17" fmla="*/ 115 w 115"/>
              <a:gd name="T18" fmla="*/ 160 h 160"/>
            </a:gdLst>
            <a:ahLst/>
            <a:cxnLst>
              <a:cxn ang="T10">
                <a:pos x="T0" y="T1"/>
              </a:cxn>
              <a:cxn ang="T11">
                <a:pos x="T2" y="T3"/>
              </a:cxn>
              <a:cxn ang="T12">
                <a:pos x="T4" y="T5"/>
              </a:cxn>
              <a:cxn ang="T13">
                <a:pos x="T6" y="T7"/>
              </a:cxn>
              <a:cxn ang="T14">
                <a:pos x="T8" y="T9"/>
              </a:cxn>
            </a:cxnLst>
            <a:rect l="T15" t="T16" r="T17" b="T18"/>
            <a:pathLst>
              <a:path w="115" h="160">
                <a:moveTo>
                  <a:pt x="10" y="0"/>
                </a:moveTo>
                <a:cubicBezTo>
                  <a:pt x="4" y="15"/>
                  <a:pt x="1" y="31"/>
                  <a:pt x="1" y="46"/>
                </a:cubicBezTo>
                <a:cubicBezTo>
                  <a:pt x="0" y="105"/>
                  <a:pt x="44" y="154"/>
                  <a:pt x="102" y="160"/>
                </a:cubicBezTo>
                <a:lnTo>
                  <a:pt x="115" y="47"/>
                </a:lnTo>
                <a:lnTo>
                  <a:pt x="10" y="0"/>
                </a:lnTo>
                <a:close/>
              </a:path>
            </a:pathLst>
          </a:custGeom>
          <a:solidFill>
            <a:schemeClr val="tx2"/>
          </a:solidFill>
          <a:ln w="15875">
            <a:solidFill>
              <a:srgbClr val="000000"/>
            </a:solidFill>
            <a:prstDash val="solid"/>
            <a:round/>
            <a:headEnd/>
            <a:tailEnd/>
          </a:ln>
        </p:spPr>
        <p:txBody>
          <a:bodyPr/>
          <a:lstStyle/>
          <a:p>
            <a:endParaRPr lang="en-US"/>
          </a:p>
        </p:txBody>
      </p:sp>
      <p:sp>
        <p:nvSpPr>
          <p:cNvPr id="47113" name="Freeform 57"/>
          <p:cNvSpPr>
            <a:spLocks/>
          </p:cNvSpPr>
          <p:nvPr/>
        </p:nvSpPr>
        <p:spPr bwMode="auto">
          <a:xfrm>
            <a:off x="4913313" y="2127250"/>
            <a:ext cx="1679575" cy="1782763"/>
          </a:xfrm>
          <a:custGeom>
            <a:avLst/>
            <a:gdLst>
              <a:gd name="T0" fmla="*/ 2147483646 w 105"/>
              <a:gd name="T1" fmla="*/ 0 h 114"/>
              <a:gd name="T2" fmla="*/ 0 w 105"/>
              <a:gd name="T3" fmla="*/ 2147483646 h 114"/>
              <a:gd name="T4" fmla="*/ 2147483646 w 105"/>
              <a:gd name="T5" fmla="*/ 2147483646 h 114"/>
              <a:gd name="T6" fmla="*/ 2147483646 w 105"/>
              <a:gd name="T7" fmla="*/ 0 h 114"/>
              <a:gd name="T8" fmla="*/ 0 60000 65536"/>
              <a:gd name="T9" fmla="*/ 0 60000 65536"/>
              <a:gd name="T10" fmla="*/ 0 60000 65536"/>
              <a:gd name="T11" fmla="*/ 0 60000 65536"/>
              <a:gd name="T12" fmla="*/ 0 w 105"/>
              <a:gd name="T13" fmla="*/ 0 h 114"/>
              <a:gd name="T14" fmla="*/ 105 w 105"/>
              <a:gd name="T15" fmla="*/ 114 h 114"/>
            </a:gdLst>
            <a:ahLst/>
            <a:cxnLst>
              <a:cxn ang="T8">
                <a:pos x="T0" y="T1"/>
              </a:cxn>
              <a:cxn ang="T9">
                <a:pos x="T2" y="T3"/>
              </a:cxn>
              <a:cxn ang="T10">
                <a:pos x="T4" y="T5"/>
              </a:cxn>
              <a:cxn ang="T11">
                <a:pos x="T6" y="T7"/>
              </a:cxn>
            </a:cxnLst>
            <a:rect l="T12" t="T13" r="T14" b="T15"/>
            <a:pathLst>
              <a:path w="105" h="114">
                <a:moveTo>
                  <a:pt x="104" y="0"/>
                </a:moveTo>
                <a:cubicBezTo>
                  <a:pt x="59" y="0"/>
                  <a:pt x="18" y="26"/>
                  <a:pt x="0" y="67"/>
                </a:cubicBezTo>
                <a:lnTo>
                  <a:pt x="105" y="114"/>
                </a:lnTo>
                <a:lnTo>
                  <a:pt x="104" y="0"/>
                </a:lnTo>
                <a:close/>
              </a:path>
            </a:pathLst>
          </a:custGeom>
          <a:solidFill>
            <a:schemeClr val="accent1"/>
          </a:solidFill>
          <a:ln w="15875">
            <a:solidFill>
              <a:srgbClr val="000000"/>
            </a:solidFill>
            <a:prstDash val="solid"/>
            <a:round/>
            <a:headEnd/>
            <a:tailEnd/>
          </a:ln>
        </p:spPr>
        <p:txBody>
          <a:bodyPr/>
          <a:lstStyle/>
          <a:p>
            <a:endParaRPr lang="en-US"/>
          </a:p>
        </p:txBody>
      </p:sp>
      <p:sp>
        <p:nvSpPr>
          <p:cNvPr id="47114" name="Rectangle 2"/>
          <p:cNvSpPr>
            <a:spLocks noGrp="1"/>
          </p:cNvSpPr>
          <p:nvPr>
            <p:ph type="title" idx="4294967295"/>
          </p:nvPr>
        </p:nvSpPr>
        <p:spPr/>
        <p:txBody>
          <a:bodyPr/>
          <a:lstStyle/>
          <a:p>
            <a:r>
              <a:rPr lang="en-US" altLang="en-US" smtClean="0">
                <a:latin typeface="Arial" panose="020B0604020202020204" pitchFamily="34" charset="0"/>
              </a:rPr>
              <a:t>Distribution</a:t>
            </a:r>
          </a:p>
        </p:txBody>
      </p:sp>
      <p:sp>
        <p:nvSpPr>
          <p:cNvPr id="47115" name="Oval 7"/>
          <p:cNvSpPr>
            <a:spLocks noChangeArrowheads="1"/>
          </p:cNvSpPr>
          <p:nvPr/>
        </p:nvSpPr>
        <p:spPr bwMode="auto">
          <a:xfrm>
            <a:off x="684213" y="2593975"/>
            <a:ext cx="2457450" cy="2441575"/>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A010 – Administration</a:t>
            </a:r>
          </a:p>
          <a:p>
            <a:pPr algn="ctr">
              <a:spcBef>
                <a:spcPct val="0"/>
              </a:spcBef>
              <a:buFontTx/>
              <a:buNone/>
            </a:pPr>
            <a:r>
              <a:rPr lang="en-US" altLang="en-US" sz="1800" b="0">
                <a:solidFill>
                  <a:srgbClr val="000000"/>
                </a:solidFill>
              </a:rPr>
              <a:t>Rent Expense</a:t>
            </a:r>
          </a:p>
          <a:p>
            <a:pPr algn="ctr">
              <a:spcBef>
                <a:spcPct val="0"/>
              </a:spcBef>
              <a:buFontTx/>
              <a:buNone/>
            </a:pPr>
            <a:r>
              <a:rPr lang="en-US" altLang="en-US" sz="1800" b="0">
                <a:solidFill>
                  <a:srgbClr val="000000"/>
                </a:solidFill>
              </a:rPr>
              <a:t>$1,500</a:t>
            </a:r>
          </a:p>
        </p:txBody>
      </p:sp>
      <p:sp>
        <p:nvSpPr>
          <p:cNvPr id="47116" name="AutoShape 8"/>
          <p:cNvSpPr>
            <a:spLocks noChangeArrowheads="1"/>
          </p:cNvSpPr>
          <p:nvPr/>
        </p:nvSpPr>
        <p:spPr bwMode="auto">
          <a:xfrm>
            <a:off x="3294063" y="3308350"/>
            <a:ext cx="1371600" cy="1066800"/>
          </a:xfrm>
          <a:prstGeom prst="rightArrow">
            <a:avLst>
              <a:gd name="adj1" fmla="val 50000"/>
              <a:gd name="adj2" fmla="val 32143"/>
            </a:avLst>
          </a:prstGeom>
          <a:solidFill>
            <a:schemeClr val="accent1"/>
          </a:solidFill>
          <a:ln w="12700">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Distribution</a:t>
            </a:r>
          </a:p>
        </p:txBody>
      </p:sp>
      <p:sp>
        <p:nvSpPr>
          <p:cNvPr id="47117"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Sending cost center</a:t>
            </a:r>
          </a:p>
        </p:txBody>
      </p:sp>
      <p:sp>
        <p:nvSpPr>
          <p:cNvPr id="47118" name="Rectangle 5"/>
          <p:cNvSpPr>
            <a:spLocks noChangeArrowheads="1"/>
          </p:cNvSpPr>
          <p:nvPr/>
        </p:nvSpPr>
        <p:spPr bwMode="auto">
          <a:xfrm>
            <a:off x="2771775" y="1989138"/>
            <a:ext cx="2376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Primary cost element maintains its identity</a:t>
            </a:r>
          </a:p>
        </p:txBody>
      </p:sp>
      <p:sp>
        <p:nvSpPr>
          <p:cNvPr id="47119"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Receiving cost centers</a:t>
            </a:r>
          </a:p>
        </p:txBody>
      </p:sp>
      <p:sp>
        <p:nvSpPr>
          <p:cNvPr id="47120" name="Rectangle 27"/>
          <p:cNvSpPr>
            <a:spLocks noChangeArrowheads="1"/>
          </p:cNvSpPr>
          <p:nvPr/>
        </p:nvSpPr>
        <p:spPr bwMode="auto">
          <a:xfrm>
            <a:off x="7808913" y="468788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21" name="Rectangle 28"/>
          <p:cNvSpPr>
            <a:spLocks noChangeArrowheads="1"/>
          </p:cNvSpPr>
          <p:nvPr/>
        </p:nvSpPr>
        <p:spPr bwMode="auto">
          <a:xfrm>
            <a:off x="7839075" y="4735513"/>
            <a:ext cx="541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A015 </a:t>
            </a:r>
            <a:endParaRPr lang="de-DE" altLang="en-US"/>
          </a:p>
        </p:txBody>
      </p:sp>
      <p:sp>
        <p:nvSpPr>
          <p:cNvPr id="47122" name="Rectangle 29"/>
          <p:cNvSpPr>
            <a:spLocks noChangeArrowheads="1"/>
          </p:cNvSpPr>
          <p:nvPr/>
        </p:nvSpPr>
        <p:spPr bwMode="auto">
          <a:xfrm>
            <a:off x="7886700" y="5002213"/>
            <a:ext cx="395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 150</a:t>
            </a:r>
            <a:endParaRPr lang="de-DE" altLang="en-US"/>
          </a:p>
        </p:txBody>
      </p:sp>
      <p:sp>
        <p:nvSpPr>
          <p:cNvPr id="47123" name="Rectangle 30"/>
          <p:cNvSpPr>
            <a:spLocks noChangeArrowheads="1"/>
          </p:cNvSpPr>
          <p:nvPr/>
        </p:nvSpPr>
        <p:spPr bwMode="auto">
          <a:xfrm>
            <a:off x="7304088" y="498633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24" name="Rectangle 31"/>
          <p:cNvSpPr>
            <a:spLocks noChangeArrowheads="1"/>
          </p:cNvSpPr>
          <p:nvPr/>
        </p:nvSpPr>
        <p:spPr bwMode="auto">
          <a:xfrm>
            <a:off x="7335838" y="5033963"/>
            <a:ext cx="541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A020 </a:t>
            </a:r>
            <a:endParaRPr lang="de-DE" altLang="en-US"/>
          </a:p>
        </p:txBody>
      </p:sp>
      <p:sp>
        <p:nvSpPr>
          <p:cNvPr id="47125" name="Rectangle 32"/>
          <p:cNvSpPr>
            <a:spLocks noChangeArrowheads="1"/>
          </p:cNvSpPr>
          <p:nvPr/>
        </p:nvSpPr>
        <p:spPr bwMode="auto">
          <a:xfrm>
            <a:off x="7473950" y="5302250"/>
            <a:ext cx="338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100</a:t>
            </a:r>
            <a:endParaRPr lang="de-DE" altLang="en-US"/>
          </a:p>
        </p:txBody>
      </p:sp>
      <p:sp>
        <p:nvSpPr>
          <p:cNvPr id="47126" name="Rectangle 33"/>
          <p:cNvSpPr>
            <a:spLocks noChangeArrowheads="1"/>
          </p:cNvSpPr>
          <p:nvPr/>
        </p:nvSpPr>
        <p:spPr bwMode="auto">
          <a:xfrm>
            <a:off x="6800850" y="5395913"/>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27" name="Rectangle 34"/>
          <p:cNvSpPr>
            <a:spLocks noChangeArrowheads="1"/>
          </p:cNvSpPr>
          <p:nvPr/>
        </p:nvSpPr>
        <p:spPr bwMode="auto">
          <a:xfrm>
            <a:off x="6831013" y="5443538"/>
            <a:ext cx="70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S005 – </a:t>
            </a:r>
            <a:endParaRPr lang="de-DE" altLang="en-US"/>
          </a:p>
        </p:txBody>
      </p:sp>
      <p:sp>
        <p:nvSpPr>
          <p:cNvPr id="47128" name="Rectangle 35"/>
          <p:cNvSpPr>
            <a:spLocks noChangeArrowheads="1"/>
          </p:cNvSpPr>
          <p:nvPr/>
        </p:nvSpPr>
        <p:spPr bwMode="auto">
          <a:xfrm>
            <a:off x="6942138" y="5711825"/>
            <a:ext cx="338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200</a:t>
            </a:r>
            <a:endParaRPr lang="de-DE" altLang="en-US"/>
          </a:p>
        </p:txBody>
      </p:sp>
      <p:sp>
        <p:nvSpPr>
          <p:cNvPr id="47129" name="Rectangle 36"/>
          <p:cNvSpPr>
            <a:spLocks noChangeArrowheads="1"/>
          </p:cNvSpPr>
          <p:nvPr/>
        </p:nvSpPr>
        <p:spPr bwMode="auto">
          <a:xfrm>
            <a:off x="5413375" y="5459413"/>
            <a:ext cx="1103313" cy="377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30" name="Rectangle 37"/>
          <p:cNvSpPr>
            <a:spLocks noChangeArrowheads="1"/>
          </p:cNvSpPr>
          <p:nvPr/>
        </p:nvSpPr>
        <p:spPr bwMode="auto">
          <a:xfrm>
            <a:off x="5445125" y="5507038"/>
            <a:ext cx="1038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S010 – 100</a:t>
            </a:r>
            <a:endParaRPr lang="de-DE" altLang="en-US"/>
          </a:p>
        </p:txBody>
      </p:sp>
      <p:sp>
        <p:nvSpPr>
          <p:cNvPr id="47131" name="Rectangle 38"/>
          <p:cNvSpPr>
            <a:spLocks noChangeArrowheads="1"/>
          </p:cNvSpPr>
          <p:nvPr/>
        </p:nvSpPr>
        <p:spPr bwMode="auto">
          <a:xfrm>
            <a:off x="6973888" y="347503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32" name="Rectangle 39"/>
          <p:cNvSpPr>
            <a:spLocks noChangeArrowheads="1"/>
          </p:cNvSpPr>
          <p:nvPr/>
        </p:nvSpPr>
        <p:spPr bwMode="auto">
          <a:xfrm>
            <a:off x="7005638" y="352266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A010 – </a:t>
            </a:r>
            <a:endParaRPr lang="de-DE" altLang="en-US"/>
          </a:p>
        </p:txBody>
      </p:sp>
      <p:sp>
        <p:nvSpPr>
          <p:cNvPr id="47133" name="Rectangle 40"/>
          <p:cNvSpPr>
            <a:spLocks noChangeArrowheads="1"/>
          </p:cNvSpPr>
          <p:nvPr/>
        </p:nvSpPr>
        <p:spPr bwMode="auto">
          <a:xfrm>
            <a:off x="7023100" y="3789363"/>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600 sft</a:t>
            </a:r>
            <a:endParaRPr lang="de-DE" altLang="en-US"/>
          </a:p>
        </p:txBody>
      </p:sp>
      <p:sp>
        <p:nvSpPr>
          <p:cNvPr id="47134" name="Rectangle 41"/>
          <p:cNvSpPr>
            <a:spLocks noChangeArrowheads="1"/>
          </p:cNvSpPr>
          <p:nvPr/>
        </p:nvSpPr>
        <p:spPr bwMode="auto">
          <a:xfrm>
            <a:off x="5476875" y="3946525"/>
            <a:ext cx="709613"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35" name="Rectangle 42"/>
          <p:cNvSpPr>
            <a:spLocks noChangeArrowheads="1"/>
          </p:cNvSpPr>
          <p:nvPr/>
        </p:nvSpPr>
        <p:spPr bwMode="auto">
          <a:xfrm>
            <a:off x="5508625" y="399415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D005 – </a:t>
            </a:r>
            <a:endParaRPr lang="de-DE" altLang="en-US"/>
          </a:p>
        </p:txBody>
      </p:sp>
      <p:sp>
        <p:nvSpPr>
          <p:cNvPr id="47136" name="Rectangle 43"/>
          <p:cNvSpPr>
            <a:spLocks noChangeArrowheads="1"/>
          </p:cNvSpPr>
          <p:nvPr/>
        </p:nvSpPr>
        <p:spPr bwMode="auto">
          <a:xfrm>
            <a:off x="5508625" y="4262438"/>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900 sft</a:t>
            </a:r>
            <a:endParaRPr lang="de-DE" altLang="en-US"/>
          </a:p>
        </p:txBody>
      </p:sp>
      <p:sp>
        <p:nvSpPr>
          <p:cNvPr id="47137" name="Rectangle 44"/>
          <p:cNvSpPr>
            <a:spLocks noChangeArrowheads="1"/>
          </p:cNvSpPr>
          <p:nvPr/>
        </p:nvSpPr>
        <p:spPr bwMode="auto">
          <a:xfrm>
            <a:off x="5634038" y="2717800"/>
            <a:ext cx="709612"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38" name="Rectangle 45"/>
          <p:cNvSpPr>
            <a:spLocks noChangeArrowheads="1"/>
          </p:cNvSpPr>
          <p:nvPr/>
        </p:nvSpPr>
        <p:spPr bwMode="auto">
          <a:xfrm>
            <a:off x="5665788" y="276542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D010 – </a:t>
            </a:r>
            <a:endParaRPr lang="de-DE" altLang="en-US"/>
          </a:p>
        </p:txBody>
      </p:sp>
      <p:sp>
        <p:nvSpPr>
          <p:cNvPr id="47139" name="Rectangle 46"/>
          <p:cNvSpPr>
            <a:spLocks noChangeArrowheads="1"/>
          </p:cNvSpPr>
          <p:nvPr/>
        </p:nvSpPr>
        <p:spPr bwMode="auto">
          <a:xfrm>
            <a:off x="5651500" y="3033713"/>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550 sft</a:t>
            </a:r>
            <a:endParaRPr lang="de-DE" altLang="en-US"/>
          </a:p>
        </p:txBody>
      </p:sp>
      <p:sp>
        <p:nvSpPr>
          <p:cNvPr id="47140" name="Rectangle 47"/>
          <p:cNvSpPr>
            <a:spLocks noChangeArrowheads="1"/>
          </p:cNvSpPr>
          <p:nvPr/>
        </p:nvSpPr>
        <p:spPr bwMode="auto">
          <a:xfrm>
            <a:off x="6532563" y="252888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41" name="Rectangle 48"/>
          <p:cNvSpPr>
            <a:spLocks noChangeArrowheads="1"/>
          </p:cNvSpPr>
          <p:nvPr/>
        </p:nvSpPr>
        <p:spPr bwMode="auto">
          <a:xfrm>
            <a:off x="6564313" y="257651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A005 – </a:t>
            </a:r>
            <a:endParaRPr lang="de-DE" altLang="en-US"/>
          </a:p>
        </p:txBody>
      </p:sp>
      <p:sp>
        <p:nvSpPr>
          <p:cNvPr id="47142" name="Rectangle 49"/>
          <p:cNvSpPr>
            <a:spLocks noChangeArrowheads="1"/>
          </p:cNvSpPr>
          <p:nvPr/>
        </p:nvSpPr>
        <p:spPr bwMode="auto">
          <a:xfrm>
            <a:off x="6591300" y="2844800"/>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400 sft</a:t>
            </a:r>
            <a:endParaRPr lang="de-DE" altLang="en-US"/>
          </a:p>
        </p:txBody>
      </p:sp>
    </p:spTree>
    <p:extLst>
      <p:ext uri="{BB962C8B-B14F-4D97-AF65-F5344CB8AC3E}">
        <p14:creationId xmlns:p14="http://schemas.microsoft.com/office/powerpoint/2010/main" val="3595385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reeform 2"/>
          <p:cNvSpPr>
            <a:spLocks/>
          </p:cNvSpPr>
          <p:nvPr/>
        </p:nvSpPr>
        <p:spPr bwMode="auto">
          <a:xfrm>
            <a:off x="6588125" y="2133600"/>
            <a:ext cx="1343025" cy="1782763"/>
          </a:xfrm>
          <a:custGeom>
            <a:avLst/>
            <a:gdLst>
              <a:gd name="T0" fmla="*/ 2147483646 w 84"/>
              <a:gd name="T1" fmla="*/ 2147483646 h 114"/>
              <a:gd name="T2" fmla="*/ 0 w 84"/>
              <a:gd name="T3" fmla="*/ 0 h 114"/>
              <a:gd name="T4" fmla="*/ 0 w 84"/>
              <a:gd name="T5" fmla="*/ 2147483646 h 114"/>
              <a:gd name="T6" fmla="*/ 2147483646 w 84"/>
              <a:gd name="T7" fmla="*/ 2147483646 h 114"/>
              <a:gd name="T8" fmla="*/ 0 60000 65536"/>
              <a:gd name="T9" fmla="*/ 0 60000 65536"/>
              <a:gd name="T10" fmla="*/ 0 60000 65536"/>
              <a:gd name="T11" fmla="*/ 0 60000 65536"/>
              <a:gd name="T12" fmla="*/ 0 w 84"/>
              <a:gd name="T13" fmla="*/ 0 h 114"/>
              <a:gd name="T14" fmla="*/ 84 w 84"/>
              <a:gd name="T15" fmla="*/ 114 h 114"/>
            </a:gdLst>
            <a:ahLst/>
            <a:cxnLst>
              <a:cxn ang="T8">
                <a:pos x="T0" y="T1"/>
              </a:cxn>
              <a:cxn ang="T9">
                <a:pos x="T2" y="T3"/>
              </a:cxn>
              <a:cxn ang="T10">
                <a:pos x="T4" y="T5"/>
              </a:cxn>
              <a:cxn ang="T11">
                <a:pos x="T6" y="T7"/>
              </a:cxn>
            </a:cxnLst>
            <a:rect l="T12" t="T13" r="T14" b="T15"/>
            <a:pathLst>
              <a:path w="84" h="114">
                <a:moveTo>
                  <a:pt x="84" y="38"/>
                </a:moveTo>
                <a:cubicBezTo>
                  <a:pt x="63" y="13"/>
                  <a:pt x="32" y="0"/>
                  <a:pt x="0" y="0"/>
                </a:cubicBezTo>
                <a:lnTo>
                  <a:pt x="0" y="114"/>
                </a:lnTo>
                <a:lnTo>
                  <a:pt x="84" y="38"/>
                </a:lnTo>
                <a:close/>
              </a:path>
            </a:pathLst>
          </a:custGeom>
          <a:solidFill>
            <a:schemeClr val="accent2"/>
          </a:solidFill>
          <a:ln w="15875">
            <a:solidFill>
              <a:srgbClr val="000000"/>
            </a:solidFill>
            <a:prstDash val="solid"/>
            <a:round/>
            <a:headEnd/>
            <a:tailEnd/>
          </a:ln>
        </p:spPr>
        <p:txBody>
          <a:bodyPr/>
          <a:lstStyle/>
          <a:p>
            <a:endParaRPr lang="en-US"/>
          </a:p>
        </p:txBody>
      </p:sp>
      <p:sp>
        <p:nvSpPr>
          <p:cNvPr id="49155" name="Freeform 3"/>
          <p:cNvSpPr>
            <a:spLocks/>
          </p:cNvSpPr>
          <p:nvPr/>
        </p:nvSpPr>
        <p:spPr bwMode="auto">
          <a:xfrm>
            <a:off x="6592888" y="2720975"/>
            <a:ext cx="1822450" cy="2063750"/>
          </a:xfrm>
          <a:custGeom>
            <a:avLst/>
            <a:gdLst>
              <a:gd name="T0" fmla="*/ 2147483646 w 114"/>
              <a:gd name="T1" fmla="*/ 2147483646 h 132"/>
              <a:gd name="T2" fmla="*/ 2147483646 w 114"/>
              <a:gd name="T3" fmla="*/ 2147483646 h 132"/>
              <a:gd name="T4" fmla="*/ 2147483646 w 114"/>
              <a:gd name="T5" fmla="*/ 0 h 132"/>
              <a:gd name="T6" fmla="*/ 0 w 114"/>
              <a:gd name="T7" fmla="*/ 2147483646 h 132"/>
              <a:gd name="T8" fmla="*/ 2147483646 w 114"/>
              <a:gd name="T9" fmla="*/ 2147483646 h 132"/>
              <a:gd name="T10" fmla="*/ 0 60000 65536"/>
              <a:gd name="T11" fmla="*/ 0 60000 65536"/>
              <a:gd name="T12" fmla="*/ 0 60000 65536"/>
              <a:gd name="T13" fmla="*/ 0 60000 65536"/>
              <a:gd name="T14" fmla="*/ 0 60000 65536"/>
              <a:gd name="T15" fmla="*/ 0 w 114"/>
              <a:gd name="T16" fmla="*/ 0 h 132"/>
              <a:gd name="T17" fmla="*/ 114 w 114"/>
              <a:gd name="T18" fmla="*/ 132 h 132"/>
            </a:gdLst>
            <a:ahLst/>
            <a:cxnLst>
              <a:cxn ang="T10">
                <a:pos x="T0" y="T1"/>
              </a:cxn>
              <a:cxn ang="T11">
                <a:pos x="T2" y="T3"/>
              </a:cxn>
              <a:cxn ang="T12">
                <a:pos x="T4" y="T5"/>
              </a:cxn>
              <a:cxn ang="T13">
                <a:pos x="T6" y="T7"/>
              </a:cxn>
              <a:cxn ang="T14">
                <a:pos x="T8" y="T9"/>
              </a:cxn>
            </a:cxnLst>
            <a:rect l="T15" t="T16" r="T17" b="T18"/>
            <a:pathLst>
              <a:path w="114" h="132">
                <a:moveTo>
                  <a:pt x="98" y="132"/>
                </a:moveTo>
                <a:cubicBezTo>
                  <a:pt x="108" y="115"/>
                  <a:pt x="114" y="95"/>
                  <a:pt x="114" y="76"/>
                </a:cubicBezTo>
                <a:cubicBezTo>
                  <a:pt x="114" y="47"/>
                  <a:pt x="103" y="20"/>
                  <a:pt x="84" y="0"/>
                </a:cubicBezTo>
                <a:lnTo>
                  <a:pt x="0" y="76"/>
                </a:lnTo>
                <a:lnTo>
                  <a:pt x="98" y="132"/>
                </a:lnTo>
                <a:close/>
              </a:path>
            </a:pathLst>
          </a:custGeom>
          <a:solidFill>
            <a:schemeClr val="folHlink"/>
          </a:solidFill>
          <a:ln w="15875">
            <a:solidFill>
              <a:srgbClr val="000000"/>
            </a:solidFill>
            <a:prstDash val="solid"/>
            <a:round/>
            <a:headEnd/>
            <a:tailEnd/>
          </a:ln>
        </p:spPr>
        <p:txBody>
          <a:bodyPr/>
          <a:lstStyle/>
          <a:p>
            <a:endParaRPr lang="en-US"/>
          </a:p>
        </p:txBody>
      </p:sp>
      <p:sp>
        <p:nvSpPr>
          <p:cNvPr id="49156" name="Freeform 4"/>
          <p:cNvSpPr>
            <a:spLocks/>
          </p:cNvSpPr>
          <p:nvPr/>
        </p:nvSpPr>
        <p:spPr bwMode="auto">
          <a:xfrm>
            <a:off x="6592888" y="3910013"/>
            <a:ext cx="1566862" cy="1312862"/>
          </a:xfrm>
          <a:custGeom>
            <a:avLst/>
            <a:gdLst>
              <a:gd name="T0" fmla="*/ 2147483646 w 98"/>
              <a:gd name="T1" fmla="*/ 2147483646 h 84"/>
              <a:gd name="T2" fmla="*/ 2147483646 w 98"/>
              <a:gd name="T3" fmla="*/ 2147483646 h 84"/>
              <a:gd name="T4" fmla="*/ 0 w 98"/>
              <a:gd name="T5" fmla="*/ 0 h 84"/>
              <a:gd name="T6" fmla="*/ 2147483646 w 98"/>
              <a:gd name="T7" fmla="*/ 2147483646 h 84"/>
              <a:gd name="T8" fmla="*/ 0 60000 65536"/>
              <a:gd name="T9" fmla="*/ 0 60000 65536"/>
              <a:gd name="T10" fmla="*/ 0 60000 65536"/>
              <a:gd name="T11" fmla="*/ 0 60000 65536"/>
              <a:gd name="T12" fmla="*/ 0 w 98"/>
              <a:gd name="T13" fmla="*/ 0 h 84"/>
              <a:gd name="T14" fmla="*/ 98 w 98"/>
              <a:gd name="T15" fmla="*/ 84 h 84"/>
            </a:gdLst>
            <a:ahLst/>
            <a:cxnLst>
              <a:cxn ang="T8">
                <a:pos x="T0" y="T1"/>
              </a:cxn>
              <a:cxn ang="T9">
                <a:pos x="T2" y="T3"/>
              </a:cxn>
              <a:cxn ang="T10">
                <a:pos x="T4" y="T5"/>
              </a:cxn>
              <a:cxn ang="T11">
                <a:pos x="T6" y="T7"/>
              </a:cxn>
            </a:cxnLst>
            <a:rect l="T12" t="T13" r="T14" b="T15"/>
            <a:pathLst>
              <a:path w="98" h="84">
                <a:moveTo>
                  <a:pt x="75" y="84"/>
                </a:moveTo>
                <a:cubicBezTo>
                  <a:pt x="85" y="76"/>
                  <a:pt x="92" y="67"/>
                  <a:pt x="98" y="56"/>
                </a:cubicBezTo>
                <a:lnTo>
                  <a:pt x="0" y="0"/>
                </a:lnTo>
                <a:lnTo>
                  <a:pt x="75" y="84"/>
                </a:lnTo>
                <a:close/>
              </a:path>
            </a:pathLst>
          </a:custGeom>
          <a:solidFill>
            <a:srgbClr val="FCEB6A"/>
          </a:solidFill>
          <a:ln w="15875">
            <a:solidFill>
              <a:srgbClr val="000000"/>
            </a:solidFill>
            <a:prstDash val="solid"/>
            <a:round/>
            <a:headEnd/>
            <a:tailEnd/>
          </a:ln>
        </p:spPr>
        <p:txBody>
          <a:bodyPr/>
          <a:lstStyle/>
          <a:p>
            <a:endParaRPr lang="en-US"/>
          </a:p>
        </p:txBody>
      </p:sp>
      <p:sp>
        <p:nvSpPr>
          <p:cNvPr id="49157" name="Freeform 5"/>
          <p:cNvSpPr>
            <a:spLocks/>
          </p:cNvSpPr>
          <p:nvPr/>
        </p:nvSpPr>
        <p:spPr bwMode="auto">
          <a:xfrm>
            <a:off x="6592888" y="3910013"/>
            <a:ext cx="1198562" cy="1530350"/>
          </a:xfrm>
          <a:custGeom>
            <a:avLst/>
            <a:gdLst>
              <a:gd name="T0" fmla="*/ 2147483646 w 75"/>
              <a:gd name="T1" fmla="*/ 2147483646 h 98"/>
              <a:gd name="T2" fmla="*/ 2147483646 w 75"/>
              <a:gd name="T3" fmla="*/ 2147483646 h 98"/>
              <a:gd name="T4" fmla="*/ 0 w 75"/>
              <a:gd name="T5" fmla="*/ 0 h 98"/>
              <a:gd name="T6" fmla="*/ 2147483646 w 75"/>
              <a:gd name="T7" fmla="*/ 2147483646 h 98"/>
              <a:gd name="T8" fmla="*/ 0 60000 65536"/>
              <a:gd name="T9" fmla="*/ 0 60000 65536"/>
              <a:gd name="T10" fmla="*/ 0 60000 65536"/>
              <a:gd name="T11" fmla="*/ 0 60000 65536"/>
              <a:gd name="T12" fmla="*/ 0 w 75"/>
              <a:gd name="T13" fmla="*/ 0 h 98"/>
              <a:gd name="T14" fmla="*/ 75 w 75"/>
              <a:gd name="T15" fmla="*/ 98 h 98"/>
            </a:gdLst>
            <a:ahLst/>
            <a:cxnLst>
              <a:cxn ang="T8">
                <a:pos x="T0" y="T1"/>
              </a:cxn>
              <a:cxn ang="T9">
                <a:pos x="T2" y="T3"/>
              </a:cxn>
              <a:cxn ang="T10">
                <a:pos x="T4" y="T5"/>
              </a:cxn>
              <a:cxn ang="T11">
                <a:pos x="T6" y="T7"/>
              </a:cxn>
            </a:cxnLst>
            <a:rect l="T12" t="T13" r="T14" b="T15"/>
            <a:pathLst>
              <a:path w="75" h="98">
                <a:moveTo>
                  <a:pt x="56" y="98"/>
                </a:moveTo>
                <a:cubicBezTo>
                  <a:pt x="63" y="94"/>
                  <a:pt x="70" y="90"/>
                  <a:pt x="75" y="84"/>
                </a:cubicBezTo>
                <a:lnTo>
                  <a:pt x="0" y="0"/>
                </a:lnTo>
                <a:lnTo>
                  <a:pt x="56" y="98"/>
                </a:lnTo>
                <a:close/>
              </a:path>
            </a:pathLst>
          </a:custGeom>
          <a:solidFill>
            <a:srgbClr val="DBB40D"/>
          </a:solidFill>
          <a:ln w="15875">
            <a:solidFill>
              <a:srgbClr val="000000"/>
            </a:solidFill>
            <a:prstDash val="solid"/>
            <a:round/>
            <a:headEnd/>
            <a:tailEnd/>
          </a:ln>
        </p:spPr>
        <p:txBody>
          <a:bodyPr/>
          <a:lstStyle/>
          <a:p>
            <a:endParaRPr lang="en-US"/>
          </a:p>
        </p:txBody>
      </p:sp>
      <p:sp>
        <p:nvSpPr>
          <p:cNvPr id="49158" name="Freeform 6"/>
          <p:cNvSpPr>
            <a:spLocks/>
          </p:cNvSpPr>
          <p:nvPr/>
        </p:nvSpPr>
        <p:spPr bwMode="auto">
          <a:xfrm>
            <a:off x="6592888" y="3910013"/>
            <a:ext cx="895350" cy="1765300"/>
          </a:xfrm>
          <a:custGeom>
            <a:avLst/>
            <a:gdLst>
              <a:gd name="T0" fmla="*/ 2147483646 w 56"/>
              <a:gd name="T1" fmla="*/ 2147483646 h 113"/>
              <a:gd name="T2" fmla="*/ 2147483646 w 56"/>
              <a:gd name="T3" fmla="*/ 2147483646 h 113"/>
              <a:gd name="T4" fmla="*/ 0 w 56"/>
              <a:gd name="T5" fmla="*/ 0 h 113"/>
              <a:gd name="T6" fmla="*/ 2147483646 w 56"/>
              <a:gd name="T7" fmla="*/ 2147483646 h 113"/>
              <a:gd name="T8" fmla="*/ 0 60000 65536"/>
              <a:gd name="T9" fmla="*/ 0 60000 65536"/>
              <a:gd name="T10" fmla="*/ 0 60000 65536"/>
              <a:gd name="T11" fmla="*/ 0 60000 65536"/>
              <a:gd name="T12" fmla="*/ 0 w 56"/>
              <a:gd name="T13" fmla="*/ 0 h 113"/>
              <a:gd name="T14" fmla="*/ 56 w 56"/>
              <a:gd name="T15" fmla="*/ 113 h 113"/>
            </a:gdLst>
            <a:ahLst/>
            <a:cxnLst>
              <a:cxn ang="T8">
                <a:pos x="T0" y="T1"/>
              </a:cxn>
              <a:cxn ang="T9">
                <a:pos x="T2" y="T3"/>
              </a:cxn>
              <a:cxn ang="T10">
                <a:pos x="T4" y="T5"/>
              </a:cxn>
              <a:cxn ang="T11">
                <a:pos x="T6" y="T7"/>
              </a:cxn>
            </a:cxnLst>
            <a:rect l="T12" t="T13" r="T14" b="T15"/>
            <a:pathLst>
              <a:path w="56" h="113">
                <a:moveTo>
                  <a:pt x="12" y="113"/>
                </a:moveTo>
                <a:cubicBezTo>
                  <a:pt x="27" y="111"/>
                  <a:pt x="43" y="106"/>
                  <a:pt x="56" y="98"/>
                </a:cubicBezTo>
                <a:lnTo>
                  <a:pt x="0" y="0"/>
                </a:lnTo>
                <a:lnTo>
                  <a:pt x="12" y="113"/>
                </a:lnTo>
                <a:close/>
              </a:path>
            </a:pathLst>
          </a:custGeom>
          <a:solidFill>
            <a:srgbClr val="B2E6B2"/>
          </a:solidFill>
          <a:ln w="15875">
            <a:solidFill>
              <a:srgbClr val="000000"/>
            </a:solidFill>
            <a:prstDash val="solid"/>
            <a:round/>
            <a:headEnd/>
            <a:tailEnd/>
          </a:ln>
        </p:spPr>
        <p:txBody>
          <a:bodyPr/>
          <a:lstStyle/>
          <a:p>
            <a:endParaRPr lang="en-US"/>
          </a:p>
        </p:txBody>
      </p:sp>
      <p:sp>
        <p:nvSpPr>
          <p:cNvPr id="49159" name="Freeform 7"/>
          <p:cNvSpPr>
            <a:spLocks/>
          </p:cNvSpPr>
          <p:nvPr/>
        </p:nvSpPr>
        <p:spPr bwMode="auto">
          <a:xfrm>
            <a:off x="6384925" y="3910013"/>
            <a:ext cx="400050" cy="1765300"/>
          </a:xfrm>
          <a:custGeom>
            <a:avLst/>
            <a:gdLst>
              <a:gd name="T0" fmla="*/ 0 w 25"/>
              <a:gd name="T1" fmla="*/ 2147483646 h 113"/>
              <a:gd name="T2" fmla="*/ 2147483646 w 25"/>
              <a:gd name="T3" fmla="*/ 2147483646 h 113"/>
              <a:gd name="T4" fmla="*/ 2147483646 w 25"/>
              <a:gd name="T5" fmla="*/ 2147483646 h 113"/>
              <a:gd name="T6" fmla="*/ 2147483646 w 25"/>
              <a:gd name="T7" fmla="*/ 0 h 113"/>
              <a:gd name="T8" fmla="*/ 0 w 25"/>
              <a:gd name="T9" fmla="*/ 2147483646 h 113"/>
              <a:gd name="T10" fmla="*/ 0 60000 65536"/>
              <a:gd name="T11" fmla="*/ 0 60000 65536"/>
              <a:gd name="T12" fmla="*/ 0 60000 65536"/>
              <a:gd name="T13" fmla="*/ 0 60000 65536"/>
              <a:gd name="T14" fmla="*/ 0 60000 65536"/>
              <a:gd name="T15" fmla="*/ 0 w 25"/>
              <a:gd name="T16" fmla="*/ 0 h 113"/>
              <a:gd name="T17" fmla="*/ 25 w 25"/>
              <a:gd name="T18" fmla="*/ 113 h 113"/>
            </a:gdLst>
            <a:ahLst/>
            <a:cxnLst>
              <a:cxn ang="T10">
                <a:pos x="T0" y="T1"/>
              </a:cxn>
              <a:cxn ang="T11">
                <a:pos x="T2" y="T3"/>
              </a:cxn>
              <a:cxn ang="T12">
                <a:pos x="T4" y="T5"/>
              </a:cxn>
              <a:cxn ang="T13">
                <a:pos x="T6" y="T7"/>
              </a:cxn>
              <a:cxn ang="T14">
                <a:pos x="T8" y="T9"/>
              </a:cxn>
            </a:cxnLst>
            <a:rect l="T15" t="T16" r="T17" b="T18"/>
            <a:pathLst>
              <a:path w="25" h="113">
                <a:moveTo>
                  <a:pt x="0" y="113"/>
                </a:moveTo>
                <a:cubicBezTo>
                  <a:pt x="4" y="113"/>
                  <a:pt x="8" y="113"/>
                  <a:pt x="13" y="113"/>
                </a:cubicBezTo>
                <a:cubicBezTo>
                  <a:pt x="17" y="113"/>
                  <a:pt x="21" y="113"/>
                  <a:pt x="25" y="113"/>
                </a:cubicBezTo>
                <a:lnTo>
                  <a:pt x="13" y="0"/>
                </a:lnTo>
                <a:lnTo>
                  <a:pt x="0" y="113"/>
                </a:lnTo>
                <a:close/>
              </a:path>
            </a:pathLst>
          </a:custGeom>
          <a:solidFill>
            <a:schemeClr val="hlink"/>
          </a:solidFill>
          <a:ln w="15875">
            <a:solidFill>
              <a:srgbClr val="000000"/>
            </a:solidFill>
            <a:prstDash val="solid"/>
            <a:round/>
            <a:headEnd/>
            <a:tailEnd/>
          </a:ln>
        </p:spPr>
        <p:txBody>
          <a:bodyPr/>
          <a:lstStyle/>
          <a:p>
            <a:endParaRPr lang="en-US"/>
          </a:p>
        </p:txBody>
      </p:sp>
      <p:sp>
        <p:nvSpPr>
          <p:cNvPr id="49160" name="Freeform 8"/>
          <p:cNvSpPr>
            <a:spLocks/>
          </p:cNvSpPr>
          <p:nvPr/>
        </p:nvSpPr>
        <p:spPr bwMode="auto">
          <a:xfrm>
            <a:off x="4754563" y="3175000"/>
            <a:ext cx="1838325" cy="2500313"/>
          </a:xfrm>
          <a:custGeom>
            <a:avLst/>
            <a:gdLst>
              <a:gd name="T0" fmla="*/ 2147483646 w 115"/>
              <a:gd name="T1" fmla="*/ 0 h 160"/>
              <a:gd name="T2" fmla="*/ 2147483646 w 115"/>
              <a:gd name="T3" fmla="*/ 2147483646 h 160"/>
              <a:gd name="T4" fmla="*/ 2147483646 w 115"/>
              <a:gd name="T5" fmla="*/ 2147483646 h 160"/>
              <a:gd name="T6" fmla="*/ 2147483646 w 115"/>
              <a:gd name="T7" fmla="*/ 2147483646 h 160"/>
              <a:gd name="T8" fmla="*/ 2147483646 w 115"/>
              <a:gd name="T9" fmla="*/ 0 h 160"/>
              <a:gd name="T10" fmla="*/ 0 60000 65536"/>
              <a:gd name="T11" fmla="*/ 0 60000 65536"/>
              <a:gd name="T12" fmla="*/ 0 60000 65536"/>
              <a:gd name="T13" fmla="*/ 0 60000 65536"/>
              <a:gd name="T14" fmla="*/ 0 60000 65536"/>
              <a:gd name="T15" fmla="*/ 0 w 115"/>
              <a:gd name="T16" fmla="*/ 0 h 160"/>
              <a:gd name="T17" fmla="*/ 115 w 115"/>
              <a:gd name="T18" fmla="*/ 160 h 160"/>
            </a:gdLst>
            <a:ahLst/>
            <a:cxnLst>
              <a:cxn ang="T10">
                <a:pos x="T0" y="T1"/>
              </a:cxn>
              <a:cxn ang="T11">
                <a:pos x="T2" y="T3"/>
              </a:cxn>
              <a:cxn ang="T12">
                <a:pos x="T4" y="T5"/>
              </a:cxn>
              <a:cxn ang="T13">
                <a:pos x="T6" y="T7"/>
              </a:cxn>
              <a:cxn ang="T14">
                <a:pos x="T8" y="T9"/>
              </a:cxn>
            </a:cxnLst>
            <a:rect l="T15" t="T16" r="T17" b="T18"/>
            <a:pathLst>
              <a:path w="115" h="160">
                <a:moveTo>
                  <a:pt x="10" y="0"/>
                </a:moveTo>
                <a:cubicBezTo>
                  <a:pt x="4" y="15"/>
                  <a:pt x="1" y="31"/>
                  <a:pt x="1" y="46"/>
                </a:cubicBezTo>
                <a:cubicBezTo>
                  <a:pt x="0" y="105"/>
                  <a:pt x="44" y="154"/>
                  <a:pt x="102" y="160"/>
                </a:cubicBezTo>
                <a:lnTo>
                  <a:pt x="115" y="47"/>
                </a:lnTo>
                <a:lnTo>
                  <a:pt x="10" y="0"/>
                </a:lnTo>
                <a:close/>
              </a:path>
            </a:pathLst>
          </a:custGeom>
          <a:solidFill>
            <a:schemeClr val="tx2"/>
          </a:solidFill>
          <a:ln w="15875">
            <a:solidFill>
              <a:srgbClr val="000000"/>
            </a:solidFill>
            <a:prstDash val="solid"/>
            <a:round/>
            <a:headEnd/>
            <a:tailEnd/>
          </a:ln>
        </p:spPr>
        <p:txBody>
          <a:bodyPr/>
          <a:lstStyle/>
          <a:p>
            <a:endParaRPr lang="en-US"/>
          </a:p>
        </p:txBody>
      </p:sp>
      <p:sp>
        <p:nvSpPr>
          <p:cNvPr id="49161" name="Freeform 9"/>
          <p:cNvSpPr>
            <a:spLocks/>
          </p:cNvSpPr>
          <p:nvPr/>
        </p:nvSpPr>
        <p:spPr bwMode="auto">
          <a:xfrm>
            <a:off x="4913313" y="2127250"/>
            <a:ext cx="1679575" cy="1782763"/>
          </a:xfrm>
          <a:custGeom>
            <a:avLst/>
            <a:gdLst>
              <a:gd name="T0" fmla="*/ 2147483646 w 105"/>
              <a:gd name="T1" fmla="*/ 0 h 114"/>
              <a:gd name="T2" fmla="*/ 0 w 105"/>
              <a:gd name="T3" fmla="*/ 2147483646 h 114"/>
              <a:gd name="T4" fmla="*/ 2147483646 w 105"/>
              <a:gd name="T5" fmla="*/ 2147483646 h 114"/>
              <a:gd name="T6" fmla="*/ 2147483646 w 105"/>
              <a:gd name="T7" fmla="*/ 0 h 114"/>
              <a:gd name="T8" fmla="*/ 0 60000 65536"/>
              <a:gd name="T9" fmla="*/ 0 60000 65536"/>
              <a:gd name="T10" fmla="*/ 0 60000 65536"/>
              <a:gd name="T11" fmla="*/ 0 60000 65536"/>
              <a:gd name="T12" fmla="*/ 0 w 105"/>
              <a:gd name="T13" fmla="*/ 0 h 114"/>
              <a:gd name="T14" fmla="*/ 105 w 105"/>
              <a:gd name="T15" fmla="*/ 114 h 114"/>
            </a:gdLst>
            <a:ahLst/>
            <a:cxnLst>
              <a:cxn ang="T8">
                <a:pos x="T0" y="T1"/>
              </a:cxn>
              <a:cxn ang="T9">
                <a:pos x="T2" y="T3"/>
              </a:cxn>
              <a:cxn ang="T10">
                <a:pos x="T4" y="T5"/>
              </a:cxn>
              <a:cxn ang="T11">
                <a:pos x="T6" y="T7"/>
              </a:cxn>
            </a:cxnLst>
            <a:rect l="T12" t="T13" r="T14" b="T15"/>
            <a:pathLst>
              <a:path w="105" h="114">
                <a:moveTo>
                  <a:pt x="104" y="0"/>
                </a:moveTo>
                <a:cubicBezTo>
                  <a:pt x="59" y="0"/>
                  <a:pt x="18" y="26"/>
                  <a:pt x="0" y="67"/>
                </a:cubicBezTo>
                <a:lnTo>
                  <a:pt x="105" y="114"/>
                </a:lnTo>
                <a:lnTo>
                  <a:pt x="104" y="0"/>
                </a:lnTo>
                <a:close/>
              </a:path>
            </a:pathLst>
          </a:custGeom>
          <a:solidFill>
            <a:schemeClr val="accent1"/>
          </a:solidFill>
          <a:ln w="15875">
            <a:solidFill>
              <a:srgbClr val="000000"/>
            </a:solidFill>
            <a:prstDash val="solid"/>
            <a:round/>
            <a:headEnd/>
            <a:tailEnd/>
          </a:ln>
        </p:spPr>
        <p:txBody>
          <a:bodyPr/>
          <a:lstStyle/>
          <a:p>
            <a:endParaRPr lang="en-US"/>
          </a:p>
        </p:txBody>
      </p:sp>
      <p:sp>
        <p:nvSpPr>
          <p:cNvPr id="49162" name="Rectangle 2"/>
          <p:cNvSpPr>
            <a:spLocks noGrp="1"/>
          </p:cNvSpPr>
          <p:nvPr>
            <p:ph type="title" idx="4294967295"/>
          </p:nvPr>
        </p:nvSpPr>
        <p:spPr/>
        <p:txBody>
          <a:bodyPr/>
          <a:lstStyle/>
          <a:p>
            <a:r>
              <a:rPr lang="en-US" altLang="en-US" smtClean="0">
                <a:latin typeface="Arial" panose="020B0604020202020204" pitchFamily="34" charset="0"/>
              </a:rPr>
              <a:t>Distribution</a:t>
            </a:r>
          </a:p>
        </p:txBody>
      </p:sp>
      <p:sp>
        <p:nvSpPr>
          <p:cNvPr id="49163" name="Oval 7"/>
          <p:cNvSpPr>
            <a:spLocks noChangeArrowheads="1"/>
          </p:cNvSpPr>
          <p:nvPr/>
        </p:nvSpPr>
        <p:spPr bwMode="auto">
          <a:xfrm>
            <a:off x="684213" y="2593975"/>
            <a:ext cx="2457450" cy="2441575"/>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A010 – Administration</a:t>
            </a:r>
          </a:p>
          <a:p>
            <a:pPr algn="ctr">
              <a:spcBef>
                <a:spcPct val="0"/>
              </a:spcBef>
              <a:buFontTx/>
              <a:buNone/>
            </a:pPr>
            <a:r>
              <a:rPr lang="en-US" altLang="en-US" sz="1800" b="0">
                <a:solidFill>
                  <a:srgbClr val="000000"/>
                </a:solidFill>
              </a:rPr>
              <a:t>Rent Expense</a:t>
            </a:r>
          </a:p>
          <a:p>
            <a:pPr algn="ctr">
              <a:spcBef>
                <a:spcPct val="0"/>
              </a:spcBef>
              <a:buFontTx/>
              <a:buNone/>
            </a:pPr>
            <a:r>
              <a:rPr lang="en-US" altLang="en-US" sz="1800" b="0">
                <a:solidFill>
                  <a:srgbClr val="000000"/>
                </a:solidFill>
              </a:rPr>
              <a:t>$1,500</a:t>
            </a:r>
          </a:p>
        </p:txBody>
      </p:sp>
      <p:sp>
        <p:nvSpPr>
          <p:cNvPr id="49164" name="AutoShape 8"/>
          <p:cNvSpPr>
            <a:spLocks noChangeArrowheads="1"/>
          </p:cNvSpPr>
          <p:nvPr/>
        </p:nvSpPr>
        <p:spPr bwMode="auto">
          <a:xfrm>
            <a:off x="3294063" y="3308350"/>
            <a:ext cx="1371600" cy="1066800"/>
          </a:xfrm>
          <a:prstGeom prst="rightArrow">
            <a:avLst>
              <a:gd name="adj1" fmla="val 50000"/>
              <a:gd name="adj2" fmla="val 32143"/>
            </a:avLst>
          </a:prstGeom>
          <a:solidFill>
            <a:schemeClr val="accent1"/>
          </a:solidFill>
          <a:ln w="12700">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Distribution</a:t>
            </a:r>
          </a:p>
        </p:txBody>
      </p:sp>
      <p:sp>
        <p:nvSpPr>
          <p:cNvPr id="49165"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Sending cost center</a:t>
            </a:r>
          </a:p>
        </p:txBody>
      </p:sp>
      <p:sp>
        <p:nvSpPr>
          <p:cNvPr id="49166" name="Rectangle 5"/>
          <p:cNvSpPr>
            <a:spLocks noChangeArrowheads="1"/>
          </p:cNvSpPr>
          <p:nvPr/>
        </p:nvSpPr>
        <p:spPr bwMode="auto">
          <a:xfrm>
            <a:off x="2771775" y="1989138"/>
            <a:ext cx="2376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Primary cost element maintains its identity</a:t>
            </a:r>
          </a:p>
        </p:txBody>
      </p:sp>
      <p:sp>
        <p:nvSpPr>
          <p:cNvPr id="49167"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Receiving cost centers</a:t>
            </a:r>
          </a:p>
        </p:txBody>
      </p:sp>
      <p:sp>
        <p:nvSpPr>
          <p:cNvPr id="49168" name="Rectangle 17"/>
          <p:cNvSpPr>
            <a:spLocks noChangeArrowheads="1"/>
          </p:cNvSpPr>
          <p:nvPr/>
        </p:nvSpPr>
        <p:spPr bwMode="auto">
          <a:xfrm>
            <a:off x="7808913" y="468788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69" name="Rectangle 18"/>
          <p:cNvSpPr>
            <a:spLocks noChangeArrowheads="1"/>
          </p:cNvSpPr>
          <p:nvPr/>
        </p:nvSpPr>
        <p:spPr bwMode="auto">
          <a:xfrm>
            <a:off x="7839075" y="4735513"/>
            <a:ext cx="541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A015 </a:t>
            </a:r>
            <a:endParaRPr lang="de-DE" altLang="en-US"/>
          </a:p>
        </p:txBody>
      </p:sp>
      <p:sp>
        <p:nvSpPr>
          <p:cNvPr id="49170" name="Rectangle 19"/>
          <p:cNvSpPr>
            <a:spLocks noChangeArrowheads="1"/>
          </p:cNvSpPr>
          <p:nvPr/>
        </p:nvSpPr>
        <p:spPr bwMode="auto">
          <a:xfrm>
            <a:off x="7886700" y="5002213"/>
            <a:ext cx="395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 $75</a:t>
            </a:r>
            <a:endParaRPr lang="de-DE" altLang="en-US"/>
          </a:p>
        </p:txBody>
      </p:sp>
      <p:sp>
        <p:nvSpPr>
          <p:cNvPr id="49171" name="Rectangle 20"/>
          <p:cNvSpPr>
            <a:spLocks noChangeArrowheads="1"/>
          </p:cNvSpPr>
          <p:nvPr/>
        </p:nvSpPr>
        <p:spPr bwMode="auto">
          <a:xfrm>
            <a:off x="7304088" y="498633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72" name="Rectangle 21"/>
          <p:cNvSpPr>
            <a:spLocks noChangeArrowheads="1"/>
          </p:cNvSpPr>
          <p:nvPr/>
        </p:nvSpPr>
        <p:spPr bwMode="auto">
          <a:xfrm>
            <a:off x="7335838" y="5033963"/>
            <a:ext cx="541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A020 </a:t>
            </a:r>
            <a:endParaRPr lang="de-DE" altLang="en-US"/>
          </a:p>
        </p:txBody>
      </p:sp>
      <p:sp>
        <p:nvSpPr>
          <p:cNvPr id="49173" name="Rectangle 22"/>
          <p:cNvSpPr>
            <a:spLocks noChangeArrowheads="1"/>
          </p:cNvSpPr>
          <p:nvPr/>
        </p:nvSpPr>
        <p:spPr bwMode="auto">
          <a:xfrm>
            <a:off x="7383463" y="5302250"/>
            <a:ext cx="395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 $50</a:t>
            </a:r>
            <a:endParaRPr lang="de-DE" altLang="en-US"/>
          </a:p>
        </p:txBody>
      </p:sp>
      <p:sp>
        <p:nvSpPr>
          <p:cNvPr id="49174" name="Rectangle 23"/>
          <p:cNvSpPr>
            <a:spLocks noChangeArrowheads="1"/>
          </p:cNvSpPr>
          <p:nvPr/>
        </p:nvSpPr>
        <p:spPr bwMode="auto">
          <a:xfrm>
            <a:off x="6800850" y="5395913"/>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75" name="Rectangle 24"/>
          <p:cNvSpPr>
            <a:spLocks noChangeArrowheads="1"/>
          </p:cNvSpPr>
          <p:nvPr/>
        </p:nvSpPr>
        <p:spPr bwMode="auto">
          <a:xfrm>
            <a:off x="6831013" y="5443538"/>
            <a:ext cx="70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S005 – </a:t>
            </a:r>
            <a:endParaRPr lang="de-DE" altLang="en-US"/>
          </a:p>
        </p:txBody>
      </p:sp>
      <p:sp>
        <p:nvSpPr>
          <p:cNvPr id="49176" name="Rectangle 25"/>
          <p:cNvSpPr>
            <a:spLocks noChangeArrowheads="1"/>
          </p:cNvSpPr>
          <p:nvPr/>
        </p:nvSpPr>
        <p:spPr bwMode="auto">
          <a:xfrm>
            <a:off x="6942138" y="5711825"/>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$100</a:t>
            </a:r>
            <a:endParaRPr lang="de-DE" altLang="en-US"/>
          </a:p>
        </p:txBody>
      </p:sp>
      <p:sp>
        <p:nvSpPr>
          <p:cNvPr id="49177" name="Rectangle 26"/>
          <p:cNvSpPr>
            <a:spLocks noChangeArrowheads="1"/>
          </p:cNvSpPr>
          <p:nvPr/>
        </p:nvSpPr>
        <p:spPr bwMode="auto">
          <a:xfrm>
            <a:off x="5413375" y="5459413"/>
            <a:ext cx="1103313" cy="377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78" name="Rectangle 27"/>
          <p:cNvSpPr>
            <a:spLocks noChangeArrowheads="1"/>
          </p:cNvSpPr>
          <p:nvPr/>
        </p:nvSpPr>
        <p:spPr bwMode="auto">
          <a:xfrm>
            <a:off x="5445125" y="5507038"/>
            <a:ext cx="1038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S010 – $50</a:t>
            </a:r>
            <a:endParaRPr lang="de-DE" altLang="en-US"/>
          </a:p>
        </p:txBody>
      </p:sp>
      <p:sp>
        <p:nvSpPr>
          <p:cNvPr id="49179" name="Rectangle 28"/>
          <p:cNvSpPr>
            <a:spLocks noChangeArrowheads="1"/>
          </p:cNvSpPr>
          <p:nvPr/>
        </p:nvSpPr>
        <p:spPr bwMode="auto">
          <a:xfrm>
            <a:off x="6973888" y="347503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80" name="Rectangle 29"/>
          <p:cNvSpPr>
            <a:spLocks noChangeArrowheads="1"/>
          </p:cNvSpPr>
          <p:nvPr/>
        </p:nvSpPr>
        <p:spPr bwMode="auto">
          <a:xfrm>
            <a:off x="7005638" y="352266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A010 – </a:t>
            </a:r>
            <a:endParaRPr lang="de-DE" altLang="en-US"/>
          </a:p>
        </p:txBody>
      </p:sp>
      <p:sp>
        <p:nvSpPr>
          <p:cNvPr id="49181" name="Rectangle 30"/>
          <p:cNvSpPr>
            <a:spLocks noChangeArrowheads="1"/>
          </p:cNvSpPr>
          <p:nvPr/>
        </p:nvSpPr>
        <p:spPr bwMode="auto">
          <a:xfrm>
            <a:off x="7115175" y="378936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$300</a:t>
            </a:r>
            <a:endParaRPr lang="de-DE" altLang="en-US"/>
          </a:p>
        </p:txBody>
      </p:sp>
      <p:sp>
        <p:nvSpPr>
          <p:cNvPr id="49182" name="Rectangle 31"/>
          <p:cNvSpPr>
            <a:spLocks noChangeArrowheads="1"/>
          </p:cNvSpPr>
          <p:nvPr/>
        </p:nvSpPr>
        <p:spPr bwMode="auto">
          <a:xfrm>
            <a:off x="5476875" y="3946525"/>
            <a:ext cx="709613"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83" name="Rectangle 32"/>
          <p:cNvSpPr>
            <a:spLocks noChangeArrowheads="1"/>
          </p:cNvSpPr>
          <p:nvPr/>
        </p:nvSpPr>
        <p:spPr bwMode="auto">
          <a:xfrm>
            <a:off x="5508625" y="399415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D005 – </a:t>
            </a:r>
            <a:endParaRPr lang="de-DE" altLang="en-US"/>
          </a:p>
        </p:txBody>
      </p:sp>
      <p:sp>
        <p:nvSpPr>
          <p:cNvPr id="49184" name="Rectangle 33"/>
          <p:cNvSpPr>
            <a:spLocks noChangeArrowheads="1"/>
          </p:cNvSpPr>
          <p:nvPr/>
        </p:nvSpPr>
        <p:spPr bwMode="auto">
          <a:xfrm>
            <a:off x="5618163" y="4262438"/>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$450</a:t>
            </a:r>
            <a:endParaRPr lang="de-DE" altLang="en-US"/>
          </a:p>
        </p:txBody>
      </p:sp>
      <p:sp>
        <p:nvSpPr>
          <p:cNvPr id="49185" name="Rectangle 34"/>
          <p:cNvSpPr>
            <a:spLocks noChangeArrowheads="1"/>
          </p:cNvSpPr>
          <p:nvPr/>
        </p:nvSpPr>
        <p:spPr bwMode="auto">
          <a:xfrm>
            <a:off x="5634038" y="2717800"/>
            <a:ext cx="709612"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86" name="Rectangle 35"/>
          <p:cNvSpPr>
            <a:spLocks noChangeArrowheads="1"/>
          </p:cNvSpPr>
          <p:nvPr/>
        </p:nvSpPr>
        <p:spPr bwMode="auto">
          <a:xfrm>
            <a:off x="5665788" y="276542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D010 – </a:t>
            </a:r>
            <a:endParaRPr lang="de-DE" altLang="en-US"/>
          </a:p>
        </p:txBody>
      </p:sp>
      <p:sp>
        <p:nvSpPr>
          <p:cNvPr id="49187" name="Rectangle 36"/>
          <p:cNvSpPr>
            <a:spLocks noChangeArrowheads="1"/>
          </p:cNvSpPr>
          <p:nvPr/>
        </p:nvSpPr>
        <p:spPr bwMode="auto">
          <a:xfrm>
            <a:off x="5776913" y="303371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$275</a:t>
            </a:r>
            <a:endParaRPr lang="de-DE" altLang="en-US"/>
          </a:p>
        </p:txBody>
      </p:sp>
      <p:sp>
        <p:nvSpPr>
          <p:cNvPr id="49188" name="Rectangle 37"/>
          <p:cNvSpPr>
            <a:spLocks noChangeArrowheads="1"/>
          </p:cNvSpPr>
          <p:nvPr/>
        </p:nvSpPr>
        <p:spPr bwMode="auto">
          <a:xfrm>
            <a:off x="6532563" y="252888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89" name="Rectangle 38"/>
          <p:cNvSpPr>
            <a:spLocks noChangeArrowheads="1"/>
          </p:cNvSpPr>
          <p:nvPr/>
        </p:nvSpPr>
        <p:spPr bwMode="auto">
          <a:xfrm>
            <a:off x="6564313" y="257651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A005 – </a:t>
            </a:r>
            <a:endParaRPr lang="de-DE" altLang="en-US"/>
          </a:p>
        </p:txBody>
      </p:sp>
      <p:sp>
        <p:nvSpPr>
          <p:cNvPr id="49190" name="Rectangle 39"/>
          <p:cNvSpPr>
            <a:spLocks noChangeArrowheads="1"/>
          </p:cNvSpPr>
          <p:nvPr/>
        </p:nvSpPr>
        <p:spPr bwMode="auto">
          <a:xfrm>
            <a:off x="6673850" y="2844800"/>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$200</a:t>
            </a:r>
            <a:endParaRPr lang="de-DE" altLang="en-US"/>
          </a:p>
        </p:txBody>
      </p:sp>
    </p:spTree>
    <p:extLst>
      <p:ext uri="{BB962C8B-B14F-4D97-AF65-F5344CB8AC3E}">
        <p14:creationId xmlns:p14="http://schemas.microsoft.com/office/powerpoint/2010/main" val="402009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reeform 41"/>
          <p:cNvSpPr>
            <a:spLocks/>
          </p:cNvSpPr>
          <p:nvPr/>
        </p:nvSpPr>
        <p:spPr bwMode="auto">
          <a:xfrm>
            <a:off x="6454775" y="2317750"/>
            <a:ext cx="1333500" cy="1666875"/>
          </a:xfrm>
          <a:custGeom>
            <a:avLst/>
            <a:gdLst>
              <a:gd name="T0" fmla="*/ 2147483646 w 84"/>
              <a:gd name="T1" fmla="*/ 2147483646 h 105"/>
              <a:gd name="T2" fmla="*/ 0 w 84"/>
              <a:gd name="T3" fmla="*/ 2147483646 h 105"/>
              <a:gd name="T4" fmla="*/ 0 w 84"/>
              <a:gd name="T5" fmla="*/ 2147483646 h 105"/>
              <a:gd name="T6" fmla="*/ 0 w 84"/>
              <a:gd name="T7" fmla="*/ 2147483646 h 105"/>
              <a:gd name="T8" fmla="*/ 2147483646 w 84"/>
              <a:gd name="T9" fmla="*/ 2147483646 h 105"/>
              <a:gd name="T10" fmla="*/ 0 60000 65536"/>
              <a:gd name="T11" fmla="*/ 0 60000 65536"/>
              <a:gd name="T12" fmla="*/ 0 60000 65536"/>
              <a:gd name="T13" fmla="*/ 0 60000 65536"/>
              <a:gd name="T14" fmla="*/ 0 60000 65536"/>
              <a:gd name="T15" fmla="*/ 0 w 84"/>
              <a:gd name="T16" fmla="*/ 0 h 105"/>
              <a:gd name="T17" fmla="*/ 84 w 84"/>
              <a:gd name="T18" fmla="*/ 105 h 105"/>
            </a:gdLst>
            <a:ahLst/>
            <a:cxnLst>
              <a:cxn ang="T10">
                <a:pos x="T0" y="T1"/>
              </a:cxn>
              <a:cxn ang="T11">
                <a:pos x="T2" y="T3"/>
              </a:cxn>
              <a:cxn ang="T12">
                <a:pos x="T4" y="T5"/>
              </a:cxn>
              <a:cxn ang="T13">
                <a:pos x="T6" y="T7"/>
              </a:cxn>
              <a:cxn ang="T14">
                <a:pos x="T8" y="T9"/>
              </a:cxn>
            </a:cxnLst>
            <a:rect l="T15" t="T16" r="T17" b="T18"/>
            <a:pathLst>
              <a:path w="84" h="105">
                <a:moveTo>
                  <a:pt x="84" y="43"/>
                </a:moveTo>
                <a:cubicBezTo>
                  <a:pt x="64" y="16"/>
                  <a:pt x="33" y="1"/>
                  <a:pt x="0" y="1"/>
                </a:cubicBezTo>
                <a:cubicBezTo>
                  <a:pt x="0" y="0"/>
                  <a:pt x="0" y="1"/>
                  <a:pt x="0" y="1"/>
                </a:cubicBezTo>
                <a:lnTo>
                  <a:pt x="0" y="105"/>
                </a:lnTo>
                <a:lnTo>
                  <a:pt x="84" y="43"/>
                </a:lnTo>
                <a:close/>
              </a:path>
            </a:pathLst>
          </a:custGeom>
          <a:solidFill>
            <a:schemeClr val="accent2"/>
          </a:solidFill>
          <a:ln w="15875">
            <a:solidFill>
              <a:srgbClr val="000000"/>
            </a:solidFill>
            <a:prstDash val="solid"/>
            <a:round/>
            <a:headEnd/>
            <a:tailEnd/>
          </a:ln>
        </p:spPr>
        <p:txBody>
          <a:bodyPr/>
          <a:lstStyle/>
          <a:p>
            <a:endParaRPr lang="en-US"/>
          </a:p>
        </p:txBody>
      </p:sp>
      <p:sp>
        <p:nvSpPr>
          <p:cNvPr id="51203" name="Freeform 42"/>
          <p:cNvSpPr>
            <a:spLocks/>
          </p:cNvSpPr>
          <p:nvPr/>
        </p:nvSpPr>
        <p:spPr bwMode="auto">
          <a:xfrm>
            <a:off x="6486525" y="3032125"/>
            <a:ext cx="1571625" cy="982663"/>
          </a:xfrm>
          <a:custGeom>
            <a:avLst/>
            <a:gdLst>
              <a:gd name="T0" fmla="*/ 2147483646 w 99"/>
              <a:gd name="T1" fmla="*/ 2147483646 h 62"/>
              <a:gd name="T2" fmla="*/ 2147483646 w 99"/>
              <a:gd name="T3" fmla="*/ 0 h 62"/>
              <a:gd name="T4" fmla="*/ 0 w 99"/>
              <a:gd name="T5" fmla="*/ 2147483646 h 62"/>
              <a:gd name="T6" fmla="*/ 2147483646 w 99"/>
              <a:gd name="T7" fmla="*/ 2147483646 h 62"/>
              <a:gd name="T8" fmla="*/ 0 60000 65536"/>
              <a:gd name="T9" fmla="*/ 0 60000 65536"/>
              <a:gd name="T10" fmla="*/ 0 60000 65536"/>
              <a:gd name="T11" fmla="*/ 0 60000 65536"/>
              <a:gd name="T12" fmla="*/ 0 w 99"/>
              <a:gd name="T13" fmla="*/ 0 h 62"/>
              <a:gd name="T14" fmla="*/ 99 w 99"/>
              <a:gd name="T15" fmla="*/ 62 h 62"/>
            </a:gdLst>
            <a:ahLst/>
            <a:cxnLst>
              <a:cxn ang="T8">
                <a:pos x="T0" y="T1"/>
              </a:cxn>
              <a:cxn ang="T9">
                <a:pos x="T2" y="T3"/>
              </a:cxn>
              <a:cxn ang="T10">
                <a:pos x="T4" y="T5"/>
              </a:cxn>
              <a:cxn ang="T11">
                <a:pos x="T6" y="T7"/>
              </a:cxn>
            </a:cxnLst>
            <a:rect l="T12" t="T13" r="T14" b="T15"/>
            <a:pathLst>
              <a:path w="99" h="62">
                <a:moveTo>
                  <a:pt x="99" y="29"/>
                </a:moveTo>
                <a:cubicBezTo>
                  <a:pt x="96" y="19"/>
                  <a:pt x="91" y="9"/>
                  <a:pt x="84" y="0"/>
                </a:cubicBezTo>
                <a:lnTo>
                  <a:pt x="0" y="62"/>
                </a:lnTo>
                <a:lnTo>
                  <a:pt x="99" y="29"/>
                </a:lnTo>
                <a:close/>
              </a:path>
            </a:pathLst>
          </a:custGeom>
          <a:solidFill>
            <a:srgbClr val="FCEB6A"/>
          </a:solidFill>
          <a:ln w="15875">
            <a:solidFill>
              <a:srgbClr val="000000"/>
            </a:solidFill>
            <a:prstDash val="solid"/>
            <a:round/>
            <a:headEnd/>
            <a:tailEnd/>
          </a:ln>
        </p:spPr>
        <p:txBody>
          <a:bodyPr/>
          <a:lstStyle/>
          <a:p>
            <a:endParaRPr lang="en-US"/>
          </a:p>
        </p:txBody>
      </p:sp>
      <p:sp>
        <p:nvSpPr>
          <p:cNvPr id="51204" name="Freeform 43"/>
          <p:cNvSpPr>
            <a:spLocks/>
          </p:cNvSpPr>
          <p:nvPr/>
        </p:nvSpPr>
        <p:spPr bwMode="auto">
          <a:xfrm>
            <a:off x="6486525" y="3532188"/>
            <a:ext cx="1666875" cy="1030287"/>
          </a:xfrm>
          <a:custGeom>
            <a:avLst/>
            <a:gdLst>
              <a:gd name="T0" fmla="*/ 2147483646 w 105"/>
              <a:gd name="T1" fmla="*/ 2147483646 h 65"/>
              <a:gd name="T2" fmla="*/ 2147483646 w 105"/>
              <a:gd name="T3" fmla="*/ 2147483646 h 65"/>
              <a:gd name="T4" fmla="*/ 2147483646 w 105"/>
              <a:gd name="T5" fmla="*/ 0 h 65"/>
              <a:gd name="T6" fmla="*/ 0 w 105"/>
              <a:gd name="T7" fmla="*/ 2147483646 h 65"/>
              <a:gd name="T8" fmla="*/ 2147483646 w 105"/>
              <a:gd name="T9" fmla="*/ 2147483646 h 65"/>
              <a:gd name="T10" fmla="*/ 0 60000 65536"/>
              <a:gd name="T11" fmla="*/ 0 60000 65536"/>
              <a:gd name="T12" fmla="*/ 0 60000 65536"/>
              <a:gd name="T13" fmla="*/ 0 60000 65536"/>
              <a:gd name="T14" fmla="*/ 0 60000 65536"/>
              <a:gd name="T15" fmla="*/ 0 w 105"/>
              <a:gd name="T16" fmla="*/ 0 h 65"/>
              <a:gd name="T17" fmla="*/ 105 w 105"/>
              <a:gd name="T18" fmla="*/ 65 h 65"/>
            </a:gdLst>
            <a:ahLst/>
            <a:cxnLst>
              <a:cxn ang="T10">
                <a:pos x="T0" y="T1"/>
              </a:cxn>
              <a:cxn ang="T11">
                <a:pos x="T2" y="T3"/>
              </a:cxn>
              <a:cxn ang="T12">
                <a:pos x="T4" y="T5"/>
              </a:cxn>
              <a:cxn ang="T13">
                <a:pos x="T6" y="T7"/>
              </a:cxn>
              <a:cxn ang="T14">
                <a:pos x="T8" y="T9"/>
              </a:cxn>
            </a:cxnLst>
            <a:rect l="T15" t="T16" r="T17" b="T18"/>
            <a:pathLst>
              <a:path w="105" h="65">
                <a:moveTo>
                  <a:pt x="100" y="65"/>
                </a:moveTo>
                <a:cubicBezTo>
                  <a:pt x="103" y="55"/>
                  <a:pt x="105" y="44"/>
                  <a:pt x="105" y="33"/>
                </a:cubicBezTo>
                <a:cubicBezTo>
                  <a:pt x="105" y="22"/>
                  <a:pt x="103" y="11"/>
                  <a:pt x="99" y="0"/>
                </a:cubicBezTo>
                <a:lnTo>
                  <a:pt x="0" y="33"/>
                </a:lnTo>
                <a:lnTo>
                  <a:pt x="100" y="65"/>
                </a:lnTo>
                <a:close/>
              </a:path>
            </a:pathLst>
          </a:custGeom>
          <a:solidFill>
            <a:srgbClr val="DBB40D"/>
          </a:solidFill>
          <a:ln w="15875">
            <a:solidFill>
              <a:srgbClr val="000000"/>
            </a:solidFill>
            <a:prstDash val="solid"/>
            <a:round/>
            <a:headEnd/>
            <a:tailEnd/>
          </a:ln>
        </p:spPr>
        <p:txBody>
          <a:bodyPr/>
          <a:lstStyle/>
          <a:p>
            <a:endParaRPr lang="en-US"/>
          </a:p>
        </p:txBody>
      </p:sp>
      <p:sp>
        <p:nvSpPr>
          <p:cNvPr id="51205" name="Freeform 44"/>
          <p:cNvSpPr>
            <a:spLocks/>
          </p:cNvSpPr>
          <p:nvPr/>
        </p:nvSpPr>
        <p:spPr bwMode="auto">
          <a:xfrm>
            <a:off x="5470525" y="4078288"/>
            <a:ext cx="2571750" cy="1651000"/>
          </a:xfrm>
          <a:custGeom>
            <a:avLst/>
            <a:gdLst>
              <a:gd name="T0" fmla="*/ 0 w 162"/>
              <a:gd name="T1" fmla="*/ 2147483646 h 104"/>
              <a:gd name="T2" fmla="*/ 2147483646 w 162"/>
              <a:gd name="T3" fmla="*/ 2147483646 h 104"/>
              <a:gd name="T4" fmla="*/ 2147483646 w 162"/>
              <a:gd name="T5" fmla="*/ 2147483646 h 104"/>
              <a:gd name="T6" fmla="*/ 2147483646 w 162"/>
              <a:gd name="T7" fmla="*/ 0 h 104"/>
              <a:gd name="T8" fmla="*/ 0 w 162"/>
              <a:gd name="T9" fmla="*/ 2147483646 h 104"/>
              <a:gd name="T10" fmla="*/ 0 60000 65536"/>
              <a:gd name="T11" fmla="*/ 0 60000 65536"/>
              <a:gd name="T12" fmla="*/ 0 60000 65536"/>
              <a:gd name="T13" fmla="*/ 0 60000 65536"/>
              <a:gd name="T14" fmla="*/ 0 60000 65536"/>
              <a:gd name="T15" fmla="*/ 0 w 162"/>
              <a:gd name="T16" fmla="*/ 0 h 104"/>
              <a:gd name="T17" fmla="*/ 162 w 162"/>
              <a:gd name="T18" fmla="*/ 104 h 104"/>
            </a:gdLst>
            <a:ahLst/>
            <a:cxnLst>
              <a:cxn ang="T10">
                <a:pos x="T0" y="T1"/>
              </a:cxn>
              <a:cxn ang="T11">
                <a:pos x="T2" y="T3"/>
              </a:cxn>
              <a:cxn ang="T12">
                <a:pos x="T4" y="T5"/>
              </a:cxn>
              <a:cxn ang="T13">
                <a:pos x="T6" y="T7"/>
              </a:cxn>
              <a:cxn ang="T14">
                <a:pos x="T8" y="T9"/>
              </a:cxn>
            </a:cxnLst>
            <a:rect l="T15" t="T16" r="T17" b="T18"/>
            <a:pathLst>
              <a:path w="162" h="104">
                <a:moveTo>
                  <a:pt x="0" y="84"/>
                </a:moveTo>
                <a:cubicBezTo>
                  <a:pt x="18" y="97"/>
                  <a:pt x="40" y="104"/>
                  <a:pt x="62" y="104"/>
                </a:cubicBezTo>
                <a:cubicBezTo>
                  <a:pt x="107" y="104"/>
                  <a:pt x="148" y="75"/>
                  <a:pt x="162" y="32"/>
                </a:cubicBezTo>
                <a:lnTo>
                  <a:pt x="62" y="0"/>
                </a:lnTo>
                <a:lnTo>
                  <a:pt x="0" y="84"/>
                </a:lnTo>
                <a:close/>
              </a:path>
            </a:pathLst>
          </a:custGeom>
          <a:solidFill>
            <a:srgbClr val="B2E6B2"/>
          </a:solidFill>
          <a:ln w="15875">
            <a:solidFill>
              <a:srgbClr val="000000"/>
            </a:solidFill>
            <a:prstDash val="solid"/>
            <a:round/>
            <a:headEnd/>
            <a:tailEnd/>
          </a:ln>
        </p:spPr>
        <p:txBody>
          <a:bodyPr/>
          <a:lstStyle/>
          <a:p>
            <a:endParaRPr lang="en-US"/>
          </a:p>
        </p:txBody>
      </p:sp>
      <p:sp>
        <p:nvSpPr>
          <p:cNvPr id="51206" name="Freeform 45"/>
          <p:cNvSpPr>
            <a:spLocks/>
          </p:cNvSpPr>
          <p:nvPr/>
        </p:nvSpPr>
        <p:spPr bwMode="auto">
          <a:xfrm>
            <a:off x="4819650" y="4062413"/>
            <a:ext cx="1587500" cy="1333500"/>
          </a:xfrm>
          <a:custGeom>
            <a:avLst/>
            <a:gdLst>
              <a:gd name="T0" fmla="*/ 0 w 100"/>
              <a:gd name="T1" fmla="*/ 2147483646 h 84"/>
              <a:gd name="T2" fmla="*/ 2147483646 w 100"/>
              <a:gd name="T3" fmla="*/ 2147483646 h 84"/>
              <a:gd name="T4" fmla="*/ 2147483646 w 100"/>
              <a:gd name="T5" fmla="*/ 0 h 84"/>
              <a:gd name="T6" fmla="*/ 0 w 100"/>
              <a:gd name="T7" fmla="*/ 2147483646 h 84"/>
              <a:gd name="T8" fmla="*/ 0 60000 65536"/>
              <a:gd name="T9" fmla="*/ 0 60000 65536"/>
              <a:gd name="T10" fmla="*/ 0 60000 65536"/>
              <a:gd name="T11" fmla="*/ 0 60000 65536"/>
              <a:gd name="T12" fmla="*/ 0 w 100"/>
              <a:gd name="T13" fmla="*/ 0 h 84"/>
              <a:gd name="T14" fmla="*/ 100 w 100"/>
              <a:gd name="T15" fmla="*/ 84 h 84"/>
            </a:gdLst>
            <a:ahLst/>
            <a:cxnLst>
              <a:cxn ang="T8">
                <a:pos x="T0" y="T1"/>
              </a:cxn>
              <a:cxn ang="T9">
                <a:pos x="T2" y="T3"/>
              </a:cxn>
              <a:cxn ang="T10">
                <a:pos x="T4" y="T5"/>
              </a:cxn>
              <a:cxn ang="T11">
                <a:pos x="T6" y="T7"/>
              </a:cxn>
            </a:cxnLst>
            <a:rect l="T12" t="T13" r="T14" b="T15"/>
            <a:pathLst>
              <a:path w="100" h="84">
                <a:moveTo>
                  <a:pt x="0" y="32"/>
                </a:moveTo>
                <a:cubicBezTo>
                  <a:pt x="7" y="53"/>
                  <a:pt x="20" y="71"/>
                  <a:pt x="38" y="84"/>
                </a:cubicBezTo>
                <a:lnTo>
                  <a:pt x="100" y="0"/>
                </a:lnTo>
                <a:lnTo>
                  <a:pt x="0" y="32"/>
                </a:lnTo>
                <a:close/>
              </a:path>
            </a:pathLst>
          </a:custGeom>
          <a:solidFill>
            <a:schemeClr val="hlink"/>
          </a:solidFill>
          <a:ln w="15875">
            <a:solidFill>
              <a:srgbClr val="000000"/>
            </a:solidFill>
            <a:prstDash val="solid"/>
            <a:round/>
            <a:headEnd/>
            <a:tailEnd/>
          </a:ln>
        </p:spPr>
        <p:txBody>
          <a:bodyPr/>
          <a:lstStyle/>
          <a:p>
            <a:endParaRPr lang="en-US"/>
          </a:p>
        </p:txBody>
      </p:sp>
      <p:sp>
        <p:nvSpPr>
          <p:cNvPr id="51207" name="Freeform 46"/>
          <p:cNvSpPr>
            <a:spLocks/>
          </p:cNvSpPr>
          <p:nvPr/>
        </p:nvSpPr>
        <p:spPr bwMode="auto">
          <a:xfrm>
            <a:off x="4724400" y="2682875"/>
            <a:ext cx="1666875" cy="1839913"/>
          </a:xfrm>
          <a:custGeom>
            <a:avLst/>
            <a:gdLst>
              <a:gd name="T0" fmla="*/ 2147483646 w 105"/>
              <a:gd name="T1" fmla="*/ 0 h 116"/>
              <a:gd name="T2" fmla="*/ 2147483646 w 105"/>
              <a:gd name="T3" fmla="*/ 2147483646 h 116"/>
              <a:gd name="T4" fmla="*/ 2147483646 w 105"/>
              <a:gd name="T5" fmla="*/ 2147483646 h 116"/>
              <a:gd name="T6" fmla="*/ 2147483646 w 105"/>
              <a:gd name="T7" fmla="*/ 2147483646 h 116"/>
              <a:gd name="T8" fmla="*/ 2147483646 w 105"/>
              <a:gd name="T9" fmla="*/ 0 h 116"/>
              <a:gd name="T10" fmla="*/ 0 60000 65536"/>
              <a:gd name="T11" fmla="*/ 0 60000 65536"/>
              <a:gd name="T12" fmla="*/ 0 60000 65536"/>
              <a:gd name="T13" fmla="*/ 0 60000 65536"/>
              <a:gd name="T14" fmla="*/ 0 60000 65536"/>
              <a:gd name="T15" fmla="*/ 0 w 105"/>
              <a:gd name="T16" fmla="*/ 0 h 116"/>
              <a:gd name="T17" fmla="*/ 105 w 105"/>
              <a:gd name="T18" fmla="*/ 116 h 116"/>
            </a:gdLst>
            <a:ahLst/>
            <a:cxnLst>
              <a:cxn ang="T10">
                <a:pos x="T0" y="T1"/>
              </a:cxn>
              <a:cxn ang="T11">
                <a:pos x="T2" y="T3"/>
              </a:cxn>
              <a:cxn ang="T12">
                <a:pos x="T4" y="T5"/>
              </a:cxn>
              <a:cxn ang="T13">
                <a:pos x="T6" y="T7"/>
              </a:cxn>
              <a:cxn ang="T14">
                <a:pos x="T8" y="T9"/>
              </a:cxn>
            </a:cxnLst>
            <a:rect l="T15" t="T16" r="T17" b="T18"/>
            <a:pathLst>
              <a:path w="105" h="116">
                <a:moveTo>
                  <a:pt x="44" y="0"/>
                </a:moveTo>
                <a:cubicBezTo>
                  <a:pt x="16" y="19"/>
                  <a:pt x="1" y="51"/>
                  <a:pt x="1" y="84"/>
                </a:cubicBezTo>
                <a:cubicBezTo>
                  <a:pt x="0" y="95"/>
                  <a:pt x="2" y="105"/>
                  <a:pt x="5" y="116"/>
                </a:cubicBezTo>
                <a:lnTo>
                  <a:pt x="105" y="84"/>
                </a:lnTo>
                <a:lnTo>
                  <a:pt x="44" y="0"/>
                </a:lnTo>
                <a:close/>
              </a:path>
            </a:pathLst>
          </a:custGeom>
          <a:solidFill>
            <a:schemeClr val="tx2"/>
          </a:solidFill>
          <a:ln w="15875">
            <a:solidFill>
              <a:srgbClr val="000000"/>
            </a:solidFill>
            <a:prstDash val="solid"/>
            <a:round/>
            <a:headEnd/>
            <a:tailEnd/>
          </a:ln>
        </p:spPr>
        <p:txBody>
          <a:bodyPr/>
          <a:lstStyle/>
          <a:p>
            <a:endParaRPr lang="en-US"/>
          </a:p>
        </p:txBody>
      </p:sp>
      <p:sp>
        <p:nvSpPr>
          <p:cNvPr id="51208" name="Freeform 47"/>
          <p:cNvSpPr>
            <a:spLocks/>
          </p:cNvSpPr>
          <p:nvPr/>
        </p:nvSpPr>
        <p:spPr bwMode="auto">
          <a:xfrm>
            <a:off x="5454650" y="2333625"/>
            <a:ext cx="968375" cy="1651000"/>
          </a:xfrm>
          <a:custGeom>
            <a:avLst/>
            <a:gdLst>
              <a:gd name="T0" fmla="*/ 2147483646 w 61"/>
              <a:gd name="T1" fmla="*/ 0 h 104"/>
              <a:gd name="T2" fmla="*/ 0 w 61"/>
              <a:gd name="T3" fmla="*/ 2147483646 h 104"/>
              <a:gd name="T4" fmla="*/ 2147483646 w 61"/>
              <a:gd name="T5" fmla="*/ 2147483646 h 104"/>
              <a:gd name="T6" fmla="*/ 2147483646 w 61"/>
              <a:gd name="T7" fmla="*/ 0 h 104"/>
              <a:gd name="T8" fmla="*/ 0 60000 65536"/>
              <a:gd name="T9" fmla="*/ 0 60000 65536"/>
              <a:gd name="T10" fmla="*/ 0 60000 65536"/>
              <a:gd name="T11" fmla="*/ 0 60000 65536"/>
              <a:gd name="T12" fmla="*/ 0 w 61"/>
              <a:gd name="T13" fmla="*/ 0 h 104"/>
              <a:gd name="T14" fmla="*/ 61 w 61"/>
              <a:gd name="T15" fmla="*/ 104 h 104"/>
            </a:gdLst>
            <a:ahLst/>
            <a:cxnLst>
              <a:cxn ang="T8">
                <a:pos x="T0" y="T1"/>
              </a:cxn>
              <a:cxn ang="T9">
                <a:pos x="T2" y="T3"/>
              </a:cxn>
              <a:cxn ang="T10">
                <a:pos x="T4" y="T5"/>
              </a:cxn>
              <a:cxn ang="T11">
                <a:pos x="T6" y="T7"/>
              </a:cxn>
            </a:cxnLst>
            <a:rect l="T12" t="T13" r="T14" b="T15"/>
            <a:pathLst>
              <a:path w="61" h="104">
                <a:moveTo>
                  <a:pt x="61" y="0"/>
                </a:moveTo>
                <a:cubicBezTo>
                  <a:pt x="39" y="0"/>
                  <a:pt x="17" y="7"/>
                  <a:pt x="0" y="20"/>
                </a:cubicBezTo>
                <a:lnTo>
                  <a:pt x="61" y="104"/>
                </a:lnTo>
                <a:lnTo>
                  <a:pt x="61" y="0"/>
                </a:lnTo>
                <a:close/>
              </a:path>
            </a:pathLst>
          </a:custGeom>
          <a:solidFill>
            <a:schemeClr val="accent1"/>
          </a:solidFill>
          <a:ln w="15875">
            <a:solidFill>
              <a:srgbClr val="000000"/>
            </a:solidFill>
            <a:prstDash val="solid"/>
            <a:round/>
            <a:headEnd/>
            <a:tailEnd/>
          </a:ln>
        </p:spPr>
        <p:txBody>
          <a:bodyPr/>
          <a:lstStyle/>
          <a:p>
            <a:endParaRPr lang="en-US"/>
          </a:p>
        </p:txBody>
      </p:sp>
      <p:sp>
        <p:nvSpPr>
          <p:cNvPr id="51209" name="Rectangle 2"/>
          <p:cNvSpPr>
            <a:spLocks noGrp="1"/>
          </p:cNvSpPr>
          <p:nvPr>
            <p:ph type="title" idx="4294967295"/>
          </p:nvPr>
        </p:nvSpPr>
        <p:spPr/>
        <p:txBody>
          <a:bodyPr/>
          <a:lstStyle/>
          <a:p>
            <a:r>
              <a:rPr lang="en-US" altLang="en-US" smtClean="0">
                <a:latin typeface="Arial" panose="020B0604020202020204" pitchFamily="34" charset="0"/>
              </a:rPr>
              <a:t>Assessment</a:t>
            </a:r>
          </a:p>
        </p:txBody>
      </p:sp>
      <p:sp>
        <p:nvSpPr>
          <p:cNvPr id="51210" name="Oval 4"/>
          <p:cNvSpPr>
            <a:spLocks noChangeArrowheads="1"/>
          </p:cNvSpPr>
          <p:nvPr/>
        </p:nvSpPr>
        <p:spPr bwMode="auto">
          <a:xfrm>
            <a:off x="539750" y="2708275"/>
            <a:ext cx="2601913" cy="2592388"/>
          </a:xfrm>
          <a:prstGeom prst="ellipse">
            <a:avLst/>
          </a:prstGeom>
          <a:solidFill>
            <a:srgbClr val="DBB40D"/>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A020 – IT</a:t>
            </a:r>
          </a:p>
          <a:p>
            <a:pPr algn="ctr">
              <a:spcBef>
                <a:spcPct val="0"/>
              </a:spcBef>
              <a:buFontTx/>
              <a:buNone/>
            </a:pPr>
            <a:r>
              <a:rPr lang="en-US" altLang="en-US" sz="1800" b="0">
                <a:solidFill>
                  <a:srgbClr val="000000"/>
                </a:solidFill>
              </a:rPr>
              <a:t>Software Expense</a:t>
            </a:r>
          </a:p>
          <a:p>
            <a:pPr algn="ctr">
              <a:spcBef>
                <a:spcPct val="0"/>
              </a:spcBef>
              <a:buFontTx/>
              <a:buNone/>
            </a:pPr>
            <a:r>
              <a:rPr lang="en-US" altLang="en-US" sz="1800" b="0">
                <a:solidFill>
                  <a:srgbClr val="000000"/>
                </a:solidFill>
              </a:rPr>
              <a:t>$4,200</a:t>
            </a:r>
          </a:p>
          <a:p>
            <a:pPr algn="ctr">
              <a:spcBef>
                <a:spcPct val="0"/>
              </a:spcBef>
              <a:buFontTx/>
              <a:buNone/>
            </a:pPr>
            <a:endParaRPr lang="en-US" altLang="en-US" sz="1800" b="0">
              <a:solidFill>
                <a:srgbClr val="000000"/>
              </a:solidFill>
            </a:endParaRPr>
          </a:p>
          <a:p>
            <a:pPr algn="ctr">
              <a:spcBef>
                <a:spcPct val="0"/>
              </a:spcBef>
              <a:buFontTx/>
              <a:buNone/>
            </a:pPr>
            <a:r>
              <a:rPr lang="en-US" altLang="en-US" sz="1800" b="0">
                <a:solidFill>
                  <a:srgbClr val="000000"/>
                </a:solidFill>
              </a:rPr>
              <a:t>A020 – IT</a:t>
            </a:r>
          </a:p>
          <a:p>
            <a:pPr algn="ctr">
              <a:spcBef>
                <a:spcPct val="0"/>
              </a:spcBef>
              <a:buFontTx/>
              <a:buNone/>
            </a:pPr>
            <a:r>
              <a:rPr lang="en-US" altLang="en-US" sz="1800" b="0">
                <a:solidFill>
                  <a:srgbClr val="000000"/>
                </a:solidFill>
              </a:rPr>
              <a:t>Supplies Expense</a:t>
            </a:r>
          </a:p>
          <a:p>
            <a:pPr algn="ctr">
              <a:spcBef>
                <a:spcPct val="0"/>
              </a:spcBef>
              <a:buFontTx/>
              <a:buNone/>
            </a:pPr>
            <a:r>
              <a:rPr lang="en-US" altLang="en-US" sz="1800" b="0">
                <a:solidFill>
                  <a:srgbClr val="000000"/>
                </a:solidFill>
              </a:rPr>
              <a:t>$500</a:t>
            </a:r>
          </a:p>
        </p:txBody>
      </p:sp>
      <p:sp>
        <p:nvSpPr>
          <p:cNvPr id="51211" name="AutoShape 5"/>
          <p:cNvSpPr>
            <a:spLocks noChangeArrowheads="1"/>
          </p:cNvSpPr>
          <p:nvPr/>
        </p:nvSpPr>
        <p:spPr bwMode="auto">
          <a:xfrm>
            <a:off x="3289300" y="3495675"/>
            <a:ext cx="1371600" cy="1066800"/>
          </a:xfrm>
          <a:prstGeom prst="rightArrow">
            <a:avLst>
              <a:gd name="adj1" fmla="val 50000"/>
              <a:gd name="adj2" fmla="val 32143"/>
            </a:avLst>
          </a:prstGeom>
          <a:solidFill>
            <a:srgbClr val="DBB40D"/>
          </a:solidFill>
          <a:ln w="12700">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Assessment</a:t>
            </a:r>
          </a:p>
        </p:txBody>
      </p:sp>
      <p:sp>
        <p:nvSpPr>
          <p:cNvPr id="51212"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Sending cost center</a:t>
            </a:r>
          </a:p>
        </p:txBody>
      </p:sp>
      <p:sp>
        <p:nvSpPr>
          <p:cNvPr id="51213" name="Rectangle 5"/>
          <p:cNvSpPr>
            <a:spLocks noChangeArrowheads="1"/>
          </p:cNvSpPr>
          <p:nvPr/>
        </p:nvSpPr>
        <p:spPr bwMode="auto">
          <a:xfrm>
            <a:off x="2771775" y="1989138"/>
            <a:ext cx="23764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Primary and secondary cost elements</a:t>
            </a:r>
          </a:p>
        </p:txBody>
      </p:sp>
      <p:sp>
        <p:nvSpPr>
          <p:cNvPr id="51214"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Receiving cost centers</a:t>
            </a:r>
          </a:p>
        </p:txBody>
      </p:sp>
      <p:sp>
        <p:nvSpPr>
          <p:cNvPr id="51215" name="Rectangle 25"/>
          <p:cNvSpPr>
            <a:spLocks noChangeArrowheads="1"/>
          </p:cNvSpPr>
          <p:nvPr/>
        </p:nvSpPr>
        <p:spPr bwMode="auto">
          <a:xfrm>
            <a:off x="7651750" y="4302125"/>
            <a:ext cx="10541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16" name="Rectangle 26"/>
          <p:cNvSpPr>
            <a:spLocks noChangeArrowheads="1"/>
          </p:cNvSpPr>
          <p:nvPr/>
        </p:nvSpPr>
        <p:spPr bwMode="auto">
          <a:xfrm>
            <a:off x="7683500" y="4351338"/>
            <a:ext cx="1004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A020 – 0%</a:t>
            </a:r>
            <a:endParaRPr lang="de-DE" altLang="en-US"/>
          </a:p>
        </p:txBody>
      </p:sp>
      <p:sp>
        <p:nvSpPr>
          <p:cNvPr id="51217" name="Rectangle 27"/>
          <p:cNvSpPr>
            <a:spLocks noChangeArrowheads="1"/>
          </p:cNvSpPr>
          <p:nvPr/>
        </p:nvSpPr>
        <p:spPr bwMode="auto">
          <a:xfrm>
            <a:off x="6643688" y="2671763"/>
            <a:ext cx="11684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18" name="Rectangle 28"/>
          <p:cNvSpPr>
            <a:spLocks noChangeArrowheads="1"/>
          </p:cNvSpPr>
          <p:nvPr/>
        </p:nvSpPr>
        <p:spPr bwMode="auto">
          <a:xfrm>
            <a:off x="6677025" y="271938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A005 – 15%</a:t>
            </a:r>
            <a:endParaRPr lang="de-DE" altLang="en-US"/>
          </a:p>
        </p:txBody>
      </p:sp>
      <p:sp>
        <p:nvSpPr>
          <p:cNvPr id="51219" name="Rectangle 29"/>
          <p:cNvSpPr>
            <a:spLocks noChangeArrowheads="1"/>
          </p:cNvSpPr>
          <p:nvPr/>
        </p:nvSpPr>
        <p:spPr bwMode="auto">
          <a:xfrm>
            <a:off x="7364413" y="3182938"/>
            <a:ext cx="10541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20" name="Rectangle 30"/>
          <p:cNvSpPr>
            <a:spLocks noChangeArrowheads="1"/>
          </p:cNvSpPr>
          <p:nvPr/>
        </p:nvSpPr>
        <p:spPr bwMode="auto">
          <a:xfrm>
            <a:off x="7396163" y="3232150"/>
            <a:ext cx="10048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A010 – 5%</a:t>
            </a:r>
            <a:endParaRPr lang="de-DE" altLang="en-US"/>
          </a:p>
        </p:txBody>
      </p:sp>
      <p:sp>
        <p:nvSpPr>
          <p:cNvPr id="51221" name="Rectangle 31"/>
          <p:cNvSpPr>
            <a:spLocks noChangeArrowheads="1"/>
          </p:cNvSpPr>
          <p:nvPr/>
        </p:nvSpPr>
        <p:spPr bwMode="auto">
          <a:xfrm>
            <a:off x="7396163" y="3790950"/>
            <a:ext cx="1166812"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22" name="Rectangle 32"/>
          <p:cNvSpPr>
            <a:spLocks noChangeArrowheads="1"/>
          </p:cNvSpPr>
          <p:nvPr/>
        </p:nvSpPr>
        <p:spPr bwMode="auto">
          <a:xfrm>
            <a:off x="7427913" y="3838575"/>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A015 – 10%</a:t>
            </a:r>
            <a:endParaRPr lang="de-DE" altLang="en-US"/>
          </a:p>
        </p:txBody>
      </p:sp>
      <p:sp>
        <p:nvSpPr>
          <p:cNvPr id="51223" name="Rectangle 33"/>
          <p:cNvSpPr>
            <a:spLocks noChangeArrowheads="1"/>
          </p:cNvSpPr>
          <p:nvPr/>
        </p:nvSpPr>
        <p:spPr bwMode="auto">
          <a:xfrm>
            <a:off x="6548438" y="4654550"/>
            <a:ext cx="1166812"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24" name="Rectangle 34"/>
          <p:cNvSpPr>
            <a:spLocks noChangeArrowheads="1"/>
          </p:cNvSpPr>
          <p:nvPr/>
        </p:nvSpPr>
        <p:spPr bwMode="auto">
          <a:xfrm>
            <a:off x="6580188" y="4702175"/>
            <a:ext cx="11064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S005 – 30%</a:t>
            </a:r>
            <a:endParaRPr lang="de-DE" altLang="en-US"/>
          </a:p>
        </p:txBody>
      </p:sp>
      <p:sp>
        <p:nvSpPr>
          <p:cNvPr id="51225" name="Rectangle 35"/>
          <p:cNvSpPr>
            <a:spLocks noChangeArrowheads="1"/>
          </p:cNvSpPr>
          <p:nvPr/>
        </p:nvSpPr>
        <p:spPr bwMode="auto">
          <a:xfrm>
            <a:off x="4918075" y="4559300"/>
            <a:ext cx="1166813"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26" name="Rectangle 36"/>
          <p:cNvSpPr>
            <a:spLocks noChangeArrowheads="1"/>
          </p:cNvSpPr>
          <p:nvPr/>
        </p:nvSpPr>
        <p:spPr bwMode="auto">
          <a:xfrm>
            <a:off x="4949825" y="4606925"/>
            <a:ext cx="1106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S010 – 10%</a:t>
            </a:r>
            <a:endParaRPr lang="de-DE" altLang="en-US"/>
          </a:p>
        </p:txBody>
      </p:sp>
      <p:sp>
        <p:nvSpPr>
          <p:cNvPr id="51227" name="Rectangle 37"/>
          <p:cNvSpPr>
            <a:spLocks noChangeArrowheads="1"/>
          </p:cNvSpPr>
          <p:nvPr/>
        </p:nvSpPr>
        <p:spPr bwMode="auto">
          <a:xfrm>
            <a:off x="4886325" y="3471863"/>
            <a:ext cx="1166813" cy="382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28" name="Rectangle 38"/>
          <p:cNvSpPr>
            <a:spLocks noChangeArrowheads="1"/>
          </p:cNvSpPr>
          <p:nvPr/>
        </p:nvSpPr>
        <p:spPr bwMode="auto">
          <a:xfrm>
            <a:off x="4918075" y="351948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D005 – 20%</a:t>
            </a:r>
            <a:endParaRPr lang="de-DE" altLang="en-US"/>
          </a:p>
        </p:txBody>
      </p:sp>
      <p:sp>
        <p:nvSpPr>
          <p:cNvPr id="51229" name="Rectangle 39"/>
          <p:cNvSpPr>
            <a:spLocks noChangeArrowheads="1"/>
          </p:cNvSpPr>
          <p:nvPr/>
        </p:nvSpPr>
        <p:spPr bwMode="auto">
          <a:xfrm>
            <a:off x="5492750" y="2511425"/>
            <a:ext cx="11684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30" name="Rectangle 40"/>
          <p:cNvSpPr>
            <a:spLocks noChangeArrowheads="1"/>
          </p:cNvSpPr>
          <p:nvPr/>
        </p:nvSpPr>
        <p:spPr bwMode="auto">
          <a:xfrm>
            <a:off x="5526088" y="256063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D010 – 10%</a:t>
            </a:r>
            <a:endParaRPr lang="de-DE" altLang="en-US"/>
          </a:p>
        </p:txBody>
      </p:sp>
    </p:spTree>
    <p:extLst>
      <p:ext uri="{BB962C8B-B14F-4D97-AF65-F5344CB8AC3E}">
        <p14:creationId xmlns:p14="http://schemas.microsoft.com/office/powerpoint/2010/main" val="2196646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r>
              <a:rPr lang="en-US" altLang="en-US" smtClean="0">
                <a:latin typeface="Arial" panose="020B0604020202020204" pitchFamily="34" charset="0"/>
              </a:rPr>
              <a:t>Assessment</a:t>
            </a:r>
          </a:p>
        </p:txBody>
      </p:sp>
      <p:sp>
        <p:nvSpPr>
          <p:cNvPr id="53251" name="Oval 4"/>
          <p:cNvSpPr>
            <a:spLocks noChangeArrowheads="1"/>
          </p:cNvSpPr>
          <p:nvPr/>
        </p:nvSpPr>
        <p:spPr bwMode="auto">
          <a:xfrm>
            <a:off x="539750" y="2708275"/>
            <a:ext cx="2601913" cy="2592388"/>
          </a:xfrm>
          <a:prstGeom prst="ellipse">
            <a:avLst/>
          </a:prstGeom>
          <a:solidFill>
            <a:srgbClr val="DBB40D"/>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A020 – IT</a:t>
            </a:r>
          </a:p>
          <a:p>
            <a:pPr algn="ctr">
              <a:spcBef>
                <a:spcPct val="0"/>
              </a:spcBef>
              <a:buFontTx/>
              <a:buNone/>
            </a:pPr>
            <a:r>
              <a:rPr lang="en-US" altLang="en-US" sz="1800" b="0">
                <a:solidFill>
                  <a:srgbClr val="000000"/>
                </a:solidFill>
              </a:rPr>
              <a:t>Software Expense</a:t>
            </a:r>
          </a:p>
          <a:p>
            <a:pPr algn="ctr">
              <a:spcBef>
                <a:spcPct val="0"/>
              </a:spcBef>
              <a:buFontTx/>
              <a:buNone/>
            </a:pPr>
            <a:r>
              <a:rPr lang="en-US" altLang="en-US" sz="1800" b="0">
                <a:solidFill>
                  <a:srgbClr val="000000"/>
                </a:solidFill>
              </a:rPr>
              <a:t>$4,200</a:t>
            </a:r>
          </a:p>
          <a:p>
            <a:pPr algn="ctr">
              <a:spcBef>
                <a:spcPct val="0"/>
              </a:spcBef>
              <a:buFontTx/>
              <a:buNone/>
            </a:pPr>
            <a:endParaRPr lang="en-US" altLang="en-US" sz="1800" b="0">
              <a:solidFill>
                <a:srgbClr val="000000"/>
              </a:solidFill>
            </a:endParaRPr>
          </a:p>
          <a:p>
            <a:pPr algn="ctr">
              <a:spcBef>
                <a:spcPct val="0"/>
              </a:spcBef>
              <a:buFontTx/>
              <a:buNone/>
            </a:pPr>
            <a:r>
              <a:rPr lang="en-US" altLang="en-US" sz="1800" b="0">
                <a:solidFill>
                  <a:srgbClr val="000000"/>
                </a:solidFill>
              </a:rPr>
              <a:t>A020 – IT</a:t>
            </a:r>
          </a:p>
          <a:p>
            <a:pPr algn="ctr">
              <a:spcBef>
                <a:spcPct val="0"/>
              </a:spcBef>
              <a:buFontTx/>
              <a:buNone/>
            </a:pPr>
            <a:r>
              <a:rPr lang="en-US" altLang="en-US" sz="1800" b="0">
                <a:solidFill>
                  <a:srgbClr val="000000"/>
                </a:solidFill>
              </a:rPr>
              <a:t>Supplies Expense</a:t>
            </a:r>
          </a:p>
          <a:p>
            <a:pPr algn="ctr">
              <a:spcBef>
                <a:spcPct val="0"/>
              </a:spcBef>
              <a:buFontTx/>
              <a:buNone/>
            </a:pPr>
            <a:r>
              <a:rPr lang="en-US" altLang="en-US" sz="1800" b="0">
                <a:solidFill>
                  <a:srgbClr val="000000"/>
                </a:solidFill>
              </a:rPr>
              <a:t>$500</a:t>
            </a:r>
          </a:p>
        </p:txBody>
      </p:sp>
      <p:sp>
        <p:nvSpPr>
          <p:cNvPr id="53252" name="AutoShape 5"/>
          <p:cNvSpPr>
            <a:spLocks noChangeArrowheads="1"/>
          </p:cNvSpPr>
          <p:nvPr/>
        </p:nvSpPr>
        <p:spPr bwMode="auto">
          <a:xfrm>
            <a:off x="3289300" y="3495675"/>
            <a:ext cx="1371600" cy="1066800"/>
          </a:xfrm>
          <a:prstGeom prst="rightArrow">
            <a:avLst>
              <a:gd name="adj1" fmla="val 50000"/>
              <a:gd name="adj2" fmla="val 32143"/>
            </a:avLst>
          </a:prstGeom>
          <a:solidFill>
            <a:srgbClr val="DBB40D"/>
          </a:solidFill>
          <a:ln w="12700">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Assessment</a:t>
            </a:r>
          </a:p>
        </p:txBody>
      </p:sp>
      <p:sp>
        <p:nvSpPr>
          <p:cNvPr id="53253"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Sending cost center</a:t>
            </a:r>
          </a:p>
        </p:txBody>
      </p:sp>
      <p:sp>
        <p:nvSpPr>
          <p:cNvPr id="53254" name="Rectangle 5"/>
          <p:cNvSpPr>
            <a:spLocks noChangeArrowheads="1"/>
          </p:cNvSpPr>
          <p:nvPr/>
        </p:nvSpPr>
        <p:spPr bwMode="auto">
          <a:xfrm>
            <a:off x="2771775" y="1989138"/>
            <a:ext cx="23764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Primary and secondary cost elements</a:t>
            </a:r>
          </a:p>
        </p:txBody>
      </p:sp>
      <p:sp>
        <p:nvSpPr>
          <p:cNvPr id="53255"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Receiving cost centers</a:t>
            </a:r>
          </a:p>
        </p:txBody>
      </p:sp>
      <p:sp>
        <p:nvSpPr>
          <p:cNvPr id="53256" name="Freeform 19"/>
          <p:cNvSpPr>
            <a:spLocks/>
          </p:cNvSpPr>
          <p:nvPr/>
        </p:nvSpPr>
        <p:spPr bwMode="auto">
          <a:xfrm>
            <a:off x="6454775" y="2317750"/>
            <a:ext cx="1333500" cy="1666875"/>
          </a:xfrm>
          <a:custGeom>
            <a:avLst/>
            <a:gdLst>
              <a:gd name="T0" fmla="*/ 2147483646 w 84"/>
              <a:gd name="T1" fmla="*/ 2147483646 h 105"/>
              <a:gd name="T2" fmla="*/ 0 w 84"/>
              <a:gd name="T3" fmla="*/ 2147483646 h 105"/>
              <a:gd name="T4" fmla="*/ 0 w 84"/>
              <a:gd name="T5" fmla="*/ 2147483646 h 105"/>
              <a:gd name="T6" fmla="*/ 0 w 84"/>
              <a:gd name="T7" fmla="*/ 2147483646 h 105"/>
              <a:gd name="T8" fmla="*/ 2147483646 w 84"/>
              <a:gd name="T9" fmla="*/ 2147483646 h 105"/>
              <a:gd name="T10" fmla="*/ 0 60000 65536"/>
              <a:gd name="T11" fmla="*/ 0 60000 65536"/>
              <a:gd name="T12" fmla="*/ 0 60000 65536"/>
              <a:gd name="T13" fmla="*/ 0 60000 65536"/>
              <a:gd name="T14" fmla="*/ 0 60000 65536"/>
              <a:gd name="T15" fmla="*/ 0 w 84"/>
              <a:gd name="T16" fmla="*/ 0 h 105"/>
              <a:gd name="T17" fmla="*/ 84 w 84"/>
              <a:gd name="T18" fmla="*/ 105 h 105"/>
            </a:gdLst>
            <a:ahLst/>
            <a:cxnLst>
              <a:cxn ang="T10">
                <a:pos x="T0" y="T1"/>
              </a:cxn>
              <a:cxn ang="T11">
                <a:pos x="T2" y="T3"/>
              </a:cxn>
              <a:cxn ang="T12">
                <a:pos x="T4" y="T5"/>
              </a:cxn>
              <a:cxn ang="T13">
                <a:pos x="T6" y="T7"/>
              </a:cxn>
              <a:cxn ang="T14">
                <a:pos x="T8" y="T9"/>
              </a:cxn>
            </a:cxnLst>
            <a:rect l="T15" t="T16" r="T17" b="T18"/>
            <a:pathLst>
              <a:path w="84" h="105">
                <a:moveTo>
                  <a:pt x="84" y="43"/>
                </a:moveTo>
                <a:cubicBezTo>
                  <a:pt x="64" y="16"/>
                  <a:pt x="33" y="1"/>
                  <a:pt x="0" y="1"/>
                </a:cubicBezTo>
                <a:cubicBezTo>
                  <a:pt x="0" y="0"/>
                  <a:pt x="0" y="1"/>
                  <a:pt x="0" y="1"/>
                </a:cubicBezTo>
                <a:lnTo>
                  <a:pt x="0" y="105"/>
                </a:lnTo>
                <a:lnTo>
                  <a:pt x="84" y="43"/>
                </a:lnTo>
                <a:close/>
              </a:path>
            </a:pathLst>
          </a:custGeom>
          <a:solidFill>
            <a:schemeClr val="accent2"/>
          </a:solidFill>
          <a:ln w="15875">
            <a:solidFill>
              <a:srgbClr val="000000"/>
            </a:solidFill>
            <a:prstDash val="solid"/>
            <a:round/>
            <a:headEnd/>
            <a:tailEnd/>
          </a:ln>
        </p:spPr>
        <p:txBody>
          <a:bodyPr/>
          <a:lstStyle/>
          <a:p>
            <a:endParaRPr lang="en-US"/>
          </a:p>
        </p:txBody>
      </p:sp>
      <p:sp>
        <p:nvSpPr>
          <p:cNvPr id="53257" name="Freeform 20"/>
          <p:cNvSpPr>
            <a:spLocks/>
          </p:cNvSpPr>
          <p:nvPr/>
        </p:nvSpPr>
        <p:spPr bwMode="auto">
          <a:xfrm>
            <a:off x="6486525" y="3032125"/>
            <a:ext cx="1571625" cy="982663"/>
          </a:xfrm>
          <a:custGeom>
            <a:avLst/>
            <a:gdLst>
              <a:gd name="T0" fmla="*/ 2147483646 w 99"/>
              <a:gd name="T1" fmla="*/ 2147483646 h 62"/>
              <a:gd name="T2" fmla="*/ 2147483646 w 99"/>
              <a:gd name="T3" fmla="*/ 0 h 62"/>
              <a:gd name="T4" fmla="*/ 0 w 99"/>
              <a:gd name="T5" fmla="*/ 2147483646 h 62"/>
              <a:gd name="T6" fmla="*/ 2147483646 w 99"/>
              <a:gd name="T7" fmla="*/ 2147483646 h 62"/>
              <a:gd name="T8" fmla="*/ 0 60000 65536"/>
              <a:gd name="T9" fmla="*/ 0 60000 65536"/>
              <a:gd name="T10" fmla="*/ 0 60000 65536"/>
              <a:gd name="T11" fmla="*/ 0 60000 65536"/>
              <a:gd name="T12" fmla="*/ 0 w 99"/>
              <a:gd name="T13" fmla="*/ 0 h 62"/>
              <a:gd name="T14" fmla="*/ 99 w 99"/>
              <a:gd name="T15" fmla="*/ 62 h 62"/>
            </a:gdLst>
            <a:ahLst/>
            <a:cxnLst>
              <a:cxn ang="T8">
                <a:pos x="T0" y="T1"/>
              </a:cxn>
              <a:cxn ang="T9">
                <a:pos x="T2" y="T3"/>
              </a:cxn>
              <a:cxn ang="T10">
                <a:pos x="T4" y="T5"/>
              </a:cxn>
              <a:cxn ang="T11">
                <a:pos x="T6" y="T7"/>
              </a:cxn>
            </a:cxnLst>
            <a:rect l="T12" t="T13" r="T14" b="T15"/>
            <a:pathLst>
              <a:path w="99" h="62">
                <a:moveTo>
                  <a:pt x="99" y="29"/>
                </a:moveTo>
                <a:cubicBezTo>
                  <a:pt x="96" y="19"/>
                  <a:pt x="91" y="9"/>
                  <a:pt x="84" y="0"/>
                </a:cubicBezTo>
                <a:lnTo>
                  <a:pt x="0" y="62"/>
                </a:lnTo>
                <a:lnTo>
                  <a:pt x="99" y="29"/>
                </a:lnTo>
                <a:close/>
              </a:path>
            </a:pathLst>
          </a:custGeom>
          <a:solidFill>
            <a:srgbClr val="FCEB6A"/>
          </a:solidFill>
          <a:ln w="15875">
            <a:solidFill>
              <a:srgbClr val="000000"/>
            </a:solidFill>
            <a:prstDash val="solid"/>
            <a:round/>
            <a:headEnd/>
            <a:tailEnd/>
          </a:ln>
        </p:spPr>
        <p:txBody>
          <a:bodyPr/>
          <a:lstStyle/>
          <a:p>
            <a:endParaRPr lang="en-US"/>
          </a:p>
        </p:txBody>
      </p:sp>
      <p:sp>
        <p:nvSpPr>
          <p:cNvPr id="53258" name="Freeform 21"/>
          <p:cNvSpPr>
            <a:spLocks/>
          </p:cNvSpPr>
          <p:nvPr/>
        </p:nvSpPr>
        <p:spPr bwMode="auto">
          <a:xfrm>
            <a:off x="6486525" y="3532188"/>
            <a:ext cx="1666875" cy="1030287"/>
          </a:xfrm>
          <a:custGeom>
            <a:avLst/>
            <a:gdLst>
              <a:gd name="T0" fmla="*/ 2147483646 w 105"/>
              <a:gd name="T1" fmla="*/ 2147483646 h 65"/>
              <a:gd name="T2" fmla="*/ 2147483646 w 105"/>
              <a:gd name="T3" fmla="*/ 2147483646 h 65"/>
              <a:gd name="T4" fmla="*/ 2147483646 w 105"/>
              <a:gd name="T5" fmla="*/ 0 h 65"/>
              <a:gd name="T6" fmla="*/ 0 w 105"/>
              <a:gd name="T7" fmla="*/ 2147483646 h 65"/>
              <a:gd name="T8" fmla="*/ 2147483646 w 105"/>
              <a:gd name="T9" fmla="*/ 2147483646 h 65"/>
              <a:gd name="T10" fmla="*/ 0 60000 65536"/>
              <a:gd name="T11" fmla="*/ 0 60000 65536"/>
              <a:gd name="T12" fmla="*/ 0 60000 65536"/>
              <a:gd name="T13" fmla="*/ 0 60000 65536"/>
              <a:gd name="T14" fmla="*/ 0 60000 65536"/>
              <a:gd name="T15" fmla="*/ 0 w 105"/>
              <a:gd name="T16" fmla="*/ 0 h 65"/>
              <a:gd name="T17" fmla="*/ 105 w 105"/>
              <a:gd name="T18" fmla="*/ 65 h 65"/>
            </a:gdLst>
            <a:ahLst/>
            <a:cxnLst>
              <a:cxn ang="T10">
                <a:pos x="T0" y="T1"/>
              </a:cxn>
              <a:cxn ang="T11">
                <a:pos x="T2" y="T3"/>
              </a:cxn>
              <a:cxn ang="T12">
                <a:pos x="T4" y="T5"/>
              </a:cxn>
              <a:cxn ang="T13">
                <a:pos x="T6" y="T7"/>
              </a:cxn>
              <a:cxn ang="T14">
                <a:pos x="T8" y="T9"/>
              </a:cxn>
            </a:cxnLst>
            <a:rect l="T15" t="T16" r="T17" b="T18"/>
            <a:pathLst>
              <a:path w="105" h="65">
                <a:moveTo>
                  <a:pt x="100" y="65"/>
                </a:moveTo>
                <a:cubicBezTo>
                  <a:pt x="103" y="55"/>
                  <a:pt x="105" y="44"/>
                  <a:pt x="105" y="33"/>
                </a:cubicBezTo>
                <a:cubicBezTo>
                  <a:pt x="105" y="22"/>
                  <a:pt x="103" y="11"/>
                  <a:pt x="99" y="0"/>
                </a:cubicBezTo>
                <a:lnTo>
                  <a:pt x="0" y="33"/>
                </a:lnTo>
                <a:lnTo>
                  <a:pt x="100" y="65"/>
                </a:lnTo>
                <a:close/>
              </a:path>
            </a:pathLst>
          </a:custGeom>
          <a:solidFill>
            <a:srgbClr val="DBB40D"/>
          </a:solidFill>
          <a:ln w="15875">
            <a:solidFill>
              <a:srgbClr val="000000"/>
            </a:solidFill>
            <a:prstDash val="solid"/>
            <a:round/>
            <a:headEnd/>
            <a:tailEnd/>
          </a:ln>
        </p:spPr>
        <p:txBody>
          <a:bodyPr/>
          <a:lstStyle/>
          <a:p>
            <a:endParaRPr lang="en-US"/>
          </a:p>
        </p:txBody>
      </p:sp>
      <p:sp>
        <p:nvSpPr>
          <p:cNvPr id="53259" name="Freeform 23"/>
          <p:cNvSpPr>
            <a:spLocks/>
          </p:cNvSpPr>
          <p:nvPr/>
        </p:nvSpPr>
        <p:spPr bwMode="auto">
          <a:xfrm>
            <a:off x="5470525" y="4078288"/>
            <a:ext cx="2571750" cy="1651000"/>
          </a:xfrm>
          <a:custGeom>
            <a:avLst/>
            <a:gdLst>
              <a:gd name="T0" fmla="*/ 0 w 162"/>
              <a:gd name="T1" fmla="*/ 2147483646 h 104"/>
              <a:gd name="T2" fmla="*/ 2147483646 w 162"/>
              <a:gd name="T3" fmla="*/ 2147483646 h 104"/>
              <a:gd name="T4" fmla="*/ 2147483646 w 162"/>
              <a:gd name="T5" fmla="*/ 2147483646 h 104"/>
              <a:gd name="T6" fmla="*/ 2147483646 w 162"/>
              <a:gd name="T7" fmla="*/ 0 h 104"/>
              <a:gd name="T8" fmla="*/ 0 w 162"/>
              <a:gd name="T9" fmla="*/ 2147483646 h 104"/>
              <a:gd name="T10" fmla="*/ 0 60000 65536"/>
              <a:gd name="T11" fmla="*/ 0 60000 65536"/>
              <a:gd name="T12" fmla="*/ 0 60000 65536"/>
              <a:gd name="T13" fmla="*/ 0 60000 65536"/>
              <a:gd name="T14" fmla="*/ 0 60000 65536"/>
              <a:gd name="T15" fmla="*/ 0 w 162"/>
              <a:gd name="T16" fmla="*/ 0 h 104"/>
              <a:gd name="T17" fmla="*/ 162 w 162"/>
              <a:gd name="T18" fmla="*/ 104 h 104"/>
            </a:gdLst>
            <a:ahLst/>
            <a:cxnLst>
              <a:cxn ang="T10">
                <a:pos x="T0" y="T1"/>
              </a:cxn>
              <a:cxn ang="T11">
                <a:pos x="T2" y="T3"/>
              </a:cxn>
              <a:cxn ang="T12">
                <a:pos x="T4" y="T5"/>
              </a:cxn>
              <a:cxn ang="T13">
                <a:pos x="T6" y="T7"/>
              </a:cxn>
              <a:cxn ang="T14">
                <a:pos x="T8" y="T9"/>
              </a:cxn>
            </a:cxnLst>
            <a:rect l="T15" t="T16" r="T17" b="T18"/>
            <a:pathLst>
              <a:path w="162" h="104">
                <a:moveTo>
                  <a:pt x="0" y="84"/>
                </a:moveTo>
                <a:cubicBezTo>
                  <a:pt x="18" y="97"/>
                  <a:pt x="40" y="104"/>
                  <a:pt x="62" y="104"/>
                </a:cubicBezTo>
                <a:cubicBezTo>
                  <a:pt x="107" y="104"/>
                  <a:pt x="148" y="75"/>
                  <a:pt x="162" y="32"/>
                </a:cubicBezTo>
                <a:lnTo>
                  <a:pt x="62" y="0"/>
                </a:lnTo>
                <a:lnTo>
                  <a:pt x="0" y="84"/>
                </a:lnTo>
                <a:close/>
              </a:path>
            </a:pathLst>
          </a:custGeom>
          <a:solidFill>
            <a:srgbClr val="B2E6B2"/>
          </a:solidFill>
          <a:ln w="15875">
            <a:solidFill>
              <a:srgbClr val="000000"/>
            </a:solidFill>
            <a:prstDash val="solid"/>
            <a:round/>
            <a:headEnd/>
            <a:tailEnd/>
          </a:ln>
        </p:spPr>
        <p:txBody>
          <a:bodyPr/>
          <a:lstStyle/>
          <a:p>
            <a:endParaRPr lang="en-US"/>
          </a:p>
        </p:txBody>
      </p:sp>
      <p:sp>
        <p:nvSpPr>
          <p:cNvPr id="53260" name="Freeform 24"/>
          <p:cNvSpPr>
            <a:spLocks/>
          </p:cNvSpPr>
          <p:nvPr/>
        </p:nvSpPr>
        <p:spPr bwMode="auto">
          <a:xfrm>
            <a:off x="4819650" y="4062413"/>
            <a:ext cx="1587500" cy="1333500"/>
          </a:xfrm>
          <a:custGeom>
            <a:avLst/>
            <a:gdLst>
              <a:gd name="T0" fmla="*/ 0 w 100"/>
              <a:gd name="T1" fmla="*/ 2147483646 h 84"/>
              <a:gd name="T2" fmla="*/ 2147483646 w 100"/>
              <a:gd name="T3" fmla="*/ 2147483646 h 84"/>
              <a:gd name="T4" fmla="*/ 2147483646 w 100"/>
              <a:gd name="T5" fmla="*/ 0 h 84"/>
              <a:gd name="T6" fmla="*/ 0 w 100"/>
              <a:gd name="T7" fmla="*/ 2147483646 h 84"/>
              <a:gd name="T8" fmla="*/ 0 60000 65536"/>
              <a:gd name="T9" fmla="*/ 0 60000 65536"/>
              <a:gd name="T10" fmla="*/ 0 60000 65536"/>
              <a:gd name="T11" fmla="*/ 0 60000 65536"/>
              <a:gd name="T12" fmla="*/ 0 w 100"/>
              <a:gd name="T13" fmla="*/ 0 h 84"/>
              <a:gd name="T14" fmla="*/ 100 w 100"/>
              <a:gd name="T15" fmla="*/ 84 h 84"/>
            </a:gdLst>
            <a:ahLst/>
            <a:cxnLst>
              <a:cxn ang="T8">
                <a:pos x="T0" y="T1"/>
              </a:cxn>
              <a:cxn ang="T9">
                <a:pos x="T2" y="T3"/>
              </a:cxn>
              <a:cxn ang="T10">
                <a:pos x="T4" y="T5"/>
              </a:cxn>
              <a:cxn ang="T11">
                <a:pos x="T6" y="T7"/>
              </a:cxn>
            </a:cxnLst>
            <a:rect l="T12" t="T13" r="T14" b="T15"/>
            <a:pathLst>
              <a:path w="100" h="84">
                <a:moveTo>
                  <a:pt x="0" y="32"/>
                </a:moveTo>
                <a:cubicBezTo>
                  <a:pt x="7" y="53"/>
                  <a:pt x="20" y="71"/>
                  <a:pt x="38" y="84"/>
                </a:cubicBezTo>
                <a:lnTo>
                  <a:pt x="100" y="0"/>
                </a:lnTo>
                <a:lnTo>
                  <a:pt x="0" y="32"/>
                </a:lnTo>
                <a:close/>
              </a:path>
            </a:pathLst>
          </a:custGeom>
          <a:solidFill>
            <a:schemeClr val="hlink"/>
          </a:solidFill>
          <a:ln w="15875">
            <a:solidFill>
              <a:srgbClr val="000000"/>
            </a:solidFill>
            <a:prstDash val="solid"/>
            <a:round/>
            <a:headEnd/>
            <a:tailEnd/>
          </a:ln>
        </p:spPr>
        <p:txBody>
          <a:bodyPr/>
          <a:lstStyle/>
          <a:p>
            <a:endParaRPr lang="en-US"/>
          </a:p>
        </p:txBody>
      </p:sp>
      <p:sp>
        <p:nvSpPr>
          <p:cNvPr id="53261" name="Freeform 25"/>
          <p:cNvSpPr>
            <a:spLocks/>
          </p:cNvSpPr>
          <p:nvPr/>
        </p:nvSpPr>
        <p:spPr bwMode="auto">
          <a:xfrm>
            <a:off x="4724400" y="2682875"/>
            <a:ext cx="1666875" cy="1839913"/>
          </a:xfrm>
          <a:custGeom>
            <a:avLst/>
            <a:gdLst>
              <a:gd name="T0" fmla="*/ 2147483646 w 105"/>
              <a:gd name="T1" fmla="*/ 0 h 116"/>
              <a:gd name="T2" fmla="*/ 2147483646 w 105"/>
              <a:gd name="T3" fmla="*/ 2147483646 h 116"/>
              <a:gd name="T4" fmla="*/ 2147483646 w 105"/>
              <a:gd name="T5" fmla="*/ 2147483646 h 116"/>
              <a:gd name="T6" fmla="*/ 2147483646 w 105"/>
              <a:gd name="T7" fmla="*/ 2147483646 h 116"/>
              <a:gd name="T8" fmla="*/ 2147483646 w 105"/>
              <a:gd name="T9" fmla="*/ 0 h 116"/>
              <a:gd name="T10" fmla="*/ 0 60000 65536"/>
              <a:gd name="T11" fmla="*/ 0 60000 65536"/>
              <a:gd name="T12" fmla="*/ 0 60000 65536"/>
              <a:gd name="T13" fmla="*/ 0 60000 65536"/>
              <a:gd name="T14" fmla="*/ 0 60000 65536"/>
              <a:gd name="T15" fmla="*/ 0 w 105"/>
              <a:gd name="T16" fmla="*/ 0 h 116"/>
              <a:gd name="T17" fmla="*/ 105 w 105"/>
              <a:gd name="T18" fmla="*/ 116 h 116"/>
            </a:gdLst>
            <a:ahLst/>
            <a:cxnLst>
              <a:cxn ang="T10">
                <a:pos x="T0" y="T1"/>
              </a:cxn>
              <a:cxn ang="T11">
                <a:pos x="T2" y="T3"/>
              </a:cxn>
              <a:cxn ang="T12">
                <a:pos x="T4" y="T5"/>
              </a:cxn>
              <a:cxn ang="T13">
                <a:pos x="T6" y="T7"/>
              </a:cxn>
              <a:cxn ang="T14">
                <a:pos x="T8" y="T9"/>
              </a:cxn>
            </a:cxnLst>
            <a:rect l="T15" t="T16" r="T17" b="T18"/>
            <a:pathLst>
              <a:path w="105" h="116">
                <a:moveTo>
                  <a:pt x="44" y="0"/>
                </a:moveTo>
                <a:cubicBezTo>
                  <a:pt x="16" y="19"/>
                  <a:pt x="1" y="51"/>
                  <a:pt x="1" y="84"/>
                </a:cubicBezTo>
                <a:cubicBezTo>
                  <a:pt x="0" y="95"/>
                  <a:pt x="2" y="105"/>
                  <a:pt x="5" y="116"/>
                </a:cubicBezTo>
                <a:lnTo>
                  <a:pt x="105" y="84"/>
                </a:lnTo>
                <a:lnTo>
                  <a:pt x="44" y="0"/>
                </a:lnTo>
                <a:close/>
              </a:path>
            </a:pathLst>
          </a:custGeom>
          <a:solidFill>
            <a:schemeClr val="tx2"/>
          </a:solidFill>
          <a:ln w="15875">
            <a:solidFill>
              <a:srgbClr val="000000"/>
            </a:solidFill>
            <a:prstDash val="solid"/>
            <a:round/>
            <a:headEnd/>
            <a:tailEnd/>
          </a:ln>
        </p:spPr>
        <p:txBody>
          <a:bodyPr/>
          <a:lstStyle/>
          <a:p>
            <a:endParaRPr lang="en-US"/>
          </a:p>
        </p:txBody>
      </p:sp>
      <p:sp>
        <p:nvSpPr>
          <p:cNvPr id="53262" name="Freeform 26"/>
          <p:cNvSpPr>
            <a:spLocks/>
          </p:cNvSpPr>
          <p:nvPr/>
        </p:nvSpPr>
        <p:spPr bwMode="auto">
          <a:xfrm>
            <a:off x="5454650" y="2333625"/>
            <a:ext cx="968375" cy="1651000"/>
          </a:xfrm>
          <a:custGeom>
            <a:avLst/>
            <a:gdLst>
              <a:gd name="T0" fmla="*/ 2147483646 w 61"/>
              <a:gd name="T1" fmla="*/ 0 h 104"/>
              <a:gd name="T2" fmla="*/ 0 w 61"/>
              <a:gd name="T3" fmla="*/ 2147483646 h 104"/>
              <a:gd name="T4" fmla="*/ 2147483646 w 61"/>
              <a:gd name="T5" fmla="*/ 2147483646 h 104"/>
              <a:gd name="T6" fmla="*/ 2147483646 w 61"/>
              <a:gd name="T7" fmla="*/ 0 h 104"/>
              <a:gd name="T8" fmla="*/ 0 60000 65536"/>
              <a:gd name="T9" fmla="*/ 0 60000 65536"/>
              <a:gd name="T10" fmla="*/ 0 60000 65536"/>
              <a:gd name="T11" fmla="*/ 0 60000 65536"/>
              <a:gd name="T12" fmla="*/ 0 w 61"/>
              <a:gd name="T13" fmla="*/ 0 h 104"/>
              <a:gd name="T14" fmla="*/ 61 w 61"/>
              <a:gd name="T15" fmla="*/ 104 h 104"/>
            </a:gdLst>
            <a:ahLst/>
            <a:cxnLst>
              <a:cxn ang="T8">
                <a:pos x="T0" y="T1"/>
              </a:cxn>
              <a:cxn ang="T9">
                <a:pos x="T2" y="T3"/>
              </a:cxn>
              <a:cxn ang="T10">
                <a:pos x="T4" y="T5"/>
              </a:cxn>
              <a:cxn ang="T11">
                <a:pos x="T6" y="T7"/>
              </a:cxn>
            </a:cxnLst>
            <a:rect l="T12" t="T13" r="T14" b="T15"/>
            <a:pathLst>
              <a:path w="61" h="104">
                <a:moveTo>
                  <a:pt x="61" y="0"/>
                </a:moveTo>
                <a:cubicBezTo>
                  <a:pt x="39" y="0"/>
                  <a:pt x="17" y="7"/>
                  <a:pt x="0" y="20"/>
                </a:cubicBezTo>
                <a:lnTo>
                  <a:pt x="61" y="104"/>
                </a:lnTo>
                <a:lnTo>
                  <a:pt x="61" y="0"/>
                </a:lnTo>
                <a:close/>
              </a:path>
            </a:pathLst>
          </a:custGeom>
          <a:solidFill>
            <a:schemeClr val="accent1"/>
          </a:solidFill>
          <a:ln w="15875">
            <a:solidFill>
              <a:srgbClr val="000000"/>
            </a:solidFill>
            <a:prstDash val="solid"/>
            <a:round/>
            <a:headEnd/>
            <a:tailEnd/>
          </a:ln>
        </p:spPr>
        <p:txBody>
          <a:bodyPr/>
          <a:lstStyle/>
          <a:p>
            <a:endParaRPr lang="en-US"/>
          </a:p>
        </p:txBody>
      </p:sp>
      <p:sp>
        <p:nvSpPr>
          <p:cNvPr id="53263" name="Rectangle 27"/>
          <p:cNvSpPr>
            <a:spLocks noChangeArrowheads="1"/>
          </p:cNvSpPr>
          <p:nvPr/>
        </p:nvSpPr>
        <p:spPr bwMode="auto">
          <a:xfrm>
            <a:off x="4660900" y="4665663"/>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64" name="Rectangle 28"/>
          <p:cNvSpPr>
            <a:spLocks noChangeArrowheads="1"/>
          </p:cNvSpPr>
          <p:nvPr/>
        </p:nvSpPr>
        <p:spPr bwMode="auto">
          <a:xfrm>
            <a:off x="4692650" y="4713288"/>
            <a:ext cx="1150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S010 – $470</a:t>
            </a:r>
            <a:endParaRPr lang="de-DE" altLang="en-US"/>
          </a:p>
        </p:txBody>
      </p:sp>
      <p:sp>
        <p:nvSpPr>
          <p:cNvPr id="53265" name="Rectangle 29"/>
          <p:cNvSpPr>
            <a:spLocks noChangeArrowheads="1"/>
          </p:cNvSpPr>
          <p:nvPr/>
        </p:nvSpPr>
        <p:spPr bwMode="auto">
          <a:xfrm>
            <a:off x="5422900" y="3016250"/>
            <a:ext cx="12858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66" name="Rectangle 30"/>
          <p:cNvSpPr>
            <a:spLocks noChangeArrowheads="1"/>
          </p:cNvSpPr>
          <p:nvPr/>
        </p:nvSpPr>
        <p:spPr bwMode="auto">
          <a:xfrm>
            <a:off x="5454650" y="306387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D010 –  $470</a:t>
            </a:r>
            <a:endParaRPr lang="de-DE" altLang="en-US"/>
          </a:p>
        </p:txBody>
      </p:sp>
      <p:sp>
        <p:nvSpPr>
          <p:cNvPr id="53267" name="Rectangle 31"/>
          <p:cNvSpPr>
            <a:spLocks noChangeArrowheads="1"/>
          </p:cNvSpPr>
          <p:nvPr/>
        </p:nvSpPr>
        <p:spPr bwMode="auto">
          <a:xfrm>
            <a:off x="6565900" y="2778125"/>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68" name="Rectangle 32"/>
          <p:cNvSpPr>
            <a:spLocks noChangeArrowheads="1"/>
          </p:cNvSpPr>
          <p:nvPr/>
        </p:nvSpPr>
        <p:spPr bwMode="auto">
          <a:xfrm>
            <a:off x="6597650" y="282575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A005 – $705</a:t>
            </a:r>
            <a:endParaRPr lang="de-DE" altLang="en-US"/>
          </a:p>
        </p:txBody>
      </p:sp>
      <p:sp>
        <p:nvSpPr>
          <p:cNvPr id="53269" name="Rectangle 33"/>
          <p:cNvSpPr>
            <a:spLocks noChangeArrowheads="1"/>
          </p:cNvSpPr>
          <p:nvPr/>
        </p:nvSpPr>
        <p:spPr bwMode="auto">
          <a:xfrm>
            <a:off x="6978650" y="3444875"/>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70" name="Rectangle 34"/>
          <p:cNvSpPr>
            <a:spLocks noChangeArrowheads="1"/>
          </p:cNvSpPr>
          <p:nvPr/>
        </p:nvSpPr>
        <p:spPr bwMode="auto">
          <a:xfrm>
            <a:off x="7010400" y="349250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A010 – $235</a:t>
            </a:r>
            <a:endParaRPr lang="de-DE" altLang="en-US"/>
          </a:p>
        </p:txBody>
      </p:sp>
      <p:sp>
        <p:nvSpPr>
          <p:cNvPr id="53271" name="Rectangle 35"/>
          <p:cNvSpPr>
            <a:spLocks noChangeArrowheads="1"/>
          </p:cNvSpPr>
          <p:nvPr/>
        </p:nvSpPr>
        <p:spPr bwMode="auto">
          <a:xfrm>
            <a:off x="7343775" y="3905250"/>
            <a:ext cx="1222375" cy="379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72" name="Rectangle 36"/>
          <p:cNvSpPr>
            <a:spLocks noChangeArrowheads="1"/>
          </p:cNvSpPr>
          <p:nvPr/>
        </p:nvSpPr>
        <p:spPr bwMode="auto">
          <a:xfrm>
            <a:off x="7375525" y="3952875"/>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A015 – $470</a:t>
            </a:r>
            <a:endParaRPr lang="de-DE" altLang="en-US"/>
          </a:p>
        </p:txBody>
      </p:sp>
      <p:sp>
        <p:nvSpPr>
          <p:cNvPr id="53273" name="Rectangle 37"/>
          <p:cNvSpPr>
            <a:spLocks noChangeArrowheads="1"/>
          </p:cNvSpPr>
          <p:nvPr/>
        </p:nvSpPr>
        <p:spPr bwMode="auto">
          <a:xfrm>
            <a:off x="7264400" y="4284663"/>
            <a:ext cx="93662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74" name="Rectangle 38"/>
          <p:cNvSpPr>
            <a:spLocks noChangeArrowheads="1"/>
          </p:cNvSpPr>
          <p:nvPr/>
        </p:nvSpPr>
        <p:spPr bwMode="auto">
          <a:xfrm>
            <a:off x="7296150" y="4332288"/>
            <a:ext cx="879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A020 –$0</a:t>
            </a:r>
            <a:endParaRPr lang="de-DE" altLang="en-US"/>
          </a:p>
        </p:txBody>
      </p:sp>
      <p:sp>
        <p:nvSpPr>
          <p:cNvPr id="53275" name="Rectangle 39"/>
          <p:cNvSpPr>
            <a:spLocks noChangeArrowheads="1"/>
          </p:cNvSpPr>
          <p:nvPr/>
        </p:nvSpPr>
        <p:spPr bwMode="auto">
          <a:xfrm>
            <a:off x="6264275" y="4840288"/>
            <a:ext cx="1397000"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76" name="Rectangle 40"/>
          <p:cNvSpPr>
            <a:spLocks noChangeArrowheads="1"/>
          </p:cNvSpPr>
          <p:nvPr/>
        </p:nvSpPr>
        <p:spPr bwMode="auto">
          <a:xfrm>
            <a:off x="6296025" y="4887913"/>
            <a:ext cx="132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S005 – $1,410</a:t>
            </a:r>
            <a:endParaRPr lang="de-DE" altLang="en-US"/>
          </a:p>
        </p:txBody>
      </p:sp>
      <p:sp>
        <p:nvSpPr>
          <p:cNvPr id="53277" name="Rectangle 41"/>
          <p:cNvSpPr>
            <a:spLocks noChangeArrowheads="1"/>
          </p:cNvSpPr>
          <p:nvPr/>
        </p:nvSpPr>
        <p:spPr bwMode="auto">
          <a:xfrm>
            <a:off x="5041900" y="3635375"/>
            <a:ext cx="1222375" cy="379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78" name="Rectangle 42"/>
          <p:cNvSpPr>
            <a:spLocks noChangeArrowheads="1"/>
          </p:cNvSpPr>
          <p:nvPr/>
        </p:nvSpPr>
        <p:spPr bwMode="auto">
          <a:xfrm>
            <a:off x="5073650" y="368300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D005 – $940</a:t>
            </a:r>
            <a:endParaRPr lang="de-DE" altLang="en-US"/>
          </a:p>
        </p:txBody>
      </p:sp>
    </p:spTree>
    <p:extLst>
      <p:ext uri="{BB962C8B-B14F-4D97-AF65-F5344CB8AC3E}">
        <p14:creationId xmlns:p14="http://schemas.microsoft.com/office/powerpoint/2010/main" val="2511255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smtClean="0">
                <a:latin typeface="Arial" panose="020B0604020202020204" pitchFamily="34" charset="0"/>
              </a:rPr>
              <a:t>SAP CO Module</a:t>
            </a:r>
          </a:p>
        </p:txBody>
      </p:sp>
      <p:sp>
        <p:nvSpPr>
          <p:cNvPr id="55299" name="Rectangle 3"/>
          <p:cNvSpPr>
            <a:spLocks noGrp="1" noChangeArrowheads="1"/>
          </p:cNvSpPr>
          <p:nvPr>
            <p:ph type="body" sz="half" idx="4294967295"/>
          </p:nvPr>
        </p:nvSpPr>
        <p:spPr>
          <a:xfrm>
            <a:off x="539750" y="1268413"/>
            <a:ext cx="8135938" cy="4857750"/>
          </a:xfrm>
          <a:noFill/>
        </p:spPr>
        <p:txBody>
          <a:bodyPr/>
          <a:lstStyle/>
          <a:p>
            <a:r>
              <a:rPr lang="en-US" altLang="en-US" smtClean="0">
                <a:latin typeface="Arial" panose="020B0604020202020204" pitchFamily="34" charset="0"/>
              </a:rPr>
              <a:t>Fully integrated with other SAP modules  including, but not limited to:</a:t>
            </a:r>
          </a:p>
          <a:p>
            <a:pPr lvl="1"/>
            <a:r>
              <a:rPr lang="en-US" altLang="en-US" smtClean="0">
                <a:latin typeface="Arial" panose="020B0604020202020204" pitchFamily="34" charset="0"/>
              </a:rPr>
              <a:t>Financial Accounting (FI)</a:t>
            </a:r>
          </a:p>
          <a:p>
            <a:pPr lvl="1"/>
            <a:r>
              <a:rPr lang="en-US" altLang="en-US" smtClean="0">
                <a:latin typeface="Arial" panose="020B0604020202020204" pitchFamily="34" charset="0"/>
              </a:rPr>
              <a:t>Materials Management (MM)</a:t>
            </a:r>
          </a:p>
          <a:p>
            <a:pPr lvl="1"/>
            <a:r>
              <a:rPr lang="en-US" altLang="en-US" smtClean="0">
                <a:latin typeface="Arial" panose="020B0604020202020204" pitchFamily="34" charset="0"/>
              </a:rPr>
              <a:t>Sales and Distribution (SD)	</a:t>
            </a:r>
          </a:p>
          <a:p>
            <a:pPr lvl="1"/>
            <a:r>
              <a:rPr lang="en-US" altLang="en-US" smtClean="0">
                <a:latin typeface="Arial" panose="020B0604020202020204" pitchFamily="34" charset="0"/>
              </a:rPr>
              <a:t>Production Planning and Execution (PP)</a:t>
            </a:r>
          </a:p>
        </p:txBody>
      </p:sp>
    </p:spTree>
    <p:extLst>
      <p:ext uri="{BB962C8B-B14F-4D97-AF65-F5344CB8AC3E}">
        <p14:creationId xmlns:p14="http://schemas.microsoft.com/office/powerpoint/2010/main" val="3913973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dirty="0"/>
              <a:t>Q &amp; A</a:t>
            </a:r>
          </a:p>
        </p:txBody>
      </p:sp>
    </p:spTree>
    <p:extLst>
      <p:ext uri="{BB962C8B-B14F-4D97-AF65-F5344CB8AC3E}">
        <p14:creationId xmlns:p14="http://schemas.microsoft.com/office/powerpoint/2010/main" val="685601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92" y="482414"/>
            <a:ext cx="7042150" cy="814574"/>
          </a:xfrm>
        </p:spPr>
        <p:txBody>
          <a:bodyPr/>
          <a:lstStyle/>
          <a:p>
            <a:r>
              <a:rPr lang="en-US" altLang="en-US" b="1" dirty="0">
                <a:solidFill>
                  <a:schemeClr val="tx1"/>
                </a:solidFill>
              </a:rPr>
              <a:t>What we will cover next</a:t>
            </a:r>
            <a:r>
              <a:rPr lang="en-US" altLang="en-US" dirty="0">
                <a:solidFill>
                  <a:srgbClr val="003366"/>
                </a:solidFill>
              </a:rPr>
              <a:t/>
            </a:r>
            <a:br>
              <a:rPr lang="en-US" altLang="en-US" dirty="0">
                <a:solidFill>
                  <a:srgbClr val="003366"/>
                </a:solidFill>
              </a:rPr>
            </a:br>
            <a:endParaRPr lang="en-US" dirty="0"/>
          </a:p>
        </p:txBody>
      </p:sp>
      <p:sp>
        <p:nvSpPr>
          <p:cNvPr id="3" name="Content Placeholder 2"/>
          <p:cNvSpPr>
            <a:spLocks noGrp="1"/>
          </p:cNvSpPr>
          <p:nvPr>
            <p:ph idx="1"/>
          </p:nvPr>
        </p:nvSpPr>
        <p:spPr/>
        <p:txBody>
          <a:bodyPr/>
          <a:lstStyle/>
          <a:p>
            <a:r>
              <a:rPr lang="en-US" dirty="0" smtClean="0"/>
              <a:t>Human Capital Management</a:t>
            </a:r>
            <a:endParaRPr lang="en-US" dirty="0"/>
          </a:p>
        </p:txBody>
      </p:sp>
    </p:spTree>
    <p:extLst>
      <p:ext uri="{BB962C8B-B14F-4D97-AF65-F5344CB8AC3E}">
        <p14:creationId xmlns:p14="http://schemas.microsoft.com/office/powerpoint/2010/main" val="163921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smtClean="0">
                <a:latin typeface="Arial" panose="020B0604020202020204" pitchFamily="34" charset="0"/>
              </a:rPr>
              <a:t>Unit Overview</a:t>
            </a:r>
          </a:p>
        </p:txBody>
      </p:sp>
      <p:sp>
        <p:nvSpPr>
          <p:cNvPr id="10243" name="Rectangle 3"/>
          <p:cNvSpPr>
            <a:spLocks noGrp="1" noChangeArrowheads="1"/>
          </p:cNvSpPr>
          <p:nvPr>
            <p:ph type="body" idx="4294967295"/>
          </p:nvPr>
        </p:nvSpPr>
        <p:spPr/>
        <p:txBody>
          <a:bodyPr/>
          <a:lstStyle/>
          <a:p>
            <a:pPr>
              <a:tabLst>
                <a:tab pos="1971675" algn="l"/>
              </a:tabLst>
            </a:pPr>
            <a:r>
              <a:rPr lang="en-US" altLang="en-US" sz="2000" smtClean="0">
                <a:latin typeface="Arial" panose="020B0604020202020204" pitchFamily="34" charset="0"/>
              </a:rPr>
              <a:t>CO Organizational Structure</a:t>
            </a:r>
          </a:p>
          <a:p>
            <a:pPr>
              <a:tabLst>
                <a:tab pos="1971675" algn="l"/>
              </a:tabLst>
            </a:pPr>
            <a:r>
              <a:rPr lang="en-US" altLang="en-US" sz="2000" smtClean="0">
                <a:latin typeface="Arial" panose="020B0604020202020204" pitchFamily="34" charset="0"/>
              </a:rPr>
              <a:t>CO Master Data</a:t>
            </a:r>
          </a:p>
          <a:p>
            <a:pPr>
              <a:tabLst>
                <a:tab pos="1971675" algn="l"/>
              </a:tabLst>
            </a:pPr>
            <a:r>
              <a:rPr lang="en-US" altLang="en-US" sz="2000" smtClean="0">
                <a:latin typeface="Arial" panose="020B0604020202020204" pitchFamily="34" charset="0"/>
              </a:rPr>
              <a:t>CO Processes</a:t>
            </a:r>
          </a:p>
        </p:txBody>
      </p:sp>
    </p:spTree>
    <p:extLst>
      <p:ext uri="{BB962C8B-B14F-4D97-AF65-F5344CB8AC3E}">
        <p14:creationId xmlns:p14="http://schemas.microsoft.com/office/powerpoint/2010/main" val="2242520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p:txBody>
          <a:bodyPr/>
          <a:lstStyle/>
          <a:p>
            <a:r>
              <a:rPr lang="en-US" altLang="en-US" smtClean="0">
                <a:latin typeface="Arial" panose="020B0604020202020204" pitchFamily="34" charset="0"/>
              </a:rPr>
              <a:t>Goal of Controlling (CO)</a:t>
            </a:r>
          </a:p>
        </p:txBody>
      </p:sp>
      <p:sp>
        <p:nvSpPr>
          <p:cNvPr id="12291" name="Rectangle 3"/>
          <p:cNvSpPr>
            <a:spLocks noGrp="1" noChangeArrowheads="1"/>
          </p:cNvSpPr>
          <p:nvPr>
            <p:ph type="body" idx="4294967295"/>
          </p:nvPr>
        </p:nvSpPr>
        <p:spPr/>
        <p:txBody>
          <a:bodyPr/>
          <a:lstStyle/>
          <a:p>
            <a:r>
              <a:rPr lang="en-US" altLang="en-US" sz="2000" smtClean="0">
                <a:latin typeface="Arial" panose="020B0604020202020204" pitchFamily="34" charset="0"/>
              </a:rPr>
              <a:t>Managerial Accounting – also termed Controlling – is designed to collect transactional data that provides a foundation for preparing internal reports that support decision-making within the enterprise.</a:t>
            </a:r>
          </a:p>
          <a:p>
            <a:r>
              <a:rPr lang="en-US" altLang="en-US" sz="2000" smtClean="0">
                <a:latin typeface="Arial" panose="020B0604020202020204" pitchFamily="34" charset="0"/>
              </a:rPr>
              <a:t>These reports are exclusively for use within the enterprise and include:</a:t>
            </a:r>
          </a:p>
          <a:p>
            <a:pPr lvl="1"/>
            <a:r>
              <a:rPr lang="en-US" altLang="en-US" sz="1800" smtClean="0">
                <a:latin typeface="Arial" panose="020B0604020202020204" pitchFamily="34" charset="0"/>
              </a:rPr>
              <a:t>Cost center performance</a:t>
            </a:r>
          </a:p>
          <a:p>
            <a:pPr lvl="1"/>
            <a:r>
              <a:rPr lang="en-US" altLang="en-US" sz="1800" smtClean="0">
                <a:latin typeface="Arial" panose="020B0604020202020204" pitchFamily="34" charset="0"/>
              </a:rPr>
              <a:t>Profit center performance</a:t>
            </a:r>
          </a:p>
          <a:p>
            <a:pPr lvl="1"/>
            <a:r>
              <a:rPr lang="en-US" altLang="en-US" sz="1800" smtClean="0">
                <a:latin typeface="Arial" panose="020B0604020202020204" pitchFamily="34" charset="0"/>
              </a:rPr>
              <a:t>Budgets analyses</a:t>
            </a:r>
          </a:p>
        </p:txBody>
      </p:sp>
    </p:spTree>
    <p:extLst>
      <p:ext uri="{BB962C8B-B14F-4D97-AF65-F5344CB8AC3E}">
        <p14:creationId xmlns:p14="http://schemas.microsoft.com/office/powerpoint/2010/main" val="2510295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smtClean="0">
                <a:latin typeface="Arial" panose="020B0604020202020204" pitchFamily="34" charset="0"/>
              </a:rPr>
              <a:t>Target Audience</a:t>
            </a:r>
          </a:p>
        </p:txBody>
      </p:sp>
      <p:sp>
        <p:nvSpPr>
          <p:cNvPr id="14339" name="Rectangle 3"/>
          <p:cNvSpPr>
            <a:spLocks noGrp="1" noChangeArrowheads="1"/>
          </p:cNvSpPr>
          <p:nvPr>
            <p:ph type="body" idx="4294967295"/>
          </p:nvPr>
        </p:nvSpPr>
        <p:spPr>
          <a:xfrm>
            <a:off x="539750" y="1268413"/>
            <a:ext cx="3527425" cy="4857750"/>
          </a:xfrm>
        </p:spPr>
        <p:txBody>
          <a:bodyPr/>
          <a:lstStyle/>
          <a:p>
            <a:r>
              <a:rPr lang="en-US" altLang="en-US" sz="2000" smtClean="0">
                <a:latin typeface="Arial" panose="020B0604020202020204" pitchFamily="34" charset="0"/>
              </a:rPr>
              <a:t>Executives</a:t>
            </a:r>
          </a:p>
          <a:p>
            <a:r>
              <a:rPr lang="en-US" altLang="en-US" sz="2000" smtClean="0">
                <a:latin typeface="Arial" panose="020B0604020202020204" pitchFamily="34" charset="0"/>
              </a:rPr>
              <a:t>Senior Management</a:t>
            </a:r>
          </a:p>
          <a:p>
            <a:r>
              <a:rPr lang="en-US" altLang="en-US" sz="2000" smtClean="0">
                <a:latin typeface="Arial" panose="020B0604020202020204" pitchFamily="34" charset="0"/>
              </a:rPr>
              <a:t>Department Managers</a:t>
            </a:r>
          </a:p>
          <a:p>
            <a:r>
              <a:rPr lang="en-US" altLang="en-US" sz="2000" smtClean="0">
                <a:latin typeface="Arial" panose="020B0604020202020204" pitchFamily="34" charset="0"/>
              </a:rPr>
              <a:t>Controllers</a:t>
            </a:r>
          </a:p>
          <a:p>
            <a:r>
              <a:rPr lang="en-US" altLang="en-US" sz="2000" smtClean="0">
                <a:latin typeface="Arial" panose="020B0604020202020204" pitchFamily="34" charset="0"/>
              </a:rPr>
              <a:t>Cost Accountants</a:t>
            </a:r>
          </a:p>
        </p:txBody>
      </p:sp>
    </p:spTree>
    <p:extLst>
      <p:ext uri="{BB962C8B-B14F-4D97-AF65-F5344CB8AC3E}">
        <p14:creationId xmlns:p14="http://schemas.microsoft.com/office/powerpoint/2010/main" val="277502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smtClean="0">
                <a:latin typeface="Arial" panose="020B0604020202020204" pitchFamily="34" charset="0"/>
              </a:rPr>
              <a:t>CO Organizational Structure</a:t>
            </a:r>
          </a:p>
        </p:txBody>
      </p:sp>
      <p:sp>
        <p:nvSpPr>
          <p:cNvPr id="16387" name="Rectangle 3"/>
          <p:cNvSpPr>
            <a:spLocks noGrp="1" noChangeArrowheads="1"/>
          </p:cNvSpPr>
          <p:nvPr>
            <p:ph type="body" idx="4294967295"/>
          </p:nvPr>
        </p:nvSpPr>
        <p:spPr/>
        <p:txBody>
          <a:bodyPr/>
          <a:lstStyle/>
          <a:p>
            <a:r>
              <a:rPr lang="en-US" altLang="en-US" sz="2000" smtClean="0">
                <a:latin typeface="Arial" panose="020B0604020202020204" pitchFamily="34" charset="0"/>
              </a:rPr>
              <a:t>Represents the legal and/or organizational views of an enterprise</a:t>
            </a:r>
          </a:p>
          <a:p>
            <a:r>
              <a:rPr lang="en-US" altLang="en-US" sz="2000" smtClean="0">
                <a:latin typeface="Arial" panose="020B0604020202020204" pitchFamily="34" charset="0"/>
              </a:rPr>
              <a:t>Forms a framework that supports the activities of a business in the manner desired by management</a:t>
            </a:r>
          </a:p>
          <a:p>
            <a:r>
              <a:rPr lang="en-US" altLang="en-US" sz="2000" smtClean="0">
                <a:latin typeface="Arial" panose="020B0604020202020204" pitchFamily="34" charset="0"/>
              </a:rPr>
              <a:t>Permits the accurate and organized collection of business information</a:t>
            </a:r>
          </a:p>
          <a:p>
            <a:r>
              <a:rPr lang="en-US" altLang="en-US" sz="2000" smtClean="0">
                <a:latin typeface="Arial" panose="020B0604020202020204" pitchFamily="34" charset="0"/>
              </a:rPr>
              <a:t>Supports the development and presentation of relevant information in order to enable and support business decisions</a:t>
            </a:r>
          </a:p>
        </p:txBody>
      </p:sp>
    </p:spTree>
    <p:extLst>
      <p:ext uri="{BB962C8B-B14F-4D97-AF65-F5344CB8AC3E}">
        <p14:creationId xmlns:p14="http://schemas.microsoft.com/office/powerpoint/2010/main" val="4075354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smtClean="0">
                <a:latin typeface="Arial" panose="020B0604020202020204" pitchFamily="34" charset="0"/>
              </a:rPr>
              <a:t>CO Organizational Structure</a:t>
            </a:r>
          </a:p>
        </p:txBody>
      </p:sp>
      <p:sp>
        <p:nvSpPr>
          <p:cNvPr id="18435" name="Rectangle 3"/>
          <p:cNvSpPr>
            <a:spLocks noGrp="1" noChangeArrowheads="1"/>
          </p:cNvSpPr>
          <p:nvPr>
            <p:ph type="body" idx="4294967295"/>
          </p:nvPr>
        </p:nvSpPr>
        <p:spPr/>
        <p:txBody>
          <a:bodyPr/>
          <a:lstStyle/>
          <a:p>
            <a:r>
              <a:rPr lang="en-US" altLang="en-US" sz="2400" dirty="0" smtClean="0">
                <a:latin typeface="Arial" panose="020B0604020202020204" pitchFamily="34" charset="0"/>
              </a:rPr>
              <a:t>Client</a:t>
            </a:r>
          </a:p>
          <a:p>
            <a:pPr lvl="1"/>
            <a:r>
              <a:rPr lang="en-US" altLang="en-US" sz="2000" dirty="0" smtClean="0">
                <a:latin typeface="Arial" panose="020B0604020202020204" pitchFamily="34" charset="0"/>
              </a:rPr>
              <a:t>An independent environment in the system</a:t>
            </a:r>
          </a:p>
          <a:p>
            <a:r>
              <a:rPr lang="en-US" altLang="en-US" sz="2400" dirty="0" smtClean="0">
                <a:latin typeface="Arial" panose="020B0604020202020204" pitchFamily="34" charset="0"/>
              </a:rPr>
              <a:t>Company Code</a:t>
            </a:r>
          </a:p>
          <a:p>
            <a:pPr lvl="1"/>
            <a:r>
              <a:rPr lang="en-US" altLang="en-US" sz="2000" dirty="0" smtClean="0">
                <a:latin typeface="Arial" panose="020B0604020202020204" pitchFamily="34" charset="0"/>
              </a:rPr>
              <a:t>Represents an independent legal accounting unit</a:t>
            </a:r>
          </a:p>
          <a:p>
            <a:pPr lvl="1"/>
            <a:r>
              <a:rPr lang="en-US" altLang="en-US" sz="2000" dirty="0" smtClean="0">
                <a:latin typeface="Arial" panose="020B0604020202020204" pitchFamily="34" charset="0"/>
              </a:rPr>
              <a:t>Balanced set of books, as required by law, are prepared at this level.</a:t>
            </a:r>
          </a:p>
          <a:p>
            <a:pPr lvl="1"/>
            <a:r>
              <a:rPr lang="en-US" altLang="en-US" sz="2000" dirty="0" smtClean="0">
                <a:latin typeface="Arial" panose="020B0604020202020204" pitchFamily="34" charset="0"/>
              </a:rPr>
              <a:t>A client may have more than one company code</a:t>
            </a:r>
          </a:p>
          <a:p>
            <a:pPr lvl="2"/>
            <a:r>
              <a:rPr lang="en-US" altLang="en-US" sz="1800" dirty="0" smtClean="0">
                <a:latin typeface="Arial" panose="020B0604020202020204" pitchFamily="34" charset="0"/>
              </a:rPr>
              <a:t>United States</a:t>
            </a:r>
          </a:p>
          <a:p>
            <a:pPr lvl="2"/>
            <a:r>
              <a:rPr lang="en-US" altLang="en-US" sz="1800" dirty="0" smtClean="0">
                <a:latin typeface="Arial" panose="020B0604020202020204" pitchFamily="34" charset="0"/>
              </a:rPr>
              <a:t>Germany</a:t>
            </a:r>
          </a:p>
          <a:p>
            <a:pPr lvl="2"/>
            <a:r>
              <a:rPr lang="en-US" altLang="en-US" sz="1800" dirty="0" smtClean="0">
                <a:latin typeface="Arial" panose="020B0604020202020204" pitchFamily="34" charset="0"/>
              </a:rPr>
              <a:t>United Kingdom</a:t>
            </a:r>
          </a:p>
          <a:p>
            <a:pPr lvl="2"/>
            <a:r>
              <a:rPr lang="en-US" altLang="en-US" sz="1800" dirty="0" smtClean="0">
                <a:latin typeface="Arial" panose="020B0604020202020204" pitchFamily="34" charset="0"/>
              </a:rPr>
              <a:t>Australia</a:t>
            </a:r>
          </a:p>
          <a:p>
            <a:pPr marL="914400" lvl="2" indent="0">
              <a:buNone/>
            </a:pPr>
            <a:endParaRPr lang="en-US" altLang="en-US" sz="1800" dirty="0" smtClean="0">
              <a:latin typeface="Arial" panose="020B0604020202020204" pitchFamily="34" charset="0"/>
            </a:endParaRPr>
          </a:p>
        </p:txBody>
      </p:sp>
      <p:grpSp>
        <p:nvGrpSpPr>
          <p:cNvPr id="18436" name="Group 4"/>
          <p:cNvGrpSpPr>
            <a:grpSpLocks/>
          </p:cNvGrpSpPr>
          <p:nvPr/>
        </p:nvGrpSpPr>
        <p:grpSpPr bwMode="auto">
          <a:xfrm>
            <a:off x="5148263" y="4773706"/>
            <a:ext cx="2379662" cy="1103219"/>
            <a:chOff x="2928" y="1469"/>
            <a:chExt cx="2640" cy="1766"/>
          </a:xfrm>
        </p:grpSpPr>
        <p:graphicFrame>
          <p:nvGraphicFramePr>
            <p:cNvPr id="18437" name="Object 5"/>
            <p:cNvGraphicFramePr>
              <a:graphicFrameLocks noChangeAspect="1"/>
            </p:cNvGraphicFramePr>
            <p:nvPr/>
          </p:nvGraphicFramePr>
          <p:xfrm>
            <a:off x="2928" y="1469"/>
            <a:ext cx="2400" cy="1766"/>
          </p:xfrm>
          <a:graphic>
            <a:graphicData uri="http://schemas.openxmlformats.org/presentationml/2006/ole">
              <mc:AlternateContent xmlns:mc="http://schemas.openxmlformats.org/markup-compatibility/2006">
                <mc:Choice xmlns:v="urn:schemas-microsoft-com:vml" Requires="v">
                  <p:oleObj spid="_x0000_s4104" name="Clip" r:id="rId4" imgW="4753070" imgH="3495741" progId="MS_ClipArt_Gallery.2">
                    <p:embed/>
                  </p:oleObj>
                </mc:Choice>
                <mc:Fallback>
                  <p:oleObj name="Clip" r:id="rId4" imgW="4753070" imgH="34957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928" y="1469"/>
                          <a:ext cx="2400" cy="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Text Box 6"/>
            <p:cNvSpPr txBox="1">
              <a:spLocks noChangeArrowheads="1"/>
            </p:cNvSpPr>
            <p:nvPr/>
          </p:nvSpPr>
          <p:spPr bwMode="auto">
            <a:xfrm>
              <a:off x="4181" y="2207"/>
              <a:ext cx="138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i="1">
                  <a:solidFill>
                    <a:srgbClr val="000066"/>
                  </a:solidFill>
                </a:rPr>
                <a:t>Liabilities &amp;</a:t>
              </a:r>
            </a:p>
            <a:p>
              <a:pPr algn="ctr">
                <a:spcBef>
                  <a:spcPct val="0"/>
                </a:spcBef>
                <a:buFontTx/>
                <a:buNone/>
              </a:pPr>
              <a:r>
                <a:rPr lang="en-US" altLang="en-US" sz="1600" i="1">
                  <a:solidFill>
                    <a:srgbClr val="000066"/>
                  </a:solidFill>
                </a:rPr>
                <a:t>Owners Equity</a:t>
              </a:r>
              <a:endParaRPr lang="en-US" altLang="en-US" sz="1600" i="1">
                <a:latin typeface="Times New Roman" panose="02020603050405020304" pitchFamily="18" charset="0"/>
              </a:endParaRPr>
            </a:p>
          </p:txBody>
        </p:sp>
        <p:sp>
          <p:nvSpPr>
            <p:cNvPr id="18439" name="Text Box 7"/>
            <p:cNvSpPr txBox="1">
              <a:spLocks noChangeArrowheads="1"/>
            </p:cNvSpPr>
            <p:nvPr/>
          </p:nvSpPr>
          <p:spPr bwMode="auto">
            <a:xfrm>
              <a:off x="3022" y="2304"/>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i="1">
                  <a:solidFill>
                    <a:srgbClr val="000066"/>
                  </a:solidFill>
                </a:rPr>
                <a:t>Assets</a:t>
              </a:r>
              <a:endParaRPr lang="en-US" altLang="en-US" sz="1600" i="1">
                <a:latin typeface="Times New Roman" panose="02020603050405020304" pitchFamily="18" charset="0"/>
              </a:endParaRPr>
            </a:p>
          </p:txBody>
        </p:sp>
      </p:grpSp>
    </p:spTree>
    <p:extLst>
      <p:ext uri="{BB962C8B-B14F-4D97-AF65-F5344CB8AC3E}">
        <p14:creationId xmlns:p14="http://schemas.microsoft.com/office/powerpoint/2010/main" val="2836597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smtClean="0">
                <a:latin typeface="Arial" panose="020B0604020202020204" pitchFamily="34" charset="0"/>
              </a:rPr>
              <a:t>CO Organizational Structure</a:t>
            </a:r>
          </a:p>
        </p:txBody>
      </p:sp>
      <p:sp>
        <p:nvSpPr>
          <p:cNvPr id="20483" name="Rectangle 3"/>
          <p:cNvSpPr>
            <a:spLocks noGrp="1" noChangeArrowheads="1"/>
          </p:cNvSpPr>
          <p:nvPr>
            <p:ph type="body" idx="4294967295"/>
          </p:nvPr>
        </p:nvSpPr>
        <p:spPr/>
        <p:txBody>
          <a:bodyPr/>
          <a:lstStyle/>
          <a:p>
            <a:pPr>
              <a:lnSpc>
                <a:spcPct val="90000"/>
              </a:lnSpc>
            </a:pPr>
            <a:r>
              <a:rPr lang="en-US" altLang="en-US" sz="2000" dirty="0" smtClean="0">
                <a:latin typeface="Arial" panose="020B0604020202020204" pitchFamily="34" charset="0"/>
              </a:rPr>
              <a:t>Controlling Area</a:t>
            </a:r>
          </a:p>
          <a:p>
            <a:pPr lvl="1">
              <a:lnSpc>
                <a:spcPct val="90000"/>
              </a:lnSpc>
            </a:pPr>
            <a:r>
              <a:rPr lang="en-US" altLang="en-US" sz="1800" dirty="0" smtClean="0">
                <a:latin typeface="Arial" panose="020B0604020202020204" pitchFamily="34" charset="0"/>
              </a:rPr>
              <a:t>A self-contained, organizational unit for which the management of revenues and expenses can be performed</a:t>
            </a:r>
          </a:p>
          <a:p>
            <a:pPr lvl="1">
              <a:lnSpc>
                <a:spcPct val="90000"/>
              </a:lnSpc>
            </a:pPr>
            <a:r>
              <a:rPr lang="en-US" altLang="en-US" sz="1800" dirty="0" smtClean="0">
                <a:latin typeface="Arial" panose="020B0604020202020204" pitchFamily="34" charset="0"/>
              </a:rPr>
              <a:t>May include one or more company codes; therefore, an enterprise can perform management accounting analyses and reports across several companies</a:t>
            </a:r>
          </a:p>
          <a:p>
            <a:pPr lvl="1">
              <a:lnSpc>
                <a:spcPct val="90000"/>
              </a:lnSpc>
            </a:pPr>
            <a:r>
              <a:rPr lang="en-US" altLang="en-US" sz="1800" dirty="0" smtClean="0">
                <a:latin typeface="Arial" panose="020B0604020202020204" pitchFamily="34" charset="0"/>
              </a:rPr>
              <a:t>A way to identify and track where revenues and costs are incurred for evaluation purposes</a:t>
            </a:r>
          </a:p>
          <a:p>
            <a:pPr>
              <a:lnSpc>
                <a:spcPct val="90000"/>
              </a:lnSpc>
            </a:pPr>
            <a:r>
              <a:rPr lang="en-US" altLang="en-US" sz="2000" dirty="0" smtClean="0">
                <a:latin typeface="Arial" panose="020B0604020202020204" pitchFamily="34" charset="0"/>
              </a:rPr>
              <a:t>Operating Concern</a:t>
            </a:r>
          </a:p>
          <a:p>
            <a:pPr lvl="1">
              <a:lnSpc>
                <a:spcPct val="90000"/>
              </a:lnSpc>
            </a:pPr>
            <a:r>
              <a:rPr lang="en-US" altLang="en-US" sz="1800" dirty="0" smtClean="0">
                <a:latin typeface="Arial" panose="020B0604020202020204" pitchFamily="34" charset="0"/>
              </a:rPr>
              <a:t>Represents a part of an organization for which the sales market is structured in a uniform manner</a:t>
            </a:r>
          </a:p>
          <a:p>
            <a:pPr lvl="1">
              <a:lnSpc>
                <a:spcPct val="90000"/>
              </a:lnSpc>
            </a:pPr>
            <a:r>
              <a:rPr lang="en-US" altLang="en-US" sz="1800" dirty="0" smtClean="0">
                <a:latin typeface="Arial" panose="020B0604020202020204" pitchFamily="34" charset="0"/>
              </a:rPr>
              <a:t>A operating profit for the individual market segments can be calculated.</a:t>
            </a:r>
          </a:p>
          <a:p>
            <a:pPr lvl="1">
              <a:lnSpc>
                <a:spcPct val="90000"/>
              </a:lnSpc>
            </a:pPr>
            <a:r>
              <a:rPr lang="en-US" altLang="en-US" sz="1800" dirty="0" smtClean="0">
                <a:latin typeface="Arial" panose="020B0604020202020204" pitchFamily="34" charset="0"/>
              </a:rPr>
              <a:t>Multiple controlling areas can be assigned to one operating concern.</a:t>
            </a:r>
          </a:p>
        </p:txBody>
      </p:sp>
    </p:spTree>
    <p:extLst>
      <p:ext uri="{BB962C8B-B14F-4D97-AF65-F5344CB8AC3E}">
        <p14:creationId xmlns:p14="http://schemas.microsoft.com/office/powerpoint/2010/main" val="3431846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smtClean="0">
                <a:latin typeface="Arial" panose="020B0604020202020204" pitchFamily="34" charset="0"/>
              </a:rPr>
              <a:t>GBI 2.0 Structure for Controlling</a:t>
            </a:r>
          </a:p>
        </p:txBody>
      </p:sp>
      <p:sp>
        <p:nvSpPr>
          <p:cNvPr id="22531" name="Rectangle 5"/>
          <p:cNvSpPr>
            <a:spLocks noChangeArrowheads="1"/>
          </p:cNvSpPr>
          <p:nvPr/>
        </p:nvSpPr>
        <p:spPr bwMode="white">
          <a:xfrm>
            <a:off x="3114675" y="1557338"/>
            <a:ext cx="1312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Global Bike</a:t>
            </a:r>
            <a:endParaRPr lang="de-DE" altLang="en-US" sz="1600">
              <a:ea typeface="Arial Unicode MS" panose="020B0604020202020204" pitchFamily="34" charset="-128"/>
              <a:cs typeface="Arial Unicode MS" panose="020B0604020202020204" pitchFamily="34" charset="-128"/>
            </a:endParaRPr>
          </a:p>
        </p:txBody>
      </p:sp>
      <p:sp>
        <p:nvSpPr>
          <p:cNvPr id="22532" name="Line 10"/>
          <p:cNvSpPr>
            <a:spLocks noChangeShapeType="1"/>
          </p:cNvSpPr>
          <p:nvPr/>
        </p:nvSpPr>
        <p:spPr bwMode="white">
          <a:xfrm>
            <a:off x="1835150" y="2997200"/>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33" name="Line 8"/>
          <p:cNvSpPr>
            <a:spLocks noChangeShapeType="1"/>
          </p:cNvSpPr>
          <p:nvPr/>
        </p:nvSpPr>
        <p:spPr bwMode="white">
          <a:xfrm>
            <a:off x="1835150" y="29972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34" name="Line 8"/>
          <p:cNvSpPr>
            <a:spLocks noChangeShapeType="1"/>
          </p:cNvSpPr>
          <p:nvPr/>
        </p:nvSpPr>
        <p:spPr bwMode="white">
          <a:xfrm>
            <a:off x="5651500" y="29972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35"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Client</a:t>
            </a:r>
            <a:endParaRPr lang="de-DE" altLang="en-US" sz="1200" b="0">
              <a:ea typeface="Arial Unicode MS" panose="020B0604020202020204" pitchFamily="34" charset="-128"/>
              <a:cs typeface="Arial Unicode MS" panose="020B0604020202020204" pitchFamily="34" charset="-128"/>
            </a:endParaRPr>
          </a:p>
        </p:txBody>
      </p:sp>
      <p:sp>
        <p:nvSpPr>
          <p:cNvPr id="22536" name="Rectangle 5"/>
          <p:cNvSpPr>
            <a:spLocks noChangeArrowheads="1"/>
          </p:cNvSpPr>
          <p:nvPr/>
        </p:nvSpPr>
        <p:spPr bwMode="white">
          <a:xfrm>
            <a:off x="7629525" y="40767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Code</a:t>
            </a:r>
            <a:endParaRPr lang="de-DE" altLang="en-US" sz="1200" b="0">
              <a:ea typeface="Arial Unicode MS" panose="020B0604020202020204" pitchFamily="34" charset="-128"/>
              <a:cs typeface="Arial Unicode MS" panose="020B0604020202020204" pitchFamily="34" charset="-128"/>
            </a:endParaRPr>
          </a:p>
        </p:txBody>
      </p:sp>
      <p:sp>
        <p:nvSpPr>
          <p:cNvPr id="22537" name="Line 8"/>
          <p:cNvSpPr>
            <a:spLocks noChangeShapeType="1"/>
          </p:cNvSpPr>
          <p:nvPr/>
        </p:nvSpPr>
        <p:spPr bwMode="white">
          <a:xfrm>
            <a:off x="3779838"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38" name="Rectangle 5"/>
          <p:cNvSpPr>
            <a:spLocks noChangeArrowheads="1"/>
          </p:cNvSpPr>
          <p:nvPr/>
        </p:nvSpPr>
        <p:spPr bwMode="white">
          <a:xfrm>
            <a:off x="1042988" y="2276475"/>
            <a:ext cx="6049962" cy="349250"/>
          </a:xfrm>
          <a:prstGeom prst="rect">
            <a:avLst/>
          </a:prstGeom>
          <a:solidFill>
            <a:schemeClr val="accent1"/>
          </a:solidFill>
          <a:ln w="12700" algn="ctr">
            <a:solidFill>
              <a:schemeClr val="tx1"/>
            </a:solidFill>
            <a:miter lim="800000"/>
            <a:headEnd/>
            <a:tailEnd/>
          </a:ln>
        </p:spPr>
        <p:txBody>
          <a:bodyPr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Global Concern</a:t>
            </a:r>
          </a:p>
        </p:txBody>
      </p:sp>
      <p:sp>
        <p:nvSpPr>
          <p:cNvPr id="22539" name="Rectangle 5"/>
          <p:cNvSpPr>
            <a:spLocks noChangeArrowheads="1"/>
          </p:cNvSpPr>
          <p:nvPr/>
        </p:nvSpPr>
        <p:spPr bwMode="white">
          <a:xfrm>
            <a:off x="7650163" y="2205038"/>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Operating</a:t>
            </a:r>
          </a:p>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Concern</a:t>
            </a:r>
            <a:endParaRPr lang="de-DE" altLang="en-US" sz="1200" b="0">
              <a:ea typeface="Arial Unicode MS" panose="020B0604020202020204" pitchFamily="34" charset="-128"/>
              <a:cs typeface="Arial Unicode MS" panose="020B0604020202020204" pitchFamily="34" charset="-128"/>
            </a:endParaRPr>
          </a:p>
        </p:txBody>
      </p:sp>
      <p:sp>
        <p:nvSpPr>
          <p:cNvPr id="22540" name="Rectangle 5"/>
          <p:cNvSpPr>
            <a:spLocks noChangeArrowheads="1"/>
          </p:cNvSpPr>
          <p:nvPr/>
        </p:nvSpPr>
        <p:spPr bwMode="white">
          <a:xfrm>
            <a:off x="1042988" y="4149725"/>
            <a:ext cx="172085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Global Bike Inc.</a:t>
            </a:r>
            <a:endParaRPr lang="de-DE" altLang="en-US" sz="1600">
              <a:ea typeface="Arial Unicode MS" panose="020B0604020202020204" pitchFamily="34" charset="-128"/>
              <a:cs typeface="Arial Unicode MS" panose="020B0604020202020204" pitchFamily="34" charset="-128"/>
            </a:endParaRPr>
          </a:p>
        </p:txBody>
      </p:sp>
      <p:sp>
        <p:nvSpPr>
          <p:cNvPr id="22541" name="Rectangle 5"/>
          <p:cNvSpPr>
            <a:spLocks noChangeArrowheads="1"/>
          </p:cNvSpPr>
          <p:nvPr/>
        </p:nvSpPr>
        <p:spPr bwMode="white">
          <a:xfrm>
            <a:off x="4140200" y="4149725"/>
            <a:ext cx="29178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Global Bike Germany GmbH</a:t>
            </a:r>
            <a:endParaRPr lang="de-DE" altLang="en-US" sz="1600">
              <a:ea typeface="Arial Unicode MS" panose="020B0604020202020204" pitchFamily="34" charset="-128"/>
              <a:cs typeface="Arial Unicode MS" panose="020B0604020202020204" pitchFamily="34" charset="-128"/>
            </a:endParaRPr>
          </a:p>
        </p:txBody>
      </p:sp>
      <p:sp>
        <p:nvSpPr>
          <p:cNvPr id="22542" name="Line 8"/>
          <p:cNvSpPr>
            <a:spLocks noChangeShapeType="1"/>
          </p:cNvSpPr>
          <p:nvPr/>
        </p:nvSpPr>
        <p:spPr bwMode="white">
          <a:xfrm>
            <a:off x="1835150" y="38608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43" name="Line 8"/>
          <p:cNvSpPr>
            <a:spLocks noChangeShapeType="1"/>
          </p:cNvSpPr>
          <p:nvPr/>
        </p:nvSpPr>
        <p:spPr bwMode="white">
          <a:xfrm>
            <a:off x="5651500" y="38608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44" name="Line 8"/>
          <p:cNvSpPr>
            <a:spLocks noChangeShapeType="1"/>
          </p:cNvSpPr>
          <p:nvPr/>
        </p:nvSpPr>
        <p:spPr bwMode="white">
          <a:xfrm>
            <a:off x="3779838" y="26368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45" name="Rectangle 5"/>
          <p:cNvSpPr>
            <a:spLocks noChangeArrowheads="1"/>
          </p:cNvSpPr>
          <p:nvPr/>
        </p:nvSpPr>
        <p:spPr bwMode="white">
          <a:xfrm>
            <a:off x="1109663" y="3286125"/>
            <a:ext cx="1593850" cy="59372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Controlling </a:t>
            </a:r>
          </a:p>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North America</a:t>
            </a:r>
            <a:endParaRPr lang="de-DE" altLang="en-US" sz="1600">
              <a:ea typeface="Arial Unicode MS" panose="020B0604020202020204" pitchFamily="34" charset="-128"/>
              <a:cs typeface="Arial Unicode MS" panose="020B0604020202020204" pitchFamily="34" charset="-128"/>
            </a:endParaRPr>
          </a:p>
        </p:txBody>
      </p:sp>
      <p:sp>
        <p:nvSpPr>
          <p:cNvPr id="22546" name="Rectangle 5"/>
          <p:cNvSpPr>
            <a:spLocks noChangeArrowheads="1"/>
          </p:cNvSpPr>
          <p:nvPr/>
        </p:nvSpPr>
        <p:spPr bwMode="white">
          <a:xfrm>
            <a:off x="4933950" y="3286125"/>
            <a:ext cx="1335088" cy="59372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Controlling </a:t>
            </a:r>
          </a:p>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Europe</a:t>
            </a:r>
            <a:endParaRPr lang="de-DE" altLang="en-US" sz="1600">
              <a:ea typeface="Arial Unicode MS" panose="020B0604020202020204" pitchFamily="34" charset="-128"/>
              <a:cs typeface="Arial Unicode MS" panose="020B0604020202020204" pitchFamily="34" charset="-128"/>
            </a:endParaRPr>
          </a:p>
        </p:txBody>
      </p:sp>
      <p:sp>
        <p:nvSpPr>
          <p:cNvPr id="22547" name="Rectangle 5"/>
          <p:cNvSpPr>
            <a:spLocks noChangeArrowheads="1"/>
          </p:cNvSpPr>
          <p:nvPr/>
        </p:nvSpPr>
        <p:spPr bwMode="white">
          <a:xfrm>
            <a:off x="7554913" y="3357563"/>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Controlling</a:t>
            </a:r>
          </a:p>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Area</a:t>
            </a:r>
            <a:endParaRPr lang="de-DE" altLang="en-US" sz="1200" b="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7311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912</TotalTime>
  <Pages>11</Pages>
  <Words>1939</Words>
  <Application>Microsoft Office PowerPoint</Application>
  <PresentationFormat>On-screen Show (4:3)</PresentationFormat>
  <Paragraphs>390</Paragraphs>
  <Slides>27</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 Unicode MS</vt:lpstr>
      <vt:lpstr>ＭＳ Ｐゴシック</vt:lpstr>
      <vt:lpstr>Arial</vt:lpstr>
      <vt:lpstr>Calibri</vt:lpstr>
      <vt:lpstr>Times New Roman</vt:lpstr>
      <vt:lpstr>Wingdings</vt:lpstr>
      <vt:lpstr>UCTI-Template-foundation-level</vt:lpstr>
      <vt:lpstr>Clip</vt:lpstr>
      <vt:lpstr>PowerPoint Presentation</vt:lpstr>
      <vt:lpstr>Course Overview</vt:lpstr>
      <vt:lpstr>Unit Overview</vt:lpstr>
      <vt:lpstr>Goal of Controlling (CO)</vt:lpstr>
      <vt:lpstr>Target Audience</vt:lpstr>
      <vt:lpstr>CO Organizational Structure</vt:lpstr>
      <vt:lpstr>CO Organizational Structure</vt:lpstr>
      <vt:lpstr>CO Organizational Structure</vt:lpstr>
      <vt:lpstr>GBI 2.0 Structure for Controlling</vt:lpstr>
      <vt:lpstr>GBI 2.0 Enterprise Structure in SAP ERP (Accounting)</vt:lpstr>
      <vt:lpstr>CO Master Data</vt:lpstr>
      <vt:lpstr>CO Master Data</vt:lpstr>
      <vt:lpstr>CO Master Data</vt:lpstr>
      <vt:lpstr>Primary vs. Secondary Cost Elements</vt:lpstr>
      <vt:lpstr>CO Master Data</vt:lpstr>
      <vt:lpstr>CO Processes</vt:lpstr>
      <vt:lpstr>CO Processes</vt:lpstr>
      <vt:lpstr>CO Processes</vt:lpstr>
      <vt:lpstr>CO Processes</vt:lpstr>
      <vt:lpstr>Types of Allocation</vt:lpstr>
      <vt:lpstr>Distribution</vt:lpstr>
      <vt:lpstr>Distribution</vt:lpstr>
      <vt:lpstr>Assessment</vt:lpstr>
      <vt:lpstr>Assessment</vt:lpstr>
      <vt:lpstr>SAP CO Module</vt:lpstr>
      <vt:lpstr>PowerPoint Presentation</vt:lpstr>
      <vt:lpstr>What we will cover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80</cp:revision>
  <cp:lastPrinted>2018-11-30T03:11:04Z</cp:lastPrinted>
  <dcterms:created xsi:type="dcterms:W3CDTF">2017-09-17T08:56:15Z</dcterms:created>
  <dcterms:modified xsi:type="dcterms:W3CDTF">2020-08-14T08:03:05Z</dcterms:modified>
</cp:coreProperties>
</file>