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4"/>
  </p:notesMasterIdLst>
  <p:handoutMasterIdLst>
    <p:handoutMasterId r:id="rId25"/>
  </p:handoutMasterIdLst>
  <p:sldIdLst>
    <p:sldId id="256" r:id="rId2"/>
    <p:sldId id="277" r:id="rId3"/>
    <p:sldId id="304" r:id="rId4"/>
    <p:sldId id="279" r:id="rId5"/>
    <p:sldId id="280" r:id="rId6"/>
    <p:sldId id="281" r:id="rId7"/>
    <p:sldId id="282" r:id="rId8"/>
    <p:sldId id="283" r:id="rId9"/>
    <p:sldId id="284" r:id="rId10"/>
    <p:sldId id="295" r:id="rId11"/>
    <p:sldId id="296" r:id="rId12"/>
    <p:sldId id="300" r:id="rId13"/>
    <p:sldId id="287" r:id="rId14"/>
    <p:sldId id="301" r:id="rId15"/>
    <p:sldId id="302" r:id="rId16"/>
    <p:sldId id="303" r:id="rId17"/>
    <p:sldId id="290" r:id="rId18"/>
    <p:sldId id="268" r:id="rId19"/>
    <p:sldId id="269" r:id="rId20"/>
    <p:sldId id="270" r:id="rId21"/>
    <p:sldId id="293" r:id="rId22"/>
    <p:sldId id="294" r:id="rId2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702" autoAdjust="0"/>
  </p:normalViewPr>
  <p:slideViewPr>
    <p:cSldViewPr snapToGrid="0">
      <p:cViewPr varScale="1">
        <p:scale>
          <a:sx n="71" d="100"/>
          <a:sy n="71" d="100"/>
        </p:scale>
        <p:origin x="1104" y="60"/>
      </p:cViewPr>
      <p:guideLst/>
    </p:cSldViewPr>
  </p:slideViewPr>
  <p:notesTextViewPr>
    <p:cViewPr>
      <p:scale>
        <a:sx n="1" d="1"/>
        <a:sy n="1" d="1"/>
      </p:scale>
      <p:origin x="0" y="0"/>
    </p:cViewPr>
  </p:notesTextViewPr>
  <p:sorterViewPr>
    <p:cViewPr>
      <p:scale>
        <a:sx n="100" d="100"/>
        <a:sy n="100" d="100"/>
      </p:scale>
      <p:origin x="0" y="-513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954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27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343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909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8986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fld id="{62096DAD-2953-4773-80FB-4382729F438B}" type="slidenum">
              <a:rPr lang="en-GB" smtClean="0"/>
              <a:pPr>
                <a:defRPr/>
              </a:pPr>
              <a:t>‹#›</a:t>
            </a:fld>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30163" y="6632576"/>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Module Overview</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hairunnisha.zainal@staffemail.apu.edu.m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374900" y="3529013"/>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latin typeface="Arial" charset="0"/>
              </a:rPr>
              <a:t>Module Overview</a:t>
            </a:r>
            <a:endParaRPr lang="en-US" kern="0" dirty="0"/>
          </a:p>
        </p:txBody>
      </p:sp>
      <p:sp>
        <p:nvSpPr>
          <p:cNvPr id="5" name="Text Box 4"/>
          <p:cNvSpPr txBox="1">
            <a:spLocks noChangeArrowheads="1"/>
          </p:cNvSpPr>
          <p:nvPr/>
        </p:nvSpPr>
        <p:spPr bwMode="auto">
          <a:xfrm>
            <a:off x="2689225" y="6261184"/>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smtClean="0"/>
              <a:t>KN </a:t>
            </a:r>
            <a:r>
              <a:rPr lang="en-US" sz="900" dirty="0"/>
              <a:t>First Prepared on: </a:t>
            </a:r>
            <a:r>
              <a:rPr lang="en-US" sz="900" dirty="0" smtClean="0"/>
              <a:t>01.08.12 </a:t>
            </a:r>
            <a:r>
              <a:rPr lang="en-US" sz="900" dirty="0"/>
              <a:t>Last Modified on: </a:t>
            </a:r>
            <a:r>
              <a:rPr lang="en-US" sz="900" dirty="0" smtClean="0"/>
              <a:t>DD.MM.YY</a:t>
            </a:r>
            <a:endParaRPr lang="en-US" sz="900" dirty="0"/>
          </a:p>
          <a:p>
            <a:pPr algn="ctr"/>
            <a:r>
              <a:rPr lang="en-US" sz="900" dirty="0"/>
              <a:t>Quality checked by: xxx</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kern="0" dirty="0" smtClean="0"/>
              <a:t>IBPSES</a:t>
            </a:r>
          </a:p>
          <a:p>
            <a:r>
              <a:rPr lang="en-US" sz="2000" dirty="0" smtClean="0"/>
              <a:t>CT104-3-2</a:t>
            </a:r>
            <a:endParaRPr lang="en-US" sz="2000" kern="0" dirty="0"/>
          </a:p>
        </p:txBody>
      </p:sp>
      <p:pic>
        <p:nvPicPr>
          <p:cNvPr id="2" name="Picture 1"/>
          <p:cNvPicPr>
            <a:picLocks noChangeAspect="1"/>
          </p:cNvPicPr>
          <p:nvPr/>
        </p:nvPicPr>
        <p:blipFill>
          <a:blip r:embed="rId2"/>
          <a:stretch>
            <a:fillRect/>
          </a:stretch>
        </p:blipFill>
        <p:spPr>
          <a:xfrm>
            <a:off x="176687" y="4762500"/>
            <a:ext cx="1822930" cy="1882502"/>
          </a:xfrm>
          <a:prstGeom prst="rect">
            <a:avLst/>
          </a:prstGeom>
        </p:spPr>
      </p:pic>
      <p:sp>
        <p:nvSpPr>
          <p:cNvPr id="7" name="Rectangle 5"/>
          <p:cNvSpPr txBox="1">
            <a:spLocks/>
          </p:cNvSpPr>
          <p:nvPr/>
        </p:nvSpPr>
        <p:spPr bwMode="auto">
          <a:xfrm>
            <a:off x="4148138" y="4405313"/>
            <a:ext cx="4321175"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50000"/>
              </a:spcBef>
              <a:spcAft>
                <a:spcPct val="0"/>
              </a:spcAft>
              <a:buFont typeface="Wingdings" panose="05000000000000000000" pitchFamily="2" charset="2"/>
              <a:buNone/>
              <a:defRPr sz="1100" smtClean="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marR="0" lvl="0" indent="0" algn="just"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sz="1100" b="1" i="0" u="none" strike="noStrike" kern="0" cap="none" spc="0" normalizeH="0" baseline="0" noProof="0" smtClean="0">
                <a:ln>
                  <a:noFill/>
                </a:ln>
                <a:solidFill>
                  <a:srgbClr val="000000"/>
                </a:solidFill>
                <a:effectLst/>
                <a:uLnTx/>
                <a:uFillTx/>
                <a:latin typeface="Arial"/>
              </a:rPr>
              <a:t>Abstract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r>
              <a:rPr kumimoji="0" lang="en-US" sz="1100" b="0" i="0" u="none" strike="noStrike" kern="0" cap="none" spc="0" normalizeH="0" baseline="0" noProof="0" smtClean="0">
                <a:ln>
                  <a:noFill/>
                </a:ln>
                <a:solidFill>
                  <a:srgbClr val="000000"/>
                </a:solidFill>
                <a:effectLst/>
                <a:uLnTx/>
                <a:uFillTx/>
                <a:latin typeface="Arial"/>
              </a:rPr>
              <a:t>This teaching material is intended to explain how the fundamental business processes interact with SAP ERP in functional areas such as Sales and Distribution, Materials Management, Production Planning, Financial Accounting, Controlling, and Human Capital Management.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endParaRPr kumimoji="0" lang="de-DE" sz="1100" b="0"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85775" y="1760538"/>
            <a:ext cx="8229600" cy="2971800"/>
          </a:xfrm>
        </p:spPr>
        <p:txBody>
          <a:bodyPr/>
          <a:lstStyle/>
          <a:p>
            <a:pPr algn="just"/>
            <a:r>
              <a:rPr lang="en-US" sz="2400" dirty="0" smtClean="0"/>
              <a:t>Integrated </a:t>
            </a:r>
            <a:r>
              <a:rPr lang="en-US" sz="2400" dirty="0"/>
              <a:t>Business Processes with SAP ERP System module approaches ERP topics using an integrated process perspective of the firm. Students will gain a deep appreciation for the role of enterprise systems in efficiently managing processes from multiple functional </a:t>
            </a:r>
            <a:r>
              <a:rPr lang="en-US" sz="2400" dirty="0" smtClean="0"/>
              <a:t>perspectives. </a:t>
            </a:r>
          </a:p>
          <a:p>
            <a:pPr algn="just"/>
            <a:endParaRPr lang="en-US" altLang="en-US" sz="2400" dirty="0"/>
          </a:p>
          <a:p>
            <a:pPr algn="just"/>
            <a:r>
              <a:rPr lang="en-US" sz="2400" dirty="0"/>
              <a:t>The module comprises lectures and lab sessions and involves independent learning skills within the practical exam </a:t>
            </a:r>
            <a:endParaRPr lang="en-US" altLang="en-US" sz="2400" dirty="0" smtClean="0"/>
          </a:p>
        </p:txBody>
      </p:sp>
      <p:sp>
        <p:nvSpPr>
          <p:cNvPr id="6" name="Title 1"/>
          <p:cNvSpPr>
            <a:spLocks noGrp="1"/>
          </p:cNvSpPr>
          <p:nvPr>
            <p:ph type="title"/>
          </p:nvPr>
        </p:nvSpPr>
        <p:spPr>
          <a:xfrm>
            <a:off x="485775" y="274638"/>
            <a:ext cx="7042150" cy="1143000"/>
          </a:xfrm>
        </p:spPr>
        <p:txBody>
          <a:bodyPr/>
          <a:lstStyle/>
          <a:p>
            <a:r>
              <a:rPr lang="en-US" altLang="en-US" b="1" dirty="0" smtClean="0"/>
              <a:t>Module Overview</a:t>
            </a:r>
          </a:p>
        </p:txBody>
      </p:sp>
    </p:spTree>
    <p:extLst>
      <p:ext uri="{BB962C8B-B14F-4D97-AF65-F5344CB8AC3E}">
        <p14:creationId xmlns:p14="http://schemas.microsoft.com/office/powerpoint/2010/main" val="244154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5"/>
          <p:cNvGrpSpPr>
            <a:grpSpLocks/>
          </p:cNvGrpSpPr>
          <p:nvPr/>
        </p:nvGrpSpPr>
        <p:grpSpPr bwMode="auto">
          <a:xfrm>
            <a:off x="473075" y="1196975"/>
            <a:ext cx="7704138" cy="5021263"/>
            <a:chOff x="612057" y="1196975"/>
            <a:chExt cx="7704856" cy="5020999"/>
          </a:xfrm>
        </p:grpSpPr>
        <p:pic>
          <p:nvPicPr>
            <p:cNvPr id="18436" name="Picture 2" descr="Image result for integrated business processes with erp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57" y="1196975"/>
              <a:ext cx="7704856" cy="502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a:spLocks noChangeArrowheads="1"/>
            </p:cNvSpPr>
            <p:nvPr/>
          </p:nvSpPr>
          <p:spPr bwMode="auto">
            <a:xfrm>
              <a:off x="4003461" y="1871990"/>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FontTx/>
                <a:buNone/>
              </a:pPr>
              <a:r>
                <a:rPr lang="en-US" sz="2800"/>
                <a:t>ERP</a:t>
              </a:r>
            </a:p>
          </p:txBody>
        </p:sp>
      </p:grpSp>
      <p:sp>
        <p:nvSpPr>
          <p:cNvPr id="7"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p>
        </p:txBody>
      </p:sp>
    </p:spTree>
    <p:extLst>
      <p:ext uri="{BB962C8B-B14F-4D97-AF65-F5344CB8AC3E}">
        <p14:creationId xmlns:p14="http://schemas.microsoft.com/office/powerpoint/2010/main" val="425713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87364" y="438058"/>
            <a:ext cx="6585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How you will be assessed</a:t>
            </a:r>
            <a:endParaRPr lang="en-US" altLang="en-US" sz="3600" dirty="0">
              <a:latin typeface="+mj-lt"/>
            </a:endParaRPr>
          </a:p>
        </p:txBody>
      </p:sp>
      <p:sp>
        <p:nvSpPr>
          <p:cNvPr id="6" name="Content Placeholder 2"/>
          <p:cNvSpPr>
            <a:spLocks noGrp="1"/>
          </p:cNvSpPr>
          <p:nvPr>
            <p:ph idx="1"/>
          </p:nvPr>
        </p:nvSpPr>
        <p:spPr>
          <a:xfrm>
            <a:off x="611188" y="1989138"/>
            <a:ext cx="8064500" cy="4281487"/>
          </a:xfrm>
        </p:spPr>
        <p:txBody>
          <a:bodyPr/>
          <a:lstStyle/>
          <a:p>
            <a:pPr>
              <a:defRPr/>
            </a:pPr>
            <a:r>
              <a:rPr lang="en-US" sz="2400" dirty="0" smtClean="0"/>
              <a:t>100% in course Assessment</a:t>
            </a:r>
          </a:p>
          <a:p>
            <a:pPr marL="0" indent="0">
              <a:buNone/>
              <a:defRPr/>
            </a:pPr>
            <a:endParaRPr lang="en-US" sz="2400" dirty="0" smtClean="0"/>
          </a:p>
          <a:p>
            <a:pPr>
              <a:defRPr/>
            </a:pPr>
            <a:endParaRPr lang="en-US" sz="2400" dirty="0" smtClean="0"/>
          </a:p>
          <a:p>
            <a:pPr marL="0" indent="0">
              <a:buFont typeface="Wingdings" panose="05000000000000000000" pitchFamily="2" charset="2"/>
              <a:buNone/>
              <a:defRPr/>
            </a:pPr>
            <a:endParaRPr lang="en-US" dirty="0"/>
          </a:p>
        </p:txBody>
      </p:sp>
      <p:graphicFrame>
        <p:nvGraphicFramePr>
          <p:cNvPr id="3" name="Table 2"/>
          <p:cNvGraphicFramePr>
            <a:graphicFrameLocks noGrp="1"/>
          </p:cNvGraphicFramePr>
          <p:nvPr>
            <p:extLst/>
          </p:nvPr>
        </p:nvGraphicFramePr>
        <p:xfrm>
          <a:off x="1730862" y="2800504"/>
          <a:ext cx="6096000" cy="74168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b="1" dirty="0" smtClean="0"/>
                        <a:t>Assessment</a:t>
                      </a:r>
                      <a:endParaRPr lang="en-US" b="1" dirty="0"/>
                    </a:p>
                  </a:txBody>
                  <a:tcPr/>
                </a:tc>
                <a:tc>
                  <a:txBody>
                    <a:bodyPr/>
                    <a:lstStyle/>
                    <a:p>
                      <a:pPr algn="ctr"/>
                      <a:r>
                        <a:rPr lang="en-US" b="1" dirty="0" smtClean="0"/>
                        <a:t>Weighted</a:t>
                      </a:r>
                      <a:endParaRPr lang="en-US" b="1" dirty="0"/>
                    </a:p>
                  </a:txBody>
                  <a:tcPr/>
                </a:tc>
              </a:tr>
              <a:tr h="370840">
                <a:tc>
                  <a:txBody>
                    <a:bodyPr/>
                    <a:lstStyle/>
                    <a:p>
                      <a:pPr algn="ctr"/>
                      <a:r>
                        <a:rPr lang="en-US" dirty="0" smtClean="0"/>
                        <a:t>Practical Exam (2 Hours)</a:t>
                      </a:r>
                      <a:endParaRPr lang="en-US" dirty="0"/>
                    </a:p>
                  </a:txBody>
                  <a:tcPr/>
                </a:tc>
                <a:tc>
                  <a:txBody>
                    <a:bodyPr/>
                    <a:lstStyle/>
                    <a:p>
                      <a:pPr algn="ctr"/>
                      <a:r>
                        <a:rPr lang="en-US" dirty="0" smtClean="0"/>
                        <a:t>100 %</a:t>
                      </a:r>
                      <a:endParaRPr lang="en-US" dirty="0"/>
                    </a:p>
                  </a:txBody>
                  <a:tcPr/>
                </a:tc>
              </a:tr>
            </a:tbl>
          </a:graphicData>
        </a:graphic>
      </p:graphicFrame>
    </p:spTree>
    <p:extLst>
      <p:ext uri="{BB962C8B-B14F-4D97-AF65-F5344CB8AC3E}">
        <p14:creationId xmlns:p14="http://schemas.microsoft.com/office/powerpoint/2010/main" val="2191311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889924" y="553750"/>
            <a:ext cx="42338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dirty="0">
                <a:solidFill>
                  <a:srgbClr val="003366"/>
                </a:solidFill>
                <a:latin typeface="Century Gothic" panose="020B0502020202020204" pitchFamily="34" charset="0"/>
              </a:rPr>
              <a:t>Methods of Delivery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94128" y="1697038"/>
            <a:ext cx="9049871"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algn="just" eaLnBrk="1" hangingPunct="1">
              <a:buClr>
                <a:srgbClr val="FF0000"/>
              </a:buClr>
              <a:buFont typeface="Wingdings" panose="05000000000000000000" pitchFamily="2" charset="2"/>
              <a:buChar char="§"/>
            </a:pPr>
            <a:r>
              <a:rPr lang="en-US" altLang="en-US" sz="2800" kern="0" dirty="0">
                <a:latin typeface="+mn-lt"/>
              </a:rPr>
              <a:t>Hence, </a:t>
            </a:r>
            <a:r>
              <a:rPr lang="en-US" altLang="en-US" sz="2800" kern="0" dirty="0" smtClean="0">
                <a:latin typeface="+mn-lt"/>
              </a:rPr>
              <a:t>We </a:t>
            </a:r>
            <a:r>
              <a:rPr lang="en-US" altLang="en-US" sz="2800" kern="0" dirty="0">
                <a:latin typeface="+mn-lt"/>
              </a:rPr>
              <a:t>are now moving from the traditional topic based teaching to outcome-based </a:t>
            </a:r>
            <a:r>
              <a:rPr lang="en-US" altLang="en-US" sz="2800" kern="0" dirty="0" smtClean="0">
                <a:latin typeface="+mn-lt"/>
              </a:rPr>
              <a:t>education (OBE).</a:t>
            </a:r>
          </a:p>
          <a:p>
            <a:pPr algn="just" eaLnBrk="1" hangingPunct="1">
              <a:buClr>
                <a:srgbClr val="FF0000"/>
              </a:buClr>
              <a:buFont typeface="Wingdings" panose="05000000000000000000" pitchFamily="2" charset="2"/>
              <a:buChar char="§"/>
            </a:pPr>
            <a:r>
              <a:rPr lang="en-US" altLang="en-US" sz="2800" kern="0" dirty="0">
                <a:latin typeface="+mn-lt"/>
              </a:rPr>
              <a:t>OBE is education based on producing particular educational outcomes that:</a:t>
            </a:r>
          </a:p>
          <a:p>
            <a:pPr lvl="1" algn="just" eaLnBrk="1" hangingPunct="1">
              <a:buClr>
                <a:srgbClr val="FF0000"/>
              </a:buClr>
              <a:buFont typeface="Wingdings" panose="05000000000000000000" pitchFamily="2" charset="2"/>
              <a:buChar char="§"/>
            </a:pPr>
            <a:r>
              <a:rPr lang="en-US" altLang="en-US" sz="2400" kern="0" dirty="0">
                <a:latin typeface="+mn-lt"/>
              </a:rPr>
              <a:t>Focus on what students can actually do after they are taught</a:t>
            </a:r>
          </a:p>
          <a:p>
            <a:pPr lvl="1" algn="just" eaLnBrk="1" hangingPunct="1">
              <a:buClr>
                <a:srgbClr val="FF0000"/>
              </a:buClr>
              <a:buFont typeface="Wingdings" panose="05000000000000000000" pitchFamily="2" charset="2"/>
              <a:buChar char="§"/>
            </a:pPr>
            <a:r>
              <a:rPr lang="en-US" altLang="en-US" sz="2400" kern="0" dirty="0">
                <a:latin typeface="+mn-lt"/>
              </a:rPr>
              <a:t>Expect all learners / students to successfully achieve particular (sometimes minimum) level of knowledge and abilities</a:t>
            </a:r>
          </a:p>
        </p:txBody>
      </p:sp>
    </p:spTree>
    <p:extLst>
      <p:ext uri="{BB962C8B-B14F-4D97-AF65-F5344CB8AC3E}">
        <p14:creationId xmlns:p14="http://schemas.microsoft.com/office/powerpoint/2010/main" val="80074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4033" y="1817034"/>
          <a:ext cx="7569014" cy="3840354"/>
        </p:xfrm>
        <a:graphic>
          <a:graphicData uri="http://schemas.openxmlformats.org/drawingml/2006/table">
            <a:tbl>
              <a:tblPr firstRow="1" bandRow="1">
                <a:tableStyleId>{5940675A-B579-460E-94D1-54222C63F5DA}</a:tableStyleId>
              </a:tblPr>
              <a:tblGrid>
                <a:gridCol w="1732991"/>
                <a:gridCol w="5836023"/>
              </a:tblGrid>
              <a:tr h="365709">
                <a:tc>
                  <a:txBody>
                    <a:bodyPr/>
                    <a:lstStyle/>
                    <a:p>
                      <a:pPr algn="ctr"/>
                      <a:r>
                        <a:rPr lang="en-US" sz="1800" b="1" dirty="0" smtClean="0"/>
                        <a:t>Week </a:t>
                      </a:r>
                      <a:endParaRPr lang="en-US" sz="1800" b="1" dirty="0">
                        <a:solidFill>
                          <a:schemeClr val="tx1"/>
                        </a:solidFill>
                      </a:endParaRPr>
                    </a:p>
                  </a:txBody>
                  <a:tcPr marT="45699" marB="45699"/>
                </a:tc>
                <a:tc>
                  <a:txBody>
                    <a:bodyPr/>
                    <a:lstStyle/>
                    <a:p>
                      <a:pPr algn="ctr"/>
                      <a:r>
                        <a:rPr lang="en-US" sz="1800" b="1" dirty="0" smtClean="0"/>
                        <a:t>Topic</a:t>
                      </a:r>
                      <a:endParaRPr lang="en-US" sz="1800" b="1" dirty="0">
                        <a:solidFill>
                          <a:schemeClr val="tx1"/>
                        </a:solidFill>
                      </a:endParaRPr>
                    </a:p>
                  </a:txBody>
                  <a:tcPr marT="45699" marB="45699"/>
                </a:tc>
              </a:tr>
              <a:tr h="1462952">
                <a:tc>
                  <a:txBody>
                    <a:bodyPr/>
                    <a:lstStyle/>
                    <a:p>
                      <a:r>
                        <a:rPr lang="en-US" sz="1800" dirty="0" smtClean="0"/>
                        <a:t>Week</a:t>
                      </a:r>
                      <a:r>
                        <a:rPr lang="en-US" sz="1800" baseline="0" dirty="0" smtClean="0"/>
                        <a:t> 1          </a:t>
                      </a:r>
                      <a:endParaRPr lang="en-US" sz="1800" dirty="0"/>
                    </a:p>
                  </a:txBody>
                  <a:tcPr marT="45699" marB="45699"/>
                </a:tc>
                <a:tc>
                  <a:txBody>
                    <a:bodyPr/>
                    <a:lstStyle/>
                    <a:p>
                      <a:pPr marL="285750" indent="-285750">
                        <a:buFont typeface="Wingdings" panose="05000000000000000000" pitchFamily="2" charset="2"/>
                        <a:buChar char="ü"/>
                      </a:pPr>
                      <a:r>
                        <a:rPr lang="en-US" sz="1800" dirty="0" smtClean="0"/>
                        <a:t>Module Introduction</a:t>
                      </a:r>
                    </a:p>
                    <a:p>
                      <a:pPr marL="285750" indent="-285750">
                        <a:buFont typeface="Wingdings" panose="05000000000000000000" pitchFamily="2" charset="2"/>
                        <a:buChar char="ü"/>
                      </a:pPr>
                      <a:r>
                        <a:rPr lang="en-US" sz="1800" dirty="0" smtClean="0"/>
                        <a:t>Introduction to assignment details</a:t>
                      </a:r>
                    </a:p>
                    <a:p>
                      <a:pPr marL="285750" indent="-285750">
                        <a:buFont typeface="Wingdings" panose="05000000000000000000" pitchFamily="2" charset="2"/>
                        <a:buChar char="ü"/>
                      </a:pPr>
                      <a:r>
                        <a:rPr lang="en-MY" sz="1800" dirty="0" smtClean="0"/>
                        <a:t>Assessments Briefing</a:t>
                      </a:r>
                    </a:p>
                    <a:p>
                      <a:pPr marL="285750" indent="-285750">
                        <a:buFont typeface="Wingdings" panose="05000000000000000000" pitchFamily="2" charset="2"/>
                        <a:buChar char="ü"/>
                      </a:pPr>
                      <a:r>
                        <a:rPr lang="en-MY" sz="1800" dirty="0" smtClean="0"/>
                        <a:t>Introduction to the subject area</a:t>
                      </a:r>
                      <a:r>
                        <a:rPr lang="en-US" sz="1800" dirty="0" smtClean="0"/>
                        <a:t> </a:t>
                      </a:r>
                    </a:p>
                    <a:p>
                      <a:endParaRPr lang="en-US" sz="1800" dirty="0" smtClean="0"/>
                    </a:p>
                  </a:txBody>
                  <a:tcPr marT="45699" marB="45699"/>
                </a:tc>
              </a:tr>
              <a:tr h="1886089">
                <a:tc>
                  <a:txBody>
                    <a:bodyPr/>
                    <a:lstStyle/>
                    <a:p>
                      <a:r>
                        <a:rPr lang="en-US" sz="1800" dirty="0" smtClean="0"/>
                        <a:t> Week</a:t>
                      </a:r>
                      <a:r>
                        <a:rPr lang="en-US" sz="1800" baseline="0" dirty="0" smtClean="0"/>
                        <a:t> 2        </a:t>
                      </a:r>
                      <a:endParaRPr lang="en-US" sz="1800" dirty="0"/>
                    </a:p>
                  </a:txBody>
                  <a:tcPr marT="45699" marB="45699"/>
                </a:tc>
                <a:tc>
                  <a:txBody>
                    <a:bodyPr/>
                    <a:lstStyle/>
                    <a:p>
                      <a:pPr marL="0" indent="0">
                        <a:buFont typeface="Wingdings" panose="05000000000000000000" pitchFamily="2" charset="2"/>
                        <a:buNone/>
                      </a:pPr>
                      <a:r>
                        <a:rPr lang="en-US" sz="1800" baseline="0" dirty="0" smtClean="0"/>
                        <a:t>Chapter 1: Introduction to Enterprise system  &amp; SAP</a:t>
                      </a:r>
                    </a:p>
                    <a:p>
                      <a:pPr marL="0" indent="0">
                        <a:buFont typeface="Wingdings" panose="05000000000000000000" pitchFamily="2" charset="2"/>
                        <a:buNone/>
                      </a:pPr>
                      <a:endParaRPr lang="en-US" sz="1800" u="sng" dirty="0" smtClean="0"/>
                    </a:p>
                    <a:p>
                      <a:pPr marL="285750" indent="-285750">
                        <a:buFont typeface="Wingdings" panose="05000000000000000000" pitchFamily="2" charset="2"/>
                        <a:buChar char="ü"/>
                      </a:pPr>
                      <a:r>
                        <a:rPr lang="en-US" sz="1800" dirty="0" smtClean="0"/>
                        <a:t>Introduction to Business Processes. </a:t>
                      </a:r>
                    </a:p>
                    <a:p>
                      <a:pPr marL="285750" indent="-285750">
                        <a:buFont typeface="Wingdings" panose="05000000000000000000" pitchFamily="2" charset="2"/>
                        <a:buChar char="ü"/>
                      </a:pPr>
                      <a:r>
                        <a:rPr lang="en-US" sz="1800" dirty="0" smtClean="0"/>
                        <a:t>Introduction to Enterprise Systems &amp; SAP </a:t>
                      </a:r>
                    </a:p>
                    <a:p>
                      <a:pPr marL="285750" indent="-285750">
                        <a:buFont typeface="Wingdings" panose="05000000000000000000" pitchFamily="2" charset="2"/>
                        <a:buChar char="ü"/>
                      </a:pPr>
                      <a:r>
                        <a:rPr lang="en-US" sz="1800" dirty="0" smtClean="0"/>
                        <a:t>Data in Enterprise system</a:t>
                      </a:r>
                    </a:p>
                    <a:p>
                      <a:pPr marL="285750" indent="-285750">
                        <a:buFont typeface="Wingdings" panose="05000000000000000000" pitchFamily="2" charset="2"/>
                        <a:buChar char="ü"/>
                      </a:pPr>
                      <a:r>
                        <a:rPr lang="en-US" sz="1800" dirty="0" smtClean="0"/>
                        <a:t>GBI Story</a:t>
                      </a:r>
                    </a:p>
                    <a:p>
                      <a:pPr marL="285750" indent="-285750">
                        <a:buFont typeface="Wingdings" panose="05000000000000000000" pitchFamily="2" charset="2"/>
                        <a:buChar char="ü"/>
                      </a:pPr>
                      <a:endParaRPr lang="en-US" sz="1800" dirty="0" smtClean="0"/>
                    </a:p>
                  </a:txBody>
                  <a:tcPr marT="45699" marB="45699"/>
                </a:tc>
              </a:tr>
            </a:tbl>
          </a:graphicData>
        </a:graphic>
      </p:graphicFrame>
      <p:sp>
        <p:nvSpPr>
          <p:cNvPr id="5" name="Text Box 3"/>
          <p:cNvSpPr txBox="1">
            <a:spLocks noChangeArrowheads="1"/>
          </p:cNvSpPr>
          <p:nvPr/>
        </p:nvSpPr>
        <p:spPr bwMode="auto">
          <a:xfrm>
            <a:off x="1727037" y="352044"/>
            <a:ext cx="4828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dirty="0">
                <a:solidFill>
                  <a:srgbClr val="003366"/>
                </a:solidFill>
                <a:latin typeface="Century Gothic" panose="020B0502020202020204" pitchFamily="34" charset="0"/>
              </a:rPr>
              <a:t>Course Content Outline</a:t>
            </a:r>
            <a:endParaRPr lang="en-US" altLang="en-US" sz="3200" kern="0" dirty="0">
              <a:solidFill>
                <a:srgbClr val="003366"/>
              </a:solidFill>
              <a:latin typeface="Century Gothic" panose="020B0502020202020204" pitchFamily="34" charset="0"/>
            </a:endParaRPr>
          </a:p>
        </p:txBody>
      </p:sp>
      <p:sp>
        <p:nvSpPr>
          <p:cNvPr id="3" name="Rectangle 2"/>
          <p:cNvSpPr/>
          <p:nvPr/>
        </p:nvSpPr>
        <p:spPr>
          <a:xfrm>
            <a:off x="656553" y="1052463"/>
            <a:ext cx="4442242" cy="369332"/>
          </a:xfrm>
          <a:prstGeom prst="rect">
            <a:avLst/>
          </a:prstGeom>
        </p:spPr>
        <p:txBody>
          <a:bodyPr wrap="none">
            <a:spAutoFit/>
          </a:bodyPr>
          <a:lstStyle/>
          <a:p>
            <a:pPr marL="0" indent="0" algn="just" eaLnBrk="1" hangingPunct="1">
              <a:buClr>
                <a:srgbClr val="FF0000"/>
              </a:buClr>
              <a:buNone/>
            </a:pPr>
            <a:r>
              <a:rPr lang="en-US" b="1" dirty="0" smtClean="0">
                <a:solidFill>
                  <a:srgbClr val="C00000"/>
                </a:solidFill>
              </a:rPr>
              <a:t>CLO1, CLO2 and CLO3 </a:t>
            </a:r>
            <a:r>
              <a:rPr lang="en-US" b="1" dirty="0">
                <a:solidFill>
                  <a:srgbClr val="C00000"/>
                </a:solidFill>
              </a:rPr>
              <a:t>: </a:t>
            </a:r>
            <a:r>
              <a:rPr lang="en-US" b="1" dirty="0" smtClean="0">
                <a:solidFill>
                  <a:srgbClr val="C00000"/>
                </a:solidFill>
              </a:rPr>
              <a:t>Lecture &amp; Lab</a:t>
            </a:r>
            <a:endParaRPr lang="en-US" b="1" dirty="0">
              <a:solidFill>
                <a:srgbClr val="C00000"/>
              </a:solidFill>
            </a:endParaRPr>
          </a:p>
        </p:txBody>
      </p:sp>
    </p:spTree>
    <p:extLst>
      <p:ext uri="{BB962C8B-B14F-4D97-AF65-F5344CB8AC3E}">
        <p14:creationId xmlns:p14="http://schemas.microsoft.com/office/powerpoint/2010/main" val="405811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98710" y="1484313"/>
          <a:ext cx="7102289" cy="4161238"/>
        </p:xfrm>
        <a:graphic>
          <a:graphicData uri="http://schemas.openxmlformats.org/drawingml/2006/table">
            <a:tbl>
              <a:tblPr firstRow="1" bandRow="1">
                <a:tableStyleId>{5940675A-B579-460E-94D1-54222C63F5DA}</a:tableStyleId>
              </a:tblPr>
              <a:tblGrid>
                <a:gridCol w="1387290"/>
                <a:gridCol w="5714999"/>
              </a:tblGrid>
              <a:tr h="319253">
                <a:tc>
                  <a:txBody>
                    <a:bodyPr/>
                    <a:lstStyle/>
                    <a:p>
                      <a:pPr algn="ctr"/>
                      <a:r>
                        <a:rPr lang="en-US" sz="1800" b="1" dirty="0" smtClean="0"/>
                        <a:t>Week </a:t>
                      </a:r>
                      <a:endParaRPr lang="en-US" sz="1800" b="1" dirty="0">
                        <a:solidFill>
                          <a:schemeClr val="tx1"/>
                        </a:solidFill>
                      </a:endParaRPr>
                    </a:p>
                  </a:txBody>
                  <a:tcPr marT="45727" marB="45727"/>
                </a:tc>
                <a:tc>
                  <a:txBody>
                    <a:bodyPr/>
                    <a:lstStyle/>
                    <a:p>
                      <a:pPr algn="ctr"/>
                      <a:r>
                        <a:rPr lang="en-US" sz="1800" b="1" dirty="0" smtClean="0"/>
                        <a:t>Topic</a:t>
                      </a:r>
                      <a:endParaRPr lang="en-US" sz="1800" b="1" dirty="0">
                        <a:solidFill>
                          <a:schemeClr val="tx1"/>
                        </a:solidFill>
                      </a:endParaRPr>
                    </a:p>
                  </a:txBody>
                  <a:tcPr marT="45727" marB="45727"/>
                </a:tc>
              </a:tr>
              <a:tr h="494001">
                <a:tc>
                  <a:txBody>
                    <a:bodyPr/>
                    <a:lstStyle/>
                    <a:p>
                      <a:pPr algn="l"/>
                      <a:r>
                        <a:rPr lang="en-US" sz="1800" dirty="0" smtClean="0"/>
                        <a:t>Week</a:t>
                      </a:r>
                      <a:r>
                        <a:rPr lang="en-US" sz="1800" baseline="0" dirty="0" smtClean="0"/>
                        <a:t> 3 &amp;4</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aseline="0" dirty="0" smtClean="0"/>
                        <a:t>Chapter 2: </a:t>
                      </a:r>
                      <a:r>
                        <a:rPr lang="en-MY" sz="1800" dirty="0" smtClean="0"/>
                        <a:t>The Fulfilment Process </a:t>
                      </a:r>
                      <a:endParaRPr lang="en-MY" sz="1800" b="1" dirty="0" smtClean="0"/>
                    </a:p>
                  </a:txBody>
                  <a:tcPr marT="45727" marB="45727"/>
                </a:tc>
              </a:tr>
              <a:tr h="413060">
                <a:tc>
                  <a:txBody>
                    <a:bodyPr/>
                    <a:lstStyle/>
                    <a:p>
                      <a:pPr algn="l"/>
                      <a:r>
                        <a:rPr lang="en-US" sz="1800" dirty="0" smtClean="0"/>
                        <a:t>Week</a:t>
                      </a:r>
                      <a:r>
                        <a:rPr lang="en-US" sz="1800" baseline="0" dirty="0" smtClean="0"/>
                        <a:t> 5</a:t>
                      </a:r>
                      <a:endParaRPr lang="en-US" sz="1800" dirty="0"/>
                    </a:p>
                  </a:txBody>
                  <a:tcPr marT="45727" marB="45727"/>
                </a:tc>
                <a:tc>
                  <a:txBody>
                    <a:bodyPr/>
                    <a:lstStyle/>
                    <a:p>
                      <a:pPr algn="l"/>
                      <a:r>
                        <a:rPr lang="en-US" sz="1800" baseline="0" dirty="0" smtClean="0"/>
                        <a:t>Chapter 3: </a:t>
                      </a:r>
                      <a:r>
                        <a:rPr lang="en-US" sz="1800" u="none" strike="noStrike" kern="1200" baseline="0" dirty="0" smtClean="0"/>
                        <a:t>Material Management</a:t>
                      </a:r>
                      <a:endParaRPr lang="en-US" sz="1800" b="1" dirty="0" smtClean="0"/>
                    </a:p>
                  </a:txBody>
                  <a:tcPr marT="45727" marB="45727"/>
                </a:tc>
              </a:tr>
              <a:tr h="498078">
                <a:tc>
                  <a:txBody>
                    <a:bodyPr/>
                    <a:lstStyle/>
                    <a:p>
                      <a:pPr algn="l"/>
                      <a:r>
                        <a:rPr lang="en-US" sz="1800" dirty="0" smtClean="0"/>
                        <a:t>Week 6</a:t>
                      </a:r>
                      <a:endParaRPr lang="en-US" sz="1800" dirty="0"/>
                    </a:p>
                  </a:txBody>
                  <a:tcPr marT="45727" marB="45727"/>
                </a:tc>
                <a:tc>
                  <a:txBody>
                    <a:bodyPr/>
                    <a:lstStyle/>
                    <a:p>
                      <a:pPr marL="0" indent="0" algn="l">
                        <a:buFont typeface="Wingdings" panose="05000000000000000000" pitchFamily="2" charset="2"/>
                        <a:buNone/>
                      </a:pPr>
                      <a:r>
                        <a:rPr lang="en-US" sz="1800" dirty="0" smtClean="0"/>
                        <a:t>Chapter 4: </a:t>
                      </a:r>
                      <a:r>
                        <a:rPr lang="en-MY" sz="1800" dirty="0" smtClean="0"/>
                        <a:t>Warehouse Management</a:t>
                      </a:r>
                      <a:endParaRPr lang="en-MY" sz="1800" b="1" dirty="0" smtClean="0"/>
                    </a:p>
                  </a:txBody>
                  <a:tcPr marT="45727" marB="45727"/>
                </a:tc>
              </a:tr>
              <a:tr h="558684">
                <a:tc>
                  <a:txBody>
                    <a:bodyPr/>
                    <a:lstStyle/>
                    <a:p>
                      <a:pPr algn="l"/>
                      <a:r>
                        <a:rPr lang="en-US" sz="1800" dirty="0" smtClean="0"/>
                        <a:t>Week 7</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5: </a:t>
                      </a:r>
                      <a:r>
                        <a:rPr lang="en-MY" sz="1800" dirty="0" smtClean="0"/>
                        <a:t>The Production Process</a:t>
                      </a:r>
                      <a:endParaRPr lang="en-MY" sz="1800" b="1" dirty="0" smtClean="0"/>
                    </a:p>
                  </a:txBody>
                  <a:tcPr marT="45727" marB="45727"/>
                </a:tc>
              </a:tr>
              <a:tr h="475702">
                <a:tc>
                  <a:txBody>
                    <a:bodyPr/>
                    <a:lstStyle/>
                    <a:p>
                      <a:r>
                        <a:rPr lang="en-US" sz="1800" dirty="0" smtClean="0"/>
                        <a:t>Week 8</a:t>
                      </a:r>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6:</a:t>
                      </a:r>
                      <a:r>
                        <a:rPr lang="en-US" sz="1800" baseline="0" dirty="0" smtClean="0"/>
                        <a:t> </a:t>
                      </a:r>
                      <a:r>
                        <a:rPr lang="en-US" sz="1800" dirty="0" smtClean="0"/>
                        <a:t>Financial Accounting</a:t>
                      </a:r>
                      <a:endParaRPr lang="en-US" sz="1800" b="1" dirty="0" smtClean="0"/>
                    </a:p>
                  </a:txBody>
                  <a:tcPr marL="91446" marR="91446" marT="45715" marB="45715"/>
                </a:tc>
              </a:tr>
              <a:tr h="524435">
                <a:tc>
                  <a:txBody>
                    <a:bodyPr/>
                    <a:lstStyle/>
                    <a:p>
                      <a:r>
                        <a:rPr lang="en-US" sz="1600" dirty="0" smtClean="0"/>
                        <a:t>Wee</a:t>
                      </a:r>
                      <a:r>
                        <a:rPr lang="en-US" sz="1600" baseline="0" dirty="0" smtClean="0"/>
                        <a:t>k 9</a:t>
                      </a:r>
                    </a:p>
                  </a:txBody>
                  <a:tcPr marL="91446" marR="91446" marT="45715" marB="45715"/>
                </a:tc>
                <a:tc>
                  <a:txBody>
                    <a:bodyPr/>
                    <a:lstStyle/>
                    <a:p>
                      <a:r>
                        <a:rPr lang="en-US" sz="1800" dirty="0" smtClean="0"/>
                        <a:t>Chapter 7:</a:t>
                      </a:r>
                      <a:r>
                        <a:rPr lang="en-US" sz="1800" baseline="0" dirty="0" smtClean="0"/>
                        <a:t> </a:t>
                      </a:r>
                      <a:r>
                        <a:rPr lang="en-US" sz="1800" kern="1200" dirty="0" smtClean="0">
                          <a:effectLst/>
                        </a:rPr>
                        <a:t>Management Accounting</a:t>
                      </a:r>
                      <a:endParaRPr lang="en-US" sz="1800" b="1" kern="1200" dirty="0">
                        <a:solidFill>
                          <a:schemeClr val="tx1"/>
                        </a:solidFill>
                        <a:effectLst/>
                        <a:latin typeface="+mn-lt"/>
                        <a:ea typeface="+mn-ea"/>
                        <a:cs typeface="+mn-cs"/>
                      </a:endParaRPr>
                    </a:p>
                  </a:txBody>
                  <a:tcPr marL="91446" marR="91446" marT="45715" marB="45715"/>
                </a:tc>
              </a:tr>
              <a:tr h="831504">
                <a:tc>
                  <a:txBody>
                    <a:bodyPr/>
                    <a:lstStyle/>
                    <a:p>
                      <a:r>
                        <a:rPr lang="en-US" sz="1600" dirty="0" smtClean="0"/>
                        <a:t>Week 10</a:t>
                      </a:r>
                    </a:p>
                  </a:txBody>
                  <a:tcPr marL="91446" marR="91446" marT="45715" marB="45715"/>
                </a:tc>
                <a:tc>
                  <a:txBody>
                    <a:bodyPr/>
                    <a:lstStyle/>
                    <a:p>
                      <a:r>
                        <a:rPr lang="en-US" sz="1800" dirty="0" smtClean="0"/>
                        <a:t>Chapter 8:</a:t>
                      </a:r>
                      <a:r>
                        <a:rPr lang="en-US" sz="1800" baseline="0" dirty="0" smtClean="0"/>
                        <a:t> </a:t>
                      </a:r>
                      <a:r>
                        <a:rPr lang="en-US" sz="1800" kern="1200" dirty="0" smtClean="0">
                          <a:effectLst/>
                        </a:rPr>
                        <a:t>Human Resource</a:t>
                      </a:r>
                      <a:r>
                        <a:rPr lang="en-US" sz="1800" kern="1200" baseline="0" dirty="0" smtClean="0">
                          <a:effectLst/>
                        </a:rPr>
                        <a:t> Management</a:t>
                      </a:r>
                      <a:endParaRPr lang="en-US" sz="1800" b="1" kern="1200" dirty="0">
                        <a:solidFill>
                          <a:schemeClr val="tx1"/>
                        </a:solidFill>
                        <a:effectLst/>
                        <a:latin typeface="+mn-lt"/>
                        <a:ea typeface="+mn-ea"/>
                        <a:cs typeface="+mn-cs"/>
                      </a:endParaRPr>
                    </a:p>
                  </a:txBody>
                  <a:tcPr marL="91446" marR="91446" marT="45715" marB="45715"/>
                </a:tc>
              </a:tr>
            </a:tbl>
          </a:graphicData>
        </a:graphic>
      </p:graphicFrame>
      <p:sp>
        <p:nvSpPr>
          <p:cNvPr id="3"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1495284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86747" y="2072436"/>
          <a:ext cx="7147018" cy="2991832"/>
        </p:xfrm>
        <a:graphic>
          <a:graphicData uri="http://schemas.openxmlformats.org/drawingml/2006/table">
            <a:tbl>
              <a:tblPr firstRow="1" bandRow="1">
                <a:tableStyleId>{5940675A-B579-460E-94D1-54222C63F5DA}</a:tableStyleId>
              </a:tblPr>
              <a:tblGrid>
                <a:gridCol w="1810845"/>
                <a:gridCol w="5336173"/>
              </a:tblGrid>
              <a:tr h="325410">
                <a:tc>
                  <a:txBody>
                    <a:bodyPr/>
                    <a:lstStyle/>
                    <a:p>
                      <a:pPr algn="ctr"/>
                      <a:r>
                        <a:rPr lang="en-US" sz="1800" b="1" dirty="0" smtClean="0"/>
                        <a:t>Week </a:t>
                      </a:r>
                      <a:endParaRPr lang="en-US" sz="1800" b="1" dirty="0">
                        <a:solidFill>
                          <a:schemeClr val="tx1"/>
                        </a:solidFill>
                      </a:endParaRPr>
                    </a:p>
                  </a:txBody>
                  <a:tcPr marL="91446" marR="91446" marT="45715" marB="45715"/>
                </a:tc>
                <a:tc>
                  <a:txBody>
                    <a:bodyPr/>
                    <a:lstStyle/>
                    <a:p>
                      <a:pPr algn="ctr"/>
                      <a:r>
                        <a:rPr lang="en-US" sz="1800" b="1" dirty="0" smtClean="0"/>
                        <a:t>Topic</a:t>
                      </a:r>
                      <a:endParaRPr lang="en-US" sz="1800" b="1" dirty="0">
                        <a:solidFill>
                          <a:schemeClr val="tx1"/>
                        </a:solidFill>
                      </a:endParaRPr>
                    </a:p>
                  </a:txBody>
                  <a:tcPr marL="91446" marR="91446" marT="45715" marB="45715"/>
                </a:tc>
              </a:tr>
              <a:tr h="402977">
                <a:tc>
                  <a:txBody>
                    <a:bodyPr/>
                    <a:lstStyle/>
                    <a:p>
                      <a:r>
                        <a:rPr lang="en-US" sz="1600" dirty="0" smtClean="0"/>
                        <a:t>Week 11</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Chapter 9: Enterprise system technologies</a:t>
                      </a:r>
                      <a:endParaRPr lang="en-US" sz="1800" b="1" kern="1200" dirty="0">
                        <a:solidFill>
                          <a:schemeClr val="tx1"/>
                        </a:solidFill>
                        <a:effectLst/>
                        <a:latin typeface="+mn-lt"/>
                        <a:ea typeface="+mn-ea"/>
                        <a:cs typeface="+mn-cs"/>
                      </a:endParaRPr>
                    </a:p>
                  </a:txBody>
                  <a:tcPr marL="91446" marR="91446" marT="45715" marB="45715"/>
                </a:tc>
              </a:tr>
              <a:tr h="81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Week 12</a:t>
                      </a:r>
                    </a:p>
                    <a:p>
                      <a:endParaRPr lang="en-US" sz="1600" dirty="0"/>
                    </a:p>
                  </a:txBody>
                  <a:tcPr marL="91446" marR="91446" marT="45715" marB="45715"/>
                </a:tc>
                <a:tc>
                  <a:txBody>
                    <a:bodyPr/>
                    <a:lstStyle/>
                    <a:p>
                      <a:r>
                        <a:rPr lang="en-US" sz="1800" kern="1200" dirty="0" smtClean="0">
                          <a:effectLst/>
                        </a:rPr>
                        <a:t>Integration:</a:t>
                      </a:r>
                      <a:r>
                        <a:rPr lang="en-US" sz="1800" kern="1200" baseline="0" dirty="0" smtClean="0">
                          <a:effectLst/>
                        </a:rPr>
                        <a:t> </a:t>
                      </a:r>
                      <a:r>
                        <a:rPr lang="en-US" sz="1800" b="0" i="0" u="none" strike="noStrike" kern="1200" baseline="0" dirty="0" smtClean="0">
                          <a:solidFill>
                            <a:schemeClr val="tx1"/>
                          </a:solidFill>
                          <a:latin typeface="+mn-lt"/>
                          <a:ea typeface="+mn-ea"/>
                          <a:cs typeface="+mn-cs"/>
                        </a:rPr>
                        <a:t>Procurement, Fulfilment, Production and IWM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txBody>
                  <a:tcPr marL="91446" marR="91446" marT="45715" marB="45715"/>
                </a:tc>
              </a:tr>
              <a:tr h="520612">
                <a:tc>
                  <a:txBody>
                    <a:bodyPr/>
                    <a:lstStyle/>
                    <a:p>
                      <a:r>
                        <a:rPr lang="en-US" sz="1600" dirty="0" smtClean="0"/>
                        <a:t>Week 13</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Revision</a:t>
                      </a:r>
                      <a:endParaRPr lang="en-US" sz="1800" b="0" kern="1200" dirty="0">
                        <a:solidFill>
                          <a:schemeClr val="tx1"/>
                        </a:solidFill>
                        <a:effectLst/>
                        <a:latin typeface="+mn-lt"/>
                        <a:ea typeface="+mn-ea"/>
                        <a:cs typeface="+mn-cs"/>
                      </a:endParaRPr>
                    </a:p>
                  </a:txBody>
                  <a:tcPr marL="91446" marR="91446" marT="45715" marB="45715"/>
                </a:tc>
              </a:tr>
              <a:tr h="788103">
                <a:tc>
                  <a:txBody>
                    <a:bodyPr/>
                    <a:lstStyle/>
                    <a:p>
                      <a:r>
                        <a:rPr lang="en-US" sz="1600" dirty="0" smtClean="0"/>
                        <a:t>Week 14</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Exam</a:t>
                      </a:r>
                      <a:endParaRPr lang="en-US" sz="1800" b="0" kern="1200" dirty="0">
                        <a:solidFill>
                          <a:schemeClr val="tx1"/>
                        </a:solidFill>
                        <a:effectLst/>
                        <a:latin typeface="+mn-lt"/>
                        <a:ea typeface="+mn-ea"/>
                        <a:cs typeface="+mn-cs"/>
                      </a:endParaRPr>
                    </a:p>
                  </a:txBody>
                  <a:tcPr marL="91446" marR="91446" marT="45715" marB="45715"/>
                </a:tc>
              </a:tr>
            </a:tbl>
          </a:graphicData>
        </a:graphic>
      </p:graphicFrame>
      <p:sp>
        <p:nvSpPr>
          <p:cNvPr id="3" name="Text Box 3"/>
          <p:cNvSpPr txBox="1">
            <a:spLocks noGrp="1" noChangeArrowheads="1"/>
          </p:cNvSpPr>
          <p:nvPr>
            <p:ph type="title"/>
          </p:nvPr>
        </p:nvSpPr>
        <p:spPr bwMode="auto">
          <a:xfrm>
            <a:off x="499221" y="3129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1013182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smtClea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What is expected of you </a:t>
            </a:r>
            <a:endParaRPr lang="en-US" altLang="en-US" sz="3200" u="sng" dirty="0">
              <a:solidFill>
                <a:srgbClr val="003366"/>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10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kern="0" dirty="0">
                <a:latin typeface="+mn-lt"/>
              </a:rPr>
              <a:t>Punctuality – Late and Absent</a:t>
            </a:r>
          </a:p>
          <a:p>
            <a:pPr eaLnBrk="1" hangingPunct="1">
              <a:buClr>
                <a:srgbClr val="FF0000"/>
              </a:buClr>
              <a:buFont typeface="Wingdings" panose="05000000000000000000" pitchFamily="2" charset="2"/>
              <a:buChar char="§"/>
            </a:pPr>
            <a:r>
              <a:rPr lang="en-US" altLang="en-US" sz="2800" kern="0" smtClean="0">
                <a:latin typeface="+mn-lt"/>
              </a:rPr>
              <a:t>Mobile </a:t>
            </a:r>
            <a:r>
              <a:rPr lang="en-US" altLang="en-US" sz="2800" kern="0" dirty="0">
                <a:latin typeface="+mn-lt"/>
              </a:rPr>
              <a:t>phone </a:t>
            </a:r>
          </a:p>
          <a:p>
            <a:pPr lvl="1" eaLnBrk="1" hangingPunct="1">
              <a:buClr>
                <a:srgbClr val="FF0000"/>
              </a:buClr>
              <a:buFont typeface="Wingdings" panose="05000000000000000000" pitchFamily="2" charset="2"/>
              <a:buChar char="§"/>
            </a:pPr>
            <a:r>
              <a:rPr lang="en-US" altLang="en-US" sz="2400" kern="0" dirty="0">
                <a:latin typeface="+mn-lt"/>
              </a:rPr>
              <a:t> to be switched off or in silent mode </a:t>
            </a:r>
          </a:p>
          <a:p>
            <a:pPr lvl="1" eaLnBrk="1" hangingPunct="1">
              <a:buClr>
                <a:srgbClr val="FF0000"/>
              </a:buClr>
              <a:buFont typeface="Wingdings" panose="05000000000000000000" pitchFamily="2" charset="2"/>
              <a:buChar char="§"/>
            </a:pPr>
            <a:r>
              <a:rPr lang="en-US" altLang="en-US" sz="2400" kern="0" dirty="0">
                <a:latin typeface="+mn-lt"/>
              </a:rPr>
              <a:t> not to be used during lectures/tutorial</a:t>
            </a:r>
          </a:p>
          <a:p>
            <a:pPr lvl="1" eaLnBrk="1" hangingPunct="1">
              <a:buClr>
                <a:srgbClr val="FF0000"/>
              </a:buClr>
              <a:buFont typeface="Wingdings" panose="05000000000000000000" pitchFamily="2" charset="2"/>
              <a:buChar char="§"/>
            </a:pPr>
            <a:r>
              <a:rPr lang="en-US" altLang="en-US" sz="2400" kern="0" dirty="0">
                <a:latin typeface="+mn-lt"/>
              </a:rPr>
              <a:t> answer calls outside class (only when necessary)</a:t>
            </a:r>
          </a:p>
          <a:p>
            <a:pPr eaLnBrk="1" hangingPunct="1">
              <a:buClr>
                <a:srgbClr val="FF0000"/>
              </a:buClr>
              <a:buFont typeface="Wingdings" panose="05000000000000000000" pitchFamily="2" charset="2"/>
              <a:buChar char="§"/>
            </a:pPr>
            <a:r>
              <a:rPr lang="en-US" altLang="en-US" sz="2800" kern="0" dirty="0" smtClean="0">
                <a:latin typeface="+mn-lt"/>
              </a:rPr>
              <a:t>No </a:t>
            </a:r>
            <a:r>
              <a:rPr lang="en-US" altLang="en-US" sz="2800" kern="0" dirty="0">
                <a:latin typeface="+mn-lt"/>
              </a:rPr>
              <a:t>meals in class</a:t>
            </a:r>
          </a:p>
          <a:p>
            <a:pPr eaLnBrk="1" hangingPunct="1">
              <a:buClr>
                <a:srgbClr val="FF0000"/>
              </a:buClr>
              <a:buFont typeface="Wingdings" panose="05000000000000000000" pitchFamily="2" charset="2"/>
              <a:buChar char="§"/>
            </a:pPr>
            <a:r>
              <a:rPr lang="en-US" altLang="en-US" sz="2800" kern="0" dirty="0" smtClean="0">
                <a:latin typeface="+mn-lt"/>
              </a:rPr>
              <a:t>Adherence </a:t>
            </a:r>
            <a:r>
              <a:rPr lang="en-US" altLang="en-US" sz="2800" kern="0" dirty="0">
                <a:latin typeface="+mn-lt"/>
              </a:rPr>
              <a:t>to APU dress code</a:t>
            </a:r>
          </a:p>
          <a:p>
            <a:pPr eaLnBrk="1" hangingPunct="1">
              <a:buClr>
                <a:srgbClr val="FF0000"/>
              </a:buClr>
              <a:buFont typeface="Wingdings" panose="05000000000000000000" pitchFamily="2" charset="2"/>
              <a:buChar char="§"/>
            </a:pPr>
            <a:r>
              <a:rPr lang="en-US" altLang="en-US" sz="2800" kern="0" dirty="0" smtClean="0">
                <a:latin typeface="+mn-lt"/>
              </a:rPr>
              <a:t>Timely </a:t>
            </a:r>
            <a:r>
              <a:rPr lang="en-US" altLang="en-US" sz="2800" kern="0" dirty="0">
                <a:latin typeface="+mn-lt"/>
              </a:rPr>
              <a:t>submission of assignment </a:t>
            </a:r>
            <a:r>
              <a:rPr lang="en-US" altLang="en-US" sz="2800" kern="0" dirty="0" smtClean="0">
                <a:latin typeface="+mn-lt"/>
              </a:rPr>
              <a:t>and milestone</a:t>
            </a:r>
          </a:p>
          <a:p>
            <a:pPr eaLnBrk="1" hangingPunct="1">
              <a:buClr>
                <a:srgbClr val="FF0000"/>
              </a:buClr>
              <a:buFont typeface="Wingdings" panose="05000000000000000000" pitchFamily="2" charset="2"/>
              <a:buChar char="§"/>
            </a:pPr>
            <a:r>
              <a:rPr lang="en-US" altLang="en-US" sz="2800" kern="0" dirty="0">
                <a:latin typeface="+mn-lt"/>
              </a:rPr>
              <a:t>No </a:t>
            </a:r>
            <a:r>
              <a:rPr lang="en-US" altLang="en-US" sz="2800" kern="0" dirty="0" smtClean="0">
                <a:latin typeface="+mn-lt"/>
              </a:rPr>
              <a:t>unnecessary </a:t>
            </a:r>
            <a:r>
              <a:rPr lang="en-US" altLang="en-US" sz="2800" kern="0" dirty="0">
                <a:latin typeface="+mn-lt"/>
              </a:rPr>
              <a:t>internet </a:t>
            </a:r>
            <a:r>
              <a:rPr lang="en-US" altLang="en-US" sz="2800" kern="0" dirty="0" smtClean="0">
                <a:latin typeface="+mn-lt"/>
              </a:rPr>
              <a:t>surfing</a:t>
            </a:r>
            <a:endParaRPr lang="en-US" altLang="en-US" sz="2800" kern="0" dirty="0">
              <a:latin typeface="+mn-lt"/>
            </a:endParaRPr>
          </a:p>
          <a:p>
            <a:pPr eaLnBrk="1" hangingPunct="1">
              <a:buClr>
                <a:srgbClr val="FF0000"/>
              </a:buClr>
              <a:buFont typeface="Wingdings" panose="05000000000000000000" pitchFamily="2" charset="2"/>
              <a:buChar char="§"/>
            </a:pPr>
            <a:endParaRPr lang="en-US" altLang="en-US" kern="0" dirty="0"/>
          </a:p>
        </p:txBody>
      </p:sp>
    </p:spTree>
    <p:extLst>
      <p:ext uri="{BB962C8B-B14F-4D97-AF65-F5344CB8AC3E}">
        <p14:creationId xmlns:p14="http://schemas.microsoft.com/office/powerpoint/2010/main" val="137715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b="1" dirty="0" smtClean="0"/>
              <a:t>What is expected of you</a:t>
            </a:r>
          </a:p>
        </p:txBody>
      </p:sp>
      <p:sp>
        <p:nvSpPr>
          <p:cNvPr id="117763" name="Rectangle 3"/>
          <p:cNvSpPr>
            <a:spLocks noGrp="1" noChangeArrowheads="1"/>
          </p:cNvSpPr>
          <p:nvPr>
            <p:ph type="body" idx="1"/>
          </p:nvPr>
        </p:nvSpPr>
        <p:spPr>
          <a:xfrm>
            <a:off x="627063" y="1417638"/>
            <a:ext cx="8229600" cy="4525963"/>
          </a:xfrm>
        </p:spPr>
        <p:txBody>
          <a:bodyPr/>
          <a:lstStyle/>
          <a:p>
            <a:pPr eaLnBrk="1" hangingPunct="1">
              <a:defRPr/>
            </a:pPr>
            <a:r>
              <a:rPr lang="en-US" altLang="en-US" sz="2000" dirty="0" smtClean="0"/>
              <a:t>Attendance and Punctuality</a:t>
            </a:r>
          </a:p>
          <a:p>
            <a:pPr eaLnBrk="1" hangingPunct="1">
              <a:defRPr/>
            </a:pPr>
            <a:r>
              <a:rPr lang="en-MY" sz="2000" dirty="0" smtClean="0"/>
              <a:t>Class attendance is an individual student  responsibility.</a:t>
            </a:r>
          </a:p>
          <a:p>
            <a:pPr>
              <a:defRPr/>
            </a:pPr>
            <a:r>
              <a:rPr lang="en-US" sz="2000" dirty="0"/>
              <a:t>Attendance is compulsory and valid medical certificates or letters from parents /guardians must support any absence from class.</a:t>
            </a:r>
          </a:p>
          <a:p>
            <a:pPr>
              <a:defRPr/>
            </a:pPr>
            <a:r>
              <a:rPr lang="en-US" sz="2000" dirty="0"/>
              <a:t>Three lateness will be equal to one absence</a:t>
            </a:r>
          </a:p>
          <a:p>
            <a:pPr eaLnBrk="1" hangingPunct="1">
              <a:defRPr/>
            </a:pPr>
            <a:r>
              <a:rPr lang="en-US" altLang="en-US" sz="2000" dirty="0" smtClean="0"/>
              <a:t>Attendance: </a:t>
            </a:r>
          </a:p>
          <a:p>
            <a:pPr algn="just" eaLnBrk="1" hangingPunct="1">
              <a:buFont typeface="Wingdings" panose="05000000000000000000" pitchFamily="2" charset="2"/>
              <a:buChar char="ü"/>
              <a:defRPr/>
            </a:pPr>
            <a:r>
              <a:rPr lang="en-MY" sz="2000" dirty="0" smtClean="0"/>
              <a:t>Min </a:t>
            </a:r>
            <a:r>
              <a:rPr lang="en-MY" sz="2000" dirty="0">
                <a:solidFill>
                  <a:srgbClr val="FF0000"/>
                </a:solidFill>
              </a:rPr>
              <a:t>80% attendance</a:t>
            </a:r>
            <a:r>
              <a:rPr lang="en-MY" sz="2000" dirty="0"/>
              <a:t> requirement holds for BOTH Exam and </a:t>
            </a:r>
            <a:r>
              <a:rPr lang="en-MY" sz="2000" dirty="0" smtClean="0"/>
              <a:t>IN COURSE </a:t>
            </a:r>
            <a:r>
              <a:rPr lang="en-MY" sz="2000" dirty="0"/>
              <a:t>based assessments. </a:t>
            </a:r>
            <a:endParaRPr lang="en-MY" sz="2000" dirty="0" smtClean="0"/>
          </a:p>
          <a:p>
            <a:pPr algn="just" eaLnBrk="1" hangingPunct="1">
              <a:buFont typeface="Wingdings" panose="05000000000000000000" pitchFamily="2" charset="2"/>
              <a:buChar char="ü"/>
              <a:defRPr/>
            </a:pPr>
            <a:r>
              <a:rPr lang="en-MY" sz="2000" dirty="0" smtClean="0"/>
              <a:t>Students </a:t>
            </a:r>
            <a:r>
              <a:rPr lang="en-MY" sz="2000" dirty="0"/>
              <a:t>have to </a:t>
            </a:r>
            <a:r>
              <a:rPr lang="en-MY" sz="2000" b="1" u="sng" dirty="0"/>
              <a:t>Retake the module with attendance </a:t>
            </a:r>
            <a:r>
              <a:rPr lang="en-MY" sz="2000" dirty="0"/>
              <a:t>even if it’s a 100% coursework based assessment if they do not fulfil the minimum attendance </a:t>
            </a:r>
            <a:r>
              <a:rPr lang="en-MY" sz="2000" dirty="0" smtClean="0"/>
              <a:t>requirement. </a:t>
            </a:r>
            <a:endParaRPr lang="en-US" altLang="en-US" sz="2000" dirty="0" smtClean="0"/>
          </a:p>
          <a:p>
            <a:pPr>
              <a:defRPr/>
            </a:pPr>
            <a:r>
              <a:rPr lang="en-MY" sz="2000" dirty="0"/>
              <a:t>If there is a </a:t>
            </a:r>
            <a:r>
              <a:rPr lang="en-MY" sz="2000" dirty="0" smtClean="0"/>
              <a:t>“No show” </a:t>
            </a:r>
            <a:r>
              <a:rPr lang="en-MY" sz="2000" dirty="0"/>
              <a:t>for the Exam, it will normally result in Retake with attendance </a:t>
            </a:r>
            <a:endParaRPr lang="en-US" sz="2000" dirty="0"/>
          </a:p>
          <a:p>
            <a:pPr marL="0" indent="0">
              <a:buFont typeface="Wingdings" panose="05000000000000000000" pitchFamily="2" charset="2"/>
              <a:buNone/>
              <a:defRPr/>
            </a:pPr>
            <a:endParaRPr lang="en-US" altLang="en-US" sz="2000" dirty="0" smtClean="0"/>
          </a:p>
        </p:txBody>
      </p:sp>
    </p:spTree>
    <p:extLst>
      <p:ext uri="{BB962C8B-B14F-4D97-AF65-F5344CB8AC3E}">
        <p14:creationId xmlns:p14="http://schemas.microsoft.com/office/powerpoint/2010/main" val="38747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Grp="1" noChangeArrowheads="1"/>
          </p:cNvSpPr>
          <p:nvPr>
            <p:ph type="title"/>
          </p:nvPr>
        </p:nvSpPr>
        <p:spPr bwMode="auto">
          <a:xfrm>
            <a:off x="221198" y="522972"/>
            <a:ext cx="75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What support is available for you </a:t>
            </a:r>
            <a:endParaRPr lang="en-US" altLang="en-US" dirty="0">
              <a:latin typeface="+mj-lt"/>
            </a:endParaRPr>
          </a:p>
        </p:txBody>
      </p:sp>
      <p:sp>
        <p:nvSpPr>
          <p:cNvPr id="7" name="Rectangle 3"/>
          <p:cNvSpPr txBox="1">
            <a:spLocks noChangeArrowheads="1"/>
          </p:cNvSpPr>
          <p:nvPr/>
        </p:nvSpPr>
        <p:spPr bwMode="auto">
          <a:xfrm>
            <a:off x="539750" y="1331913"/>
            <a:ext cx="82296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80000"/>
              </a:lnSpc>
              <a:buFontTx/>
              <a:buNone/>
              <a:defRPr/>
            </a:pPr>
            <a:endParaRPr lang="en-US" altLang="en-US" sz="2800" kern="0" dirty="0" smtClean="0"/>
          </a:p>
          <a:p>
            <a:pPr marL="403225" lvl="1" indent="-403225">
              <a:lnSpc>
                <a:spcPct val="80000"/>
              </a:lnSpc>
              <a:buFont typeface="Arial" panose="020B0604020202020204" pitchFamily="34" charset="0"/>
              <a:buChar char="•"/>
              <a:defRPr/>
            </a:pPr>
            <a:r>
              <a:rPr lang="en-US" altLang="en-US" sz="2400" kern="0" dirty="0" smtClean="0"/>
              <a:t>Student Assessment Information Sheet (SAIS)</a:t>
            </a:r>
          </a:p>
          <a:p>
            <a:pPr lvl="1">
              <a:lnSpc>
                <a:spcPct val="80000"/>
              </a:lnSpc>
              <a:buFont typeface="Wingdings" panose="05000000000000000000" pitchFamily="2" charset="2"/>
              <a:buChar char="v"/>
              <a:defRPr/>
            </a:pPr>
            <a:r>
              <a:rPr lang="en-US" altLang="en-US" sz="2400" kern="0" dirty="0" smtClean="0"/>
              <a:t>Module slides</a:t>
            </a:r>
          </a:p>
          <a:p>
            <a:pPr lvl="1">
              <a:lnSpc>
                <a:spcPct val="80000"/>
              </a:lnSpc>
              <a:buFont typeface="Wingdings" panose="05000000000000000000" pitchFamily="2" charset="2"/>
              <a:buChar char="v"/>
              <a:defRPr/>
            </a:pPr>
            <a:r>
              <a:rPr lang="en-US" altLang="en-US" sz="2200" kern="0" dirty="0" err="1" smtClean="0"/>
              <a:t>Webspace</a:t>
            </a:r>
            <a:endParaRPr lang="en-US" altLang="en-US" sz="2200" kern="0" dirty="0"/>
          </a:p>
          <a:p>
            <a:pPr lvl="1">
              <a:lnSpc>
                <a:spcPct val="80000"/>
              </a:lnSpc>
              <a:buFont typeface="Wingdings" panose="05000000000000000000" pitchFamily="2" charset="2"/>
              <a:buChar char="v"/>
              <a:defRPr/>
            </a:pPr>
            <a:r>
              <a:rPr lang="en-US" altLang="en-US" sz="2400" kern="0" dirty="0" smtClean="0"/>
              <a:t>Microsoft Teams</a:t>
            </a:r>
            <a:endParaRPr lang="en-US" altLang="en-US" kern="0" dirty="0"/>
          </a:p>
          <a:p>
            <a:pPr lvl="1">
              <a:lnSpc>
                <a:spcPct val="80000"/>
              </a:lnSpc>
              <a:buFont typeface="Wingdings" panose="05000000000000000000" pitchFamily="2" charset="2"/>
              <a:buChar char="v"/>
              <a:defRPr/>
            </a:pPr>
            <a:r>
              <a:rPr lang="en-US" altLang="en-US" sz="2400" kern="0" dirty="0" smtClean="0"/>
              <a:t>Consultation hours (Lecturer consultation Hours)</a:t>
            </a:r>
          </a:p>
          <a:p>
            <a:pPr>
              <a:lnSpc>
                <a:spcPct val="80000"/>
              </a:lnSpc>
              <a:defRPr/>
            </a:pPr>
            <a:r>
              <a:rPr lang="en-US" altLang="en-US" sz="2400" kern="0" dirty="0" smtClean="0"/>
              <a:t>E-mail</a:t>
            </a:r>
          </a:p>
          <a:p>
            <a:pPr lvl="1">
              <a:lnSpc>
                <a:spcPct val="80000"/>
              </a:lnSpc>
              <a:buFont typeface="Wingdings" panose="05000000000000000000" pitchFamily="2" charset="2"/>
              <a:buChar char="v"/>
              <a:defRPr/>
            </a:pPr>
            <a:r>
              <a:rPr lang="en-US" altLang="en-US" sz="2400" kern="0" dirty="0" smtClean="0"/>
              <a:t>khairunnisha.zainal@apu.edu.my</a:t>
            </a:r>
          </a:p>
          <a:p>
            <a:pPr>
              <a:lnSpc>
                <a:spcPct val="80000"/>
              </a:lnSpc>
              <a:defRPr/>
            </a:pPr>
            <a:r>
              <a:rPr lang="en-US" altLang="en-US" sz="2400" kern="0" dirty="0" smtClean="0"/>
              <a:t>Resources</a:t>
            </a:r>
          </a:p>
          <a:p>
            <a:pPr lvl="1">
              <a:lnSpc>
                <a:spcPct val="80000"/>
              </a:lnSpc>
              <a:buFont typeface="Wingdings" panose="05000000000000000000" pitchFamily="2" charset="2"/>
              <a:buChar char="v"/>
              <a:defRPr/>
            </a:pPr>
            <a:r>
              <a:rPr lang="en-US" altLang="en-US" sz="2400" kern="0" dirty="0" smtClean="0"/>
              <a:t>Reference material</a:t>
            </a:r>
          </a:p>
          <a:p>
            <a:pPr lvl="2">
              <a:lnSpc>
                <a:spcPct val="80000"/>
              </a:lnSpc>
              <a:buClr>
                <a:schemeClr val="folHlink"/>
              </a:buClr>
              <a:buFont typeface="Wingdings" pitchFamily="2" charset="2"/>
              <a:buChar char="§"/>
              <a:defRPr/>
            </a:pPr>
            <a:r>
              <a:rPr lang="en-US" altLang="en-US" sz="2000" kern="0" dirty="0" smtClean="0"/>
              <a:t>Essential reading</a:t>
            </a:r>
          </a:p>
          <a:p>
            <a:pPr lvl="2">
              <a:lnSpc>
                <a:spcPct val="80000"/>
              </a:lnSpc>
              <a:buClr>
                <a:schemeClr val="folHlink"/>
              </a:buClr>
              <a:buFont typeface="Wingdings" pitchFamily="2" charset="2"/>
              <a:buChar char="§"/>
              <a:defRPr/>
            </a:pPr>
            <a:r>
              <a:rPr lang="en-US" altLang="en-US" sz="2000" kern="0" dirty="0" smtClean="0"/>
              <a:t>Additional reading</a:t>
            </a:r>
          </a:p>
        </p:txBody>
      </p:sp>
    </p:spTree>
    <p:extLst>
      <p:ext uri="{BB962C8B-B14F-4D97-AF65-F5344CB8AC3E}">
        <p14:creationId xmlns:p14="http://schemas.microsoft.com/office/powerpoint/2010/main" val="34951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54050"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b="1" u="sng" kern="0" dirty="0" smtClean="0">
                <a:solidFill>
                  <a:schemeClr val="accent2">
                    <a:lumMod val="75000"/>
                  </a:schemeClr>
                </a:solidFill>
                <a:latin typeface="Century Gothic" panose="020B0502020202020204" pitchFamily="34" charset="0"/>
              </a:rPr>
              <a:t>Lecturer information</a:t>
            </a:r>
            <a:endParaRPr lang="en-US" sz="3200" b="1" u="sng" kern="0" dirty="0">
              <a:solidFill>
                <a:schemeClr val="accent2">
                  <a:lumMod val="75000"/>
                </a:schemeClr>
              </a:solidFill>
              <a:latin typeface="Century Gothic" panose="020B0502020202020204" pitchFamily="34" charset="0"/>
            </a:endParaRPr>
          </a:p>
        </p:txBody>
      </p:sp>
      <p:sp>
        <p:nvSpPr>
          <p:cNvPr id="6" name="Content Placeholder 2"/>
          <p:cNvSpPr txBox="1">
            <a:spLocks/>
          </p:cNvSpPr>
          <p:nvPr/>
        </p:nvSpPr>
        <p:spPr bwMode="auto">
          <a:xfrm>
            <a:off x="309282" y="1757363"/>
            <a:ext cx="856577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sz="2800" kern="0" dirty="0"/>
              <a:t>Lecturer Name: </a:t>
            </a:r>
            <a:r>
              <a:rPr lang="en-US" altLang="en-US" sz="2800" kern="0" dirty="0" smtClean="0"/>
              <a:t>Nur Khairunnisha Zainal</a:t>
            </a:r>
          </a:p>
          <a:p>
            <a:pPr>
              <a:buFontTx/>
              <a:buNone/>
            </a:pPr>
            <a:endParaRPr lang="en-US" altLang="en-US" sz="2800" kern="0" dirty="0"/>
          </a:p>
          <a:p>
            <a:pPr>
              <a:buFontTx/>
              <a:buNone/>
            </a:pPr>
            <a:r>
              <a:rPr lang="en-US" altLang="en-US" sz="2800" kern="0" dirty="0"/>
              <a:t>Email: </a:t>
            </a:r>
            <a:r>
              <a:rPr lang="en-US" altLang="en-US" sz="2800" kern="0" dirty="0" smtClean="0">
                <a:hlinkClick r:id="rId3"/>
              </a:rPr>
              <a:t>khairunnisha.zainal@staffemail.apu.edu.my</a:t>
            </a:r>
            <a:endParaRPr lang="en-US" altLang="en-US" sz="2800" kern="0" dirty="0" smtClean="0"/>
          </a:p>
          <a:p>
            <a:pPr>
              <a:buFontTx/>
              <a:buNone/>
            </a:pPr>
            <a:r>
              <a:rPr lang="en-US" altLang="en-US" sz="2800" kern="0" dirty="0"/>
              <a:t>		</a:t>
            </a:r>
          </a:p>
          <a:p>
            <a:pPr>
              <a:buFontTx/>
              <a:buNone/>
            </a:pPr>
            <a:r>
              <a:rPr lang="en-US" altLang="en-US" sz="2800" kern="0" dirty="0"/>
              <a:t>Room: FCET lecturer room Level </a:t>
            </a:r>
            <a:r>
              <a:rPr lang="en-US" altLang="en-US" sz="2800" kern="0" dirty="0" smtClean="0"/>
              <a:t>5 (near </a:t>
            </a:r>
            <a:r>
              <a:rPr lang="en-US" altLang="en-US" sz="2800" kern="0" dirty="0"/>
              <a:t>to Block E)</a:t>
            </a:r>
          </a:p>
          <a:p>
            <a:pPr>
              <a:buFontTx/>
              <a:buNone/>
            </a:pPr>
            <a:endParaRPr lang="en-US" altLang="en-US" kern="0" dirty="0" smtClean="0"/>
          </a:p>
        </p:txBody>
      </p:sp>
    </p:spTree>
    <p:extLst>
      <p:ext uri="{BB962C8B-B14F-4D97-AF65-F5344CB8AC3E}">
        <p14:creationId xmlns:p14="http://schemas.microsoft.com/office/powerpoint/2010/main" val="775195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7363" y="599283"/>
            <a:ext cx="7648108" cy="598487"/>
          </a:xfrm>
        </p:spPr>
        <p:txBody>
          <a:bodyPr/>
          <a:lstStyle/>
          <a:p>
            <a:pPr algn="just"/>
            <a:r>
              <a:rPr lang="en-US" altLang="en-US" b="1" dirty="0" smtClean="0"/>
              <a:t>References supporting the course</a:t>
            </a:r>
          </a:p>
        </p:txBody>
      </p:sp>
      <p:pic>
        <p:nvPicPr>
          <p:cNvPr id="7" name="Picture 6"/>
          <p:cNvPicPr>
            <a:picLocks noChangeAspect="1"/>
          </p:cNvPicPr>
          <p:nvPr/>
        </p:nvPicPr>
        <p:blipFill>
          <a:blip r:embed="rId2"/>
          <a:stretch>
            <a:fillRect/>
          </a:stretch>
        </p:blipFill>
        <p:spPr>
          <a:xfrm>
            <a:off x="996817" y="1618689"/>
            <a:ext cx="7138654" cy="4311464"/>
          </a:xfrm>
          <a:prstGeom prst="rect">
            <a:avLst/>
          </a:prstGeom>
        </p:spPr>
      </p:pic>
    </p:spTree>
    <p:extLst>
      <p:ext uri="{BB962C8B-B14F-4D97-AF65-F5344CB8AC3E}">
        <p14:creationId xmlns:p14="http://schemas.microsoft.com/office/powerpoint/2010/main" val="70881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81940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SAP GUI installation</a:t>
            </a:r>
          </a:p>
          <a:p>
            <a:r>
              <a:rPr lang="en-US" dirty="0"/>
              <a:t>GBI Story</a:t>
            </a:r>
          </a:p>
          <a:p>
            <a:pPr marL="0" indent="0" algn="just">
              <a:buNone/>
            </a:pPr>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7164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85775" y="1760538"/>
            <a:ext cx="8229600" cy="2971800"/>
          </a:xfrm>
        </p:spPr>
        <p:txBody>
          <a:bodyPr/>
          <a:lstStyle/>
          <a:p>
            <a:pPr algn="just"/>
            <a:r>
              <a:rPr lang="en-US" sz="2400" dirty="0" smtClean="0"/>
              <a:t>Integrated </a:t>
            </a:r>
            <a:r>
              <a:rPr lang="en-US" sz="2400" dirty="0"/>
              <a:t>Business Processes with SAP ERP System module approaches ERP topics using an integrated process perspective of the firm. Students will gain a deep appreciation for the role of enterprise systems in efficiently managing processes from multiple functional </a:t>
            </a:r>
            <a:r>
              <a:rPr lang="en-US" sz="2400" dirty="0" smtClean="0"/>
              <a:t>perspectives. </a:t>
            </a:r>
          </a:p>
          <a:p>
            <a:pPr algn="just"/>
            <a:endParaRPr lang="en-US" altLang="en-US" sz="2400" dirty="0"/>
          </a:p>
          <a:p>
            <a:pPr algn="just"/>
            <a:r>
              <a:rPr lang="en-US" sz="2400" dirty="0"/>
              <a:t>The module comprises lectures and lab sessions and involves independent learning skills within the practical exam </a:t>
            </a:r>
            <a:endParaRPr lang="en-US" altLang="en-US" sz="2400" dirty="0" smtClean="0"/>
          </a:p>
        </p:txBody>
      </p:sp>
      <p:sp>
        <p:nvSpPr>
          <p:cNvPr id="6" name="Title 1"/>
          <p:cNvSpPr>
            <a:spLocks noGrp="1"/>
          </p:cNvSpPr>
          <p:nvPr>
            <p:ph type="title"/>
          </p:nvPr>
        </p:nvSpPr>
        <p:spPr>
          <a:xfrm>
            <a:off x="485775" y="274638"/>
            <a:ext cx="7042150" cy="1143000"/>
          </a:xfrm>
        </p:spPr>
        <p:txBody>
          <a:bodyPr/>
          <a:lstStyle/>
          <a:p>
            <a:r>
              <a:rPr lang="en-US" altLang="en-US" b="1" dirty="0" smtClean="0"/>
              <a:t>Module Overview</a:t>
            </a:r>
          </a:p>
        </p:txBody>
      </p:sp>
    </p:spTree>
    <p:extLst>
      <p:ext uri="{BB962C8B-B14F-4D97-AF65-F5344CB8AC3E}">
        <p14:creationId xmlns:p14="http://schemas.microsoft.com/office/powerpoint/2010/main" val="2357725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706" y="1697038"/>
            <a:ext cx="8942293" cy="4525962"/>
          </a:xfrm>
        </p:spPr>
        <p:txBody>
          <a:bodyPr/>
          <a:lstStyle/>
          <a:p>
            <a:pPr marL="0" indent="0">
              <a:buNone/>
              <a:defRPr/>
            </a:pPr>
            <a:r>
              <a:rPr lang="en-GB" sz="2400" dirty="0">
                <a:latin typeface="+mj-lt"/>
                <a:cs typeface="Times New Roman" pitchFamily="18" charset="0"/>
              </a:rPr>
              <a:t>The </a:t>
            </a:r>
            <a:r>
              <a:rPr lang="en-GB" sz="2400" b="1" dirty="0" smtClean="0">
                <a:latin typeface="+mj-lt"/>
                <a:cs typeface="Times New Roman" pitchFamily="18" charset="0"/>
              </a:rPr>
              <a:t>aim</a:t>
            </a:r>
            <a:r>
              <a:rPr lang="en-GB" sz="2400" dirty="0" smtClean="0">
                <a:latin typeface="+mj-lt"/>
                <a:cs typeface="Times New Roman" pitchFamily="18" charset="0"/>
              </a:rPr>
              <a:t> </a:t>
            </a:r>
            <a:r>
              <a:rPr lang="en-GB" sz="2400" dirty="0">
                <a:latin typeface="+mj-lt"/>
                <a:cs typeface="Times New Roman" pitchFamily="18" charset="0"/>
              </a:rPr>
              <a:t>of the module </a:t>
            </a:r>
            <a:r>
              <a:rPr lang="en-GB" sz="2400" dirty="0" smtClean="0">
                <a:latin typeface="+mj-lt"/>
                <a:cs typeface="Times New Roman" pitchFamily="18" charset="0"/>
              </a:rPr>
              <a:t>is </a:t>
            </a:r>
            <a:r>
              <a:rPr lang="en-GB" sz="2400" dirty="0">
                <a:latin typeface="+mj-lt"/>
                <a:cs typeface="Times New Roman" pitchFamily="18" charset="0"/>
              </a:rPr>
              <a:t>to:</a:t>
            </a:r>
          </a:p>
          <a:p>
            <a:pPr>
              <a:defRPr/>
            </a:pPr>
            <a:endParaRPr lang="en-GB" sz="2400" dirty="0">
              <a:latin typeface="+mj-lt"/>
              <a:cs typeface="Times New Roman" pitchFamily="18" charset="0"/>
            </a:endParaRPr>
          </a:p>
          <a:p>
            <a:pPr algn="just"/>
            <a:r>
              <a:rPr lang="en-US" sz="2400" dirty="0"/>
              <a:t>Develop the ability of students to critically apply the knowledge they gain in </a:t>
            </a:r>
            <a:r>
              <a:rPr lang="en-US" sz="2400" dirty="0" smtClean="0"/>
              <a:t>relation to </a:t>
            </a:r>
            <a:r>
              <a:rPr lang="en-US" sz="2400" dirty="0"/>
              <a:t>the study of Managing Business processes with SAP ERP System</a:t>
            </a:r>
            <a:endParaRPr lang="en-US" sz="2400" dirty="0">
              <a:latin typeface="+mj-lt"/>
            </a:endParaRPr>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30837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19263" y="411163"/>
            <a:ext cx="3962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Learning </a:t>
            </a:r>
            <a:r>
              <a:rPr lang="en-US" altLang="en-US" sz="3200" b="1" u="sng" dirty="0" smtClean="0">
                <a:solidFill>
                  <a:srgbClr val="003366"/>
                </a:solidFill>
                <a:latin typeface="Century Gothic" panose="020B0502020202020204" pitchFamily="34" charset="0"/>
              </a:rPr>
              <a:t>outcomes</a:t>
            </a:r>
            <a:endParaRPr lang="en-US" altLang="en-US" sz="3200" u="sng" dirty="0">
              <a:solidFill>
                <a:srgbClr val="003366"/>
              </a:solidFill>
              <a:latin typeface="Century Gothic" panose="020B0502020202020204" pitchFamily="34" charset="0"/>
            </a:endParaRPr>
          </a:p>
        </p:txBody>
      </p:sp>
      <p:sp>
        <p:nvSpPr>
          <p:cNvPr id="4" name="Rectangle 3"/>
          <p:cNvSpPr/>
          <p:nvPr/>
        </p:nvSpPr>
        <p:spPr>
          <a:xfrm>
            <a:off x="672352" y="1801470"/>
            <a:ext cx="7812741" cy="3970318"/>
          </a:xfrm>
          <a:prstGeom prst="rect">
            <a:avLst/>
          </a:prstGeom>
        </p:spPr>
        <p:txBody>
          <a:bodyPr wrap="square">
            <a:spAutoFit/>
          </a:bodyPr>
          <a:lstStyle/>
          <a:p>
            <a:r>
              <a:rPr lang="en-US" dirty="0"/>
              <a:t>At the end of the course the students will be able to</a:t>
            </a:r>
            <a:r>
              <a:rPr lang="en-US" dirty="0" smtClean="0"/>
              <a:t>:</a:t>
            </a:r>
          </a:p>
          <a:p>
            <a:endParaRPr lang="en-US" dirty="0"/>
          </a:p>
          <a:p>
            <a:endParaRPr lang="en-US" dirty="0"/>
          </a:p>
          <a:p>
            <a:pPr marL="342900" indent="-342900" algn="just">
              <a:buFont typeface="+mj-lt"/>
              <a:buAutoNum type="arabicPeriod"/>
            </a:pPr>
            <a:r>
              <a:rPr lang="en-US" dirty="0"/>
              <a:t> Evaluate the role of SAP ERP systems in supporting business processes in procurement, fulfilment, production and warehouse management processes. (C5, PL01</a:t>
            </a:r>
            <a:r>
              <a:rPr lang="en-US" dirty="0" smtClean="0"/>
              <a:t>)</a:t>
            </a:r>
          </a:p>
          <a:p>
            <a:pPr algn="just"/>
            <a:endParaRPr lang="en-US" dirty="0" smtClean="0"/>
          </a:p>
          <a:p>
            <a:pPr marL="342900" indent="-342900" algn="just">
              <a:buFont typeface="+mj-lt"/>
              <a:buAutoNum type="arabicPeriod" startAt="2"/>
            </a:pPr>
            <a:r>
              <a:rPr lang="en-US" dirty="0"/>
              <a:t>Demonstrate basic accounting, keys step in procurement fulfilment, production, warehouse management and material planning processes with SAP ERP System. (P5, </a:t>
            </a:r>
            <a:r>
              <a:rPr lang="en-US" dirty="0" smtClean="0"/>
              <a:t>PLO2)</a:t>
            </a:r>
          </a:p>
          <a:p>
            <a:pPr algn="just"/>
            <a:endParaRPr lang="en-US" dirty="0" smtClean="0"/>
          </a:p>
          <a:p>
            <a:pPr defTabSz="349250"/>
            <a:r>
              <a:rPr lang="en-US" dirty="0" smtClean="0"/>
              <a:t>3.</a:t>
            </a:r>
            <a:r>
              <a:rPr lang="en-US" dirty="0"/>
              <a:t>	</a:t>
            </a:r>
            <a:r>
              <a:rPr lang="en-US" dirty="0" smtClean="0"/>
              <a:t>Use </a:t>
            </a:r>
            <a:r>
              <a:rPr lang="en-US" dirty="0"/>
              <a:t>SAP ERP system to promote various integrations in the business </a:t>
            </a:r>
            <a:r>
              <a:rPr lang="en-US" dirty="0" smtClean="0"/>
              <a:t>	processes</a:t>
            </a:r>
            <a:r>
              <a:rPr lang="en-US" dirty="0"/>
              <a:t>. (A3, PLO6)	</a:t>
            </a:r>
          </a:p>
          <a:p>
            <a:endParaRPr lang="en-US" dirty="0"/>
          </a:p>
        </p:txBody>
      </p:sp>
    </p:spTree>
    <p:extLst>
      <p:ext uri="{BB962C8B-B14F-4D97-AF65-F5344CB8AC3E}">
        <p14:creationId xmlns:p14="http://schemas.microsoft.com/office/powerpoint/2010/main" val="155106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Student Learning Time (SLT)</a:t>
            </a: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800" b="1" kern="0" dirty="0" smtClean="0">
                <a:latin typeface="Century Gothic" panose="020B0502020202020204" pitchFamily="34" charset="0"/>
              </a:rPr>
              <a:t>Module Credit Value: 3</a:t>
            </a:r>
          </a:p>
          <a:p>
            <a:pPr>
              <a:defRPr/>
            </a:pPr>
            <a:r>
              <a:rPr lang="en-US" sz="2800" b="1" kern="0" dirty="0" smtClean="0">
                <a:latin typeface="Century Gothic" panose="020B0502020202020204" pitchFamily="34" charset="0"/>
              </a:rPr>
              <a:t>Total Learning Hours: </a:t>
            </a:r>
          </a:p>
          <a:p>
            <a:pPr marL="911225" indent="-457200">
              <a:buFont typeface="Wingdings" panose="05000000000000000000" pitchFamily="2" charset="2"/>
              <a:buChar char="Ø"/>
              <a:defRPr/>
            </a:pPr>
            <a:r>
              <a:rPr lang="en-US" sz="2400" kern="0" dirty="0" smtClean="0">
                <a:latin typeface="Century Gothic" panose="020B0502020202020204" pitchFamily="34" charset="0"/>
              </a:rPr>
              <a:t>Lecture: </a:t>
            </a:r>
            <a:r>
              <a:rPr lang="en-GB" sz="2400" kern="0" dirty="0" smtClean="0">
                <a:latin typeface="Century Gothic" panose="020B0502020202020204" pitchFamily="34" charset="0"/>
              </a:rPr>
              <a:t>14 </a:t>
            </a:r>
            <a:r>
              <a:rPr lang="en-GB" sz="2400" kern="0" dirty="0" smtClean="0">
                <a:latin typeface="Century Gothic" panose="020B0502020202020204" pitchFamily="34" charset="0"/>
              </a:rPr>
              <a:t>hours per </a:t>
            </a:r>
            <a:r>
              <a:rPr lang="en-GB" sz="2400" kern="0" dirty="0">
                <a:latin typeface="Century Gothic" panose="020B0502020202020204" pitchFamily="34" charset="0"/>
              </a:rPr>
              <a:t>semester</a:t>
            </a:r>
            <a:endParaRPr lang="en-US" sz="2400" kern="0" dirty="0" smtClean="0">
              <a:latin typeface="Century Gothic" panose="020B0502020202020204" pitchFamily="34" charset="0"/>
            </a:endParaRPr>
          </a:p>
          <a:p>
            <a:pPr marL="911225" indent="-457200">
              <a:buFont typeface="Wingdings" panose="05000000000000000000" pitchFamily="2" charset="2"/>
              <a:buChar char="Ø"/>
              <a:defRPr/>
            </a:pPr>
            <a:r>
              <a:rPr lang="en-US" sz="2400" kern="0" dirty="0" smtClean="0">
                <a:latin typeface="Century Gothic" panose="020B0502020202020204" pitchFamily="34" charset="0"/>
              </a:rPr>
              <a:t>Practical</a:t>
            </a:r>
            <a:r>
              <a:rPr lang="en-US" sz="2400" kern="0" dirty="0" smtClean="0">
                <a:latin typeface="Century Gothic" panose="020B0502020202020204" pitchFamily="34" charset="0"/>
              </a:rPr>
              <a:t>: </a:t>
            </a:r>
            <a:r>
              <a:rPr lang="en-GB" sz="2400" kern="0" dirty="0">
                <a:latin typeface="Century Gothic" panose="020B0502020202020204" pitchFamily="34" charset="0"/>
              </a:rPr>
              <a:t>2</a:t>
            </a:r>
            <a:r>
              <a:rPr lang="en-GB" sz="2400" kern="0" dirty="0" smtClean="0">
                <a:latin typeface="Century Gothic" panose="020B0502020202020204" pitchFamily="34" charset="0"/>
              </a:rPr>
              <a:t>8 </a:t>
            </a:r>
            <a:r>
              <a:rPr lang="en-GB" sz="2400" kern="0" dirty="0">
                <a:latin typeface="Century Gothic" panose="020B0502020202020204" pitchFamily="34" charset="0"/>
              </a:rPr>
              <a:t>hours per semester </a:t>
            </a:r>
            <a:endParaRPr lang="en-US" sz="2400" kern="0" dirty="0" smtClean="0">
              <a:latin typeface="Century Gothic" panose="020B0502020202020204" pitchFamily="34" charset="0"/>
            </a:endParaRPr>
          </a:p>
          <a:p>
            <a:pPr marL="911225" indent="-457200">
              <a:buFont typeface="Wingdings" panose="05000000000000000000" pitchFamily="2" charset="2"/>
              <a:buChar char="Ø"/>
              <a:defRPr/>
            </a:pPr>
            <a:r>
              <a:rPr lang="en-US" sz="2400" kern="0" dirty="0" smtClean="0">
                <a:latin typeface="Century Gothic" panose="020B0502020202020204" pitchFamily="34" charset="0"/>
              </a:rPr>
              <a:t>Independent Learning Time: </a:t>
            </a:r>
            <a:r>
              <a:rPr lang="en-US" sz="2400" kern="0" dirty="0" smtClean="0">
                <a:latin typeface="Century Gothic" panose="020B0502020202020204" pitchFamily="34" charset="0"/>
              </a:rPr>
              <a:t>66</a:t>
            </a:r>
            <a:r>
              <a:rPr lang="en-US" sz="2400" kern="0" dirty="0" smtClean="0">
                <a:latin typeface="Century Gothic" panose="020B0502020202020204" pitchFamily="34" charset="0"/>
              </a:rPr>
              <a:t> </a:t>
            </a:r>
            <a:r>
              <a:rPr lang="en-US" sz="2400" kern="0" dirty="0" smtClean="0">
                <a:latin typeface="Century Gothic" panose="020B0502020202020204" pitchFamily="34" charset="0"/>
              </a:rPr>
              <a:t>hours</a:t>
            </a:r>
          </a:p>
          <a:p>
            <a:pPr marL="0" indent="0">
              <a:buFontTx/>
              <a:buNone/>
              <a:defRPr/>
            </a:pPr>
            <a:endParaRPr lang="en-US" kern="0" dirty="0"/>
          </a:p>
        </p:txBody>
      </p:sp>
    </p:spTree>
    <p:extLst>
      <p:ext uri="{BB962C8B-B14F-4D97-AF65-F5344CB8AC3E}">
        <p14:creationId xmlns:p14="http://schemas.microsoft.com/office/powerpoint/2010/main" val="274367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Mapping of CLOs with MOEs Domain</a:t>
            </a:r>
          </a:p>
        </p:txBody>
      </p:sp>
      <p:sp>
        <p:nvSpPr>
          <p:cNvPr id="7" name="TextBox 6"/>
          <p:cNvSpPr txBox="1"/>
          <p:nvPr/>
        </p:nvSpPr>
        <p:spPr>
          <a:xfrm>
            <a:off x="1665784" y="4643566"/>
            <a:ext cx="4814138" cy="923330"/>
          </a:xfrm>
          <a:prstGeom prst="rect">
            <a:avLst/>
          </a:prstGeom>
          <a:noFill/>
        </p:spPr>
        <p:txBody>
          <a:bodyPr wrap="none" rtlCol="0">
            <a:spAutoFit/>
          </a:bodyPr>
          <a:lstStyle/>
          <a:p>
            <a:r>
              <a:rPr lang="en-US" dirty="0" smtClean="0"/>
              <a:t>PLO1 </a:t>
            </a:r>
            <a:r>
              <a:rPr lang="en-US" dirty="0" smtClean="0"/>
              <a:t>– </a:t>
            </a:r>
            <a:r>
              <a:rPr lang="en-US" dirty="0"/>
              <a:t>Knowledge </a:t>
            </a:r>
            <a:endParaRPr lang="en-US" dirty="0" smtClean="0"/>
          </a:p>
          <a:p>
            <a:r>
              <a:rPr lang="en-US" dirty="0" smtClean="0"/>
              <a:t>PLO2 </a:t>
            </a:r>
            <a:r>
              <a:rPr lang="en-US" dirty="0"/>
              <a:t>– </a:t>
            </a:r>
            <a:r>
              <a:rPr lang="en-US" dirty="0" smtClean="0"/>
              <a:t>Practical Skills</a:t>
            </a:r>
            <a:endParaRPr lang="en-US" dirty="0"/>
          </a:p>
          <a:p>
            <a:r>
              <a:rPr lang="en-US" dirty="0" smtClean="0"/>
              <a:t>PLO6 – </a:t>
            </a:r>
            <a:r>
              <a:rPr lang="en-US" dirty="0"/>
              <a:t>Problem Solving and Scientific Skills </a:t>
            </a:r>
            <a:endParaRPr lang="en-US" dirty="0"/>
          </a:p>
        </p:txBody>
      </p:sp>
      <p:pic>
        <p:nvPicPr>
          <p:cNvPr id="2" name="Picture 1"/>
          <p:cNvPicPr>
            <a:picLocks noChangeAspect="1"/>
          </p:cNvPicPr>
          <p:nvPr/>
        </p:nvPicPr>
        <p:blipFill>
          <a:blip r:embed="rId2"/>
          <a:stretch>
            <a:fillRect/>
          </a:stretch>
        </p:blipFill>
        <p:spPr>
          <a:xfrm>
            <a:off x="485775" y="2132016"/>
            <a:ext cx="8153400" cy="1876425"/>
          </a:xfrm>
          <a:prstGeom prst="rect">
            <a:avLst/>
          </a:prstGeom>
        </p:spPr>
      </p:pic>
    </p:spTree>
    <p:extLst>
      <p:ext uri="{BB962C8B-B14F-4D97-AF65-F5344CB8AC3E}">
        <p14:creationId xmlns:p14="http://schemas.microsoft.com/office/powerpoint/2010/main" val="384999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a:solidFill>
                  <a:schemeClr val="accent2">
                    <a:lumMod val="75000"/>
                  </a:schemeClr>
                </a:solidFill>
                <a:latin typeface="Century Gothic" panose="020B0502020202020204" pitchFamily="34" charset="0"/>
              </a:rPr>
              <a:t>MQF and MOE Domains</a:t>
            </a:r>
            <a:endParaRPr lang="en-US" sz="3200" b="1" u="sng" kern="0" dirty="0">
              <a:solidFill>
                <a:schemeClr val="accent2">
                  <a:lumMod val="75000"/>
                </a:schemeClr>
              </a:solidFill>
              <a:latin typeface="Century Gothic" panose="020B0502020202020204" pitchFamily="34" charset="0"/>
            </a:endParaRPr>
          </a:p>
        </p:txBody>
      </p:sp>
      <p:pic>
        <p:nvPicPr>
          <p:cNvPr id="6" name="Content Placeholder 10"/>
          <p:cNvPicPr>
            <a:picLocks noGrp="1" noChangeAspect="1"/>
          </p:cNvPicPr>
          <p:nvPr>
            <p:ph idx="1"/>
          </p:nvPr>
        </p:nvPicPr>
        <p:blipFill>
          <a:blip r:embed="rId2"/>
          <a:stretch>
            <a:fillRect/>
          </a:stretch>
        </p:blipFill>
        <p:spPr>
          <a:xfrm>
            <a:off x="487363" y="1539496"/>
            <a:ext cx="8229600" cy="4365938"/>
          </a:xfrm>
          <a:prstGeom prst="rect">
            <a:avLst/>
          </a:prstGeom>
        </p:spPr>
      </p:pic>
    </p:spTree>
    <p:extLst>
      <p:ext uri="{BB962C8B-B14F-4D97-AF65-F5344CB8AC3E}">
        <p14:creationId xmlns:p14="http://schemas.microsoft.com/office/powerpoint/2010/main" val="278728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Teaching Strategies</a:t>
            </a:r>
          </a:p>
        </p:txBody>
      </p:sp>
      <p:sp>
        <p:nvSpPr>
          <p:cNvPr id="7" name="Content Placeholder 2"/>
          <p:cNvSpPr>
            <a:spLocks noGrp="1"/>
          </p:cNvSpPr>
          <p:nvPr>
            <p:ph idx="1"/>
          </p:nvPr>
        </p:nvSpPr>
        <p:spPr>
          <a:xfrm>
            <a:off x="487363" y="1697038"/>
            <a:ext cx="8229600" cy="4525962"/>
          </a:xfrm>
        </p:spPr>
        <p:txBody>
          <a:bodyPr/>
          <a:lstStyle/>
          <a:p>
            <a:r>
              <a:rPr lang="en-US" sz="2800" kern="1200" dirty="0"/>
              <a:t>Lecture</a:t>
            </a:r>
          </a:p>
          <a:p>
            <a:r>
              <a:rPr lang="en-US" sz="2800" kern="1200" dirty="0" smtClean="0"/>
              <a:t>Practical (Lab)</a:t>
            </a:r>
            <a:endParaRPr lang="en-US" sz="2800" kern="1200" dirty="0"/>
          </a:p>
          <a:p>
            <a:endParaRPr lang="en-US" sz="2800" kern="1200" dirty="0"/>
          </a:p>
          <a:p>
            <a:pPr marL="0" indent="0" algn="just">
              <a:buNone/>
            </a:pPr>
            <a:r>
              <a:rPr lang="en-US" sz="2400" kern="1200" dirty="0" smtClean="0"/>
              <a:t>** Blended / Flipped Learning using Microsoft </a:t>
            </a:r>
            <a:r>
              <a:rPr lang="en-US" sz="2400" kern="1200" dirty="0"/>
              <a:t>Teams</a:t>
            </a:r>
          </a:p>
          <a:p>
            <a:endParaRPr lang="en-US" sz="2400" kern="1200" dirty="0">
              <a:latin typeface="Century Gothic" panose="020B0502020202020204" pitchFamily="34" charset="0"/>
            </a:endParaRPr>
          </a:p>
        </p:txBody>
      </p:sp>
    </p:spTree>
    <p:extLst>
      <p:ext uri="{BB962C8B-B14F-4D97-AF65-F5344CB8AC3E}">
        <p14:creationId xmlns:p14="http://schemas.microsoft.com/office/powerpoint/2010/main" val="76191916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131</TotalTime>
  <Pages>11</Pages>
  <Words>846</Words>
  <Application>Microsoft Office PowerPoint</Application>
  <PresentationFormat>On-screen Show (4:3)</PresentationFormat>
  <Paragraphs>148</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Century Gothic</vt:lpstr>
      <vt:lpstr>Times New Roman</vt:lpstr>
      <vt:lpstr>Wingdings</vt:lpstr>
      <vt:lpstr>UCTI-Template-foundation-level</vt:lpstr>
      <vt:lpstr>PowerPoint Presentation</vt:lpstr>
      <vt:lpstr>PowerPoint Presentation</vt:lpstr>
      <vt:lpstr>Module Overview</vt:lpstr>
      <vt:lpstr>Aims of this module</vt:lpstr>
      <vt:lpstr>PowerPoint Presentation</vt:lpstr>
      <vt:lpstr>PowerPoint Presentation</vt:lpstr>
      <vt:lpstr>PowerPoint Presentation</vt:lpstr>
      <vt:lpstr>PowerPoint Presentation</vt:lpstr>
      <vt:lpstr>PowerPoint Presentation</vt:lpstr>
      <vt:lpstr>Module Overview</vt:lpstr>
      <vt:lpstr>Topics we will cover</vt:lpstr>
      <vt:lpstr>PowerPoint Presentation</vt:lpstr>
      <vt:lpstr>PowerPoint Presentation</vt:lpstr>
      <vt:lpstr>PowerPoint Presentation</vt:lpstr>
      <vt:lpstr>Topics we will cover</vt:lpstr>
      <vt:lpstr>Topics we will cover</vt:lpstr>
      <vt:lpstr>What is expected of you </vt:lpstr>
      <vt:lpstr>What is expected of you</vt:lpstr>
      <vt:lpstr>What support is available for you </vt:lpstr>
      <vt:lpstr>References supporting the course</vt:lpstr>
      <vt:lpstr>PowerPoint Presentation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38</cp:revision>
  <cp:lastPrinted>1995-11-02T09:23:42Z</cp:lastPrinted>
  <dcterms:created xsi:type="dcterms:W3CDTF">2017-09-17T08:56:15Z</dcterms:created>
  <dcterms:modified xsi:type="dcterms:W3CDTF">2019-05-01T23:58:45Z</dcterms:modified>
</cp:coreProperties>
</file>