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47"/>
  </p:notesMasterIdLst>
  <p:handoutMasterIdLst>
    <p:handoutMasterId r:id="rId48"/>
  </p:handoutMasterIdLst>
  <p:sldIdLst>
    <p:sldId id="312" r:id="rId2"/>
    <p:sldId id="313" r:id="rId3"/>
    <p:sldId id="314" r:id="rId4"/>
    <p:sldId id="315" r:id="rId5"/>
    <p:sldId id="316" r:id="rId6"/>
    <p:sldId id="317" r:id="rId7"/>
    <p:sldId id="318" r:id="rId8"/>
    <p:sldId id="319" r:id="rId9"/>
    <p:sldId id="320" r:id="rId10"/>
    <p:sldId id="321" r:id="rId11"/>
    <p:sldId id="322" r:id="rId12"/>
    <p:sldId id="323" r:id="rId13"/>
    <p:sldId id="324" r:id="rId14"/>
    <p:sldId id="325" r:id="rId15"/>
    <p:sldId id="326" r:id="rId16"/>
    <p:sldId id="327" r:id="rId17"/>
    <p:sldId id="328" r:id="rId18"/>
    <p:sldId id="329" r:id="rId19"/>
    <p:sldId id="330" r:id="rId20"/>
    <p:sldId id="331" r:id="rId21"/>
    <p:sldId id="332" r:id="rId22"/>
    <p:sldId id="333" r:id="rId23"/>
    <p:sldId id="334" r:id="rId24"/>
    <p:sldId id="335" r:id="rId25"/>
    <p:sldId id="336" r:id="rId26"/>
    <p:sldId id="337" r:id="rId27"/>
    <p:sldId id="338" r:id="rId28"/>
    <p:sldId id="339" r:id="rId29"/>
    <p:sldId id="340" r:id="rId30"/>
    <p:sldId id="341" r:id="rId31"/>
    <p:sldId id="342" r:id="rId32"/>
    <p:sldId id="343" r:id="rId33"/>
    <p:sldId id="344" r:id="rId34"/>
    <p:sldId id="345" r:id="rId35"/>
    <p:sldId id="346" r:id="rId36"/>
    <p:sldId id="347" r:id="rId37"/>
    <p:sldId id="348" r:id="rId38"/>
    <p:sldId id="349" r:id="rId39"/>
    <p:sldId id="350" r:id="rId40"/>
    <p:sldId id="351" r:id="rId41"/>
    <p:sldId id="352" r:id="rId42"/>
    <p:sldId id="353" r:id="rId43"/>
    <p:sldId id="354" r:id="rId44"/>
    <p:sldId id="303" r:id="rId45"/>
    <p:sldId id="355" r:id="rId46"/>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6842" autoAdjust="0"/>
    <p:restoredTop sz="79174" autoAdjust="0"/>
  </p:normalViewPr>
  <p:slideViewPr>
    <p:cSldViewPr snapToGrid="0">
      <p:cViewPr varScale="1">
        <p:scale>
          <a:sx n="71" d="100"/>
          <a:sy n="71" d="100"/>
        </p:scale>
        <p:origin x="690" y="60"/>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522B75-BE97-4588-BBE5-DC28D2B00FAD}"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de-DE"/>
        </a:p>
      </dgm:t>
    </dgm:pt>
    <dgm:pt modelId="{1348F323-FA7D-4E7B-86B2-3924821AEDA7}">
      <dgm:prSet phldrT="[Text]" custT="1"/>
      <dgm:spPr/>
      <dgm:t>
        <a:bodyPr/>
        <a:lstStyle/>
        <a:p>
          <a:r>
            <a:rPr lang="en-US" sz="1800" b="0" dirty="0" smtClean="0">
              <a:solidFill>
                <a:schemeClr val="bg1"/>
              </a:solidFill>
            </a:rPr>
            <a:t>Vacancy</a:t>
          </a:r>
          <a:endParaRPr lang="de-DE" sz="1800" dirty="0">
            <a:solidFill>
              <a:schemeClr val="bg1"/>
            </a:solidFill>
          </a:endParaRPr>
        </a:p>
      </dgm:t>
    </dgm:pt>
    <dgm:pt modelId="{1B1162A0-40F4-4DA7-B610-136FE51494E4}" type="parTrans" cxnId="{2DC37C73-151C-4D63-83FA-3CCB4F50A66A}">
      <dgm:prSet/>
      <dgm:spPr/>
      <dgm:t>
        <a:bodyPr/>
        <a:lstStyle/>
        <a:p>
          <a:endParaRPr lang="de-DE" sz="2800">
            <a:solidFill>
              <a:schemeClr val="bg1"/>
            </a:solidFill>
          </a:endParaRPr>
        </a:p>
      </dgm:t>
    </dgm:pt>
    <dgm:pt modelId="{3BE1DDEE-DBA2-4721-907A-A46682556BE9}" type="sibTrans" cxnId="{2DC37C73-151C-4D63-83FA-3CCB4F50A66A}">
      <dgm:prSet/>
      <dgm:spPr>
        <a:ln w="19050">
          <a:solidFill>
            <a:schemeClr val="tx2"/>
          </a:solidFill>
        </a:ln>
      </dgm:spPr>
      <dgm:t>
        <a:bodyPr/>
        <a:lstStyle/>
        <a:p>
          <a:endParaRPr lang="de-DE" sz="2800">
            <a:solidFill>
              <a:schemeClr val="bg1"/>
            </a:solidFill>
          </a:endParaRPr>
        </a:p>
      </dgm:t>
    </dgm:pt>
    <dgm:pt modelId="{513ED8F6-BD74-4349-B838-970E3C9F2C66}">
      <dgm:prSet phldrT="[Text]" custT="1"/>
      <dgm:spPr/>
      <dgm:t>
        <a:bodyPr/>
        <a:lstStyle/>
        <a:p>
          <a:r>
            <a:rPr lang="de-DE" sz="1800" dirty="0" smtClean="0">
              <a:solidFill>
                <a:schemeClr val="bg1"/>
              </a:solidFill>
            </a:rPr>
            <a:t>Job </a:t>
          </a:r>
          <a:r>
            <a:rPr lang="de-DE" sz="1800" dirty="0" err="1" smtClean="0">
              <a:solidFill>
                <a:schemeClr val="bg1"/>
              </a:solidFill>
            </a:rPr>
            <a:t>Advertisement</a:t>
          </a:r>
          <a:endParaRPr lang="de-DE" sz="1800" dirty="0">
            <a:solidFill>
              <a:schemeClr val="bg1"/>
            </a:solidFill>
          </a:endParaRPr>
        </a:p>
      </dgm:t>
    </dgm:pt>
    <dgm:pt modelId="{0B32E6E0-0EB9-42F9-89F3-E89B77FDCB79}" type="parTrans" cxnId="{F5500145-30CD-4A05-A630-C024E52F041C}">
      <dgm:prSet/>
      <dgm:spPr/>
      <dgm:t>
        <a:bodyPr/>
        <a:lstStyle/>
        <a:p>
          <a:endParaRPr lang="de-DE" sz="2800">
            <a:solidFill>
              <a:schemeClr val="bg1"/>
            </a:solidFill>
          </a:endParaRPr>
        </a:p>
      </dgm:t>
    </dgm:pt>
    <dgm:pt modelId="{E1EA5BCF-C193-44E8-9CB6-19EC8EC082F0}" type="sibTrans" cxnId="{F5500145-30CD-4A05-A630-C024E52F041C}">
      <dgm:prSet/>
      <dgm:spPr>
        <a:ln w="19050">
          <a:solidFill>
            <a:schemeClr val="tx2"/>
          </a:solidFill>
        </a:ln>
      </dgm:spPr>
      <dgm:t>
        <a:bodyPr/>
        <a:lstStyle/>
        <a:p>
          <a:endParaRPr lang="de-DE" sz="2800">
            <a:solidFill>
              <a:schemeClr val="bg1"/>
            </a:solidFill>
          </a:endParaRPr>
        </a:p>
      </dgm:t>
    </dgm:pt>
    <dgm:pt modelId="{4FE2D137-94E1-4E42-98AE-A6E41CBD5655}">
      <dgm:prSet custT="1"/>
      <dgm:spPr/>
      <dgm:t>
        <a:bodyPr/>
        <a:lstStyle/>
        <a:p>
          <a:r>
            <a:rPr lang="de-DE" sz="1800" dirty="0" err="1" smtClean="0">
              <a:solidFill>
                <a:schemeClr val="bg1"/>
              </a:solidFill>
            </a:rPr>
            <a:t>Applicant</a:t>
          </a:r>
          <a:endParaRPr lang="de-DE" sz="1800" dirty="0" smtClean="0">
            <a:solidFill>
              <a:schemeClr val="bg1"/>
            </a:solidFill>
          </a:endParaRPr>
        </a:p>
        <a:p>
          <a:r>
            <a:rPr lang="de-DE" sz="1800" dirty="0" smtClean="0">
              <a:solidFill>
                <a:schemeClr val="bg1"/>
              </a:solidFill>
            </a:rPr>
            <a:t>Data</a:t>
          </a:r>
          <a:endParaRPr lang="de-DE" sz="1800" dirty="0">
            <a:solidFill>
              <a:schemeClr val="bg1"/>
            </a:solidFill>
          </a:endParaRPr>
        </a:p>
      </dgm:t>
    </dgm:pt>
    <dgm:pt modelId="{40CC032B-B260-48F8-A72C-82F52D053C97}" type="parTrans" cxnId="{0861EBB7-22F4-4D99-8684-D8AAA3879CDF}">
      <dgm:prSet/>
      <dgm:spPr/>
      <dgm:t>
        <a:bodyPr/>
        <a:lstStyle/>
        <a:p>
          <a:endParaRPr lang="de-DE" sz="2800">
            <a:solidFill>
              <a:schemeClr val="bg1"/>
            </a:solidFill>
          </a:endParaRPr>
        </a:p>
      </dgm:t>
    </dgm:pt>
    <dgm:pt modelId="{FC833D90-94E8-4A0D-91DD-59F0FFAAF004}" type="sibTrans" cxnId="{0861EBB7-22F4-4D99-8684-D8AAA3879CDF}">
      <dgm:prSet/>
      <dgm:spPr>
        <a:ln w="19050">
          <a:solidFill>
            <a:schemeClr val="tx2"/>
          </a:solidFill>
        </a:ln>
      </dgm:spPr>
      <dgm:t>
        <a:bodyPr/>
        <a:lstStyle/>
        <a:p>
          <a:endParaRPr lang="de-DE" sz="2800">
            <a:solidFill>
              <a:schemeClr val="bg1"/>
            </a:solidFill>
          </a:endParaRPr>
        </a:p>
      </dgm:t>
    </dgm:pt>
    <dgm:pt modelId="{71094A57-3E7A-42BF-BD22-BB6E03D2CA3B}">
      <dgm:prSet custT="1"/>
      <dgm:spPr/>
      <dgm:t>
        <a:bodyPr/>
        <a:lstStyle/>
        <a:p>
          <a:r>
            <a:rPr lang="de-DE" sz="1600" dirty="0" smtClean="0">
              <a:solidFill>
                <a:schemeClr val="bg1"/>
              </a:solidFill>
            </a:rPr>
            <a:t>Profile </a:t>
          </a:r>
        </a:p>
        <a:p>
          <a:r>
            <a:rPr lang="de-DE" sz="1600" dirty="0" smtClean="0">
              <a:solidFill>
                <a:schemeClr val="bg1"/>
              </a:solidFill>
            </a:rPr>
            <a:t>Match</a:t>
          </a:r>
          <a:endParaRPr lang="de-DE" sz="1600" dirty="0">
            <a:solidFill>
              <a:schemeClr val="bg1"/>
            </a:solidFill>
          </a:endParaRPr>
        </a:p>
      </dgm:t>
    </dgm:pt>
    <dgm:pt modelId="{0D9B70D1-DE54-4C75-A8D1-856928AA7AD0}" type="parTrans" cxnId="{235445DB-CD96-4F8D-BA86-4E9A396288B4}">
      <dgm:prSet/>
      <dgm:spPr/>
      <dgm:t>
        <a:bodyPr/>
        <a:lstStyle/>
        <a:p>
          <a:endParaRPr lang="de-DE" sz="2000">
            <a:solidFill>
              <a:schemeClr val="bg1"/>
            </a:solidFill>
          </a:endParaRPr>
        </a:p>
      </dgm:t>
    </dgm:pt>
    <dgm:pt modelId="{E7A1F203-E771-45F7-A5C4-F566B2ED8B62}" type="sibTrans" cxnId="{235445DB-CD96-4F8D-BA86-4E9A396288B4}">
      <dgm:prSet/>
      <dgm:spPr>
        <a:ln w="19050">
          <a:solidFill>
            <a:schemeClr val="tx2"/>
          </a:solidFill>
        </a:ln>
      </dgm:spPr>
      <dgm:t>
        <a:bodyPr/>
        <a:lstStyle/>
        <a:p>
          <a:endParaRPr lang="de-DE" sz="2000">
            <a:solidFill>
              <a:schemeClr val="bg1"/>
            </a:solidFill>
          </a:endParaRPr>
        </a:p>
      </dgm:t>
    </dgm:pt>
    <dgm:pt modelId="{351DFF5A-EAF0-4854-8334-820C4866185B}">
      <dgm:prSet custT="1"/>
      <dgm:spPr/>
      <dgm:t>
        <a:bodyPr/>
        <a:lstStyle/>
        <a:p>
          <a:r>
            <a:rPr lang="de-DE" sz="1600" dirty="0" err="1" smtClean="0">
              <a:solidFill>
                <a:schemeClr val="bg1"/>
              </a:solidFill>
            </a:rPr>
            <a:t>Hiring</a:t>
          </a:r>
          <a:r>
            <a:rPr lang="de-DE" sz="1600" dirty="0" smtClean="0">
              <a:solidFill>
                <a:schemeClr val="bg1"/>
              </a:solidFill>
            </a:rPr>
            <a:t> </a:t>
          </a:r>
          <a:r>
            <a:rPr lang="de-DE" sz="1600" dirty="0" err="1" smtClean="0">
              <a:solidFill>
                <a:schemeClr val="bg1"/>
              </a:solidFill>
            </a:rPr>
            <a:t>as</a:t>
          </a:r>
          <a:r>
            <a:rPr lang="de-DE" sz="1600" dirty="0" smtClean="0">
              <a:solidFill>
                <a:schemeClr val="bg1"/>
              </a:solidFill>
            </a:rPr>
            <a:t> </a:t>
          </a:r>
        </a:p>
        <a:p>
          <a:r>
            <a:rPr lang="de-DE" sz="1600" dirty="0" err="1" smtClean="0">
              <a:solidFill>
                <a:schemeClr val="bg1"/>
              </a:solidFill>
            </a:rPr>
            <a:t>Employee</a:t>
          </a:r>
          <a:r>
            <a:rPr lang="de-DE" sz="1600" dirty="0" smtClean="0">
              <a:solidFill>
                <a:schemeClr val="bg1"/>
              </a:solidFill>
            </a:rPr>
            <a:t> </a:t>
          </a:r>
          <a:endParaRPr lang="de-DE" sz="1600" dirty="0">
            <a:solidFill>
              <a:schemeClr val="bg1"/>
            </a:solidFill>
          </a:endParaRPr>
        </a:p>
      </dgm:t>
    </dgm:pt>
    <dgm:pt modelId="{5BFCC9AA-7B42-4A10-87A0-E5B8D0355E7F}" type="parTrans" cxnId="{48DD0C13-F6AE-4119-9C27-0D5F7C06F177}">
      <dgm:prSet/>
      <dgm:spPr/>
      <dgm:t>
        <a:bodyPr/>
        <a:lstStyle/>
        <a:p>
          <a:endParaRPr lang="de-DE" sz="2000">
            <a:solidFill>
              <a:schemeClr val="bg1"/>
            </a:solidFill>
          </a:endParaRPr>
        </a:p>
      </dgm:t>
    </dgm:pt>
    <dgm:pt modelId="{43C52382-2C81-4514-8359-A00B8C949439}" type="sibTrans" cxnId="{48DD0C13-F6AE-4119-9C27-0D5F7C06F177}">
      <dgm:prSet/>
      <dgm:spPr>
        <a:ln w="19050">
          <a:noFill/>
        </a:ln>
      </dgm:spPr>
      <dgm:t>
        <a:bodyPr/>
        <a:lstStyle/>
        <a:p>
          <a:endParaRPr lang="de-DE" sz="2000">
            <a:solidFill>
              <a:schemeClr val="bg1"/>
            </a:solidFill>
          </a:endParaRPr>
        </a:p>
      </dgm:t>
    </dgm:pt>
    <dgm:pt modelId="{9935DB0D-AE61-4799-B820-8F02D0E96478}" type="pres">
      <dgm:prSet presAssocID="{65522B75-BE97-4588-BBE5-DC28D2B00FAD}" presName="cycle" presStyleCnt="0">
        <dgm:presLayoutVars>
          <dgm:dir/>
          <dgm:resizeHandles val="exact"/>
        </dgm:presLayoutVars>
      </dgm:prSet>
      <dgm:spPr/>
      <dgm:t>
        <a:bodyPr/>
        <a:lstStyle/>
        <a:p>
          <a:endParaRPr lang="de-DE"/>
        </a:p>
      </dgm:t>
    </dgm:pt>
    <dgm:pt modelId="{D5467A6C-5F61-425E-B7C4-7138F5BF7059}" type="pres">
      <dgm:prSet presAssocID="{1348F323-FA7D-4E7B-86B2-3924821AEDA7}" presName="node" presStyleLbl="node1" presStyleIdx="0" presStyleCnt="5" custScaleX="167508">
        <dgm:presLayoutVars>
          <dgm:bulletEnabled val="1"/>
        </dgm:presLayoutVars>
      </dgm:prSet>
      <dgm:spPr/>
      <dgm:t>
        <a:bodyPr/>
        <a:lstStyle/>
        <a:p>
          <a:endParaRPr lang="de-DE"/>
        </a:p>
      </dgm:t>
    </dgm:pt>
    <dgm:pt modelId="{EA0CF685-59C2-4AC8-849D-A8E995BA7C97}" type="pres">
      <dgm:prSet presAssocID="{1348F323-FA7D-4E7B-86B2-3924821AEDA7}" presName="spNode" presStyleCnt="0"/>
      <dgm:spPr/>
    </dgm:pt>
    <dgm:pt modelId="{CBEA6998-BC91-4F41-81ED-2446434D2021}" type="pres">
      <dgm:prSet presAssocID="{3BE1DDEE-DBA2-4721-907A-A46682556BE9}" presName="sibTrans" presStyleLbl="sibTrans1D1" presStyleIdx="0" presStyleCnt="5"/>
      <dgm:spPr/>
      <dgm:t>
        <a:bodyPr/>
        <a:lstStyle/>
        <a:p>
          <a:endParaRPr lang="de-DE"/>
        </a:p>
      </dgm:t>
    </dgm:pt>
    <dgm:pt modelId="{5E246328-6ACA-4485-A442-F07A9B4270FC}" type="pres">
      <dgm:prSet presAssocID="{513ED8F6-BD74-4349-B838-970E3C9F2C66}" presName="node" presStyleLbl="node1" presStyleIdx="1" presStyleCnt="5" custScaleX="131606" custRadScaleRad="137663" custRadScaleInc="23645">
        <dgm:presLayoutVars>
          <dgm:bulletEnabled val="1"/>
        </dgm:presLayoutVars>
      </dgm:prSet>
      <dgm:spPr/>
      <dgm:t>
        <a:bodyPr/>
        <a:lstStyle/>
        <a:p>
          <a:endParaRPr lang="de-DE"/>
        </a:p>
      </dgm:t>
    </dgm:pt>
    <dgm:pt modelId="{70214D75-2643-4ECF-A1D4-09E5FEFB64E0}" type="pres">
      <dgm:prSet presAssocID="{513ED8F6-BD74-4349-B838-970E3C9F2C66}" presName="spNode" presStyleCnt="0"/>
      <dgm:spPr/>
    </dgm:pt>
    <dgm:pt modelId="{ECADDA81-F23C-43B3-B671-AB3C00651FD2}" type="pres">
      <dgm:prSet presAssocID="{E1EA5BCF-C193-44E8-9CB6-19EC8EC082F0}" presName="sibTrans" presStyleLbl="sibTrans1D1" presStyleIdx="1" presStyleCnt="5"/>
      <dgm:spPr/>
      <dgm:t>
        <a:bodyPr/>
        <a:lstStyle/>
        <a:p>
          <a:endParaRPr lang="de-DE"/>
        </a:p>
      </dgm:t>
    </dgm:pt>
    <dgm:pt modelId="{C60C7DD2-ED3F-441B-AA9D-7819BD21CF0A}" type="pres">
      <dgm:prSet presAssocID="{4FE2D137-94E1-4E42-98AE-A6E41CBD5655}" presName="node" presStyleLbl="node1" presStyleIdx="2" presStyleCnt="5" custScaleX="105656" custRadScaleRad="117757" custRadScaleInc="-79543">
        <dgm:presLayoutVars>
          <dgm:bulletEnabled val="1"/>
        </dgm:presLayoutVars>
      </dgm:prSet>
      <dgm:spPr/>
      <dgm:t>
        <a:bodyPr/>
        <a:lstStyle/>
        <a:p>
          <a:endParaRPr lang="de-DE"/>
        </a:p>
      </dgm:t>
    </dgm:pt>
    <dgm:pt modelId="{270244C9-41DA-413C-A12B-4348CFE6ACD1}" type="pres">
      <dgm:prSet presAssocID="{4FE2D137-94E1-4E42-98AE-A6E41CBD5655}" presName="spNode" presStyleCnt="0"/>
      <dgm:spPr/>
    </dgm:pt>
    <dgm:pt modelId="{CC604A31-7B78-4263-8F5A-0D1BEF5FCCCF}" type="pres">
      <dgm:prSet presAssocID="{FC833D90-94E8-4A0D-91DD-59F0FFAAF004}" presName="sibTrans" presStyleLbl="sibTrans1D1" presStyleIdx="2" presStyleCnt="5"/>
      <dgm:spPr/>
      <dgm:t>
        <a:bodyPr/>
        <a:lstStyle/>
        <a:p>
          <a:endParaRPr lang="de-DE"/>
        </a:p>
      </dgm:t>
    </dgm:pt>
    <dgm:pt modelId="{88F43180-023C-432C-B9DC-7487F227928A}" type="pres">
      <dgm:prSet presAssocID="{71094A57-3E7A-42BF-BD22-BB6E03D2CA3B}" presName="node" presStyleLbl="node1" presStyleIdx="3" presStyleCnt="5" custScaleX="100879" custRadScaleRad="104130" custRadScaleInc="45507">
        <dgm:presLayoutVars>
          <dgm:bulletEnabled val="1"/>
        </dgm:presLayoutVars>
      </dgm:prSet>
      <dgm:spPr/>
      <dgm:t>
        <a:bodyPr/>
        <a:lstStyle/>
        <a:p>
          <a:endParaRPr lang="de-DE"/>
        </a:p>
      </dgm:t>
    </dgm:pt>
    <dgm:pt modelId="{A0B4BBAA-D3E1-448F-A6F6-1E4BDD82139A}" type="pres">
      <dgm:prSet presAssocID="{71094A57-3E7A-42BF-BD22-BB6E03D2CA3B}" presName="spNode" presStyleCnt="0"/>
      <dgm:spPr/>
    </dgm:pt>
    <dgm:pt modelId="{19241A1F-C6FA-4206-A34C-35C95C6E3CA6}" type="pres">
      <dgm:prSet presAssocID="{E7A1F203-E771-45F7-A5C4-F566B2ED8B62}" presName="sibTrans" presStyleLbl="sibTrans1D1" presStyleIdx="3" presStyleCnt="5"/>
      <dgm:spPr/>
      <dgm:t>
        <a:bodyPr/>
        <a:lstStyle/>
        <a:p>
          <a:endParaRPr lang="de-DE"/>
        </a:p>
      </dgm:t>
    </dgm:pt>
    <dgm:pt modelId="{6C91C3C3-05EF-4520-9EE2-A2B25A59AC63}" type="pres">
      <dgm:prSet presAssocID="{351DFF5A-EAF0-4854-8334-820C4866185B}" presName="node" presStyleLbl="node1" presStyleIdx="4" presStyleCnt="5" custScaleX="141112">
        <dgm:presLayoutVars>
          <dgm:bulletEnabled val="1"/>
        </dgm:presLayoutVars>
      </dgm:prSet>
      <dgm:spPr/>
      <dgm:t>
        <a:bodyPr/>
        <a:lstStyle/>
        <a:p>
          <a:endParaRPr lang="de-DE"/>
        </a:p>
      </dgm:t>
    </dgm:pt>
    <dgm:pt modelId="{CF7B648E-B458-433C-9E61-E7DFBB80A6E1}" type="pres">
      <dgm:prSet presAssocID="{351DFF5A-EAF0-4854-8334-820C4866185B}" presName="spNode" presStyleCnt="0"/>
      <dgm:spPr/>
    </dgm:pt>
    <dgm:pt modelId="{E29DDA7A-4E83-4EE1-8E5F-4109D8E5ADB9}" type="pres">
      <dgm:prSet presAssocID="{43C52382-2C81-4514-8359-A00B8C949439}" presName="sibTrans" presStyleLbl="sibTrans1D1" presStyleIdx="4" presStyleCnt="5"/>
      <dgm:spPr/>
      <dgm:t>
        <a:bodyPr/>
        <a:lstStyle/>
        <a:p>
          <a:endParaRPr lang="de-DE"/>
        </a:p>
      </dgm:t>
    </dgm:pt>
  </dgm:ptLst>
  <dgm:cxnLst>
    <dgm:cxn modelId="{83FC7FA6-B1D2-43CC-B14C-311767AFEFCA}" type="presOf" srcId="{43C52382-2C81-4514-8359-A00B8C949439}" destId="{E29DDA7A-4E83-4EE1-8E5F-4109D8E5ADB9}" srcOrd="0" destOrd="0" presId="urn:microsoft.com/office/officeart/2005/8/layout/cycle5"/>
    <dgm:cxn modelId="{48DD0C13-F6AE-4119-9C27-0D5F7C06F177}" srcId="{65522B75-BE97-4588-BBE5-DC28D2B00FAD}" destId="{351DFF5A-EAF0-4854-8334-820C4866185B}" srcOrd="4" destOrd="0" parTransId="{5BFCC9AA-7B42-4A10-87A0-E5B8D0355E7F}" sibTransId="{43C52382-2C81-4514-8359-A00B8C949439}"/>
    <dgm:cxn modelId="{1DDA3195-2D3A-421A-B7DA-F9693A68AF30}" type="presOf" srcId="{513ED8F6-BD74-4349-B838-970E3C9F2C66}" destId="{5E246328-6ACA-4485-A442-F07A9B4270FC}" srcOrd="0" destOrd="0" presId="urn:microsoft.com/office/officeart/2005/8/layout/cycle5"/>
    <dgm:cxn modelId="{AD67F789-19AB-4113-B972-81F071F9A670}" type="presOf" srcId="{65522B75-BE97-4588-BBE5-DC28D2B00FAD}" destId="{9935DB0D-AE61-4799-B820-8F02D0E96478}" srcOrd="0" destOrd="0" presId="urn:microsoft.com/office/officeart/2005/8/layout/cycle5"/>
    <dgm:cxn modelId="{235445DB-CD96-4F8D-BA86-4E9A396288B4}" srcId="{65522B75-BE97-4588-BBE5-DC28D2B00FAD}" destId="{71094A57-3E7A-42BF-BD22-BB6E03D2CA3B}" srcOrd="3" destOrd="0" parTransId="{0D9B70D1-DE54-4C75-A8D1-856928AA7AD0}" sibTransId="{E7A1F203-E771-45F7-A5C4-F566B2ED8B62}"/>
    <dgm:cxn modelId="{2CA7D4A6-069B-4503-B0B6-CB8164BF72B5}" type="presOf" srcId="{3BE1DDEE-DBA2-4721-907A-A46682556BE9}" destId="{CBEA6998-BC91-4F41-81ED-2446434D2021}" srcOrd="0" destOrd="0" presId="urn:microsoft.com/office/officeart/2005/8/layout/cycle5"/>
    <dgm:cxn modelId="{F5500145-30CD-4A05-A630-C024E52F041C}" srcId="{65522B75-BE97-4588-BBE5-DC28D2B00FAD}" destId="{513ED8F6-BD74-4349-B838-970E3C9F2C66}" srcOrd="1" destOrd="0" parTransId="{0B32E6E0-0EB9-42F9-89F3-E89B77FDCB79}" sibTransId="{E1EA5BCF-C193-44E8-9CB6-19EC8EC082F0}"/>
    <dgm:cxn modelId="{22D15915-A062-45E0-B719-AC48C04CE756}" type="presOf" srcId="{4FE2D137-94E1-4E42-98AE-A6E41CBD5655}" destId="{C60C7DD2-ED3F-441B-AA9D-7819BD21CF0A}" srcOrd="0" destOrd="0" presId="urn:microsoft.com/office/officeart/2005/8/layout/cycle5"/>
    <dgm:cxn modelId="{04C2AC33-D83B-4159-830B-374827C52C41}" type="presOf" srcId="{351DFF5A-EAF0-4854-8334-820C4866185B}" destId="{6C91C3C3-05EF-4520-9EE2-A2B25A59AC63}" srcOrd="0" destOrd="0" presId="urn:microsoft.com/office/officeart/2005/8/layout/cycle5"/>
    <dgm:cxn modelId="{7E328BCE-4C3E-4EC5-861F-FB87700A7F75}" type="presOf" srcId="{FC833D90-94E8-4A0D-91DD-59F0FFAAF004}" destId="{CC604A31-7B78-4263-8F5A-0D1BEF5FCCCF}" srcOrd="0" destOrd="0" presId="urn:microsoft.com/office/officeart/2005/8/layout/cycle5"/>
    <dgm:cxn modelId="{2289BC27-9A73-4D41-A2CA-73894E53CDF3}" type="presOf" srcId="{1348F323-FA7D-4E7B-86B2-3924821AEDA7}" destId="{D5467A6C-5F61-425E-B7C4-7138F5BF7059}" srcOrd="0" destOrd="0" presId="urn:microsoft.com/office/officeart/2005/8/layout/cycle5"/>
    <dgm:cxn modelId="{2DC37C73-151C-4D63-83FA-3CCB4F50A66A}" srcId="{65522B75-BE97-4588-BBE5-DC28D2B00FAD}" destId="{1348F323-FA7D-4E7B-86B2-3924821AEDA7}" srcOrd="0" destOrd="0" parTransId="{1B1162A0-40F4-4DA7-B610-136FE51494E4}" sibTransId="{3BE1DDEE-DBA2-4721-907A-A46682556BE9}"/>
    <dgm:cxn modelId="{BFF839FF-1909-4AF5-A195-E113F58A6CC0}" type="presOf" srcId="{E1EA5BCF-C193-44E8-9CB6-19EC8EC082F0}" destId="{ECADDA81-F23C-43B3-B671-AB3C00651FD2}" srcOrd="0" destOrd="0" presId="urn:microsoft.com/office/officeart/2005/8/layout/cycle5"/>
    <dgm:cxn modelId="{0861EBB7-22F4-4D99-8684-D8AAA3879CDF}" srcId="{65522B75-BE97-4588-BBE5-DC28D2B00FAD}" destId="{4FE2D137-94E1-4E42-98AE-A6E41CBD5655}" srcOrd="2" destOrd="0" parTransId="{40CC032B-B260-48F8-A72C-82F52D053C97}" sibTransId="{FC833D90-94E8-4A0D-91DD-59F0FFAAF004}"/>
    <dgm:cxn modelId="{6F329FE6-CE52-48CE-82EF-B7B8DCFEE3E2}" type="presOf" srcId="{71094A57-3E7A-42BF-BD22-BB6E03D2CA3B}" destId="{88F43180-023C-432C-B9DC-7487F227928A}" srcOrd="0" destOrd="0" presId="urn:microsoft.com/office/officeart/2005/8/layout/cycle5"/>
    <dgm:cxn modelId="{F8DEF7D4-B4E0-4EE9-A0FB-4A5B4F06C670}" type="presOf" srcId="{E7A1F203-E771-45F7-A5C4-F566B2ED8B62}" destId="{19241A1F-C6FA-4206-A34C-35C95C6E3CA6}" srcOrd="0" destOrd="0" presId="urn:microsoft.com/office/officeart/2005/8/layout/cycle5"/>
    <dgm:cxn modelId="{375DE599-1AAA-4C3B-9364-81A369EB8845}" type="presParOf" srcId="{9935DB0D-AE61-4799-B820-8F02D0E96478}" destId="{D5467A6C-5F61-425E-B7C4-7138F5BF7059}" srcOrd="0" destOrd="0" presId="urn:microsoft.com/office/officeart/2005/8/layout/cycle5"/>
    <dgm:cxn modelId="{1905BCD4-D248-44E3-9E7E-A7614843384D}" type="presParOf" srcId="{9935DB0D-AE61-4799-B820-8F02D0E96478}" destId="{EA0CF685-59C2-4AC8-849D-A8E995BA7C97}" srcOrd="1" destOrd="0" presId="urn:microsoft.com/office/officeart/2005/8/layout/cycle5"/>
    <dgm:cxn modelId="{63FC99D5-6280-4F46-9678-4FACCCD5B351}" type="presParOf" srcId="{9935DB0D-AE61-4799-B820-8F02D0E96478}" destId="{CBEA6998-BC91-4F41-81ED-2446434D2021}" srcOrd="2" destOrd="0" presId="urn:microsoft.com/office/officeart/2005/8/layout/cycle5"/>
    <dgm:cxn modelId="{D2D714B5-1793-4DFC-9116-F6A56774E532}" type="presParOf" srcId="{9935DB0D-AE61-4799-B820-8F02D0E96478}" destId="{5E246328-6ACA-4485-A442-F07A9B4270FC}" srcOrd="3" destOrd="0" presId="urn:microsoft.com/office/officeart/2005/8/layout/cycle5"/>
    <dgm:cxn modelId="{DA1FB85A-4007-41A6-9F00-810B60B84065}" type="presParOf" srcId="{9935DB0D-AE61-4799-B820-8F02D0E96478}" destId="{70214D75-2643-4ECF-A1D4-09E5FEFB64E0}" srcOrd="4" destOrd="0" presId="urn:microsoft.com/office/officeart/2005/8/layout/cycle5"/>
    <dgm:cxn modelId="{B0483F46-7A33-43E0-8AB0-11264599C322}" type="presParOf" srcId="{9935DB0D-AE61-4799-B820-8F02D0E96478}" destId="{ECADDA81-F23C-43B3-B671-AB3C00651FD2}" srcOrd="5" destOrd="0" presId="urn:microsoft.com/office/officeart/2005/8/layout/cycle5"/>
    <dgm:cxn modelId="{2DC8006B-50A2-4499-A4BA-D6666B52FB62}" type="presParOf" srcId="{9935DB0D-AE61-4799-B820-8F02D0E96478}" destId="{C60C7DD2-ED3F-441B-AA9D-7819BD21CF0A}" srcOrd="6" destOrd="0" presId="urn:microsoft.com/office/officeart/2005/8/layout/cycle5"/>
    <dgm:cxn modelId="{16D82D6D-1A23-4355-91BC-6C86117D19FB}" type="presParOf" srcId="{9935DB0D-AE61-4799-B820-8F02D0E96478}" destId="{270244C9-41DA-413C-A12B-4348CFE6ACD1}" srcOrd="7" destOrd="0" presId="urn:microsoft.com/office/officeart/2005/8/layout/cycle5"/>
    <dgm:cxn modelId="{32B1956D-A053-46B5-B0FC-2E179A7B6A0D}" type="presParOf" srcId="{9935DB0D-AE61-4799-B820-8F02D0E96478}" destId="{CC604A31-7B78-4263-8F5A-0D1BEF5FCCCF}" srcOrd="8" destOrd="0" presId="urn:microsoft.com/office/officeart/2005/8/layout/cycle5"/>
    <dgm:cxn modelId="{ECF47950-C9EA-4261-B246-ACA737995096}" type="presParOf" srcId="{9935DB0D-AE61-4799-B820-8F02D0E96478}" destId="{88F43180-023C-432C-B9DC-7487F227928A}" srcOrd="9" destOrd="0" presId="urn:microsoft.com/office/officeart/2005/8/layout/cycle5"/>
    <dgm:cxn modelId="{F8F7A36C-22CF-4134-A299-92BDCADA553E}" type="presParOf" srcId="{9935DB0D-AE61-4799-B820-8F02D0E96478}" destId="{A0B4BBAA-D3E1-448F-A6F6-1E4BDD82139A}" srcOrd="10" destOrd="0" presId="urn:microsoft.com/office/officeart/2005/8/layout/cycle5"/>
    <dgm:cxn modelId="{D645A666-2A4D-4BC5-B47E-6D374B1AF315}" type="presParOf" srcId="{9935DB0D-AE61-4799-B820-8F02D0E96478}" destId="{19241A1F-C6FA-4206-A34C-35C95C6E3CA6}" srcOrd="11" destOrd="0" presId="urn:microsoft.com/office/officeart/2005/8/layout/cycle5"/>
    <dgm:cxn modelId="{C756C8D2-1F9B-46CE-8720-247A2939F132}" type="presParOf" srcId="{9935DB0D-AE61-4799-B820-8F02D0E96478}" destId="{6C91C3C3-05EF-4520-9EE2-A2B25A59AC63}" srcOrd="12" destOrd="0" presId="urn:microsoft.com/office/officeart/2005/8/layout/cycle5"/>
    <dgm:cxn modelId="{51625F4F-E3AE-45E0-9BD7-148F08D68F1E}" type="presParOf" srcId="{9935DB0D-AE61-4799-B820-8F02D0E96478}" destId="{CF7B648E-B458-433C-9E61-E7DFBB80A6E1}" srcOrd="13" destOrd="0" presId="urn:microsoft.com/office/officeart/2005/8/layout/cycle5"/>
    <dgm:cxn modelId="{4A2A78DC-FF29-4EDF-9FA1-AE262617B72A}" type="presParOf" srcId="{9935DB0D-AE61-4799-B820-8F02D0E96478}" destId="{E29DDA7A-4E83-4EE1-8E5F-4109D8E5ADB9}" srcOrd="14"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522B75-BE97-4588-BBE5-DC28D2B00FAD}"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de-DE"/>
        </a:p>
      </dgm:t>
    </dgm:pt>
    <dgm:pt modelId="{1348F323-FA7D-4E7B-86B2-3924821AEDA7}">
      <dgm:prSet phldrT="[Text]" custT="1"/>
      <dgm:spPr/>
      <dgm:t>
        <a:bodyPr/>
        <a:lstStyle/>
        <a:p>
          <a:r>
            <a:rPr lang="en-US" sz="1800" b="0" dirty="0" smtClean="0">
              <a:solidFill>
                <a:schemeClr val="bg1"/>
              </a:solidFill>
            </a:rPr>
            <a:t>Identify Employee’s Qualifications</a:t>
          </a:r>
          <a:endParaRPr lang="de-DE" sz="1800" dirty="0">
            <a:solidFill>
              <a:schemeClr val="bg1"/>
            </a:solidFill>
          </a:endParaRPr>
        </a:p>
      </dgm:t>
    </dgm:pt>
    <dgm:pt modelId="{1B1162A0-40F4-4DA7-B610-136FE51494E4}" type="parTrans" cxnId="{2DC37C73-151C-4D63-83FA-3CCB4F50A66A}">
      <dgm:prSet/>
      <dgm:spPr/>
      <dgm:t>
        <a:bodyPr/>
        <a:lstStyle/>
        <a:p>
          <a:endParaRPr lang="de-DE" sz="2800">
            <a:solidFill>
              <a:schemeClr val="bg1"/>
            </a:solidFill>
          </a:endParaRPr>
        </a:p>
      </dgm:t>
    </dgm:pt>
    <dgm:pt modelId="{3BE1DDEE-DBA2-4721-907A-A46682556BE9}" type="sibTrans" cxnId="{2DC37C73-151C-4D63-83FA-3CCB4F50A66A}">
      <dgm:prSet/>
      <dgm:spPr>
        <a:ln w="19050">
          <a:solidFill>
            <a:schemeClr val="tx2"/>
          </a:solidFill>
        </a:ln>
      </dgm:spPr>
      <dgm:t>
        <a:bodyPr/>
        <a:lstStyle/>
        <a:p>
          <a:endParaRPr lang="de-DE" sz="2800">
            <a:solidFill>
              <a:schemeClr val="bg1"/>
            </a:solidFill>
          </a:endParaRPr>
        </a:p>
      </dgm:t>
    </dgm:pt>
    <dgm:pt modelId="{513ED8F6-BD74-4349-B838-970E3C9F2C66}">
      <dgm:prSet phldrT="[Text]" custT="1"/>
      <dgm:spPr/>
      <dgm:t>
        <a:bodyPr/>
        <a:lstStyle/>
        <a:p>
          <a:r>
            <a:rPr lang="de-DE" sz="1800" dirty="0" err="1" smtClean="0">
              <a:solidFill>
                <a:schemeClr val="bg1"/>
              </a:solidFill>
            </a:rPr>
            <a:t>Determine</a:t>
          </a:r>
          <a:r>
            <a:rPr lang="de-DE" sz="1800" dirty="0" smtClean="0">
              <a:solidFill>
                <a:schemeClr val="bg1"/>
              </a:solidFill>
            </a:rPr>
            <a:t> </a:t>
          </a:r>
          <a:r>
            <a:rPr lang="de-DE" sz="1800" dirty="0" err="1" smtClean="0">
              <a:solidFill>
                <a:schemeClr val="bg1"/>
              </a:solidFill>
            </a:rPr>
            <a:t>Position‘s</a:t>
          </a:r>
          <a:r>
            <a:rPr lang="de-DE" sz="1800" dirty="0" smtClean="0">
              <a:solidFill>
                <a:schemeClr val="bg1"/>
              </a:solidFill>
            </a:rPr>
            <a:t> </a:t>
          </a:r>
          <a:r>
            <a:rPr lang="de-DE" sz="1800" dirty="0" err="1" smtClean="0">
              <a:solidFill>
                <a:schemeClr val="bg1"/>
              </a:solidFill>
            </a:rPr>
            <a:t>requirements</a:t>
          </a:r>
          <a:endParaRPr lang="de-DE" sz="1800" dirty="0">
            <a:solidFill>
              <a:schemeClr val="bg1"/>
            </a:solidFill>
          </a:endParaRPr>
        </a:p>
      </dgm:t>
    </dgm:pt>
    <dgm:pt modelId="{0B32E6E0-0EB9-42F9-89F3-E89B77FDCB79}" type="parTrans" cxnId="{F5500145-30CD-4A05-A630-C024E52F041C}">
      <dgm:prSet/>
      <dgm:spPr/>
      <dgm:t>
        <a:bodyPr/>
        <a:lstStyle/>
        <a:p>
          <a:endParaRPr lang="de-DE" sz="2800">
            <a:solidFill>
              <a:schemeClr val="bg1"/>
            </a:solidFill>
          </a:endParaRPr>
        </a:p>
      </dgm:t>
    </dgm:pt>
    <dgm:pt modelId="{E1EA5BCF-C193-44E8-9CB6-19EC8EC082F0}" type="sibTrans" cxnId="{F5500145-30CD-4A05-A630-C024E52F041C}">
      <dgm:prSet/>
      <dgm:spPr>
        <a:ln w="19050">
          <a:solidFill>
            <a:schemeClr val="tx2"/>
          </a:solidFill>
        </a:ln>
      </dgm:spPr>
      <dgm:t>
        <a:bodyPr/>
        <a:lstStyle/>
        <a:p>
          <a:endParaRPr lang="de-DE" sz="2800">
            <a:solidFill>
              <a:schemeClr val="bg1"/>
            </a:solidFill>
          </a:endParaRPr>
        </a:p>
      </dgm:t>
    </dgm:pt>
    <dgm:pt modelId="{4FE2D137-94E1-4E42-98AE-A6E41CBD5655}">
      <dgm:prSet custT="1"/>
      <dgm:spPr/>
      <dgm:t>
        <a:bodyPr/>
        <a:lstStyle/>
        <a:p>
          <a:r>
            <a:rPr lang="de-DE" sz="1800" dirty="0" smtClean="0">
              <a:solidFill>
                <a:schemeClr val="bg1"/>
              </a:solidFill>
            </a:rPr>
            <a:t>Profile </a:t>
          </a:r>
          <a:r>
            <a:rPr lang="de-DE" sz="1800" dirty="0" err="1" smtClean="0">
              <a:solidFill>
                <a:schemeClr val="bg1"/>
              </a:solidFill>
            </a:rPr>
            <a:t>Matchup</a:t>
          </a:r>
          <a:endParaRPr lang="de-DE" sz="1800" dirty="0">
            <a:solidFill>
              <a:schemeClr val="bg1"/>
            </a:solidFill>
          </a:endParaRPr>
        </a:p>
      </dgm:t>
    </dgm:pt>
    <dgm:pt modelId="{40CC032B-B260-48F8-A72C-82F52D053C97}" type="parTrans" cxnId="{0861EBB7-22F4-4D99-8684-D8AAA3879CDF}">
      <dgm:prSet/>
      <dgm:spPr/>
      <dgm:t>
        <a:bodyPr/>
        <a:lstStyle/>
        <a:p>
          <a:endParaRPr lang="de-DE" sz="2800">
            <a:solidFill>
              <a:schemeClr val="bg1"/>
            </a:solidFill>
          </a:endParaRPr>
        </a:p>
      </dgm:t>
    </dgm:pt>
    <dgm:pt modelId="{FC833D90-94E8-4A0D-91DD-59F0FFAAF004}" type="sibTrans" cxnId="{0861EBB7-22F4-4D99-8684-D8AAA3879CDF}">
      <dgm:prSet/>
      <dgm:spPr>
        <a:ln w="19050">
          <a:solidFill>
            <a:schemeClr val="tx2"/>
          </a:solidFill>
        </a:ln>
      </dgm:spPr>
      <dgm:t>
        <a:bodyPr/>
        <a:lstStyle/>
        <a:p>
          <a:endParaRPr lang="de-DE" sz="2800">
            <a:solidFill>
              <a:schemeClr val="bg1"/>
            </a:solidFill>
          </a:endParaRPr>
        </a:p>
      </dgm:t>
    </dgm:pt>
    <dgm:pt modelId="{71094A57-3E7A-42BF-BD22-BB6E03D2CA3B}">
      <dgm:prSet custT="1"/>
      <dgm:spPr/>
      <dgm:t>
        <a:bodyPr/>
        <a:lstStyle/>
        <a:p>
          <a:r>
            <a:rPr lang="de-DE" sz="1600" smtClean="0">
              <a:solidFill>
                <a:schemeClr val="bg1"/>
              </a:solidFill>
            </a:rPr>
            <a:t>Talent Management</a:t>
          </a:r>
          <a:endParaRPr lang="de-DE" sz="1600" dirty="0">
            <a:solidFill>
              <a:schemeClr val="bg1"/>
            </a:solidFill>
          </a:endParaRPr>
        </a:p>
      </dgm:t>
    </dgm:pt>
    <dgm:pt modelId="{0D9B70D1-DE54-4C75-A8D1-856928AA7AD0}" type="parTrans" cxnId="{235445DB-CD96-4F8D-BA86-4E9A396288B4}">
      <dgm:prSet/>
      <dgm:spPr/>
      <dgm:t>
        <a:bodyPr/>
        <a:lstStyle/>
        <a:p>
          <a:endParaRPr lang="de-DE" sz="2000">
            <a:solidFill>
              <a:schemeClr val="bg1"/>
            </a:solidFill>
          </a:endParaRPr>
        </a:p>
      </dgm:t>
    </dgm:pt>
    <dgm:pt modelId="{E7A1F203-E771-45F7-A5C4-F566B2ED8B62}" type="sibTrans" cxnId="{235445DB-CD96-4F8D-BA86-4E9A396288B4}">
      <dgm:prSet/>
      <dgm:spPr>
        <a:ln w="19050">
          <a:solidFill>
            <a:schemeClr val="tx2"/>
          </a:solidFill>
        </a:ln>
      </dgm:spPr>
      <dgm:t>
        <a:bodyPr/>
        <a:lstStyle/>
        <a:p>
          <a:endParaRPr lang="de-DE" sz="2000">
            <a:solidFill>
              <a:schemeClr val="bg1"/>
            </a:solidFill>
          </a:endParaRPr>
        </a:p>
      </dgm:t>
    </dgm:pt>
    <dgm:pt modelId="{351DFF5A-EAF0-4854-8334-820C4866185B}">
      <dgm:prSet custT="1"/>
      <dgm:spPr/>
      <dgm:t>
        <a:bodyPr/>
        <a:lstStyle/>
        <a:p>
          <a:r>
            <a:rPr lang="de-DE" sz="1600" dirty="0" smtClean="0">
              <a:solidFill>
                <a:schemeClr val="bg1"/>
              </a:solidFill>
            </a:rPr>
            <a:t>Performance Management</a:t>
          </a:r>
          <a:endParaRPr lang="de-DE" sz="1600" dirty="0">
            <a:solidFill>
              <a:schemeClr val="bg1"/>
            </a:solidFill>
          </a:endParaRPr>
        </a:p>
      </dgm:t>
    </dgm:pt>
    <dgm:pt modelId="{5BFCC9AA-7B42-4A10-87A0-E5B8D0355E7F}" type="parTrans" cxnId="{48DD0C13-F6AE-4119-9C27-0D5F7C06F177}">
      <dgm:prSet/>
      <dgm:spPr/>
      <dgm:t>
        <a:bodyPr/>
        <a:lstStyle/>
        <a:p>
          <a:endParaRPr lang="de-DE" sz="2000">
            <a:solidFill>
              <a:schemeClr val="bg1"/>
            </a:solidFill>
          </a:endParaRPr>
        </a:p>
      </dgm:t>
    </dgm:pt>
    <dgm:pt modelId="{43C52382-2C81-4514-8359-A00B8C949439}" type="sibTrans" cxnId="{48DD0C13-F6AE-4119-9C27-0D5F7C06F177}">
      <dgm:prSet/>
      <dgm:spPr>
        <a:ln w="19050">
          <a:noFill/>
        </a:ln>
      </dgm:spPr>
      <dgm:t>
        <a:bodyPr/>
        <a:lstStyle/>
        <a:p>
          <a:endParaRPr lang="de-DE" sz="2000">
            <a:solidFill>
              <a:schemeClr val="bg1"/>
            </a:solidFill>
          </a:endParaRPr>
        </a:p>
      </dgm:t>
    </dgm:pt>
    <dgm:pt modelId="{9935DB0D-AE61-4799-B820-8F02D0E96478}" type="pres">
      <dgm:prSet presAssocID="{65522B75-BE97-4588-BBE5-DC28D2B00FAD}" presName="cycle" presStyleCnt="0">
        <dgm:presLayoutVars>
          <dgm:dir/>
          <dgm:resizeHandles val="exact"/>
        </dgm:presLayoutVars>
      </dgm:prSet>
      <dgm:spPr/>
      <dgm:t>
        <a:bodyPr/>
        <a:lstStyle/>
        <a:p>
          <a:endParaRPr lang="de-DE"/>
        </a:p>
      </dgm:t>
    </dgm:pt>
    <dgm:pt modelId="{D5467A6C-5F61-425E-B7C4-7138F5BF7059}" type="pres">
      <dgm:prSet presAssocID="{1348F323-FA7D-4E7B-86B2-3924821AEDA7}" presName="node" presStyleLbl="node1" presStyleIdx="0" presStyleCnt="5" custScaleX="167508" custRadScaleRad="100098" custRadScaleInc="3107">
        <dgm:presLayoutVars>
          <dgm:bulletEnabled val="1"/>
        </dgm:presLayoutVars>
      </dgm:prSet>
      <dgm:spPr/>
      <dgm:t>
        <a:bodyPr/>
        <a:lstStyle/>
        <a:p>
          <a:endParaRPr lang="de-DE"/>
        </a:p>
      </dgm:t>
    </dgm:pt>
    <dgm:pt modelId="{EA0CF685-59C2-4AC8-849D-A8E995BA7C97}" type="pres">
      <dgm:prSet presAssocID="{1348F323-FA7D-4E7B-86B2-3924821AEDA7}" presName="spNode" presStyleCnt="0"/>
      <dgm:spPr/>
    </dgm:pt>
    <dgm:pt modelId="{CBEA6998-BC91-4F41-81ED-2446434D2021}" type="pres">
      <dgm:prSet presAssocID="{3BE1DDEE-DBA2-4721-907A-A46682556BE9}" presName="sibTrans" presStyleLbl="sibTrans1D1" presStyleIdx="0" presStyleCnt="5"/>
      <dgm:spPr/>
      <dgm:t>
        <a:bodyPr/>
        <a:lstStyle/>
        <a:p>
          <a:endParaRPr lang="de-DE"/>
        </a:p>
      </dgm:t>
    </dgm:pt>
    <dgm:pt modelId="{5E246328-6ACA-4485-A442-F07A9B4270FC}" type="pres">
      <dgm:prSet presAssocID="{513ED8F6-BD74-4349-B838-970E3C9F2C66}" presName="node" presStyleLbl="node1" presStyleIdx="1" presStyleCnt="5" custScaleX="150924" custRadScaleRad="124955" custRadScaleInc="18346">
        <dgm:presLayoutVars>
          <dgm:bulletEnabled val="1"/>
        </dgm:presLayoutVars>
      </dgm:prSet>
      <dgm:spPr/>
      <dgm:t>
        <a:bodyPr/>
        <a:lstStyle/>
        <a:p>
          <a:endParaRPr lang="de-DE"/>
        </a:p>
      </dgm:t>
    </dgm:pt>
    <dgm:pt modelId="{70214D75-2643-4ECF-A1D4-09E5FEFB64E0}" type="pres">
      <dgm:prSet presAssocID="{513ED8F6-BD74-4349-B838-970E3C9F2C66}" presName="spNode" presStyleCnt="0"/>
      <dgm:spPr/>
    </dgm:pt>
    <dgm:pt modelId="{ECADDA81-F23C-43B3-B671-AB3C00651FD2}" type="pres">
      <dgm:prSet presAssocID="{E1EA5BCF-C193-44E8-9CB6-19EC8EC082F0}" presName="sibTrans" presStyleLbl="sibTrans1D1" presStyleIdx="1" presStyleCnt="5"/>
      <dgm:spPr/>
      <dgm:t>
        <a:bodyPr/>
        <a:lstStyle/>
        <a:p>
          <a:endParaRPr lang="de-DE"/>
        </a:p>
      </dgm:t>
    </dgm:pt>
    <dgm:pt modelId="{C60C7DD2-ED3F-441B-AA9D-7819BD21CF0A}" type="pres">
      <dgm:prSet presAssocID="{4FE2D137-94E1-4E42-98AE-A6E41CBD5655}" presName="node" presStyleLbl="node1" presStyleIdx="2" presStyleCnt="5" custScaleX="105656" custRadScaleRad="117757" custRadScaleInc="-79543">
        <dgm:presLayoutVars>
          <dgm:bulletEnabled val="1"/>
        </dgm:presLayoutVars>
      </dgm:prSet>
      <dgm:spPr/>
      <dgm:t>
        <a:bodyPr/>
        <a:lstStyle/>
        <a:p>
          <a:endParaRPr lang="de-DE"/>
        </a:p>
      </dgm:t>
    </dgm:pt>
    <dgm:pt modelId="{270244C9-41DA-413C-A12B-4348CFE6ACD1}" type="pres">
      <dgm:prSet presAssocID="{4FE2D137-94E1-4E42-98AE-A6E41CBD5655}" presName="spNode" presStyleCnt="0"/>
      <dgm:spPr/>
    </dgm:pt>
    <dgm:pt modelId="{CC604A31-7B78-4263-8F5A-0D1BEF5FCCCF}" type="pres">
      <dgm:prSet presAssocID="{FC833D90-94E8-4A0D-91DD-59F0FFAAF004}" presName="sibTrans" presStyleLbl="sibTrans1D1" presStyleIdx="2" presStyleCnt="5"/>
      <dgm:spPr/>
      <dgm:t>
        <a:bodyPr/>
        <a:lstStyle/>
        <a:p>
          <a:endParaRPr lang="de-DE"/>
        </a:p>
      </dgm:t>
    </dgm:pt>
    <dgm:pt modelId="{88F43180-023C-432C-B9DC-7487F227928A}" type="pres">
      <dgm:prSet presAssocID="{71094A57-3E7A-42BF-BD22-BB6E03D2CA3B}" presName="node" presStyleLbl="node1" presStyleIdx="3" presStyleCnt="5" custScaleX="100879" custRadScaleRad="104130" custRadScaleInc="45507">
        <dgm:presLayoutVars>
          <dgm:bulletEnabled val="1"/>
        </dgm:presLayoutVars>
      </dgm:prSet>
      <dgm:spPr/>
      <dgm:t>
        <a:bodyPr/>
        <a:lstStyle/>
        <a:p>
          <a:endParaRPr lang="de-DE"/>
        </a:p>
      </dgm:t>
    </dgm:pt>
    <dgm:pt modelId="{A0B4BBAA-D3E1-448F-A6F6-1E4BDD82139A}" type="pres">
      <dgm:prSet presAssocID="{71094A57-3E7A-42BF-BD22-BB6E03D2CA3B}" presName="spNode" presStyleCnt="0"/>
      <dgm:spPr/>
    </dgm:pt>
    <dgm:pt modelId="{19241A1F-C6FA-4206-A34C-35C95C6E3CA6}" type="pres">
      <dgm:prSet presAssocID="{E7A1F203-E771-45F7-A5C4-F566B2ED8B62}" presName="sibTrans" presStyleLbl="sibTrans1D1" presStyleIdx="3" presStyleCnt="5"/>
      <dgm:spPr/>
      <dgm:t>
        <a:bodyPr/>
        <a:lstStyle/>
        <a:p>
          <a:endParaRPr lang="de-DE"/>
        </a:p>
      </dgm:t>
    </dgm:pt>
    <dgm:pt modelId="{6C91C3C3-05EF-4520-9EE2-A2B25A59AC63}" type="pres">
      <dgm:prSet presAssocID="{351DFF5A-EAF0-4854-8334-820C4866185B}" presName="node" presStyleLbl="node1" presStyleIdx="4" presStyleCnt="5" custScaleX="141112">
        <dgm:presLayoutVars>
          <dgm:bulletEnabled val="1"/>
        </dgm:presLayoutVars>
      </dgm:prSet>
      <dgm:spPr/>
      <dgm:t>
        <a:bodyPr/>
        <a:lstStyle/>
        <a:p>
          <a:endParaRPr lang="de-DE"/>
        </a:p>
      </dgm:t>
    </dgm:pt>
    <dgm:pt modelId="{CF7B648E-B458-433C-9E61-E7DFBB80A6E1}" type="pres">
      <dgm:prSet presAssocID="{351DFF5A-EAF0-4854-8334-820C4866185B}" presName="spNode" presStyleCnt="0"/>
      <dgm:spPr/>
    </dgm:pt>
    <dgm:pt modelId="{E29DDA7A-4E83-4EE1-8E5F-4109D8E5ADB9}" type="pres">
      <dgm:prSet presAssocID="{43C52382-2C81-4514-8359-A00B8C949439}" presName="sibTrans" presStyleLbl="sibTrans1D1" presStyleIdx="4" presStyleCnt="5"/>
      <dgm:spPr/>
      <dgm:t>
        <a:bodyPr/>
        <a:lstStyle/>
        <a:p>
          <a:endParaRPr lang="de-DE"/>
        </a:p>
      </dgm:t>
    </dgm:pt>
  </dgm:ptLst>
  <dgm:cxnLst>
    <dgm:cxn modelId="{48DD0C13-F6AE-4119-9C27-0D5F7C06F177}" srcId="{65522B75-BE97-4588-BBE5-DC28D2B00FAD}" destId="{351DFF5A-EAF0-4854-8334-820C4866185B}" srcOrd="4" destOrd="0" parTransId="{5BFCC9AA-7B42-4A10-87A0-E5B8D0355E7F}" sibTransId="{43C52382-2C81-4514-8359-A00B8C949439}"/>
    <dgm:cxn modelId="{654E08DA-2EF8-4A1B-BE2F-4B5156C2A802}" type="presOf" srcId="{351DFF5A-EAF0-4854-8334-820C4866185B}" destId="{6C91C3C3-05EF-4520-9EE2-A2B25A59AC63}" srcOrd="0" destOrd="0" presId="urn:microsoft.com/office/officeart/2005/8/layout/cycle5"/>
    <dgm:cxn modelId="{7F4B64C0-7907-4C95-BC9D-C7DCEDA4E6A6}" type="presOf" srcId="{FC833D90-94E8-4A0D-91DD-59F0FFAAF004}" destId="{CC604A31-7B78-4263-8F5A-0D1BEF5FCCCF}" srcOrd="0" destOrd="0" presId="urn:microsoft.com/office/officeart/2005/8/layout/cycle5"/>
    <dgm:cxn modelId="{235445DB-CD96-4F8D-BA86-4E9A396288B4}" srcId="{65522B75-BE97-4588-BBE5-DC28D2B00FAD}" destId="{71094A57-3E7A-42BF-BD22-BB6E03D2CA3B}" srcOrd="3" destOrd="0" parTransId="{0D9B70D1-DE54-4C75-A8D1-856928AA7AD0}" sibTransId="{E7A1F203-E771-45F7-A5C4-F566B2ED8B62}"/>
    <dgm:cxn modelId="{610F4534-54A4-47EF-AD2F-0EB22CA421AF}" type="presOf" srcId="{65522B75-BE97-4588-BBE5-DC28D2B00FAD}" destId="{9935DB0D-AE61-4799-B820-8F02D0E96478}" srcOrd="0" destOrd="0" presId="urn:microsoft.com/office/officeart/2005/8/layout/cycle5"/>
    <dgm:cxn modelId="{F5500145-30CD-4A05-A630-C024E52F041C}" srcId="{65522B75-BE97-4588-BBE5-DC28D2B00FAD}" destId="{513ED8F6-BD74-4349-B838-970E3C9F2C66}" srcOrd="1" destOrd="0" parTransId="{0B32E6E0-0EB9-42F9-89F3-E89B77FDCB79}" sibTransId="{E1EA5BCF-C193-44E8-9CB6-19EC8EC082F0}"/>
    <dgm:cxn modelId="{3DA65D4B-6B35-44E2-AD31-C427E8AB7B62}" type="presOf" srcId="{71094A57-3E7A-42BF-BD22-BB6E03D2CA3B}" destId="{88F43180-023C-432C-B9DC-7487F227928A}" srcOrd="0" destOrd="0" presId="urn:microsoft.com/office/officeart/2005/8/layout/cycle5"/>
    <dgm:cxn modelId="{BF1C5E53-E609-454F-8E33-FD1D98EDADED}" type="presOf" srcId="{E1EA5BCF-C193-44E8-9CB6-19EC8EC082F0}" destId="{ECADDA81-F23C-43B3-B671-AB3C00651FD2}" srcOrd="0" destOrd="0" presId="urn:microsoft.com/office/officeart/2005/8/layout/cycle5"/>
    <dgm:cxn modelId="{2DC37C73-151C-4D63-83FA-3CCB4F50A66A}" srcId="{65522B75-BE97-4588-BBE5-DC28D2B00FAD}" destId="{1348F323-FA7D-4E7B-86B2-3924821AEDA7}" srcOrd="0" destOrd="0" parTransId="{1B1162A0-40F4-4DA7-B610-136FE51494E4}" sibTransId="{3BE1DDEE-DBA2-4721-907A-A46682556BE9}"/>
    <dgm:cxn modelId="{0804CDBC-2EC0-4454-97FA-A040604EEE1F}" type="presOf" srcId="{1348F323-FA7D-4E7B-86B2-3924821AEDA7}" destId="{D5467A6C-5F61-425E-B7C4-7138F5BF7059}" srcOrd="0" destOrd="0" presId="urn:microsoft.com/office/officeart/2005/8/layout/cycle5"/>
    <dgm:cxn modelId="{DB64486C-1296-4123-8C37-C261EF788753}" type="presOf" srcId="{E7A1F203-E771-45F7-A5C4-F566B2ED8B62}" destId="{19241A1F-C6FA-4206-A34C-35C95C6E3CA6}" srcOrd="0" destOrd="0" presId="urn:microsoft.com/office/officeart/2005/8/layout/cycle5"/>
    <dgm:cxn modelId="{03B0AEAF-CCD0-4D64-9A28-FC565B108EF6}" type="presOf" srcId="{43C52382-2C81-4514-8359-A00B8C949439}" destId="{E29DDA7A-4E83-4EE1-8E5F-4109D8E5ADB9}" srcOrd="0" destOrd="0" presId="urn:microsoft.com/office/officeart/2005/8/layout/cycle5"/>
    <dgm:cxn modelId="{638C614A-AED1-45BE-A2C5-E9BA0A0A5FE9}" type="presOf" srcId="{513ED8F6-BD74-4349-B838-970E3C9F2C66}" destId="{5E246328-6ACA-4485-A442-F07A9B4270FC}" srcOrd="0" destOrd="0" presId="urn:microsoft.com/office/officeart/2005/8/layout/cycle5"/>
    <dgm:cxn modelId="{0861EBB7-22F4-4D99-8684-D8AAA3879CDF}" srcId="{65522B75-BE97-4588-BBE5-DC28D2B00FAD}" destId="{4FE2D137-94E1-4E42-98AE-A6E41CBD5655}" srcOrd="2" destOrd="0" parTransId="{40CC032B-B260-48F8-A72C-82F52D053C97}" sibTransId="{FC833D90-94E8-4A0D-91DD-59F0FFAAF004}"/>
    <dgm:cxn modelId="{5B668F82-E10B-43C6-9E5F-E802B3AFB685}" type="presOf" srcId="{3BE1DDEE-DBA2-4721-907A-A46682556BE9}" destId="{CBEA6998-BC91-4F41-81ED-2446434D2021}" srcOrd="0" destOrd="0" presId="urn:microsoft.com/office/officeart/2005/8/layout/cycle5"/>
    <dgm:cxn modelId="{3381EDC0-DECB-4F20-8328-8C035BA31838}" type="presOf" srcId="{4FE2D137-94E1-4E42-98AE-A6E41CBD5655}" destId="{C60C7DD2-ED3F-441B-AA9D-7819BD21CF0A}" srcOrd="0" destOrd="0" presId="urn:microsoft.com/office/officeart/2005/8/layout/cycle5"/>
    <dgm:cxn modelId="{C6D361C2-FE18-4D3D-90F2-04DF46969423}" type="presParOf" srcId="{9935DB0D-AE61-4799-B820-8F02D0E96478}" destId="{D5467A6C-5F61-425E-B7C4-7138F5BF7059}" srcOrd="0" destOrd="0" presId="urn:microsoft.com/office/officeart/2005/8/layout/cycle5"/>
    <dgm:cxn modelId="{9B441EA1-044C-4A80-AE9D-2E287F0FA870}" type="presParOf" srcId="{9935DB0D-AE61-4799-B820-8F02D0E96478}" destId="{EA0CF685-59C2-4AC8-849D-A8E995BA7C97}" srcOrd="1" destOrd="0" presId="urn:microsoft.com/office/officeart/2005/8/layout/cycle5"/>
    <dgm:cxn modelId="{52B5F8BB-2557-4AE6-A696-DA0B453BB08B}" type="presParOf" srcId="{9935DB0D-AE61-4799-B820-8F02D0E96478}" destId="{CBEA6998-BC91-4F41-81ED-2446434D2021}" srcOrd="2" destOrd="0" presId="urn:microsoft.com/office/officeart/2005/8/layout/cycle5"/>
    <dgm:cxn modelId="{7F800C9D-4F42-466E-9AC6-AF4E76137283}" type="presParOf" srcId="{9935DB0D-AE61-4799-B820-8F02D0E96478}" destId="{5E246328-6ACA-4485-A442-F07A9B4270FC}" srcOrd="3" destOrd="0" presId="urn:microsoft.com/office/officeart/2005/8/layout/cycle5"/>
    <dgm:cxn modelId="{E5A04766-EFE3-46C1-B175-442D701BA198}" type="presParOf" srcId="{9935DB0D-AE61-4799-B820-8F02D0E96478}" destId="{70214D75-2643-4ECF-A1D4-09E5FEFB64E0}" srcOrd="4" destOrd="0" presId="urn:microsoft.com/office/officeart/2005/8/layout/cycle5"/>
    <dgm:cxn modelId="{7617EEAB-69A5-451B-B118-674247F288EA}" type="presParOf" srcId="{9935DB0D-AE61-4799-B820-8F02D0E96478}" destId="{ECADDA81-F23C-43B3-B671-AB3C00651FD2}" srcOrd="5" destOrd="0" presId="urn:microsoft.com/office/officeart/2005/8/layout/cycle5"/>
    <dgm:cxn modelId="{5BBE3825-5E69-4E38-B33D-6B3C361F6B44}" type="presParOf" srcId="{9935DB0D-AE61-4799-B820-8F02D0E96478}" destId="{C60C7DD2-ED3F-441B-AA9D-7819BD21CF0A}" srcOrd="6" destOrd="0" presId="urn:microsoft.com/office/officeart/2005/8/layout/cycle5"/>
    <dgm:cxn modelId="{E348A258-08AF-491F-A690-DA19E45A8FCA}" type="presParOf" srcId="{9935DB0D-AE61-4799-B820-8F02D0E96478}" destId="{270244C9-41DA-413C-A12B-4348CFE6ACD1}" srcOrd="7" destOrd="0" presId="urn:microsoft.com/office/officeart/2005/8/layout/cycle5"/>
    <dgm:cxn modelId="{CA4962C8-013E-4122-A88E-1FF85E25D8A3}" type="presParOf" srcId="{9935DB0D-AE61-4799-B820-8F02D0E96478}" destId="{CC604A31-7B78-4263-8F5A-0D1BEF5FCCCF}" srcOrd="8" destOrd="0" presId="urn:microsoft.com/office/officeart/2005/8/layout/cycle5"/>
    <dgm:cxn modelId="{A9CCFD00-26AC-4A2E-91F4-AA36F8EF0E7F}" type="presParOf" srcId="{9935DB0D-AE61-4799-B820-8F02D0E96478}" destId="{88F43180-023C-432C-B9DC-7487F227928A}" srcOrd="9" destOrd="0" presId="urn:microsoft.com/office/officeart/2005/8/layout/cycle5"/>
    <dgm:cxn modelId="{B212086C-F959-4320-AB5F-5765B3889CBE}" type="presParOf" srcId="{9935DB0D-AE61-4799-B820-8F02D0E96478}" destId="{A0B4BBAA-D3E1-448F-A6F6-1E4BDD82139A}" srcOrd="10" destOrd="0" presId="urn:microsoft.com/office/officeart/2005/8/layout/cycle5"/>
    <dgm:cxn modelId="{44708D72-7465-47F2-BDD5-32120912F16D}" type="presParOf" srcId="{9935DB0D-AE61-4799-B820-8F02D0E96478}" destId="{19241A1F-C6FA-4206-A34C-35C95C6E3CA6}" srcOrd="11" destOrd="0" presId="urn:microsoft.com/office/officeart/2005/8/layout/cycle5"/>
    <dgm:cxn modelId="{02CBE6C6-6790-4D29-B1D5-D01CBC447029}" type="presParOf" srcId="{9935DB0D-AE61-4799-B820-8F02D0E96478}" destId="{6C91C3C3-05EF-4520-9EE2-A2B25A59AC63}" srcOrd="12" destOrd="0" presId="urn:microsoft.com/office/officeart/2005/8/layout/cycle5"/>
    <dgm:cxn modelId="{303ACE85-B359-410E-87FC-8AA0CA928469}" type="presParOf" srcId="{9935DB0D-AE61-4799-B820-8F02D0E96478}" destId="{CF7B648E-B458-433C-9E61-E7DFBB80A6E1}" srcOrd="13" destOrd="0" presId="urn:microsoft.com/office/officeart/2005/8/layout/cycle5"/>
    <dgm:cxn modelId="{FC75F63B-F167-4C13-A60A-5D120D44B120}" type="presParOf" srcId="{9935DB0D-AE61-4799-B820-8F02D0E96478}" destId="{E29DDA7A-4E83-4EE1-8E5F-4109D8E5ADB9}" srcOrd="14"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67A6C-5F61-425E-B7C4-7138F5BF7059}">
      <dsp:nvSpPr>
        <dsp:cNvPr id="0" name=""/>
        <dsp:cNvSpPr/>
      </dsp:nvSpPr>
      <dsp:spPr>
        <a:xfrm>
          <a:off x="2016220" y="0"/>
          <a:ext cx="2497546" cy="96915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0" kern="1200" dirty="0" smtClean="0">
              <a:solidFill>
                <a:schemeClr val="bg1"/>
              </a:solidFill>
            </a:rPr>
            <a:t>Identify Employee’s Qualifications</a:t>
          </a:r>
          <a:endParaRPr lang="de-DE" sz="1800" kern="1200" dirty="0">
            <a:solidFill>
              <a:schemeClr val="bg1"/>
            </a:solidFill>
          </a:endParaRPr>
        </a:p>
      </dsp:txBody>
      <dsp:txXfrm>
        <a:off x="2063530" y="47310"/>
        <a:ext cx="2402926" cy="874531"/>
      </dsp:txXfrm>
    </dsp:sp>
    <dsp:sp modelId="{CBEA6998-BC91-4F41-81ED-2446434D2021}">
      <dsp:nvSpPr>
        <dsp:cNvPr id="0" name=""/>
        <dsp:cNvSpPr/>
      </dsp:nvSpPr>
      <dsp:spPr>
        <a:xfrm>
          <a:off x="2020544" y="880081"/>
          <a:ext cx="3869551" cy="3869551"/>
        </a:xfrm>
        <a:custGeom>
          <a:avLst/>
          <a:gdLst/>
          <a:ahLst/>
          <a:cxnLst/>
          <a:rect l="0" t="0" r="0" b="0"/>
          <a:pathLst>
            <a:path>
              <a:moveTo>
                <a:pt x="2650257" y="137154"/>
              </a:moveTo>
              <a:arcTo wR="1934775" hR="1934775" stAng="17502200" swAng="898486"/>
            </a:path>
          </a:pathLst>
        </a:custGeom>
        <a:noFill/>
        <a:ln w="19050" cap="flat" cmpd="sng" algn="ctr">
          <a:solidFill>
            <a:schemeClr val="tx2"/>
          </a:solidFill>
          <a:prstDash val="solid"/>
          <a:tailEnd type="arrow"/>
        </a:ln>
        <a:effectLst/>
      </dsp:spPr>
      <dsp:style>
        <a:lnRef idx="1">
          <a:scrgbClr r="0" g="0" b="0"/>
        </a:lnRef>
        <a:fillRef idx="0">
          <a:scrgbClr r="0" g="0" b="0"/>
        </a:fillRef>
        <a:effectRef idx="0">
          <a:scrgbClr r="0" g="0" b="0"/>
        </a:effectRef>
        <a:fontRef idx="minor"/>
      </dsp:style>
    </dsp:sp>
    <dsp:sp modelId="{5E246328-6ACA-4485-A442-F07A9B4270FC}">
      <dsp:nvSpPr>
        <dsp:cNvPr id="0" name=""/>
        <dsp:cNvSpPr/>
      </dsp:nvSpPr>
      <dsp:spPr>
        <a:xfrm>
          <a:off x="4302448" y="1368149"/>
          <a:ext cx="2250279" cy="96915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de-DE" sz="1800" kern="1200" dirty="0" err="1" smtClean="0">
              <a:solidFill>
                <a:schemeClr val="bg1"/>
              </a:solidFill>
            </a:rPr>
            <a:t>Determine</a:t>
          </a:r>
          <a:r>
            <a:rPr lang="de-DE" sz="1800" kern="1200" dirty="0" smtClean="0">
              <a:solidFill>
                <a:schemeClr val="bg1"/>
              </a:solidFill>
            </a:rPr>
            <a:t> </a:t>
          </a:r>
          <a:r>
            <a:rPr lang="de-DE" sz="1800" kern="1200" dirty="0" err="1" smtClean="0">
              <a:solidFill>
                <a:schemeClr val="bg1"/>
              </a:solidFill>
            </a:rPr>
            <a:t>Position‘s</a:t>
          </a:r>
          <a:r>
            <a:rPr lang="de-DE" sz="1800" kern="1200" dirty="0" smtClean="0">
              <a:solidFill>
                <a:schemeClr val="bg1"/>
              </a:solidFill>
            </a:rPr>
            <a:t> </a:t>
          </a:r>
          <a:r>
            <a:rPr lang="de-DE" sz="1800" kern="1200" dirty="0" err="1" smtClean="0">
              <a:solidFill>
                <a:schemeClr val="bg1"/>
              </a:solidFill>
            </a:rPr>
            <a:t>requirements</a:t>
          </a:r>
          <a:endParaRPr lang="de-DE" sz="1800" kern="1200" dirty="0">
            <a:solidFill>
              <a:schemeClr val="bg1"/>
            </a:solidFill>
          </a:endParaRPr>
        </a:p>
      </dsp:txBody>
      <dsp:txXfrm>
        <a:off x="4349758" y="1415459"/>
        <a:ext cx="2155659" cy="874531"/>
      </dsp:txXfrm>
    </dsp:sp>
    <dsp:sp modelId="{ECADDA81-F23C-43B3-B671-AB3C00651FD2}">
      <dsp:nvSpPr>
        <dsp:cNvPr id="0" name=""/>
        <dsp:cNvSpPr/>
      </dsp:nvSpPr>
      <dsp:spPr>
        <a:xfrm>
          <a:off x="1637282" y="580236"/>
          <a:ext cx="3869551" cy="3869551"/>
        </a:xfrm>
        <a:custGeom>
          <a:avLst/>
          <a:gdLst/>
          <a:ahLst/>
          <a:cxnLst/>
          <a:rect l="0" t="0" r="0" b="0"/>
          <a:pathLst>
            <a:path>
              <a:moveTo>
                <a:pt x="3869545" y="1939370"/>
              </a:moveTo>
              <a:arcTo wR="1934775" hR="1934775" stAng="21608165" swAng="988549"/>
            </a:path>
          </a:pathLst>
        </a:custGeom>
        <a:noFill/>
        <a:ln w="19050" cap="flat" cmpd="sng" algn="ctr">
          <a:solidFill>
            <a:schemeClr val="tx2"/>
          </a:solidFill>
          <a:prstDash val="solid"/>
          <a:tailEnd type="arrow"/>
        </a:ln>
        <a:effectLst/>
      </dsp:spPr>
      <dsp:style>
        <a:lnRef idx="1">
          <a:scrgbClr r="0" g="0" b="0"/>
        </a:lnRef>
        <a:fillRef idx="0">
          <a:scrgbClr r="0" g="0" b="0"/>
        </a:fillRef>
        <a:effectRef idx="0">
          <a:scrgbClr r="0" g="0" b="0"/>
        </a:effectRef>
        <a:fontRef idx="minor"/>
      </dsp:style>
    </dsp:sp>
    <dsp:sp modelId="{C60C7DD2-ED3F-441B-AA9D-7819BD21CF0A}">
      <dsp:nvSpPr>
        <dsp:cNvPr id="0" name=""/>
        <dsp:cNvSpPr/>
      </dsp:nvSpPr>
      <dsp:spPr>
        <a:xfrm>
          <a:off x="4320482" y="3240359"/>
          <a:ext cx="1575332" cy="96915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de-DE" sz="1800" kern="1200" dirty="0" smtClean="0">
              <a:solidFill>
                <a:schemeClr val="bg1"/>
              </a:solidFill>
            </a:rPr>
            <a:t>Profile </a:t>
          </a:r>
          <a:r>
            <a:rPr lang="de-DE" sz="1800" kern="1200" dirty="0" err="1" smtClean="0">
              <a:solidFill>
                <a:schemeClr val="bg1"/>
              </a:solidFill>
            </a:rPr>
            <a:t>Matchup</a:t>
          </a:r>
          <a:endParaRPr lang="de-DE" sz="1800" kern="1200" dirty="0">
            <a:solidFill>
              <a:schemeClr val="bg1"/>
            </a:solidFill>
          </a:endParaRPr>
        </a:p>
      </dsp:txBody>
      <dsp:txXfrm>
        <a:off x="4367792" y="3287669"/>
        <a:ext cx="1480712" cy="874531"/>
      </dsp:txXfrm>
    </dsp:sp>
    <dsp:sp modelId="{CC604A31-7B78-4263-8F5A-0D1BEF5FCCCF}">
      <dsp:nvSpPr>
        <dsp:cNvPr id="0" name=""/>
        <dsp:cNvSpPr/>
      </dsp:nvSpPr>
      <dsp:spPr>
        <a:xfrm>
          <a:off x="1571669" y="715023"/>
          <a:ext cx="3869551" cy="3869551"/>
        </a:xfrm>
        <a:custGeom>
          <a:avLst/>
          <a:gdLst/>
          <a:ahLst/>
          <a:cxnLst/>
          <a:rect l="0" t="0" r="0" b="0"/>
          <a:pathLst>
            <a:path>
              <a:moveTo>
                <a:pt x="2701162" y="3711291"/>
              </a:moveTo>
              <a:arcTo wR="1934775" hR="1934775" stAng="3999881" swAng="2573152"/>
            </a:path>
          </a:pathLst>
        </a:custGeom>
        <a:noFill/>
        <a:ln w="19050" cap="flat" cmpd="sng" algn="ctr">
          <a:solidFill>
            <a:schemeClr val="tx2"/>
          </a:solidFill>
          <a:prstDash val="solid"/>
          <a:tailEnd type="arrow"/>
        </a:ln>
        <a:effectLst/>
      </dsp:spPr>
      <dsp:style>
        <a:lnRef idx="1">
          <a:scrgbClr r="0" g="0" b="0"/>
        </a:lnRef>
        <a:fillRef idx="0">
          <a:scrgbClr r="0" g="0" b="0"/>
        </a:fillRef>
        <a:effectRef idx="0">
          <a:scrgbClr r="0" g="0" b="0"/>
        </a:effectRef>
        <a:fontRef idx="minor"/>
      </dsp:style>
    </dsp:sp>
    <dsp:sp modelId="{88F43180-023C-432C-B9DC-7487F227928A}">
      <dsp:nvSpPr>
        <dsp:cNvPr id="0" name=""/>
        <dsp:cNvSpPr/>
      </dsp:nvSpPr>
      <dsp:spPr>
        <a:xfrm>
          <a:off x="1016170" y="3312526"/>
          <a:ext cx="1504107" cy="96915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kern="1200" smtClean="0">
              <a:solidFill>
                <a:schemeClr val="bg1"/>
              </a:solidFill>
            </a:rPr>
            <a:t>Talent Management</a:t>
          </a:r>
          <a:endParaRPr lang="de-DE" sz="1600" kern="1200" dirty="0">
            <a:solidFill>
              <a:schemeClr val="bg1"/>
            </a:solidFill>
          </a:endParaRPr>
        </a:p>
      </dsp:txBody>
      <dsp:txXfrm>
        <a:off x="1063480" y="3359836"/>
        <a:ext cx="1409487" cy="874531"/>
      </dsp:txXfrm>
    </dsp:sp>
    <dsp:sp modelId="{19241A1F-C6FA-4206-A34C-35C95C6E3CA6}">
      <dsp:nvSpPr>
        <dsp:cNvPr id="0" name=""/>
        <dsp:cNvSpPr/>
      </dsp:nvSpPr>
      <dsp:spPr>
        <a:xfrm>
          <a:off x="1289072" y="645330"/>
          <a:ext cx="3869551" cy="3869551"/>
        </a:xfrm>
        <a:custGeom>
          <a:avLst/>
          <a:gdLst/>
          <a:ahLst/>
          <a:cxnLst/>
          <a:rect l="0" t="0" r="0" b="0"/>
          <a:pathLst>
            <a:path>
              <a:moveTo>
                <a:pt x="77273" y="2476108"/>
              </a:moveTo>
              <a:arcTo wR="1934775" hR="1934775" stAng="9825136" swAng="1100563"/>
            </a:path>
          </a:pathLst>
        </a:custGeom>
        <a:noFill/>
        <a:ln w="19050" cap="flat" cmpd="sng" algn="ctr">
          <a:solidFill>
            <a:schemeClr val="tx2"/>
          </a:solidFill>
          <a:prstDash val="solid"/>
          <a:tailEnd type="arrow"/>
        </a:ln>
        <a:effectLst/>
      </dsp:spPr>
      <dsp:style>
        <a:lnRef idx="1">
          <a:scrgbClr r="0" g="0" b="0"/>
        </a:lnRef>
        <a:fillRef idx="0">
          <a:scrgbClr r="0" g="0" b="0"/>
        </a:fillRef>
        <a:effectRef idx="0">
          <a:scrgbClr r="0" g="0" b="0"/>
        </a:effectRef>
        <a:fontRef idx="minor"/>
      </dsp:style>
    </dsp:sp>
    <dsp:sp modelId="{6C91C3C3-05EF-4520-9EE2-A2B25A59AC63}">
      <dsp:nvSpPr>
        <dsp:cNvPr id="0" name=""/>
        <dsp:cNvSpPr/>
      </dsp:nvSpPr>
      <dsp:spPr>
        <a:xfrm>
          <a:off x="347717" y="1338625"/>
          <a:ext cx="2103982" cy="96915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kern="1200" dirty="0" smtClean="0">
              <a:solidFill>
                <a:schemeClr val="bg1"/>
              </a:solidFill>
            </a:rPr>
            <a:t>Performance Management</a:t>
          </a:r>
          <a:endParaRPr lang="de-DE" sz="1600" kern="1200" dirty="0">
            <a:solidFill>
              <a:schemeClr val="bg1"/>
            </a:solidFill>
          </a:endParaRPr>
        </a:p>
      </dsp:txBody>
      <dsp:txXfrm>
        <a:off x="395027" y="1385935"/>
        <a:ext cx="2009362" cy="874531"/>
      </dsp:txXfrm>
    </dsp:sp>
    <dsp:sp modelId="{E29DDA7A-4E83-4EE1-8E5F-4109D8E5ADB9}">
      <dsp:nvSpPr>
        <dsp:cNvPr id="0" name=""/>
        <dsp:cNvSpPr/>
      </dsp:nvSpPr>
      <dsp:spPr>
        <a:xfrm>
          <a:off x="1308667" y="480871"/>
          <a:ext cx="3869551" cy="3869551"/>
        </a:xfrm>
        <a:custGeom>
          <a:avLst/>
          <a:gdLst/>
          <a:ahLst/>
          <a:cxnLst/>
          <a:rect l="0" t="0" r="0" b="0"/>
          <a:pathLst>
            <a:path>
              <a:moveTo>
                <a:pt x="393153" y="765690"/>
              </a:moveTo>
              <a:arcTo wR="1934775" hR="1934775" stAng="13030486" swAng="606484"/>
            </a:path>
          </a:pathLst>
        </a:custGeom>
        <a:noFill/>
        <a:ln w="19050" cap="flat" cmpd="sng" algn="ctr">
          <a:no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030" y="109738"/>
            <a:ext cx="6744170" cy="309848"/>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353387" y="9519752"/>
            <a:ext cx="390784" cy="309848"/>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96ABD47F-B01A-4C0D-8395-C02BEA752B64}"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4124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07627" y="4725179"/>
            <a:ext cx="4991947" cy="4182946"/>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082675" y="868363"/>
            <a:ext cx="4641850" cy="3482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030" y="109738"/>
            <a:ext cx="6744170" cy="309848"/>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353387" y="9519752"/>
            <a:ext cx="390784" cy="309848"/>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AC8C0C52-44E2-4B45-9A4D-49A570D99419}"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340747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89" tIns="43765" rIns="89089" bIns="43765"/>
          <a:lstStyle/>
          <a:p>
            <a:endParaRPr lang="de-DE" smtClean="0"/>
          </a:p>
        </p:txBody>
      </p:sp>
    </p:spTree>
    <p:extLst>
      <p:ext uri="{BB962C8B-B14F-4D97-AF65-F5344CB8AC3E}">
        <p14:creationId xmlns:p14="http://schemas.microsoft.com/office/powerpoint/2010/main" val="1869235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2664191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3300171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815832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2801017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24292143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17136585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40555298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r>
              <a:rPr lang="en-US" smtClean="0"/>
              <a:t>The challenge of recruitment is to recruit a number of personnel at a certain point in time with all the needed qualifications at an adequate effort. </a:t>
            </a:r>
          </a:p>
          <a:p>
            <a:pPr marL="0" indent="0"/>
            <a:endParaRPr lang="en-US" smtClean="0"/>
          </a:p>
          <a:p>
            <a:pPr marL="0" indent="0"/>
            <a:r>
              <a:rPr lang="en-US" smtClean="0"/>
              <a:t>In general, there are two different ways of recruitment. Within external recruitment, people are searching on an external market for adequate personnel. On the other hand, there is internal recruitment. The internal way looks for personnel within the company for a certain position. If applicable, a transfer is accomplished. </a:t>
            </a:r>
          </a:p>
          <a:p>
            <a:pPr marL="0" indent="0"/>
            <a:endParaRPr lang="en-US" smtClean="0"/>
          </a:p>
          <a:p>
            <a:pPr marL="0" indent="0"/>
            <a:r>
              <a:rPr lang="en-US" smtClean="0"/>
              <a:t>The goal of recruitment in SAP HCM is supporting the HR department in searching, choosing and recruiting adequate applicants. At the same time, the HR department gets support in building up an applicants data base. If there exists a requirement for new personnel, the data base can be used. Because of the fact, that applicants normally choose to make a bit on free positions, the administration of those positions is part of recruitment, too.    </a:t>
            </a:r>
          </a:p>
        </p:txBody>
      </p:sp>
    </p:spTree>
    <p:extLst>
      <p:ext uri="{BB962C8B-B14F-4D97-AF65-F5344CB8AC3E}">
        <p14:creationId xmlns:p14="http://schemas.microsoft.com/office/powerpoint/2010/main" val="14731220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r>
              <a:rPr lang="en-US" smtClean="0"/>
              <a:t>There exist similar structures in recruitment and personnel administration concerning the organizational allocation of applicants. These are used for steering and evaluation related functions. The allocation of applicants to the company via the personnel area and personnel subarea takes place already when doing the first data entry. The complement of employee structure out of the personnel administration describes the applicant structure in recruitment. It is determined by the following elements. </a:t>
            </a:r>
          </a:p>
          <a:p>
            <a:pPr marL="0" indent="0"/>
            <a:endParaRPr lang="en-US" b="1" smtClean="0"/>
          </a:p>
          <a:p>
            <a:pPr marL="0" indent="0"/>
            <a:r>
              <a:rPr lang="en-US" b="1" smtClean="0"/>
              <a:t>Applicant group: </a:t>
            </a:r>
            <a:r>
              <a:rPr lang="en-US" smtClean="0"/>
              <a:t>Similar to the employee group, the applicant group is scaled into actives, working students etc. </a:t>
            </a:r>
          </a:p>
          <a:p>
            <a:pPr marL="0" indent="0"/>
            <a:endParaRPr lang="en-US" smtClean="0"/>
          </a:p>
          <a:p>
            <a:pPr marL="0" indent="0"/>
            <a:r>
              <a:rPr lang="en-US" b="1" smtClean="0"/>
              <a:t>Applicant range: </a:t>
            </a:r>
            <a:r>
              <a:rPr lang="en-US" smtClean="0"/>
              <a:t>The applicant range guarantees a better differentiation of the applicants. Normally, it arranges applicants due to functional or hierarchical criteria, for example employees, managers, corporate management, production, etc. </a:t>
            </a:r>
          </a:p>
          <a:p>
            <a:pPr marL="0" indent="0"/>
            <a:endParaRPr lang="de-DE" smtClean="0"/>
          </a:p>
        </p:txBody>
      </p:sp>
    </p:spTree>
    <p:extLst>
      <p:ext uri="{BB962C8B-B14F-4D97-AF65-F5344CB8AC3E}">
        <p14:creationId xmlns:p14="http://schemas.microsoft.com/office/powerpoint/2010/main" val="34866178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xfrm>
            <a:off x="465138" y="4937125"/>
            <a:ext cx="6129337" cy="34401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r>
              <a:rPr lang="en-US" smtClean="0"/>
              <a:t>Recruitment in SAP has similar characteristics as personnel administration. Maintaining applicant data takes place in infotypes. Moreover, every applicant has its own applicant number. With internal application, the personnel number from personnel administration can be used as the applicant number. Applicant data is saved separately within the employee data of a company. The complement of personnel action in personnel administration is the applicant action. </a:t>
            </a:r>
          </a:p>
          <a:p>
            <a:pPr marL="0" indent="0"/>
            <a:endParaRPr lang="en-US" smtClean="0"/>
          </a:p>
          <a:p>
            <a:pPr marL="0" indent="0"/>
            <a:r>
              <a:rPr lang="en-US" smtClean="0"/>
              <a:t>Applicant actions can be linked with applicant activities. These are administrative steps that have to be fulfilled within an application. Through customizing, applicant activities are included in applicant actions (e.g. applicant activity entry confirmation). This applicant activity is recognized after the entry confirmation of the applicant action. </a:t>
            </a:r>
          </a:p>
          <a:p>
            <a:pPr marL="0" indent="0"/>
            <a:r>
              <a:rPr lang="en-US" smtClean="0"/>
              <a:t>All activities of a certain applicant have to be journalized. By doing so, the course of an applicant is followed in the system easily. </a:t>
            </a:r>
          </a:p>
          <a:p>
            <a:pPr marL="0" indent="0"/>
            <a:endParaRPr lang="en-US" smtClean="0"/>
          </a:p>
        </p:txBody>
      </p:sp>
    </p:spTree>
    <p:extLst>
      <p:ext uri="{BB962C8B-B14F-4D97-AF65-F5344CB8AC3E}">
        <p14:creationId xmlns:p14="http://schemas.microsoft.com/office/powerpoint/2010/main" val="2489597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33591042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lienbildplatzhalter 1"/>
          <p:cNvSpPr>
            <a:spLocks noGrp="1" noRot="1" noChangeAspect="1" noTextEdit="1"/>
          </p:cNvSpPr>
          <p:nvPr>
            <p:ph type="sldImg"/>
          </p:nvPr>
        </p:nvSpPr>
        <p:spPr>
          <a:ln/>
        </p:spPr>
      </p:sp>
      <p:sp>
        <p:nvSpPr>
          <p:cNvPr id="69635" name="Notizenplatzhalt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11044336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nSpc>
                <a:spcPct val="80000"/>
              </a:lnSpc>
            </a:pPr>
            <a:r>
              <a:rPr lang="en-US" sz="900" smtClean="0"/>
              <a:t>In SAP HCM there is a differentiation in two kinds of selection procedures. Every applicant has two stadiums in selection procedures, which reflect a certain candidacy. </a:t>
            </a:r>
          </a:p>
          <a:p>
            <a:pPr marL="0" indent="0">
              <a:lnSpc>
                <a:spcPct val="80000"/>
              </a:lnSpc>
            </a:pPr>
            <a:endParaRPr lang="en-US" sz="900" smtClean="0"/>
          </a:p>
          <a:p>
            <a:pPr marL="0" indent="0">
              <a:lnSpc>
                <a:spcPct val="80000"/>
              </a:lnSpc>
            </a:pPr>
            <a:r>
              <a:rPr lang="en-US" sz="900" b="1" smtClean="0"/>
              <a:t>Global selection procedures: </a:t>
            </a:r>
            <a:r>
              <a:rPr lang="en-US" sz="900" smtClean="0"/>
              <a:t>Every registered applicant takes part in the selection procedure. A decision is made, if the applicant is of interest for the company. If the applicant is not dismissed, he can take part in the selection procedure for vacancies. The </a:t>
            </a:r>
            <a:r>
              <a:rPr lang="en-US" sz="900" b="1" smtClean="0"/>
              <a:t>overall status </a:t>
            </a:r>
            <a:r>
              <a:rPr lang="en-US" sz="900" smtClean="0"/>
              <a:t>determines the level of the applicant in the global selection procedure. </a:t>
            </a:r>
          </a:p>
          <a:p>
            <a:pPr marL="0" indent="0">
              <a:lnSpc>
                <a:spcPct val="80000"/>
              </a:lnSpc>
            </a:pPr>
            <a:endParaRPr lang="en-US" sz="900" smtClean="0"/>
          </a:p>
          <a:p>
            <a:pPr marL="0" indent="0">
              <a:lnSpc>
                <a:spcPct val="80000"/>
              </a:lnSpc>
            </a:pPr>
            <a:r>
              <a:rPr lang="en-US" sz="900" b="1" smtClean="0"/>
              <a:t>Selection procedures for every vacancy: </a:t>
            </a:r>
            <a:r>
              <a:rPr lang="en-US" sz="900" smtClean="0"/>
              <a:t>Within this selection procedure, the applicant is assigned to special vacancies. The </a:t>
            </a:r>
            <a:r>
              <a:rPr lang="en-US" sz="900" b="1" smtClean="0"/>
              <a:t>status of vacancy </a:t>
            </a:r>
            <a:r>
              <a:rPr lang="en-US" sz="900" smtClean="0"/>
              <a:t>assignment describes the level of the applicant in the selection procedure for a vacancy. </a:t>
            </a:r>
          </a:p>
          <a:p>
            <a:pPr marL="0" indent="0">
              <a:lnSpc>
                <a:spcPct val="80000"/>
              </a:lnSpc>
            </a:pPr>
            <a:endParaRPr lang="en-US" sz="900" smtClean="0"/>
          </a:p>
          <a:p>
            <a:pPr marL="0" indent="0">
              <a:lnSpc>
                <a:spcPct val="80000"/>
              </a:lnSpc>
            </a:pPr>
            <a:r>
              <a:rPr lang="en-US" sz="900" smtClean="0"/>
              <a:t>The levels can have the following magnitudes:</a:t>
            </a:r>
          </a:p>
          <a:p>
            <a:pPr marL="0" indent="0">
              <a:lnSpc>
                <a:spcPct val="80000"/>
              </a:lnSpc>
            </a:pPr>
            <a:endParaRPr lang="en-US" sz="900" smtClean="0"/>
          </a:p>
          <a:p>
            <a:pPr marL="0" indent="0">
              <a:lnSpc>
                <a:spcPct val="80000"/>
              </a:lnSpc>
              <a:buFontTx/>
              <a:buChar char="•"/>
            </a:pPr>
            <a:r>
              <a:rPr lang="en-US" sz="900" smtClean="0"/>
              <a:t> developing</a:t>
            </a:r>
          </a:p>
          <a:p>
            <a:pPr marL="0" indent="0">
              <a:lnSpc>
                <a:spcPct val="80000"/>
              </a:lnSpc>
              <a:buFontTx/>
              <a:buChar char="•"/>
            </a:pPr>
            <a:r>
              <a:rPr lang="en-US" sz="900" smtClean="0"/>
              <a:t> to be positioned </a:t>
            </a:r>
          </a:p>
          <a:p>
            <a:pPr marL="0" indent="0">
              <a:lnSpc>
                <a:spcPct val="80000"/>
              </a:lnSpc>
              <a:buFontTx/>
              <a:buChar char="•"/>
            </a:pPr>
            <a:r>
              <a:rPr lang="en-US" sz="900" smtClean="0"/>
              <a:t> deferred</a:t>
            </a:r>
          </a:p>
          <a:p>
            <a:pPr marL="0" indent="0">
              <a:lnSpc>
                <a:spcPct val="80000"/>
              </a:lnSpc>
              <a:buFontTx/>
              <a:buChar char="•"/>
            </a:pPr>
            <a:r>
              <a:rPr lang="en-US" sz="900" smtClean="0"/>
              <a:t> dismissed</a:t>
            </a:r>
          </a:p>
          <a:p>
            <a:pPr marL="0" indent="0">
              <a:lnSpc>
                <a:spcPct val="80000"/>
              </a:lnSpc>
              <a:buFontTx/>
              <a:buChar char="•"/>
            </a:pPr>
            <a:r>
              <a:rPr lang="en-US" sz="900" smtClean="0"/>
              <a:t> treaty offered </a:t>
            </a:r>
          </a:p>
          <a:p>
            <a:pPr marL="0" indent="0">
              <a:lnSpc>
                <a:spcPct val="80000"/>
              </a:lnSpc>
              <a:buFontTx/>
              <a:buChar char="•"/>
            </a:pPr>
            <a:r>
              <a:rPr lang="en-US" sz="900" smtClean="0"/>
              <a:t> offer disclaimed</a:t>
            </a:r>
          </a:p>
          <a:p>
            <a:pPr marL="0" indent="0">
              <a:lnSpc>
                <a:spcPct val="80000"/>
              </a:lnSpc>
              <a:buFontTx/>
              <a:buChar char="•"/>
            </a:pPr>
            <a:r>
              <a:rPr lang="en-US" sz="900" smtClean="0"/>
              <a:t> invited</a:t>
            </a:r>
          </a:p>
          <a:p>
            <a:pPr marL="0" indent="0">
              <a:lnSpc>
                <a:spcPct val="80000"/>
              </a:lnSpc>
            </a:pPr>
            <a:endParaRPr lang="en-US" sz="900" smtClean="0"/>
          </a:p>
          <a:p>
            <a:pPr marL="0" indent="0">
              <a:lnSpc>
                <a:spcPct val="80000"/>
              </a:lnSpc>
            </a:pPr>
            <a:r>
              <a:rPr lang="en-US" sz="900" smtClean="0"/>
              <a:t>A reason can be added to the status of an applicant to enhance the informational character of a level.  </a:t>
            </a:r>
          </a:p>
          <a:p>
            <a:pPr marL="0" indent="0">
              <a:lnSpc>
                <a:spcPct val="80000"/>
              </a:lnSpc>
            </a:pPr>
            <a:endParaRPr lang="en-US" sz="900" smtClean="0"/>
          </a:p>
        </p:txBody>
      </p:sp>
    </p:spTree>
    <p:extLst>
      <p:ext uri="{BB962C8B-B14F-4D97-AF65-F5344CB8AC3E}">
        <p14:creationId xmlns:p14="http://schemas.microsoft.com/office/powerpoint/2010/main" val="19573838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a:ln/>
        </p:spPr>
      </p:sp>
      <p:sp>
        <p:nvSpPr>
          <p:cNvPr id="71683" name="Notizenplatzhalt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r>
              <a:rPr lang="en-US" smtClean="0"/>
              <a:t>The goal of </a:t>
            </a:r>
            <a:r>
              <a:rPr lang="en-US" b="1" smtClean="0"/>
              <a:t>personnel development </a:t>
            </a:r>
            <a:r>
              <a:rPr lang="en-US" smtClean="0"/>
              <a:t>is to qualify employees for actual and future requirements and to maximize the benefits of employees this way. The requirement of personnel development in a company results from the comparison of actual and future requirements.  </a:t>
            </a:r>
          </a:p>
          <a:p>
            <a:pPr marL="0" indent="0"/>
            <a:endParaRPr lang="en-US" smtClean="0"/>
          </a:p>
          <a:p>
            <a:pPr marL="0" indent="0"/>
            <a:r>
              <a:rPr lang="en-US" smtClean="0"/>
              <a:t>A personnel development system supports the HR department with planning and administration of teaching and development actions. Furthermore it enables to care for qualifications of employees and to show deficits in qualifications of employees. To assure this, the requirements of a positions or job are compared to the qualifications of employees within a profile matchup. Out of qualification deficits a personnel development system can generate development proposals and plans. Moreover, employees can be booked directly for training courses or other events. After a training course or a development action, acquired qualifications are absorbed to the qualification profile of an employee from the personnel development system. In performance management, benefits and developments of employees can be evaluated.  </a:t>
            </a:r>
          </a:p>
          <a:p>
            <a:pPr marL="0" indent="0"/>
            <a:endParaRPr lang="de-DE" smtClean="0"/>
          </a:p>
        </p:txBody>
      </p:sp>
    </p:spTree>
    <p:extLst>
      <p:ext uri="{BB962C8B-B14F-4D97-AF65-F5344CB8AC3E}">
        <p14:creationId xmlns:p14="http://schemas.microsoft.com/office/powerpoint/2010/main" val="556345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nSpc>
                <a:spcPct val="90000"/>
              </a:lnSpc>
            </a:pPr>
            <a:r>
              <a:rPr lang="en-US" b="1" smtClean="0"/>
              <a:t>Qualifications </a:t>
            </a:r>
            <a:r>
              <a:rPr lang="en-US" smtClean="0"/>
              <a:t>can be linked with persons or positions. The last is not called a qualification but a requirement. If a qualification is linked with a person or a position, it has to be created with characteristics. These characteristics can be createad with quality scales. Any quality scales can be defined, for example a school grade system from 1-6 or a Yes/No system. Every qualification group has a certain quality scale which is later passed to the qualifications of the qualification group. </a:t>
            </a:r>
          </a:p>
          <a:p>
            <a:pPr marL="0" indent="0">
              <a:lnSpc>
                <a:spcPct val="90000"/>
              </a:lnSpc>
            </a:pPr>
            <a:endParaRPr lang="en-US" smtClean="0"/>
          </a:p>
          <a:p>
            <a:pPr marL="0" indent="0">
              <a:lnSpc>
                <a:spcPct val="90000"/>
              </a:lnSpc>
            </a:pPr>
            <a:r>
              <a:rPr lang="en-US" smtClean="0"/>
              <a:t>Qualifications can be assigned to a half-life period. By using the half-life period, it is possible to simulate, that qualifications can be forgotten or unlearned. For example, the language knowledge of an employee are getting worse every five years if he/she does not visit advanced training courses during this period. Qualifications can be provided with a validity period to show the decline of qualifications at a point in time. A given example is a first aid course, in which somebody has to take part every two years. </a:t>
            </a:r>
          </a:p>
          <a:p>
            <a:pPr marL="0" indent="0">
              <a:lnSpc>
                <a:spcPct val="90000"/>
              </a:lnSpc>
            </a:pPr>
            <a:endParaRPr lang="en-US" smtClean="0"/>
          </a:p>
          <a:p>
            <a:pPr marL="0" indent="0">
              <a:lnSpc>
                <a:spcPct val="90000"/>
              </a:lnSpc>
            </a:pPr>
            <a:r>
              <a:rPr lang="en-US" smtClean="0"/>
              <a:t>Furthermore a qualification can be denoted as an alternative qualification of another qualification. A percentage can describe how much a qualification could replace another one. An example for illustration. You did two first aid courses in the qualification catalogue. The first course takes time of two weekends whereas the second course took place at one weekend. The second course can be an alternative qualification related to the first course at a percentage of 50%.  </a:t>
            </a:r>
          </a:p>
          <a:p>
            <a:pPr marL="0" indent="0">
              <a:lnSpc>
                <a:spcPct val="90000"/>
              </a:lnSpc>
            </a:pPr>
            <a:endParaRPr lang="en-US" smtClean="0"/>
          </a:p>
          <a:p>
            <a:pPr marL="0" indent="0">
              <a:lnSpc>
                <a:spcPct val="90000"/>
              </a:lnSpc>
            </a:pPr>
            <a:r>
              <a:rPr lang="en-US" smtClean="0"/>
              <a:t>Every employee has a profile in SAP. This profile includes for example qualifications, interests, potential and aversions. </a:t>
            </a:r>
          </a:p>
          <a:p>
            <a:pPr marL="0" indent="0">
              <a:lnSpc>
                <a:spcPct val="90000"/>
              </a:lnSpc>
            </a:pPr>
            <a:endParaRPr lang="de-DE" smtClean="0"/>
          </a:p>
          <a:p>
            <a:pPr marL="0" indent="0">
              <a:lnSpc>
                <a:spcPct val="90000"/>
              </a:lnSpc>
            </a:pPr>
            <a:endParaRPr lang="de-DE" smtClean="0"/>
          </a:p>
        </p:txBody>
      </p:sp>
    </p:spTree>
    <p:extLst>
      <p:ext uri="{BB962C8B-B14F-4D97-AF65-F5344CB8AC3E}">
        <p14:creationId xmlns:p14="http://schemas.microsoft.com/office/powerpoint/2010/main" val="34224895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nSpc>
                <a:spcPct val="90000"/>
              </a:lnSpc>
            </a:pPr>
            <a:r>
              <a:rPr lang="en-US" sz="900" smtClean="0"/>
              <a:t>In SAP qualifications are defined in the </a:t>
            </a:r>
            <a:r>
              <a:rPr lang="en-US" sz="900" b="1" smtClean="0"/>
              <a:t>qualifications catalog</a:t>
            </a:r>
            <a:r>
              <a:rPr lang="en-US" sz="900" smtClean="0"/>
              <a:t>. The qualifications catalog can be executed in customizing in personnel development. To structure the qualifications catalog, qualification groups can be used where similar qualifications are grouped together. </a:t>
            </a:r>
          </a:p>
          <a:p>
            <a:pPr marL="0" indent="0">
              <a:lnSpc>
                <a:spcPct val="90000"/>
              </a:lnSpc>
            </a:pPr>
            <a:endParaRPr lang="en-US" sz="900" smtClean="0"/>
          </a:p>
        </p:txBody>
      </p:sp>
    </p:spTree>
    <p:extLst>
      <p:ext uri="{BB962C8B-B14F-4D97-AF65-F5344CB8AC3E}">
        <p14:creationId xmlns:p14="http://schemas.microsoft.com/office/powerpoint/2010/main" val="11484045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r>
              <a:rPr lang="en-US" smtClean="0"/>
              <a:t>To implement the profile matchup, requirements for a position or a job, which a person should have take over a position, have to be created. Requirements are mostly determined by certain qualifications, abilities and experiences for example knowledge in Software, Soft-Skills, expertise or physical ability. These requirements can be provided when creating a position and they can be evaluated with the belonging characteristics. </a:t>
            </a:r>
          </a:p>
          <a:p>
            <a:pPr marL="0" indent="0"/>
            <a:endParaRPr lang="en-US" smtClean="0"/>
          </a:p>
          <a:p>
            <a:pPr marL="0" indent="0"/>
            <a:endParaRPr lang="de-DE" smtClean="0"/>
          </a:p>
        </p:txBody>
      </p:sp>
    </p:spTree>
    <p:extLst>
      <p:ext uri="{BB962C8B-B14F-4D97-AF65-F5344CB8AC3E}">
        <p14:creationId xmlns:p14="http://schemas.microsoft.com/office/powerpoint/2010/main" val="5531748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r>
              <a:rPr lang="en-US" smtClean="0"/>
              <a:t>Through the </a:t>
            </a:r>
            <a:r>
              <a:rPr lang="en-US" b="1" smtClean="0"/>
              <a:t>profile matchup </a:t>
            </a:r>
            <a:r>
              <a:rPr lang="en-US" smtClean="0"/>
              <a:t>persons, positions and jobs can be compared with each other. The profile matchup determines the difference of the characteristic of a requirements and the characteristic of a qualification. Three different solutions are possible:</a:t>
            </a:r>
          </a:p>
          <a:p>
            <a:pPr marL="0" indent="0"/>
            <a:endParaRPr lang="en-US" smtClean="0"/>
          </a:p>
          <a:p>
            <a:pPr marL="0" indent="0"/>
            <a:r>
              <a:rPr lang="en-US" smtClean="0"/>
              <a:t>Both characteristics are identical</a:t>
            </a:r>
          </a:p>
          <a:p>
            <a:pPr marL="0" indent="0"/>
            <a:r>
              <a:rPr lang="en-US" smtClean="0"/>
              <a:t>The requirement is higher than the qualification (= underqualification)</a:t>
            </a:r>
          </a:p>
          <a:p>
            <a:pPr marL="0" indent="0"/>
            <a:r>
              <a:rPr lang="en-US" smtClean="0"/>
              <a:t>The requirement is less than the qualification (= overqualification)</a:t>
            </a:r>
          </a:p>
          <a:p>
            <a:pPr marL="0" indent="0"/>
            <a:r>
              <a:rPr lang="en-US" smtClean="0"/>
              <a:t>If there exists underqualification (at integration with training and event management), training courses are suggested to get rid of the qualification deficit. </a:t>
            </a:r>
          </a:p>
          <a:p>
            <a:pPr marL="0" indent="0"/>
            <a:endParaRPr lang="en-US" smtClean="0"/>
          </a:p>
          <a:p>
            <a:pPr marL="0" indent="0"/>
            <a:r>
              <a:rPr lang="en-US" smtClean="0"/>
              <a:t>Business events are fostered in the system business event menu. It is possible to allocate qualifications with certain proficiencies to business events. This way, the qualification is added to the profile of an employee at the exact proficiency after visiting the business event. </a:t>
            </a:r>
          </a:p>
          <a:p>
            <a:pPr marL="0" indent="0"/>
            <a:endParaRPr lang="de-DE" smtClean="0"/>
          </a:p>
        </p:txBody>
      </p:sp>
    </p:spTree>
    <p:extLst>
      <p:ext uri="{BB962C8B-B14F-4D97-AF65-F5344CB8AC3E}">
        <p14:creationId xmlns:p14="http://schemas.microsoft.com/office/powerpoint/2010/main" val="21344009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lienbildplatzhalter 1"/>
          <p:cNvSpPr>
            <a:spLocks noGrp="1" noRot="1" noChangeAspect="1" noTextEdit="1"/>
          </p:cNvSpPr>
          <p:nvPr>
            <p:ph type="sldImg"/>
          </p:nvPr>
        </p:nvSpPr>
        <p:spPr>
          <a:ln/>
        </p:spPr>
      </p:sp>
      <p:sp>
        <p:nvSpPr>
          <p:cNvPr id="76803" name="Notizenplatzhalt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24139929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r>
              <a:rPr lang="en-US" smtClean="0"/>
              <a:t>The </a:t>
            </a:r>
            <a:r>
              <a:rPr lang="en-US" b="1" smtClean="0"/>
              <a:t>talent management </a:t>
            </a:r>
            <a:r>
              <a:rPr lang="en-US" smtClean="0"/>
              <a:t>is concerned with career planning as well as further training of employees and is integrated in personnel planning. Firstly, the talent management includes analyzing and applying of careers, individual development plans and following plans. </a:t>
            </a:r>
          </a:p>
          <a:p>
            <a:pPr marL="0" indent="0" eaLnBrk="1" hangingPunct="1"/>
            <a:endParaRPr lang="de-DE" smtClean="0"/>
          </a:p>
        </p:txBody>
      </p:sp>
    </p:spTree>
    <p:extLst>
      <p:ext uri="{BB962C8B-B14F-4D97-AF65-F5344CB8AC3E}">
        <p14:creationId xmlns:p14="http://schemas.microsoft.com/office/powerpoint/2010/main" val="31025779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r>
              <a:rPr lang="en-US" smtClean="0"/>
              <a:t>In career planning it is possible to allocate concrete positions and tasks for an employee, that he/she should fulfill during his career in the company. Relating to this, development actions are derivated, which are important for the employee to reach a station. This is arranged when qualifications of an employee get adjusted with requirements of a station in the career. The career of employees is planned and transcribed this way and development possibilities are made up. Individual development plans get derivated out of the findings from career planning afterwards.  </a:t>
            </a:r>
          </a:p>
          <a:p>
            <a:pPr marL="0" indent="0"/>
            <a:endParaRPr lang="de-DE" smtClean="0"/>
          </a:p>
        </p:txBody>
      </p:sp>
    </p:spTree>
    <p:extLst>
      <p:ext uri="{BB962C8B-B14F-4D97-AF65-F5344CB8AC3E}">
        <p14:creationId xmlns:p14="http://schemas.microsoft.com/office/powerpoint/2010/main" val="607077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17852724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8795267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r>
              <a:rPr lang="en-US" b="1" smtClean="0"/>
              <a:t>Succession planning </a:t>
            </a:r>
            <a:r>
              <a:rPr lang="en-US" smtClean="0"/>
              <a:t>shall help to ensure continuity of personnel availability of key positions in a company. The search for adequate candidates is carried out pre-active. If an adequate candidate is found, this one can be prepared for the transfer to the following job. Development actions and individual development plans help to do so.  </a:t>
            </a:r>
          </a:p>
          <a:p>
            <a:pPr marL="0" indent="0"/>
            <a:endParaRPr lang="en-US" smtClean="0"/>
          </a:p>
        </p:txBody>
      </p:sp>
    </p:spTree>
    <p:extLst>
      <p:ext uri="{BB962C8B-B14F-4D97-AF65-F5344CB8AC3E}">
        <p14:creationId xmlns:p14="http://schemas.microsoft.com/office/powerpoint/2010/main" val="33937454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r>
              <a:rPr lang="en-US" b="1" smtClean="0"/>
              <a:t>Development plans </a:t>
            </a:r>
            <a:r>
              <a:rPr lang="en-US" smtClean="0"/>
              <a:t>describe a summary of further training and general training events, that an employee can use in the career. A differentiation exists between general and individual development plans. General development plans are guideline for several employee whereas individual development plans are developed for a special employee. </a:t>
            </a:r>
          </a:p>
          <a:p>
            <a:pPr marL="0" indent="0"/>
            <a:endParaRPr lang="en-US" smtClean="0"/>
          </a:p>
        </p:txBody>
      </p:sp>
    </p:spTree>
    <p:extLst>
      <p:ext uri="{BB962C8B-B14F-4D97-AF65-F5344CB8AC3E}">
        <p14:creationId xmlns:p14="http://schemas.microsoft.com/office/powerpoint/2010/main" val="2582261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olienbildplatzhalter 1"/>
          <p:cNvSpPr>
            <a:spLocks noGrp="1" noRot="1" noChangeAspect="1" noTextEdit="1"/>
          </p:cNvSpPr>
          <p:nvPr>
            <p:ph type="sldImg"/>
          </p:nvPr>
        </p:nvSpPr>
        <p:spPr>
          <a:ln/>
        </p:spPr>
      </p:sp>
      <p:sp>
        <p:nvSpPr>
          <p:cNvPr id="82947" name="Notizenplatzhalt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r>
              <a:rPr lang="en-US" b="1" smtClean="0"/>
              <a:t>Performance management</a:t>
            </a:r>
            <a:r>
              <a:rPr lang="en-US" smtClean="0"/>
              <a:t> in SAP controls and constructs performance appraisals and/or objective settings between company and employees. Objective settings can mark the enterprise structure down to the employee level. The appraisal results are foundation for eventually happening compensation adjustments. Goal of performance management is higher motivation and a better benefit of employees. </a:t>
            </a:r>
          </a:p>
          <a:p>
            <a:pPr marL="0" indent="0" eaLnBrk="1" hangingPunct="1"/>
            <a:endParaRPr lang="en-US" smtClean="0"/>
          </a:p>
        </p:txBody>
      </p:sp>
    </p:spTree>
    <p:extLst>
      <p:ext uri="{BB962C8B-B14F-4D97-AF65-F5344CB8AC3E}">
        <p14:creationId xmlns:p14="http://schemas.microsoft.com/office/powerpoint/2010/main" val="16583158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r>
              <a:rPr lang="en-US" smtClean="0"/>
              <a:t>Performance management in SAP supports the continuous </a:t>
            </a:r>
            <a:r>
              <a:rPr lang="en-US" b="1" smtClean="0"/>
              <a:t>performance feedback process</a:t>
            </a:r>
            <a:r>
              <a:rPr lang="en-US" smtClean="0"/>
              <a:t>. Three components are part of this process: planning, appraisal and compensation adjustments. Within the planning of appraisals, enterprise as well as individual goals are set between employee and management. In the following, a feedback is given, which evaluates the benefit of the employees in relation to the expected goals. Individual and group appraisals can be realized as well as 360° feedbacks. Development events and compensation adjustments are dervided out of the findings. </a:t>
            </a:r>
          </a:p>
          <a:p>
            <a:pPr marL="0" indent="0" eaLnBrk="1" hangingPunct="1"/>
            <a:endParaRPr lang="en-US" smtClean="0"/>
          </a:p>
        </p:txBody>
      </p:sp>
    </p:spTree>
    <p:extLst>
      <p:ext uri="{BB962C8B-B14F-4D97-AF65-F5344CB8AC3E}">
        <p14:creationId xmlns:p14="http://schemas.microsoft.com/office/powerpoint/2010/main" val="11824149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nSpc>
                <a:spcPct val="90000"/>
              </a:lnSpc>
            </a:pPr>
            <a:endParaRPr lang="de-DE" smtClean="0"/>
          </a:p>
          <a:p>
            <a:pPr marL="0" indent="0">
              <a:lnSpc>
                <a:spcPct val="90000"/>
              </a:lnSpc>
            </a:pPr>
            <a:endParaRPr lang="de-DE" smtClean="0"/>
          </a:p>
          <a:p>
            <a:pPr marL="0" indent="0">
              <a:lnSpc>
                <a:spcPct val="90000"/>
              </a:lnSpc>
            </a:pPr>
            <a:endParaRPr lang="de-DE" smtClean="0"/>
          </a:p>
        </p:txBody>
      </p:sp>
    </p:spTree>
    <p:extLst>
      <p:ext uri="{BB962C8B-B14F-4D97-AF65-F5344CB8AC3E}">
        <p14:creationId xmlns:p14="http://schemas.microsoft.com/office/powerpoint/2010/main" val="34906018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Folienbildplatzhalter 1"/>
          <p:cNvSpPr>
            <a:spLocks noGrp="1" noRot="1" noChangeAspect="1" noTextEdit="1"/>
          </p:cNvSpPr>
          <p:nvPr>
            <p:ph type="sldImg"/>
          </p:nvPr>
        </p:nvSpPr>
        <p:spPr>
          <a:ln/>
        </p:spPr>
      </p:sp>
      <p:sp>
        <p:nvSpPr>
          <p:cNvPr id="86019" name="Notizenplatzhalt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r>
              <a:rPr lang="en-US" smtClean="0"/>
              <a:t>Performance management offers different approval processes for different kinds of approval, for example sub-appraisals or 360° feedback. In performance management, </a:t>
            </a:r>
            <a:r>
              <a:rPr lang="en-US" b="1" smtClean="0"/>
              <a:t>appraisal templates </a:t>
            </a:r>
            <a:r>
              <a:rPr lang="en-US" smtClean="0"/>
              <a:t>are created and deposited. To structure the appraisal catalog, appraisal category groups and appraisal categories are spread. This structuring can include so called appraisal elements. Appraisal elements can be appraisal templates, criteria groups, criteria or external elements (e.g. qualifications)</a:t>
            </a:r>
          </a:p>
          <a:p>
            <a:pPr marL="0" indent="0" eaLnBrk="1" hangingPunct="1"/>
            <a:endParaRPr lang="en-US" smtClean="0"/>
          </a:p>
          <a:p>
            <a:pPr marL="0" indent="0" eaLnBrk="1" hangingPunct="1"/>
            <a:r>
              <a:rPr lang="en-US" smtClean="0"/>
              <a:t>Through the integration with personnel development requirements, profiles or qualifications out of the qualifications catalog can be gathered in objective claims of an employee. After the closure of the appraisal qualification profiles of employees are updated automatically. With the help of integration into event management, event and attendee appraisals are realized. If there exists an integration into the enterprise compensation management, the possibility is offered, to realize performance related compensation adjustments. Here, the appraisal of an employee is used to adjust the compensation dynamically. </a:t>
            </a:r>
          </a:p>
          <a:p>
            <a:pPr marL="0" indent="0" eaLnBrk="1" hangingPunct="1"/>
            <a:endParaRPr lang="en-US" smtClean="0"/>
          </a:p>
          <a:p>
            <a:pPr marL="0" indent="0" eaLnBrk="1" hangingPunct="1"/>
            <a:endParaRPr lang="en-US" smtClean="0"/>
          </a:p>
        </p:txBody>
      </p:sp>
    </p:spTree>
    <p:extLst>
      <p:ext uri="{BB962C8B-B14F-4D97-AF65-F5344CB8AC3E}">
        <p14:creationId xmlns:p14="http://schemas.microsoft.com/office/powerpoint/2010/main" val="8188156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r>
              <a:rPr lang="en-US" smtClean="0">
                <a:latin typeface="Arial" panose="020B0604020202020204" pitchFamily="34" charset="0"/>
                <a:cs typeface="Arial" panose="020B0604020202020204" pitchFamily="34" charset="0"/>
              </a:rPr>
              <a:t>Personnel Controlling enables the creation of reports out of a flood of data within Human Resource Management. Data needed for a report can arise from single or several Human Resource processes. SAP HCM enables a simple creation or reports and analysis for evaluating certain data. Therefore, simple employee lists as well as complex business calculations are provided. Personnel controlling within SAP HCM facilitates the creation of cyclic reports as well as the spontaneous report request. Moreover, reports can be compared with each other and a forecast for the future can be generated on the basis of a report.</a:t>
            </a:r>
          </a:p>
          <a:p>
            <a:pPr marL="0" indent="0"/>
            <a:endParaRPr lang="en-US" smtClean="0">
              <a:latin typeface="Arial" panose="020B0604020202020204" pitchFamily="34" charset="0"/>
              <a:cs typeface="Arial" panose="020B0604020202020204" pitchFamily="34" charset="0"/>
            </a:endParaRPr>
          </a:p>
          <a:p>
            <a:pPr marL="0" indent="0"/>
            <a:r>
              <a:rPr lang="en-US" smtClean="0">
                <a:latin typeface="Arial" panose="020B0604020202020204" pitchFamily="34" charset="0"/>
                <a:cs typeface="Arial" panose="020B0604020202020204" pitchFamily="34" charset="0"/>
              </a:rPr>
              <a:t>In SAP the following tools can be used in personnel controlling and will be described in the following slides:</a:t>
            </a:r>
          </a:p>
          <a:p>
            <a:pPr marL="0" indent="0"/>
            <a:endParaRPr lang="en-US" smtClean="0">
              <a:latin typeface="Arial" panose="020B0604020202020204" pitchFamily="34" charset="0"/>
              <a:cs typeface="Arial" panose="020B0604020202020204" pitchFamily="34" charset="0"/>
            </a:endParaRPr>
          </a:p>
          <a:p>
            <a:pPr lvl="1"/>
            <a:r>
              <a:rPr lang="en-US" smtClean="0">
                <a:latin typeface="Arial" panose="020B0604020202020204" pitchFamily="34" charset="0"/>
                <a:cs typeface="Arial" panose="020B0604020202020204" pitchFamily="34" charset="0"/>
              </a:rPr>
              <a:t>Standard reports</a:t>
            </a:r>
          </a:p>
          <a:p>
            <a:pPr lvl="1"/>
            <a:r>
              <a:rPr lang="en-US" smtClean="0">
                <a:latin typeface="Arial" panose="020B0604020202020204" pitchFamily="34" charset="0"/>
                <a:cs typeface="Arial" panose="020B0604020202020204" pitchFamily="34" charset="0"/>
              </a:rPr>
              <a:t>Human Resource Information System (HIS)</a:t>
            </a:r>
          </a:p>
          <a:p>
            <a:pPr lvl="1"/>
            <a:r>
              <a:rPr lang="en-US" smtClean="0">
                <a:latin typeface="Arial" panose="020B0604020202020204" pitchFamily="34" charset="0"/>
                <a:cs typeface="Arial" panose="020B0604020202020204" pitchFamily="34" charset="0"/>
              </a:rPr>
              <a:t>Manager’s Desktop</a:t>
            </a:r>
          </a:p>
          <a:p>
            <a:pPr lvl="1"/>
            <a:r>
              <a:rPr lang="en-US" smtClean="0">
                <a:latin typeface="Arial" panose="020B0604020202020204" pitchFamily="34" charset="0"/>
                <a:cs typeface="Arial" panose="020B0604020202020204" pitchFamily="34" charset="0"/>
              </a:rPr>
              <a:t>Ad-hoc Query</a:t>
            </a:r>
          </a:p>
          <a:p>
            <a:pPr lvl="1"/>
            <a:r>
              <a:rPr lang="en-US" smtClean="0">
                <a:latin typeface="Arial" panose="020B0604020202020204" pitchFamily="34" charset="0"/>
                <a:cs typeface="Arial" panose="020B0604020202020204" pitchFamily="34" charset="0"/>
              </a:rPr>
              <a:t>Business Intelligence</a:t>
            </a:r>
          </a:p>
        </p:txBody>
      </p:sp>
    </p:spTree>
    <p:extLst>
      <p:ext uri="{BB962C8B-B14F-4D97-AF65-F5344CB8AC3E}">
        <p14:creationId xmlns:p14="http://schemas.microsoft.com/office/powerpoint/2010/main" val="25388677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r>
              <a:rPr lang="en-US" b="1" smtClean="0"/>
              <a:t>Standard reports </a:t>
            </a:r>
            <a:r>
              <a:rPr lang="en-US" smtClean="0"/>
              <a:t>are pre-defined SAP requests which are directly triggers from the Easy Access Menu. They can be found in the folder Information System in the Easy Access Menu or within a component of this folder. Standard reports are for instance employee lists, birthday lists, etc. These reports are related to persons and their structure is consistent. When starting a standard report a display for data selection opens in which several choice boxes are available. Standard reports are displayed in a list, which can be dumped in an Excel file for instance. In addition, the output can be displayed graphically.</a:t>
            </a:r>
          </a:p>
          <a:p>
            <a:pPr marL="0" indent="0"/>
            <a:endParaRPr lang="en-US" smtClean="0"/>
          </a:p>
          <a:p>
            <a:pPr marL="0" indent="0"/>
            <a:r>
              <a:rPr lang="en-US" smtClean="0"/>
              <a:t>The entry screen for creating a standard report is divided into several areas. In the area </a:t>
            </a:r>
            <a:r>
              <a:rPr lang="en-US" b="1" smtClean="0"/>
              <a:t>period</a:t>
            </a:r>
            <a:r>
              <a:rPr lang="en-US" smtClean="0"/>
              <a:t>, a period can be chosen about which the report shall be generated. In the area </a:t>
            </a:r>
            <a:r>
              <a:rPr lang="en-US" b="1" smtClean="0"/>
              <a:t>selection</a:t>
            </a:r>
            <a:r>
              <a:rPr lang="en-US" smtClean="0"/>
              <a:t>, the reports can be limited to specific employees or organizational units. With the help of </a:t>
            </a:r>
            <a:r>
              <a:rPr lang="en-US" b="1" smtClean="0"/>
              <a:t>program selections</a:t>
            </a:r>
            <a:r>
              <a:rPr lang="en-US" smtClean="0"/>
              <a:t>, the report can be limited to specific result areas. Finally, the </a:t>
            </a:r>
            <a:r>
              <a:rPr lang="en-US" b="1" smtClean="0"/>
              <a:t>output format </a:t>
            </a:r>
            <a:r>
              <a:rPr lang="en-US" smtClean="0"/>
              <a:t>of the report can be chosen.</a:t>
            </a:r>
          </a:p>
          <a:p>
            <a:pPr marL="0" indent="0"/>
            <a:endParaRPr lang="en-US" smtClean="0"/>
          </a:p>
        </p:txBody>
      </p:sp>
    </p:spTree>
    <p:extLst>
      <p:ext uri="{BB962C8B-B14F-4D97-AF65-F5344CB8AC3E}">
        <p14:creationId xmlns:p14="http://schemas.microsoft.com/office/powerpoint/2010/main" val="15476140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r>
              <a:rPr lang="en-US" smtClean="0">
                <a:latin typeface="Arial" panose="020B0604020202020204" pitchFamily="34" charset="0"/>
                <a:cs typeface="Arial" panose="020B0604020202020204" pitchFamily="34" charset="0"/>
              </a:rPr>
              <a:t>The </a:t>
            </a:r>
            <a:r>
              <a:rPr lang="en-US" b="1" smtClean="0">
                <a:latin typeface="Arial" panose="020B0604020202020204" pitchFamily="34" charset="0"/>
                <a:cs typeface="Arial" panose="020B0604020202020204" pitchFamily="34" charset="0"/>
              </a:rPr>
              <a:t>Human Resource Information System </a:t>
            </a:r>
            <a:r>
              <a:rPr lang="en-US" smtClean="0">
                <a:latin typeface="Arial" panose="020B0604020202020204" pitchFamily="34" charset="0"/>
                <a:cs typeface="Arial" panose="020B0604020202020204" pitchFamily="34" charset="0"/>
              </a:rPr>
              <a:t>(HIS) enables the evaluation on the basis of the organizational structure. When starting the HIS, an organizational unit needs to be chosen as the starting point. In the initial screen, the organizational structure is displayed in a tree structure based on the chosen starting point. After the selection of the element within the displayed organizational structure, different reports can be chosen. Within the area „</a:t>
            </a:r>
            <a:r>
              <a:rPr lang="en-US" b="1" smtClean="0">
                <a:latin typeface="Arial" panose="020B0604020202020204" pitchFamily="34" charset="0"/>
                <a:cs typeface="Arial" panose="020B0604020202020204" pitchFamily="34" charset="0"/>
              </a:rPr>
              <a:t>Reporting</a:t>
            </a:r>
            <a:r>
              <a:rPr lang="en-US" smtClean="0">
                <a:latin typeface="Arial" panose="020B0604020202020204" pitchFamily="34" charset="0"/>
                <a:cs typeface="Arial" panose="020B0604020202020204" pitchFamily="34" charset="0"/>
              </a:rPr>
              <a:t>“ different components, which shall be displayed for a specific element, can be chosen. Within the area „</a:t>
            </a:r>
            <a:r>
              <a:rPr lang="en-US" b="1" smtClean="0">
                <a:latin typeface="Arial" panose="020B0604020202020204" pitchFamily="34" charset="0"/>
                <a:cs typeface="Arial" panose="020B0604020202020204" pitchFamily="34" charset="0"/>
              </a:rPr>
              <a:t>Task functions</a:t>
            </a:r>
            <a:r>
              <a:rPr lang="en-US" smtClean="0">
                <a:latin typeface="Arial" panose="020B0604020202020204" pitchFamily="34" charset="0"/>
                <a:cs typeface="Arial" panose="020B0604020202020204" pitchFamily="34" charset="0"/>
              </a:rPr>
              <a:t>“, the user can see a list of existing standard reports for a component.</a:t>
            </a:r>
          </a:p>
          <a:p>
            <a:pPr marL="0" indent="0"/>
            <a:endParaRPr lang="de-DE" smtClean="0"/>
          </a:p>
          <a:p>
            <a:pPr marL="0" indent="0"/>
            <a:endParaRPr lang="de-DE" smtClean="0"/>
          </a:p>
        </p:txBody>
      </p:sp>
    </p:spTree>
    <p:extLst>
      <p:ext uri="{BB962C8B-B14F-4D97-AF65-F5344CB8AC3E}">
        <p14:creationId xmlns:p14="http://schemas.microsoft.com/office/powerpoint/2010/main" val="1211615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36497270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r>
              <a:rPr lang="en-US" smtClean="0"/>
              <a:t>The </a:t>
            </a:r>
            <a:r>
              <a:rPr lang="en-US" b="1" smtClean="0"/>
              <a:t>Manager’s Desktop</a:t>
            </a:r>
            <a:r>
              <a:rPr lang="en-US" smtClean="0"/>
              <a:t> (MDT) adresses managers but can also be applied for other executives within an organization. Within the MDT, reports are also created on the basis of the organizational structure. In addition to the reporting functions, the user can access transactions of other HCM module components via the MDT. It is for instance possible to insert decisions within personnel recrutiment into the system via the MDT. With this, the manager does not have to access single transactions via the Easy Access Menu, but simply needs the MDT. The MDT comprises theme categories, like employees, organization, costs &amp; planning etc. For each theme category there is a function list in which different SAP functionalities can be provided for the respective theme categories, among others reports from personnel controlling. The theme categories and function lists can be adapted and changed according to individual needs via customizing.</a:t>
            </a:r>
          </a:p>
          <a:p>
            <a:pPr marL="0" indent="0"/>
            <a:endParaRPr lang="en-US" smtClean="0"/>
          </a:p>
        </p:txBody>
      </p:sp>
    </p:spTree>
    <p:extLst>
      <p:ext uri="{BB962C8B-B14F-4D97-AF65-F5344CB8AC3E}">
        <p14:creationId xmlns:p14="http://schemas.microsoft.com/office/powerpoint/2010/main" val="42113481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r>
              <a:rPr lang="en-US" smtClean="0">
                <a:latin typeface="Arial" panose="020B0604020202020204" pitchFamily="34" charset="0"/>
                <a:cs typeface="Arial" panose="020B0604020202020204" pitchFamily="34" charset="0"/>
              </a:rPr>
              <a:t>With </a:t>
            </a:r>
            <a:r>
              <a:rPr lang="en-US" b="1" smtClean="0">
                <a:latin typeface="Arial" panose="020B0604020202020204" pitchFamily="34" charset="0"/>
                <a:cs typeface="Arial" panose="020B0604020202020204" pitchFamily="34" charset="0"/>
              </a:rPr>
              <a:t>Ad-Hoc Querys,</a:t>
            </a:r>
            <a:r>
              <a:rPr lang="en-US" smtClean="0">
                <a:latin typeface="Arial" panose="020B0604020202020204" pitchFamily="34" charset="0"/>
                <a:cs typeface="Arial" panose="020B0604020202020204" pitchFamily="34" charset="0"/>
              </a:rPr>
              <a:t> SAP provides its customers an easy to use, though very effective tool. With ad-hoc queries, user-defined reports can be created. The denotation „ad-hoc- query“ is exclusively used within the HCM module. Outside the HCM module, this tool is named „infoset query“.</a:t>
            </a:r>
          </a:p>
          <a:p>
            <a:pPr marL="0" indent="0"/>
            <a:endParaRPr lang="en-US" smtClean="0">
              <a:latin typeface="Arial" panose="020B0604020202020204" pitchFamily="34" charset="0"/>
              <a:cs typeface="Arial" panose="020B0604020202020204" pitchFamily="34" charset="0"/>
            </a:endParaRPr>
          </a:p>
          <a:p>
            <a:pPr marL="0" indent="0"/>
            <a:r>
              <a:rPr lang="en-US" smtClean="0">
                <a:latin typeface="Arial" panose="020B0604020202020204" pitchFamily="34" charset="0"/>
                <a:cs typeface="Arial" panose="020B0604020202020204" pitchFamily="34" charset="0"/>
              </a:rPr>
              <a:t>When creating an ad-hoc query, the user can decide on his or her own which data fields shall be provided as selection criteria for the report. In connection with this, data fields from the different components of the HCM module can be chosen. In addition, the user can chose those data fields, displayed in the output of the report as well as the output form of the report. Ad-hoc querys can be saved and do not have to be regenerated when calling the query. In order to limit the data fields, visible for a user, so-called infosets can be generated in customizing. In these infosets, data fields that are available for users can be defined which when creating ad-hoc queries. The infosets are assigned to a user with the help of a user group.  </a:t>
            </a:r>
          </a:p>
        </p:txBody>
      </p:sp>
    </p:spTree>
    <p:extLst>
      <p:ext uri="{BB962C8B-B14F-4D97-AF65-F5344CB8AC3E}">
        <p14:creationId xmlns:p14="http://schemas.microsoft.com/office/powerpoint/2010/main" val="24755447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r>
              <a:rPr lang="en-US" smtClean="0"/>
              <a:t>With SAP </a:t>
            </a:r>
            <a:r>
              <a:rPr lang="en-US" b="1" smtClean="0"/>
              <a:t>Business Inteligence</a:t>
            </a:r>
            <a:r>
              <a:rPr lang="en-US" smtClean="0"/>
              <a:t> (BI) comprehensive reports can be created as well. SAP BI is an independent system and is based on a portal technology. With the help of SAP BI, data from SAP systems or from other systems can be integrated. SAP BI provides substantial planning and simulation functions and is especially profitable in case of a high amount of data. Through the data integration from external systems, benchmarking is also possible. The table compares the requirements of an SAP ERP system with those of an SAP BI system.</a:t>
            </a:r>
          </a:p>
          <a:p>
            <a:pPr marL="0" indent="0"/>
            <a:endParaRPr lang="en-US" smtClean="0"/>
          </a:p>
        </p:txBody>
      </p:sp>
    </p:spTree>
    <p:extLst>
      <p:ext uri="{BB962C8B-B14F-4D97-AF65-F5344CB8AC3E}">
        <p14:creationId xmlns:p14="http://schemas.microsoft.com/office/powerpoint/2010/main" val="3711039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2523460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89" tIns="43765" rIns="89089" bIns="43765"/>
          <a:lstStyle/>
          <a:p>
            <a:endParaRPr lang="de-DE" smtClean="0"/>
          </a:p>
        </p:txBody>
      </p:sp>
    </p:spTree>
    <p:extLst>
      <p:ext uri="{BB962C8B-B14F-4D97-AF65-F5344CB8AC3E}">
        <p14:creationId xmlns:p14="http://schemas.microsoft.com/office/powerpoint/2010/main" val="3754909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3299149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2777353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8984046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28535367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009224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3276981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dirty="0" smtClean="0"/>
              <a:t>Slide ‹#› of 20</a:t>
            </a:r>
            <a:endParaRPr lang="en-GB" dirty="0"/>
          </a:p>
        </p:txBody>
      </p:sp>
    </p:spTree>
    <p:extLst>
      <p:ext uri="{BB962C8B-B14F-4D97-AF65-F5344CB8AC3E}">
        <p14:creationId xmlns:p14="http://schemas.microsoft.com/office/powerpoint/2010/main" val="3055288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92216276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7340358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98434524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4233403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861339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427916662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4003514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597650"/>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a:defRPr/>
            </a:pPr>
            <a:r>
              <a:rPr lang="en-US" sz="800" b="0" i="0" kern="1200" dirty="0" smtClean="0">
                <a:solidFill>
                  <a:schemeClr val="tx1"/>
                </a:solidFill>
                <a:effectLst/>
                <a:latin typeface="Arial" panose="020B0604020202020204" pitchFamily="34" charset="0"/>
                <a:ea typeface="+mn-ea"/>
                <a:cs typeface="+mn-cs"/>
              </a:rPr>
              <a:t>CT104-3-2-IBPSES</a:t>
            </a: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r>
              <a:rPr lang="en-US" altLang="en-US" dirty="0" smtClean="0"/>
              <a:t>Slide </a:t>
            </a:r>
            <a:fld id="{0982F1C4-8596-4ABD-A14A-5B0700788B56}" type="slidenum">
              <a:rPr lang="en-US" altLang="en-US" smtClean="0"/>
              <a:pPr/>
              <a:t>‹#›</a:t>
            </a:fld>
            <a:r>
              <a:rPr lang="en-US" altLang="en-US" dirty="0" smtClean="0"/>
              <a:t> of  20</a:t>
            </a:r>
            <a:endParaRPr lang="en-US" altLang="en-US" dirty="0"/>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smtClean="0">
                <a:latin typeface="Calibri" pitchFamily="34" charset="0"/>
                <a:cs typeface="Calibri" pitchFamily="34" charset="0"/>
              </a:rPr>
              <a:t>HUMAN CAPITAL</a:t>
            </a:r>
            <a:endParaRPr lang="en-GB" sz="8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bwMode="auto">
          <a:xfrm>
            <a:off x="2193925" y="3832412"/>
            <a:ext cx="6769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4000" kern="0" dirty="0" smtClean="0">
                <a:latin typeface="Arial" charset="0"/>
              </a:rPr>
              <a:t>Human Capital</a:t>
            </a:r>
            <a:endParaRPr lang="en-US" sz="4000" kern="0" dirty="0"/>
          </a:p>
        </p:txBody>
      </p:sp>
      <p:sp>
        <p:nvSpPr>
          <p:cNvPr id="5" name="Text Box 4"/>
          <p:cNvSpPr txBox="1">
            <a:spLocks noChangeArrowheads="1"/>
          </p:cNvSpPr>
          <p:nvPr/>
        </p:nvSpPr>
        <p:spPr bwMode="auto">
          <a:xfrm>
            <a:off x="2193925" y="6065838"/>
            <a:ext cx="5780088" cy="507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900" dirty="0"/>
              <a:t>Prepared by: N</a:t>
            </a:r>
            <a:r>
              <a:rPr lang="en-US" sz="900" dirty="0" smtClean="0"/>
              <a:t>KN </a:t>
            </a:r>
            <a:r>
              <a:rPr lang="en-US" sz="900" dirty="0"/>
              <a:t>First Prepared on: </a:t>
            </a:r>
            <a:r>
              <a:rPr lang="en-US" sz="900" dirty="0" smtClean="0"/>
              <a:t>01.01.12 </a:t>
            </a:r>
            <a:r>
              <a:rPr lang="en-US" sz="900" dirty="0"/>
              <a:t>Last Modified on: </a:t>
            </a:r>
            <a:r>
              <a:rPr lang="en-US" sz="900" dirty="0" smtClean="0"/>
              <a:t>01.02.18</a:t>
            </a:r>
            <a:endParaRPr lang="en-US" sz="900" dirty="0"/>
          </a:p>
          <a:p>
            <a:pPr algn="ctr"/>
            <a:r>
              <a:rPr lang="en-US" sz="900" dirty="0"/>
              <a:t>Quality checked by: </a:t>
            </a:r>
            <a:r>
              <a:rPr lang="en-US" sz="900" dirty="0" smtClean="0"/>
              <a:t>SKS</a:t>
            </a:r>
            <a:endParaRPr lang="en-US" sz="900" dirty="0"/>
          </a:p>
          <a:p>
            <a:pPr algn="ctr"/>
            <a:r>
              <a:rPr lang="en-US" sz="900" dirty="0"/>
              <a:t>Copyright </a:t>
            </a:r>
            <a:r>
              <a:rPr lang="en-US" sz="900" dirty="0" smtClean="0"/>
              <a:t>2012 </a:t>
            </a:r>
            <a:r>
              <a:rPr lang="en-US" sz="900" dirty="0"/>
              <a:t>Asia Pacific </a:t>
            </a:r>
            <a:r>
              <a:rPr lang="en-US" sz="900" dirty="0" smtClean="0"/>
              <a:t>University </a:t>
            </a:r>
            <a:r>
              <a:rPr lang="en-US" sz="900" dirty="0"/>
              <a:t>of </a:t>
            </a:r>
            <a:r>
              <a:rPr lang="en-US" sz="900" dirty="0" smtClean="0"/>
              <a:t>Technology and Innovation</a:t>
            </a:r>
            <a:endParaRPr lang="en-US" sz="900" dirty="0"/>
          </a:p>
        </p:txBody>
      </p:sp>
      <p:sp>
        <p:nvSpPr>
          <p:cNvPr id="6" name="Text Box 6"/>
          <p:cNvSpPr txBox="1">
            <a:spLocks noChangeArrowheads="1"/>
          </p:cNvSpPr>
          <p:nvPr/>
        </p:nvSpPr>
        <p:spPr bwMode="auto">
          <a:xfrm>
            <a:off x="2389188" y="2179806"/>
            <a:ext cx="675481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2400">
                <a:solidFill>
                  <a:schemeClr val="tx1"/>
                </a:solidFill>
                <a:latin typeface="Arial" charset="0"/>
                <a:ea typeface="ＭＳ Ｐゴシック" charset="0"/>
                <a:cs typeface="ＭＳ Ｐゴシック" charset="0"/>
              </a:defRPr>
            </a:lvl1pPr>
            <a:lvl2pPr marL="742950" indent="-285750" algn="ctr" rtl="0" eaLnBrk="1" fontAlgn="base" hangingPunct="1">
              <a:spcBef>
                <a:spcPct val="0"/>
              </a:spcBef>
              <a:spcAft>
                <a:spcPct val="0"/>
              </a:spcAft>
              <a:defRPr sz="2400">
                <a:solidFill>
                  <a:schemeClr val="tx1"/>
                </a:solidFill>
                <a:latin typeface="Arial" charset="0"/>
                <a:ea typeface="ＭＳ Ｐゴシック" charset="0"/>
              </a:defRPr>
            </a:lvl2pPr>
            <a:lvl3pPr marL="1143000" indent="-228600" algn="ctr" rtl="0" eaLnBrk="1" fontAlgn="base" hangingPunct="1">
              <a:spcBef>
                <a:spcPct val="0"/>
              </a:spcBef>
              <a:spcAft>
                <a:spcPct val="0"/>
              </a:spcAft>
              <a:defRPr sz="2400">
                <a:solidFill>
                  <a:schemeClr val="tx1"/>
                </a:solidFill>
                <a:latin typeface="Arial" charset="0"/>
                <a:ea typeface="ＭＳ Ｐゴシック" charset="0"/>
              </a:defRPr>
            </a:lvl3pPr>
            <a:lvl4pPr marL="1600200" indent="-228600" algn="ctr" rtl="0" eaLnBrk="1" fontAlgn="base" hangingPunct="1">
              <a:spcBef>
                <a:spcPct val="0"/>
              </a:spcBef>
              <a:spcAft>
                <a:spcPct val="0"/>
              </a:spcAft>
              <a:defRPr sz="2400">
                <a:solidFill>
                  <a:schemeClr val="tx1"/>
                </a:solidFill>
                <a:latin typeface="Arial" charset="0"/>
                <a:ea typeface="ＭＳ Ｐゴシック" charset="0"/>
              </a:defRPr>
            </a:lvl4pPr>
            <a:lvl5pPr marL="2057400" indent="-228600" algn="ctr" rtl="0" eaLnBrk="1" fontAlgn="base" hangingPunct="1">
              <a:spcBef>
                <a:spcPct val="0"/>
              </a:spcBef>
              <a:spcAft>
                <a:spcPct val="0"/>
              </a:spcAft>
              <a:defRPr sz="2400">
                <a:solidFill>
                  <a:schemeClr val="tx1"/>
                </a:solidFill>
                <a:latin typeface="Arial" charset="0"/>
                <a:ea typeface="ＭＳ Ｐゴシック" charset="0"/>
              </a:defRPr>
            </a:lvl5pPr>
            <a:lvl6pPr marL="2514600" indent="-228600" algn="ctr" rtl="0"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rtl="0"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rtl="0"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rtl="0" eaLnBrk="0" fontAlgn="base" hangingPunct="0">
              <a:spcBef>
                <a:spcPct val="0"/>
              </a:spcBef>
              <a:spcAft>
                <a:spcPct val="0"/>
              </a:spcAft>
              <a:defRPr sz="2400">
                <a:solidFill>
                  <a:schemeClr val="tx1"/>
                </a:solidFill>
                <a:latin typeface="Arial" charset="0"/>
                <a:ea typeface="ＭＳ Ｐゴシック" charset="0"/>
              </a:defRPr>
            </a:lvl9pPr>
          </a:lstStyle>
          <a:p>
            <a:r>
              <a:rPr lang="en-US" sz="4000" dirty="0" smtClean="0"/>
              <a:t>IBPSES</a:t>
            </a:r>
          </a:p>
          <a:p>
            <a:r>
              <a:rPr lang="en-US" sz="2000" dirty="0" smtClean="0"/>
              <a:t>CT104-3-2</a:t>
            </a:r>
            <a:endParaRPr lang="en-US" sz="2000" kern="0" dirty="0"/>
          </a:p>
        </p:txBody>
      </p:sp>
    </p:spTree>
    <p:extLst>
      <p:ext uri="{BB962C8B-B14F-4D97-AF65-F5344CB8AC3E}">
        <p14:creationId xmlns:p14="http://schemas.microsoft.com/office/powerpoint/2010/main" val="5235939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idx="4294967295"/>
          </p:nvPr>
        </p:nvSpPr>
        <p:spPr/>
        <p:txBody>
          <a:bodyPr/>
          <a:lstStyle/>
          <a:p>
            <a:r>
              <a:rPr lang="en-US" smtClean="0"/>
              <a:t>HCM Master Data</a:t>
            </a:r>
          </a:p>
        </p:txBody>
      </p:sp>
      <p:sp>
        <p:nvSpPr>
          <p:cNvPr id="13315" name="Rectangle 3"/>
          <p:cNvSpPr>
            <a:spLocks noGrp="1" noChangeArrowheads="1"/>
          </p:cNvSpPr>
          <p:nvPr>
            <p:ph type="body" idx="4294967295"/>
          </p:nvPr>
        </p:nvSpPr>
        <p:spPr>
          <a:xfrm>
            <a:off x="104775" y="1149350"/>
            <a:ext cx="8064500" cy="4857750"/>
          </a:xfrm>
        </p:spPr>
        <p:txBody>
          <a:bodyPr/>
          <a:lstStyle/>
          <a:p>
            <a:r>
              <a:rPr lang="en-US" sz="1400" b="1" dirty="0" smtClean="0"/>
              <a:t>Personnel number</a:t>
            </a:r>
          </a:p>
          <a:p>
            <a:pPr lvl="1"/>
            <a:r>
              <a:rPr lang="en-US" sz="2000" dirty="0" smtClean="0"/>
              <a:t>Is used in SAP as a central identifier for an employee</a:t>
            </a:r>
          </a:p>
          <a:p>
            <a:pPr lvl="1"/>
            <a:r>
              <a:rPr lang="en-US" sz="2000" dirty="0" smtClean="0"/>
              <a:t>Can comprise by up to eight digits</a:t>
            </a:r>
          </a:p>
          <a:p>
            <a:pPr lvl="1"/>
            <a:r>
              <a:rPr lang="en-US" sz="2000" dirty="0" smtClean="0"/>
              <a:t>Can be assigned either by the system or manually</a:t>
            </a:r>
          </a:p>
          <a:p>
            <a:pPr lvl="1"/>
            <a:r>
              <a:rPr lang="en-US" sz="2000" dirty="0" smtClean="0"/>
              <a:t>All employee data available in the system are identified on the basis of the personnel number.</a:t>
            </a:r>
          </a:p>
          <a:p>
            <a:endParaRPr lang="en-US" sz="1400" dirty="0" smtClean="0"/>
          </a:p>
        </p:txBody>
      </p:sp>
      <p:sp>
        <p:nvSpPr>
          <p:cNvPr id="13316" name="Rectangle 6"/>
          <p:cNvSpPr>
            <a:spLocks noChangeArrowheads="1"/>
          </p:cNvSpPr>
          <p:nvPr/>
        </p:nvSpPr>
        <p:spPr bwMode="auto">
          <a:xfrm>
            <a:off x="4137025" y="3851275"/>
            <a:ext cx="1274763" cy="514350"/>
          </a:xfrm>
          <a:prstGeom prst="rect">
            <a:avLst/>
          </a:prstGeom>
          <a:solidFill>
            <a:srgbClr val="B2B2B2"/>
          </a:solidFill>
          <a:ln w="19050">
            <a:solidFill>
              <a:srgbClr val="969696"/>
            </a:solidFill>
            <a:miter lim="800000"/>
            <a:headEnd/>
            <a:tailEnd/>
          </a:ln>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r>
              <a:rPr lang="en-US" sz="1400" b="0">
                <a:solidFill>
                  <a:srgbClr val="000000"/>
                </a:solidFill>
              </a:rPr>
              <a:t>Personnel no.</a:t>
            </a:r>
          </a:p>
          <a:p>
            <a:pPr eaLnBrk="1" hangingPunct="1">
              <a:spcBef>
                <a:spcPct val="0"/>
              </a:spcBef>
              <a:buClrTx/>
              <a:buFontTx/>
              <a:buNone/>
            </a:pPr>
            <a:r>
              <a:rPr lang="de-DE" sz="1400" b="0">
                <a:solidFill>
                  <a:srgbClr val="000000"/>
                </a:solidFill>
              </a:rPr>
              <a:t>64751511</a:t>
            </a:r>
            <a:endParaRPr lang="en-US" sz="1400" b="0">
              <a:solidFill>
                <a:srgbClr val="000000"/>
              </a:solidFill>
            </a:endParaRPr>
          </a:p>
        </p:txBody>
      </p:sp>
      <p:sp>
        <p:nvSpPr>
          <p:cNvPr id="13317" name="Rectangle 7"/>
          <p:cNvSpPr>
            <a:spLocks noChangeArrowheads="1"/>
          </p:cNvSpPr>
          <p:nvPr/>
        </p:nvSpPr>
        <p:spPr bwMode="auto">
          <a:xfrm>
            <a:off x="2357438" y="4797425"/>
            <a:ext cx="1530350" cy="517525"/>
          </a:xfrm>
          <a:prstGeom prst="rect">
            <a:avLst/>
          </a:prstGeom>
          <a:solidFill>
            <a:srgbClr val="B2B2B2">
              <a:alpha val="30196"/>
            </a:srgbClr>
          </a:solidFill>
          <a:ln w="19050">
            <a:solidFill>
              <a:srgbClr val="969696"/>
            </a:solidFill>
            <a:miter lim="800000"/>
            <a:headEnd/>
            <a:tailEnd/>
          </a:ln>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r>
              <a:rPr lang="en-US" sz="1400" b="0">
                <a:solidFill>
                  <a:srgbClr val="000000"/>
                </a:solidFill>
              </a:rPr>
              <a:t>Expenses results</a:t>
            </a:r>
          </a:p>
        </p:txBody>
      </p:sp>
      <p:sp>
        <p:nvSpPr>
          <p:cNvPr id="13318" name="Rectangle 8"/>
          <p:cNvSpPr>
            <a:spLocks noChangeArrowheads="1"/>
          </p:cNvSpPr>
          <p:nvPr/>
        </p:nvSpPr>
        <p:spPr bwMode="auto">
          <a:xfrm>
            <a:off x="5643563" y="4797425"/>
            <a:ext cx="1441450" cy="517525"/>
          </a:xfrm>
          <a:prstGeom prst="rect">
            <a:avLst/>
          </a:prstGeom>
          <a:solidFill>
            <a:srgbClr val="B2B2B2">
              <a:alpha val="30196"/>
            </a:srgbClr>
          </a:solidFill>
          <a:ln w="19050">
            <a:solidFill>
              <a:srgbClr val="969696"/>
            </a:solidFill>
            <a:miter lim="800000"/>
            <a:headEnd/>
            <a:tailEnd/>
          </a:ln>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r>
              <a:rPr lang="en-US" sz="1400" b="0">
                <a:solidFill>
                  <a:srgbClr val="000000"/>
                </a:solidFill>
              </a:rPr>
              <a:t>Travel expenses</a:t>
            </a:r>
          </a:p>
        </p:txBody>
      </p:sp>
      <p:cxnSp>
        <p:nvCxnSpPr>
          <p:cNvPr id="13319" name="AutoShape 9"/>
          <p:cNvCxnSpPr>
            <a:cxnSpLocks noChangeShapeType="1"/>
          </p:cNvCxnSpPr>
          <p:nvPr/>
        </p:nvCxnSpPr>
        <p:spPr bwMode="auto">
          <a:xfrm>
            <a:off x="4770438" y="3578225"/>
            <a:ext cx="4762" cy="2730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3320" name="Rectangle 7"/>
          <p:cNvSpPr>
            <a:spLocks noChangeArrowheads="1"/>
          </p:cNvSpPr>
          <p:nvPr/>
        </p:nvSpPr>
        <p:spPr bwMode="auto">
          <a:xfrm>
            <a:off x="1785938" y="5695950"/>
            <a:ext cx="1166812" cy="519113"/>
          </a:xfrm>
          <a:prstGeom prst="rect">
            <a:avLst/>
          </a:prstGeom>
          <a:solidFill>
            <a:srgbClr val="EAEAEA">
              <a:alpha val="30196"/>
            </a:srgbClr>
          </a:solidFill>
          <a:ln w="19050">
            <a:solidFill>
              <a:srgbClr val="969696"/>
            </a:solidFill>
            <a:miter lim="800000"/>
            <a:headEnd/>
            <a:tailEnd/>
          </a:ln>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r>
              <a:rPr lang="en-US" sz="1400" b="0">
                <a:solidFill>
                  <a:srgbClr val="000000"/>
                </a:solidFill>
              </a:rPr>
              <a:t>Expenses </a:t>
            </a:r>
          </a:p>
          <a:p>
            <a:pPr eaLnBrk="1" hangingPunct="1">
              <a:spcBef>
                <a:spcPct val="0"/>
              </a:spcBef>
              <a:buClrTx/>
              <a:buFontTx/>
              <a:buNone/>
            </a:pPr>
            <a:r>
              <a:rPr lang="en-US" sz="1400" b="0">
                <a:solidFill>
                  <a:srgbClr val="000000"/>
                </a:solidFill>
              </a:rPr>
              <a:t>May 2010</a:t>
            </a:r>
          </a:p>
        </p:txBody>
      </p:sp>
      <p:sp>
        <p:nvSpPr>
          <p:cNvPr id="13321" name="Rectangle 7"/>
          <p:cNvSpPr>
            <a:spLocks noChangeArrowheads="1"/>
          </p:cNvSpPr>
          <p:nvPr/>
        </p:nvSpPr>
        <p:spPr bwMode="auto">
          <a:xfrm>
            <a:off x="5651500" y="5702300"/>
            <a:ext cx="1433513" cy="512763"/>
          </a:xfrm>
          <a:prstGeom prst="rect">
            <a:avLst/>
          </a:prstGeom>
          <a:solidFill>
            <a:srgbClr val="EAEAEA">
              <a:alpha val="30196"/>
            </a:srgbClr>
          </a:solidFill>
          <a:ln w="19050">
            <a:solidFill>
              <a:srgbClr val="969696"/>
            </a:solidFill>
            <a:miter lim="800000"/>
            <a:headEnd/>
            <a:tailEnd/>
          </a:ln>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r>
              <a:rPr lang="en-US" sz="1400" b="0">
                <a:solidFill>
                  <a:srgbClr val="000000"/>
                </a:solidFill>
              </a:rPr>
              <a:t>Travel expenses </a:t>
            </a:r>
          </a:p>
          <a:p>
            <a:pPr eaLnBrk="1" hangingPunct="1">
              <a:spcBef>
                <a:spcPct val="0"/>
              </a:spcBef>
              <a:buClrTx/>
              <a:buFontTx/>
              <a:buNone/>
            </a:pPr>
            <a:r>
              <a:rPr lang="en-US" sz="1400" b="0">
                <a:solidFill>
                  <a:srgbClr val="000000"/>
                </a:solidFill>
              </a:rPr>
              <a:t>April 2010</a:t>
            </a:r>
          </a:p>
        </p:txBody>
      </p:sp>
      <p:pic>
        <p:nvPicPr>
          <p:cNvPr id="13322" name="Picture 19" descr="j04326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5638" y="2894013"/>
            <a:ext cx="60960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3" name="Line 22"/>
          <p:cNvSpPr>
            <a:spLocks noChangeShapeType="1"/>
          </p:cNvSpPr>
          <p:nvPr/>
        </p:nvSpPr>
        <p:spPr bwMode="auto">
          <a:xfrm>
            <a:off x="6357938" y="5357813"/>
            <a:ext cx="0" cy="28098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3324" name="Line 25"/>
          <p:cNvSpPr>
            <a:spLocks noChangeShapeType="1"/>
          </p:cNvSpPr>
          <p:nvPr/>
        </p:nvSpPr>
        <p:spPr bwMode="auto">
          <a:xfrm flipV="1">
            <a:off x="3132138" y="4581525"/>
            <a:ext cx="324008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3325" name="Line 26"/>
          <p:cNvSpPr>
            <a:spLocks noChangeShapeType="1"/>
          </p:cNvSpPr>
          <p:nvPr/>
        </p:nvSpPr>
        <p:spPr bwMode="auto">
          <a:xfrm>
            <a:off x="3132138" y="4581525"/>
            <a:ext cx="0" cy="16986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3326" name="Line 27"/>
          <p:cNvSpPr>
            <a:spLocks noChangeShapeType="1"/>
          </p:cNvSpPr>
          <p:nvPr/>
        </p:nvSpPr>
        <p:spPr bwMode="auto">
          <a:xfrm>
            <a:off x="6372225" y="4581525"/>
            <a:ext cx="0" cy="16986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3327" name="Line 28"/>
          <p:cNvSpPr>
            <a:spLocks noChangeShapeType="1"/>
          </p:cNvSpPr>
          <p:nvPr/>
        </p:nvSpPr>
        <p:spPr bwMode="auto">
          <a:xfrm>
            <a:off x="4770438" y="4413250"/>
            <a:ext cx="0" cy="168275"/>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3328" name="Rectangle 7"/>
          <p:cNvSpPr>
            <a:spLocks noChangeArrowheads="1"/>
          </p:cNvSpPr>
          <p:nvPr/>
        </p:nvSpPr>
        <p:spPr bwMode="auto">
          <a:xfrm>
            <a:off x="3328988" y="5702300"/>
            <a:ext cx="1166812" cy="512763"/>
          </a:xfrm>
          <a:prstGeom prst="rect">
            <a:avLst/>
          </a:prstGeom>
          <a:solidFill>
            <a:srgbClr val="EAEAEA">
              <a:alpha val="30196"/>
            </a:srgbClr>
          </a:solidFill>
          <a:ln w="19050">
            <a:solidFill>
              <a:srgbClr val="969696"/>
            </a:solidFill>
            <a:miter lim="800000"/>
            <a:headEnd/>
            <a:tailEnd/>
          </a:ln>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r>
              <a:rPr lang="en-US" sz="1400" b="0">
                <a:solidFill>
                  <a:srgbClr val="000000"/>
                </a:solidFill>
              </a:rPr>
              <a:t>Expenses </a:t>
            </a:r>
          </a:p>
          <a:p>
            <a:pPr eaLnBrk="1" hangingPunct="1">
              <a:spcBef>
                <a:spcPct val="0"/>
              </a:spcBef>
              <a:buClrTx/>
              <a:buFontTx/>
              <a:buNone/>
            </a:pPr>
            <a:r>
              <a:rPr lang="en-US" sz="1400" b="0">
                <a:solidFill>
                  <a:srgbClr val="000000"/>
                </a:solidFill>
              </a:rPr>
              <a:t>June 2010</a:t>
            </a:r>
          </a:p>
        </p:txBody>
      </p:sp>
      <p:sp>
        <p:nvSpPr>
          <p:cNvPr id="13329" name="Line 25"/>
          <p:cNvSpPr>
            <a:spLocks noChangeShapeType="1"/>
          </p:cNvSpPr>
          <p:nvPr/>
        </p:nvSpPr>
        <p:spPr bwMode="auto">
          <a:xfrm>
            <a:off x="2346325" y="5483225"/>
            <a:ext cx="1555750" cy="15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3330" name="Line 28"/>
          <p:cNvSpPr>
            <a:spLocks noChangeShapeType="1"/>
          </p:cNvSpPr>
          <p:nvPr/>
        </p:nvSpPr>
        <p:spPr bwMode="auto">
          <a:xfrm>
            <a:off x="3117850" y="5314950"/>
            <a:ext cx="0" cy="168275"/>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3331" name="Line 26"/>
          <p:cNvSpPr>
            <a:spLocks noChangeShapeType="1"/>
          </p:cNvSpPr>
          <p:nvPr/>
        </p:nvSpPr>
        <p:spPr bwMode="auto">
          <a:xfrm>
            <a:off x="2346325" y="5481638"/>
            <a:ext cx="0" cy="16986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3332" name="Line 26"/>
          <p:cNvSpPr>
            <a:spLocks noChangeShapeType="1"/>
          </p:cNvSpPr>
          <p:nvPr/>
        </p:nvSpPr>
        <p:spPr bwMode="auto">
          <a:xfrm>
            <a:off x="3889375" y="5481638"/>
            <a:ext cx="0" cy="16986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Tree>
    <p:extLst>
      <p:ext uri="{BB962C8B-B14F-4D97-AF65-F5344CB8AC3E}">
        <p14:creationId xmlns:p14="http://schemas.microsoft.com/office/powerpoint/2010/main" val="18097787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p:txBody>
          <a:bodyPr/>
          <a:lstStyle/>
          <a:p>
            <a:r>
              <a:rPr lang="en-US" smtClean="0"/>
              <a:t>HCM Master Data</a:t>
            </a:r>
          </a:p>
        </p:txBody>
      </p:sp>
      <p:sp>
        <p:nvSpPr>
          <p:cNvPr id="14339" name="Rectangle 3"/>
          <p:cNvSpPr>
            <a:spLocks noGrp="1" noChangeArrowheads="1"/>
          </p:cNvSpPr>
          <p:nvPr>
            <p:ph type="body" idx="4294967295"/>
          </p:nvPr>
        </p:nvSpPr>
        <p:spPr>
          <a:xfrm>
            <a:off x="539750" y="1268413"/>
            <a:ext cx="7889875" cy="4857750"/>
          </a:xfrm>
        </p:spPr>
        <p:txBody>
          <a:bodyPr/>
          <a:lstStyle/>
          <a:p>
            <a:r>
              <a:rPr lang="en-US" sz="1400" b="1" dirty="0" smtClean="0"/>
              <a:t>Reference Personnel Number</a:t>
            </a:r>
          </a:p>
          <a:p>
            <a:pPr lvl="1"/>
            <a:r>
              <a:rPr lang="en-US" sz="2000" dirty="0" smtClean="0"/>
              <a:t>Helps to map different contractual relationships </a:t>
            </a:r>
          </a:p>
          <a:p>
            <a:pPr lvl="1"/>
            <a:r>
              <a:rPr lang="en-US" sz="2000" dirty="0" smtClean="0"/>
              <a:t>Creates an existing employee newly in the system with a new personnel number</a:t>
            </a:r>
          </a:p>
          <a:p>
            <a:pPr lvl="1"/>
            <a:r>
              <a:rPr lang="en-US" sz="2000" dirty="0" smtClean="0"/>
              <a:t>The old personnel number serves as a reference personnel number.</a:t>
            </a:r>
          </a:p>
          <a:p>
            <a:pPr lvl="1"/>
            <a:r>
              <a:rPr lang="en-US" sz="2000" dirty="0" smtClean="0"/>
              <a:t>Certain data can be copied and assigned to the new number.</a:t>
            </a:r>
          </a:p>
          <a:p>
            <a:pPr lvl="1"/>
            <a:r>
              <a:rPr lang="en-US" sz="2000" dirty="0" smtClean="0"/>
              <a:t>In the case of concurrent employment, the                                                employee is identified through a person ID.</a:t>
            </a:r>
          </a:p>
        </p:txBody>
      </p:sp>
      <p:grpSp>
        <p:nvGrpSpPr>
          <p:cNvPr id="14340" name="Group 19"/>
          <p:cNvGrpSpPr>
            <a:grpSpLocks/>
          </p:cNvGrpSpPr>
          <p:nvPr/>
        </p:nvGrpSpPr>
        <p:grpSpPr bwMode="auto">
          <a:xfrm>
            <a:off x="4484687" y="3531628"/>
            <a:ext cx="4333875" cy="3000375"/>
            <a:chOff x="2654" y="2025"/>
            <a:chExt cx="2730" cy="1890"/>
          </a:xfrm>
        </p:grpSpPr>
        <p:sp>
          <p:nvSpPr>
            <p:cNvPr id="14341" name="Rectangle 6"/>
            <p:cNvSpPr>
              <a:spLocks noChangeArrowheads="1"/>
            </p:cNvSpPr>
            <p:nvPr/>
          </p:nvSpPr>
          <p:spPr bwMode="auto">
            <a:xfrm>
              <a:off x="3893" y="2494"/>
              <a:ext cx="796" cy="331"/>
            </a:xfrm>
            <a:prstGeom prst="rect">
              <a:avLst/>
            </a:prstGeom>
            <a:solidFill>
              <a:srgbClr val="B2B2B2"/>
            </a:solidFill>
            <a:ln w="19050">
              <a:solidFill>
                <a:srgbClr val="969696"/>
              </a:solidFill>
              <a:miter lim="800000"/>
              <a:headEnd/>
              <a:tailEnd/>
            </a:ln>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r>
                <a:rPr lang="en-US" sz="1100" b="0">
                  <a:solidFill>
                    <a:srgbClr val="000000"/>
                  </a:solidFill>
                </a:rPr>
                <a:t>Person ID</a:t>
              </a:r>
            </a:p>
            <a:p>
              <a:pPr eaLnBrk="1" hangingPunct="1">
                <a:spcBef>
                  <a:spcPct val="0"/>
                </a:spcBef>
                <a:buClrTx/>
                <a:buFontTx/>
                <a:buNone/>
              </a:pPr>
              <a:r>
                <a:rPr lang="en-US" sz="1100" b="0">
                  <a:solidFill>
                    <a:srgbClr val="000000"/>
                  </a:solidFill>
                </a:rPr>
                <a:t>155486211</a:t>
              </a:r>
            </a:p>
          </p:txBody>
        </p:sp>
        <p:sp>
          <p:nvSpPr>
            <p:cNvPr id="14342" name="Rectangle 7"/>
            <p:cNvSpPr>
              <a:spLocks noChangeArrowheads="1"/>
            </p:cNvSpPr>
            <p:nvPr/>
          </p:nvSpPr>
          <p:spPr bwMode="auto">
            <a:xfrm>
              <a:off x="3266" y="3039"/>
              <a:ext cx="729" cy="331"/>
            </a:xfrm>
            <a:prstGeom prst="rect">
              <a:avLst/>
            </a:prstGeom>
            <a:solidFill>
              <a:srgbClr val="B2B2B2">
                <a:alpha val="30196"/>
              </a:srgbClr>
            </a:solidFill>
            <a:ln w="19050">
              <a:solidFill>
                <a:srgbClr val="969696"/>
              </a:solidFill>
              <a:miter lim="800000"/>
              <a:headEnd/>
              <a:tailEnd/>
            </a:ln>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r>
                <a:rPr lang="en-US" sz="1100" b="0">
                  <a:solidFill>
                    <a:srgbClr val="000000"/>
                  </a:solidFill>
                </a:rPr>
                <a:t>Personnel number</a:t>
              </a:r>
            </a:p>
            <a:p>
              <a:pPr eaLnBrk="1" hangingPunct="1">
                <a:spcBef>
                  <a:spcPct val="0"/>
                </a:spcBef>
                <a:buClrTx/>
                <a:buFontTx/>
                <a:buNone/>
              </a:pPr>
              <a:r>
                <a:rPr lang="en-US" sz="1100" b="0">
                  <a:solidFill>
                    <a:srgbClr val="000000"/>
                  </a:solidFill>
                </a:rPr>
                <a:t>64751511</a:t>
              </a:r>
            </a:p>
          </p:txBody>
        </p:sp>
        <p:sp>
          <p:nvSpPr>
            <p:cNvPr id="14343" name="Rectangle 8"/>
            <p:cNvSpPr>
              <a:spLocks noChangeArrowheads="1"/>
            </p:cNvSpPr>
            <p:nvPr/>
          </p:nvSpPr>
          <p:spPr bwMode="auto">
            <a:xfrm>
              <a:off x="4619" y="3043"/>
              <a:ext cx="729" cy="327"/>
            </a:xfrm>
            <a:prstGeom prst="rect">
              <a:avLst/>
            </a:prstGeom>
            <a:solidFill>
              <a:srgbClr val="B2B2B2">
                <a:alpha val="30196"/>
              </a:srgbClr>
            </a:solidFill>
            <a:ln w="19050">
              <a:solidFill>
                <a:srgbClr val="969696"/>
              </a:solidFill>
              <a:miter lim="800000"/>
              <a:headEnd/>
              <a:tailEnd/>
            </a:ln>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r>
                <a:rPr lang="en-US" sz="1100" b="0">
                  <a:solidFill>
                    <a:srgbClr val="000000"/>
                  </a:solidFill>
                </a:rPr>
                <a:t>Personnel number</a:t>
              </a:r>
            </a:p>
            <a:p>
              <a:pPr eaLnBrk="1" hangingPunct="1">
                <a:spcBef>
                  <a:spcPct val="0"/>
                </a:spcBef>
                <a:buClrTx/>
                <a:buFontTx/>
                <a:buNone/>
              </a:pPr>
              <a:r>
                <a:rPr lang="en-US" sz="1100" b="0">
                  <a:solidFill>
                    <a:srgbClr val="000000"/>
                  </a:solidFill>
                </a:rPr>
                <a:t>47116550</a:t>
              </a:r>
            </a:p>
          </p:txBody>
        </p:sp>
        <p:cxnSp>
          <p:nvCxnSpPr>
            <p:cNvPr id="14344" name="AutoShape 9"/>
            <p:cNvCxnSpPr>
              <a:cxnSpLocks noChangeShapeType="1"/>
            </p:cNvCxnSpPr>
            <p:nvPr/>
          </p:nvCxnSpPr>
          <p:spPr bwMode="auto">
            <a:xfrm>
              <a:off x="4305" y="2389"/>
              <a:ext cx="2" cy="10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4345" name="Rectangle 7"/>
            <p:cNvSpPr>
              <a:spLocks noChangeArrowheads="1"/>
            </p:cNvSpPr>
            <p:nvPr/>
          </p:nvSpPr>
          <p:spPr bwMode="auto">
            <a:xfrm>
              <a:off x="4585" y="3511"/>
              <a:ext cx="799" cy="404"/>
            </a:xfrm>
            <a:prstGeom prst="rect">
              <a:avLst/>
            </a:prstGeom>
            <a:solidFill>
              <a:srgbClr val="EAEAEA">
                <a:alpha val="30196"/>
              </a:srgbClr>
            </a:solidFill>
            <a:ln w="19050">
              <a:solidFill>
                <a:srgbClr val="969696"/>
              </a:solidFill>
              <a:miter lim="800000"/>
              <a:headEnd/>
              <a:tailEnd/>
            </a:ln>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r>
                <a:rPr lang="en-US" sz="1100" b="0">
                  <a:solidFill>
                    <a:srgbClr val="000000"/>
                  </a:solidFill>
                </a:rPr>
                <a:t>Project Manager in </a:t>
              </a:r>
            </a:p>
            <a:p>
              <a:pPr eaLnBrk="1" hangingPunct="1">
                <a:spcBef>
                  <a:spcPct val="0"/>
                </a:spcBef>
                <a:buClrTx/>
                <a:buFontTx/>
                <a:buNone/>
              </a:pPr>
              <a:r>
                <a:rPr lang="en-US" sz="1100" b="0">
                  <a:solidFill>
                    <a:srgbClr val="000000"/>
                  </a:solidFill>
                </a:rPr>
                <a:t>personnel area </a:t>
              </a:r>
            </a:p>
            <a:p>
              <a:pPr eaLnBrk="1" hangingPunct="1">
                <a:spcBef>
                  <a:spcPct val="0"/>
                </a:spcBef>
                <a:buClrTx/>
                <a:buFontTx/>
                <a:buNone/>
              </a:pPr>
              <a:r>
                <a:rPr lang="en-US" sz="1100" b="0">
                  <a:solidFill>
                    <a:srgbClr val="000000"/>
                  </a:solidFill>
                </a:rPr>
                <a:t>MI00 Miami</a:t>
              </a:r>
            </a:p>
          </p:txBody>
        </p:sp>
        <p:pic>
          <p:nvPicPr>
            <p:cNvPr id="14346" name="Picture 11" descr="j04326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9" y="2025"/>
              <a:ext cx="381"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7" name="Line 12"/>
            <p:cNvSpPr>
              <a:spLocks noChangeShapeType="1"/>
            </p:cNvSpPr>
            <p:nvPr/>
          </p:nvSpPr>
          <p:spPr bwMode="auto">
            <a:xfrm>
              <a:off x="3648" y="3370"/>
              <a:ext cx="0" cy="14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4348" name="Line 13"/>
            <p:cNvSpPr>
              <a:spLocks noChangeShapeType="1"/>
            </p:cNvSpPr>
            <p:nvPr/>
          </p:nvSpPr>
          <p:spPr bwMode="auto">
            <a:xfrm>
              <a:off x="4966" y="3370"/>
              <a:ext cx="0" cy="14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4349" name="Line 14"/>
            <p:cNvSpPr>
              <a:spLocks noChangeShapeType="1"/>
            </p:cNvSpPr>
            <p:nvPr/>
          </p:nvSpPr>
          <p:spPr bwMode="auto">
            <a:xfrm>
              <a:off x="3648" y="2934"/>
              <a:ext cx="1318"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4350" name="Line 15"/>
            <p:cNvSpPr>
              <a:spLocks noChangeShapeType="1"/>
            </p:cNvSpPr>
            <p:nvPr/>
          </p:nvSpPr>
          <p:spPr bwMode="auto">
            <a:xfrm>
              <a:off x="3648" y="2933"/>
              <a:ext cx="0" cy="11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4351" name="Line 16"/>
            <p:cNvSpPr>
              <a:spLocks noChangeShapeType="1"/>
            </p:cNvSpPr>
            <p:nvPr/>
          </p:nvSpPr>
          <p:spPr bwMode="auto">
            <a:xfrm>
              <a:off x="4966" y="2934"/>
              <a:ext cx="0" cy="10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4352" name="Line 17"/>
            <p:cNvSpPr>
              <a:spLocks noChangeShapeType="1"/>
            </p:cNvSpPr>
            <p:nvPr/>
          </p:nvSpPr>
          <p:spPr bwMode="auto">
            <a:xfrm>
              <a:off x="4307" y="2825"/>
              <a:ext cx="0" cy="109"/>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4353" name="Rectangle 7"/>
            <p:cNvSpPr>
              <a:spLocks noChangeArrowheads="1"/>
            </p:cNvSpPr>
            <p:nvPr/>
          </p:nvSpPr>
          <p:spPr bwMode="auto">
            <a:xfrm>
              <a:off x="3232" y="3511"/>
              <a:ext cx="798" cy="404"/>
            </a:xfrm>
            <a:prstGeom prst="rect">
              <a:avLst/>
            </a:prstGeom>
            <a:solidFill>
              <a:srgbClr val="EAEAEA">
                <a:alpha val="30196"/>
              </a:srgbClr>
            </a:solidFill>
            <a:ln w="19050">
              <a:solidFill>
                <a:srgbClr val="969696"/>
              </a:solidFill>
              <a:miter lim="800000"/>
              <a:headEnd/>
              <a:tailEnd/>
            </a:ln>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r>
                <a:rPr lang="en-US" sz="1100" b="0">
                  <a:solidFill>
                    <a:srgbClr val="000000"/>
                  </a:solidFill>
                </a:rPr>
                <a:t>Employee in</a:t>
              </a:r>
            </a:p>
            <a:p>
              <a:pPr eaLnBrk="1" hangingPunct="1">
                <a:spcBef>
                  <a:spcPct val="0"/>
                </a:spcBef>
                <a:buClrTx/>
                <a:buFontTx/>
                <a:buNone/>
              </a:pPr>
              <a:r>
                <a:rPr lang="en-US" sz="1100" b="0">
                  <a:solidFill>
                    <a:srgbClr val="000000"/>
                  </a:solidFill>
                </a:rPr>
                <a:t>personnel area </a:t>
              </a:r>
            </a:p>
            <a:p>
              <a:pPr eaLnBrk="1" hangingPunct="1">
                <a:spcBef>
                  <a:spcPct val="0"/>
                </a:spcBef>
                <a:buClrTx/>
                <a:buFontTx/>
                <a:buNone/>
              </a:pPr>
              <a:r>
                <a:rPr lang="en-US" sz="1100" b="0">
                  <a:solidFill>
                    <a:srgbClr val="000000"/>
                  </a:solidFill>
                </a:rPr>
                <a:t>DL00 Dallas</a:t>
              </a:r>
            </a:p>
          </p:txBody>
        </p:sp>
        <p:sp>
          <p:nvSpPr>
            <p:cNvPr id="14354" name="Text Box 22"/>
            <p:cNvSpPr txBox="1">
              <a:spLocks noChangeArrowheads="1"/>
            </p:cNvSpPr>
            <p:nvPr/>
          </p:nvSpPr>
          <p:spPr bwMode="auto">
            <a:xfrm>
              <a:off x="2654" y="3043"/>
              <a:ext cx="59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r>
                <a:rPr lang="en-US">
                  <a:solidFill>
                    <a:schemeClr val="accent2"/>
                  </a:solidFill>
                </a:rPr>
                <a:t>Reference</a:t>
              </a:r>
            </a:p>
          </p:txBody>
        </p:sp>
      </p:grpSp>
    </p:spTree>
    <p:extLst>
      <p:ext uri="{BB962C8B-B14F-4D97-AF65-F5344CB8AC3E}">
        <p14:creationId xmlns:p14="http://schemas.microsoft.com/office/powerpoint/2010/main" val="15221583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p:txBody>
          <a:bodyPr/>
          <a:lstStyle/>
          <a:p>
            <a:r>
              <a:rPr lang="en-US" smtClean="0"/>
              <a:t>HCM Master Data</a:t>
            </a:r>
          </a:p>
        </p:txBody>
      </p:sp>
      <p:sp>
        <p:nvSpPr>
          <p:cNvPr id="15363" name="Rectangle 3"/>
          <p:cNvSpPr>
            <a:spLocks noGrp="1" noChangeArrowheads="1"/>
          </p:cNvSpPr>
          <p:nvPr>
            <p:ph type="body" idx="4294967295"/>
          </p:nvPr>
        </p:nvSpPr>
        <p:spPr>
          <a:xfrm>
            <a:off x="349821" y="1231901"/>
            <a:ext cx="8229600" cy="4525962"/>
          </a:xfrm>
        </p:spPr>
        <p:txBody>
          <a:bodyPr/>
          <a:lstStyle/>
          <a:p>
            <a:r>
              <a:rPr lang="en-US" sz="1200" b="1" dirty="0" err="1" smtClean="0"/>
              <a:t>Infotypes</a:t>
            </a:r>
            <a:endParaRPr lang="en-US" sz="1200" b="1" dirty="0" smtClean="0"/>
          </a:p>
          <a:p>
            <a:pPr lvl="1"/>
            <a:r>
              <a:rPr lang="en-US" sz="1800" dirty="0" smtClean="0"/>
              <a:t>HR master data are structured in </a:t>
            </a:r>
            <a:r>
              <a:rPr lang="en-US" sz="1800" dirty="0" err="1" smtClean="0"/>
              <a:t>infotypes</a:t>
            </a:r>
            <a:r>
              <a:rPr lang="en-US" sz="1800" dirty="0" smtClean="0"/>
              <a:t>.</a:t>
            </a:r>
          </a:p>
          <a:p>
            <a:pPr lvl="1"/>
            <a:r>
              <a:rPr lang="en-US" sz="1800" dirty="0" smtClean="0"/>
              <a:t>Collections of data fields that are logically linked</a:t>
            </a:r>
          </a:p>
          <a:p>
            <a:pPr lvl="1"/>
            <a:r>
              <a:rPr lang="en-US" sz="1800" dirty="0" smtClean="0"/>
              <a:t>To process employee data in an effective structure in accordance with business requirements</a:t>
            </a:r>
          </a:p>
          <a:p>
            <a:pPr lvl="1"/>
            <a:r>
              <a:rPr lang="en-US" sz="1800" dirty="0" smtClean="0"/>
              <a:t>Each </a:t>
            </a:r>
            <a:r>
              <a:rPr lang="en-US" sz="1800" dirty="0" err="1" smtClean="0"/>
              <a:t>infotype</a:t>
            </a:r>
            <a:r>
              <a:rPr lang="en-US" sz="1800" dirty="0" smtClean="0"/>
              <a:t> has an explicit four-digit ID, e.g. </a:t>
            </a:r>
            <a:r>
              <a:rPr lang="en-US" sz="1800" dirty="0" err="1" smtClean="0"/>
              <a:t>infotype</a:t>
            </a:r>
            <a:r>
              <a:rPr lang="en-US" sz="1800" dirty="0" smtClean="0"/>
              <a:t> Addresses 0006.</a:t>
            </a:r>
          </a:p>
          <a:p>
            <a:pPr lvl="1"/>
            <a:r>
              <a:rPr lang="en-US" sz="1800" dirty="0" smtClean="0"/>
              <a:t>An </a:t>
            </a:r>
            <a:r>
              <a:rPr lang="en-US" sz="1800" dirty="0" err="1" smtClean="0"/>
              <a:t>infotype</a:t>
            </a:r>
            <a:r>
              <a:rPr lang="en-US" sz="1800" dirty="0" smtClean="0"/>
              <a:t> can have sub types, which represent a sub variant of the </a:t>
            </a:r>
            <a:r>
              <a:rPr lang="en-US" sz="1800" dirty="0" err="1" smtClean="0"/>
              <a:t>infotype</a:t>
            </a:r>
            <a:r>
              <a:rPr lang="en-US" sz="1800" dirty="0" smtClean="0"/>
              <a:t>. </a:t>
            </a:r>
          </a:p>
          <a:p>
            <a:pPr lvl="1"/>
            <a:endParaRPr lang="en-US" sz="1800" dirty="0" smtClean="0"/>
          </a:p>
        </p:txBody>
      </p:sp>
      <p:grpSp>
        <p:nvGrpSpPr>
          <p:cNvPr id="15364" name="Group 23"/>
          <p:cNvGrpSpPr>
            <a:grpSpLocks/>
          </p:cNvGrpSpPr>
          <p:nvPr/>
        </p:nvGrpSpPr>
        <p:grpSpPr bwMode="auto">
          <a:xfrm>
            <a:off x="2071688" y="3786188"/>
            <a:ext cx="3514725" cy="2009775"/>
            <a:chOff x="1610" y="1344"/>
            <a:chExt cx="3130" cy="1910"/>
          </a:xfrm>
        </p:grpSpPr>
        <p:sp>
          <p:nvSpPr>
            <p:cNvPr id="15366" name="Rectangle 6"/>
            <p:cNvSpPr>
              <a:spLocks noChangeArrowheads="1"/>
            </p:cNvSpPr>
            <p:nvPr/>
          </p:nvSpPr>
          <p:spPr bwMode="auto">
            <a:xfrm>
              <a:off x="1610" y="2024"/>
              <a:ext cx="1041" cy="504"/>
            </a:xfrm>
            <a:prstGeom prst="rect">
              <a:avLst/>
            </a:prstGeom>
            <a:solidFill>
              <a:srgbClr val="B2B2B2"/>
            </a:solidFill>
            <a:ln w="19050">
              <a:solidFill>
                <a:srgbClr val="969696"/>
              </a:solidFill>
              <a:miter lim="800000"/>
              <a:headEnd/>
              <a:tailEnd/>
            </a:ln>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r>
                <a:rPr lang="en-US" b="0">
                  <a:solidFill>
                    <a:srgbClr val="000000"/>
                  </a:solidFill>
                </a:rPr>
                <a:t>Infotype 2001</a:t>
              </a:r>
            </a:p>
            <a:p>
              <a:pPr eaLnBrk="1" hangingPunct="1">
                <a:spcBef>
                  <a:spcPct val="0"/>
                </a:spcBef>
                <a:buClrTx/>
                <a:buFontTx/>
                <a:buNone/>
              </a:pPr>
              <a:r>
                <a:rPr lang="en-US" b="0">
                  <a:solidFill>
                    <a:srgbClr val="000000"/>
                  </a:solidFill>
                </a:rPr>
                <a:t>Absence</a:t>
              </a:r>
            </a:p>
          </p:txBody>
        </p:sp>
        <p:sp>
          <p:nvSpPr>
            <p:cNvPr id="15367" name="Rectangle 7"/>
            <p:cNvSpPr>
              <a:spLocks noChangeArrowheads="1"/>
            </p:cNvSpPr>
            <p:nvPr/>
          </p:nvSpPr>
          <p:spPr bwMode="auto">
            <a:xfrm>
              <a:off x="3787" y="2024"/>
              <a:ext cx="953" cy="504"/>
            </a:xfrm>
            <a:prstGeom prst="rect">
              <a:avLst/>
            </a:prstGeom>
            <a:solidFill>
              <a:srgbClr val="DDDDDD"/>
            </a:solidFill>
            <a:ln w="19050">
              <a:solidFill>
                <a:srgbClr val="969696"/>
              </a:solidFill>
              <a:miter lim="800000"/>
              <a:headEnd/>
              <a:tailEnd/>
            </a:ln>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r>
                <a:rPr lang="en-US" b="0">
                  <a:solidFill>
                    <a:srgbClr val="000000"/>
                  </a:solidFill>
                </a:rPr>
                <a:t>Sub type 0220</a:t>
              </a:r>
            </a:p>
            <a:p>
              <a:pPr eaLnBrk="1" hangingPunct="1">
                <a:spcBef>
                  <a:spcPct val="0"/>
                </a:spcBef>
                <a:buClrTx/>
                <a:buFontTx/>
                <a:buNone/>
              </a:pPr>
              <a:r>
                <a:rPr lang="en-US" b="0">
                  <a:solidFill>
                    <a:srgbClr val="000000"/>
                  </a:solidFill>
                </a:rPr>
                <a:t>Health resort</a:t>
              </a:r>
            </a:p>
          </p:txBody>
        </p:sp>
        <p:sp>
          <p:nvSpPr>
            <p:cNvPr id="15368" name="Rectangle 8"/>
            <p:cNvSpPr>
              <a:spLocks noChangeArrowheads="1"/>
            </p:cNvSpPr>
            <p:nvPr/>
          </p:nvSpPr>
          <p:spPr bwMode="auto">
            <a:xfrm>
              <a:off x="3787" y="1344"/>
              <a:ext cx="953" cy="504"/>
            </a:xfrm>
            <a:prstGeom prst="rect">
              <a:avLst/>
            </a:prstGeom>
            <a:solidFill>
              <a:srgbClr val="DDDDDD"/>
            </a:solidFill>
            <a:ln w="19050">
              <a:solidFill>
                <a:srgbClr val="969696"/>
              </a:solidFill>
              <a:miter lim="800000"/>
              <a:headEnd/>
              <a:tailEnd/>
            </a:ln>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r>
                <a:rPr lang="en-US" b="0">
                  <a:solidFill>
                    <a:srgbClr val="000000"/>
                  </a:solidFill>
                </a:rPr>
                <a:t>Sub type 0100</a:t>
              </a:r>
            </a:p>
            <a:p>
              <a:pPr eaLnBrk="1" hangingPunct="1">
                <a:spcBef>
                  <a:spcPct val="0"/>
                </a:spcBef>
                <a:buClrTx/>
                <a:buFontTx/>
                <a:buNone/>
              </a:pPr>
              <a:r>
                <a:rPr lang="en-US" b="0">
                  <a:solidFill>
                    <a:srgbClr val="000000"/>
                  </a:solidFill>
                </a:rPr>
                <a:t>Vacation</a:t>
              </a:r>
            </a:p>
          </p:txBody>
        </p:sp>
        <p:sp>
          <p:nvSpPr>
            <p:cNvPr id="15369" name="Rectangle 7"/>
            <p:cNvSpPr>
              <a:spLocks noChangeArrowheads="1"/>
            </p:cNvSpPr>
            <p:nvPr/>
          </p:nvSpPr>
          <p:spPr bwMode="auto">
            <a:xfrm>
              <a:off x="3787" y="2750"/>
              <a:ext cx="953" cy="504"/>
            </a:xfrm>
            <a:prstGeom prst="rect">
              <a:avLst/>
            </a:prstGeom>
            <a:solidFill>
              <a:srgbClr val="DDDDDD"/>
            </a:solidFill>
            <a:ln w="19050">
              <a:solidFill>
                <a:srgbClr val="969696"/>
              </a:solidFill>
              <a:miter lim="800000"/>
              <a:headEnd/>
              <a:tailEnd/>
            </a:ln>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r>
                <a:rPr lang="en-US" b="0">
                  <a:solidFill>
                    <a:srgbClr val="000000"/>
                  </a:solidFill>
                </a:rPr>
                <a:t>Sub type 0601</a:t>
              </a:r>
            </a:p>
            <a:p>
              <a:pPr eaLnBrk="1" hangingPunct="1">
                <a:spcBef>
                  <a:spcPct val="0"/>
                </a:spcBef>
                <a:buClrTx/>
                <a:buFontTx/>
                <a:buNone/>
              </a:pPr>
              <a:r>
                <a:rPr lang="en-US" b="0">
                  <a:solidFill>
                    <a:srgbClr val="000000"/>
                  </a:solidFill>
                </a:rPr>
                <a:t>Parental leave</a:t>
              </a:r>
            </a:p>
          </p:txBody>
        </p:sp>
        <p:sp>
          <p:nvSpPr>
            <p:cNvPr id="15370" name="Line 20"/>
            <p:cNvSpPr>
              <a:spLocks noChangeShapeType="1"/>
            </p:cNvSpPr>
            <p:nvPr/>
          </p:nvSpPr>
          <p:spPr bwMode="auto">
            <a:xfrm flipV="1">
              <a:off x="2744" y="1570"/>
              <a:ext cx="952" cy="499"/>
            </a:xfrm>
            <a:prstGeom prst="line">
              <a:avLst/>
            </a:prstGeom>
            <a:noFill/>
            <a:ln w="15875">
              <a:solidFill>
                <a:srgbClr val="80808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5371" name="Line 21"/>
            <p:cNvSpPr>
              <a:spLocks noChangeShapeType="1"/>
            </p:cNvSpPr>
            <p:nvPr/>
          </p:nvSpPr>
          <p:spPr bwMode="auto">
            <a:xfrm flipV="1">
              <a:off x="2744" y="2251"/>
              <a:ext cx="997" cy="0"/>
            </a:xfrm>
            <a:prstGeom prst="line">
              <a:avLst/>
            </a:prstGeom>
            <a:noFill/>
            <a:ln w="15875">
              <a:solidFill>
                <a:srgbClr val="80808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5372" name="Line 22"/>
            <p:cNvSpPr>
              <a:spLocks noChangeShapeType="1"/>
            </p:cNvSpPr>
            <p:nvPr/>
          </p:nvSpPr>
          <p:spPr bwMode="auto">
            <a:xfrm>
              <a:off x="2744" y="2433"/>
              <a:ext cx="952" cy="543"/>
            </a:xfrm>
            <a:prstGeom prst="line">
              <a:avLst/>
            </a:prstGeom>
            <a:noFill/>
            <a:ln w="15875">
              <a:solidFill>
                <a:srgbClr val="80808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grpSp>
      <p:pic>
        <p:nvPicPr>
          <p:cNvPr id="15365" name="Picture 78" descr="j043266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125" y="4214813"/>
            <a:ext cx="154305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21751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p:txBody>
          <a:bodyPr/>
          <a:lstStyle/>
          <a:p>
            <a:r>
              <a:rPr lang="en-US" smtClean="0"/>
              <a:t>Time Constraints of Infotypes</a:t>
            </a:r>
          </a:p>
        </p:txBody>
      </p:sp>
      <p:sp>
        <p:nvSpPr>
          <p:cNvPr id="16387" name="Line 6"/>
          <p:cNvSpPr>
            <a:spLocks noChangeShapeType="1"/>
          </p:cNvSpPr>
          <p:nvPr/>
        </p:nvSpPr>
        <p:spPr bwMode="auto">
          <a:xfrm>
            <a:off x="2419350" y="2551113"/>
            <a:ext cx="344805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6388" name="Text Box 7"/>
          <p:cNvSpPr txBox="1">
            <a:spLocks noChangeArrowheads="1"/>
          </p:cNvSpPr>
          <p:nvPr/>
        </p:nvSpPr>
        <p:spPr bwMode="auto">
          <a:xfrm>
            <a:off x="827088" y="1989138"/>
            <a:ext cx="33813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r>
              <a:rPr lang="en-US"/>
              <a:t>Time constraint 1         </a:t>
            </a:r>
            <a:r>
              <a:rPr lang="en-US" b="0"/>
              <a:t>e.g. permanent residence</a:t>
            </a:r>
          </a:p>
        </p:txBody>
      </p:sp>
      <p:grpSp>
        <p:nvGrpSpPr>
          <p:cNvPr id="16389" name="Group 8"/>
          <p:cNvGrpSpPr>
            <a:grpSpLocks/>
          </p:cNvGrpSpPr>
          <p:nvPr/>
        </p:nvGrpSpPr>
        <p:grpSpPr bwMode="auto">
          <a:xfrm>
            <a:off x="3016250" y="2286000"/>
            <a:ext cx="1260475" cy="144463"/>
            <a:chOff x="1973" y="2840"/>
            <a:chExt cx="862" cy="91"/>
          </a:xfrm>
        </p:grpSpPr>
        <p:sp>
          <p:nvSpPr>
            <p:cNvPr id="16422" name="Line 9"/>
            <p:cNvSpPr>
              <a:spLocks noChangeShapeType="1"/>
            </p:cNvSpPr>
            <p:nvPr/>
          </p:nvSpPr>
          <p:spPr bwMode="auto">
            <a:xfrm>
              <a:off x="1973" y="2886"/>
              <a:ext cx="862"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6423" name="Line 10"/>
            <p:cNvSpPr>
              <a:spLocks noChangeShapeType="1"/>
            </p:cNvSpPr>
            <p:nvPr/>
          </p:nvSpPr>
          <p:spPr bwMode="auto">
            <a:xfrm>
              <a:off x="1973" y="2843"/>
              <a:ext cx="0" cy="8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6424" name="Line 11"/>
            <p:cNvSpPr>
              <a:spLocks noChangeShapeType="1"/>
            </p:cNvSpPr>
            <p:nvPr/>
          </p:nvSpPr>
          <p:spPr bwMode="auto">
            <a:xfrm>
              <a:off x="2835" y="2840"/>
              <a:ext cx="0" cy="8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grpSp>
      <p:grpSp>
        <p:nvGrpSpPr>
          <p:cNvPr id="16390" name="Group 12"/>
          <p:cNvGrpSpPr>
            <a:grpSpLocks/>
          </p:cNvGrpSpPr>
          <p:nvPr/>
        </p:nvGrpSpPr>
        <p:grpSpPr bwMode="auto">
          <a:xfrm>
            <a:off x="2419350" y="2643188"/>
            <a:ext cx="596900" cy="139700"/>
            <a:chOff x="1565" y="3115"/>
            <a:chExt cx="408" cy="88"/>
          </a:xfrm>
        </p:grpSpPr>
        <p:sp>
          <p:nvSpPr>
            <p:cNvPr id="16419" name="Line 13"/>
            <p:cNvSpPr>
              <a:spLocks noChangeShapeType="1"/>
            </p:cNvSpPr>
            <p:nvPr/>
          </p:nvSpPr>
          <p:spPr bwMode="auto">
            <a:xfrm>
              <a:off x="1565" y="3158"/>
              <a:ext cx="40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6420" name="Line 14"/>
            <p:cNvSpPr>
              <a:spLocks noChangeShapeType="1"/>
            </p:cNvSpPr>
            <p:nvPr/>
          </p:nvSpPr>
          <p:spPr bwMode="auto">
            <a:xfrm>
              <a:off x="1973" y="3115"/>
              <a:ext cx="0" cy="8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6421" name="Line 15"/>
            <p:cNvSpPr>
              <a:spLocks noChangeShapeType="1"/>
            </p:cNvSpPr>
            <p:nvPr/>
          </p:nvSpPr>
          <p:spPr bwMode="auto">
            <a:xfrm>
              <a:off x="1565" y="3115"/>
              <a:ext cx="0" cy="8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grpSp>
      <p:grpSp>
        <p:nvGrpSpPr>
          <p:cNvPr id="16391" name="Group 16"/>
          <p:cNvGrpSpPr>
            <a:grpSpLocks/>
          </p:cNvGrpSpPr>
          <p:nvPr/>
        </p:nvGrpSpPr>
        <p:grpSpPr bwMode="auto">
          <a:xfrm>
            <a:off x="4276725" y="2643188"/>
            <a:ext cx="1525588" cy="139700"/>
            <a:chOff x="2835" y="3115"/>
            <a:chExt cx="1043" cy="88"/>
          </a:xfrm>
        </p:grpSpPr>
        <p:sp>
          <p:nvSpPr>
            <p:cNvPr id="16416" name="Line 17"/>
            <p:cNvSpPr>
              <a:spLocks noChangeShapeType="1"/>
            </p:cNvSpPr>
            <p:nvPr/>
          </p:nvSpPr>
          <p:spPr bwMode="auto">
            <a:xfrm>
              <a:off x="2835" y="3158"/>
              <a:ext cx="1043"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6417" name="Line 18"/>
            <p:cNvSpPr>
              <a:spLocks noChangeShapeType="1"/>
            </p:cNvSpPr>
            <p:nvPr/>
          </p:nvSpPr>
          <p:spPr bwMode="auto">
            <a:xfrm>
              <a:off x="2835" y="3115"/>
              <a:ext cx="0" cy="8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6418" name="Line 19"/>
            <p:cNvSpPr>
              <a:spLocks noChangeShapeType="1"/>
            </p:cNvSpPr>
            <p:nvPr/>
          </p:nvSpPr>
          <p:spPr bwMode="auto">
            <a:xfrm>
              <a:off x="3878" y="3115"/>
              <a:ext cx="0" cy="8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grpSp>
      <p:sp>
        <p:nvSpPr>
          <p:cNvPr id="16392" name="Line 21"/>
          <p:cNvSpPr>
            <a:spLocks noChangeShapeType="1"/>
          </p:cNvSpPr>
          <p:nvPr/>
        </p:nvSpPr>
        <p:spPr bwMode="auto">
          <a:xfrm>
            <a:off x="3498850" y="3933825"/>
            <a:ext cx="344805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6393" name="Text Box 22"/>
          <p:cNvSpPr txBox="1">
            <a:spLocks noChangeArrowheads="1"/>
          </p:cNvSpPr>
          <p:nvPr/>
        </p:nvSpPr>
        <p:spPr bwMode="auto">
          <a:xfrm>
            <a:off x="1906588" y="3214688"/>
            <a:ext cx="33813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r>
              <a:rPr lang="en-US"/>
              <a:t>Time constraint 2               </a:t>
            </a:r>
            <a:r>
              <a:rPr lang="en-US" b="0"/>
              <a:t>e.g. husband</a:t>
            </a:r>
          </a:p>
        </p:txBody>
      </p:sp>
      <p:grpSp>
        <p:nvGrpSpPr>
          <p:cNvPr id="16394" name="Group 23"/>
          <p:cNvGrpSpPr>
            <a:grpSpLocks/>
          </p:cNvGrpSpPr>
          <p:nvPr/>
        </p:nvGrpSpPr>
        <p:grpSpPr bwMode="auto">
          <a:xfrm>
            <a:off x="3498850" y="3714750"/>
            <a:ext cx="1260475" cy="144463"/>
            <a:chOff x="1973" y="2840"/>
            <a:chExt cx="862" cy="91"/>
          </a:xfrm>
        </p:grpSpPr>
        <p:sp>
          <p:nvSpPr>
            <p:cNvPr id="16413" name="Line 24"/>
            <p:cNvSpPr>
              <a:spLocks noChangeShapeType="1"/>
            </p:cNvSpPr>
            <p:nvPr/>
          </p:nvSpPr>
          <p:spPr bwMode="auto">
            <a:xfrm>
              <a:off x="1973" y="2886"/>
              <a:ext cx="862"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6414" name="Line 25"/>
            <p:cNvSpPr>
              <a:spLocks noChangeShapeType="1"/>
            </p:cNvSpPr>
            <p:nvPr/>
          </p:nvSpPr>
          <p:spPr bwMode="auto">
            <a:xfrm>
              <a:off x="1973" y="2843"/>
              <a:ext cx="0" cy="8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6415" name="Line 26"/>
            <p:cNvSpPr>
              <a:spLocks noChangeShapeType="1"/>
            </p:cNvSpPr>
            <p:nvPr/>
          </p:nvSpPr>
          <p:spPr bwMode="auto">
            <a:xfrm>
              <a:off x="2835" y="2840"/>
              <a:ext cx="0" cy="8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grpSp>
      <p:grpSp>
        <p:nvGrpSpPr>
          <p:cNvPr id="16395" name="Group 27"/>
          <p:cNvGrpSpPr>
            <a:grpSpLocks/>
          </p:cNvGrpSpPr>
          <p:nvPr/>
        </p:nvGrpSpPr>
        <p:grpSpPr bwMode="auto">
          <a:xfrm>
            <a:off x="5356225" y="3714750"/>
            <a:ext cx="1525588" cy="139700"/>
            <a:chOff x="2835" y="3115"/>
            <a:chExt cx="1043" cy="88"/>
          </a:xfrm>
        </p:grpSpPr>
        <p:sp>
          <p:nvSpPr>
            <p:cNvPr id="16410" name="Line 28"/>
            <p:cNvSpPr>
              <a:spLocks noChangeShapeType="1"/>
            </p:cNvSpPr>
            <p:nvPr/>
          </p:nvSpPr>
          <p:spPr bwMode="auto">
            <a:xfrm>
              <a:off x="2835" y="3158"/>
              <a:ext cx="1043"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6411" name="Line 29"/>
            <p:cNvSpPr>
              <a:spLocks noChangeShapeType="1"/>
            </p:cNvSpPr>
            <p:nvPr/>
          </p:nvSpPr>
          <p:spPr bwMode="auto">
            <a:xfrm>
              <a:off x="2835" y="3115"/>
              <a:ext cx="0" cy="8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6412" name="Line 30"/>
            <p:cNvSpPr>
              <a:spLocks noChangeShapeType="1"/>
            </p:cNvSpPr>
            <p:nvPr/>
          </p:nvSpPr>
          <p:spPr bwMode="auto">
            <a:xfrm>
              <a:off x="3878" y="3115"/>
              <a:ext cx="0" cy="8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grpSp>
      <p:sp>
        <p:nvSpPr>
          <p:cNvPr id="16396" name="Line 32"/>
          <p:cNvSpPr>
            <a:spLocks noChangeShapeType="1"/>
          </p:cNvSpPr>
          <p:nvPr/>
        </p:nvSpPr>
        <p:spPr bwMode="auto">
          <a:xfrm>
            <a:off x="4579938" y="5165725"/>
            <a:ext cx="344805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6397" name="Text Box 33"/>
          <p:cNvSpPr txBox="1">
            <a:spLocks noChangeArrowheads="1"/>
          </p:cNvSpPr>
          <p:nvPr/>
        </p:nvSpPr>
        <p:spPr bwMode="auto">
          <a:xfrm>
            <a:off x="2987675" y="4581525"/>
            <a:ext cx="33813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r>
              <a:rPr lang="en-US"/>
              <a:t>Time constraint 3        </a:t>
            </a:r>
            <a:r>
              <a:rPr lang="en-US" b="0"/>
              <a:t>e.g. secondary residence</a:t>
            </a:r>
          </a:p>
        </p:txBody>
      </p:sp>
      <p:grpSp>
        <p:nvGrpSpPr>
          <p:cNvPr id="16398" name="Group 34"/>
          <p:cNvGrpSpPr>
            <a:grpSpLocks/>
          </p:cNvGrpSpPr>
          <p:nvPr/>
        </p:nvGrpSpPr>
        <p:grpSpPr bwMode="auto">
          <a:xfrm>
            <a:off x="5364163" y="5286375"/>
            <a:ext cx="1260475" cy="144463"/>
            <a:chOff x="1973" y="2840"/>
            <a:chExt cx="862" cy="91"/>
          </a:xfrm>
        </p:grpSpPr>
        <p:sp>
          <p:nvSpPr>
            <p:cNvPr id="16407" name="Line 35"/>
            <p:cNvSpPr>
              <a:spLocks noChangeShapeType="1"/>
            </p:cNvSpPr>
            <p:nvPr/>
          </p:nvSpPr>
          <p:spPr bwMode="auto">
            <a:xfrm>
              <a:off x="1973" y="2886"/>
              <a:ext cx="862"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6408" name="Line 36"/>
            <p:cNvSpPr>
              <a:spLocks noChangeShapeType="1"/>
            </p:cNvSpPr>
            <p:nvPr/>
          </p:nvSpPr>
          <p:spPr bwMode="auto">
            <a:xfrm>
              <a:off x="1973" y="2843"/>
              <a:ext cx="0" cy="8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6409" name="Line 37"/>
            <p:cNvSpPr>
              <a:spLocks noChangeShapeType="1"/>
            </p:cNvSpPr>
            <p:nvPr/>
          </p:nvSpPr>
          <p:spPr bwMode="auto">
            <a:xfrm>
              <a:off x="2835" y="2840"/>
              <a:ext cx="0" cy="8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grpSp>
      <p:grpSp>
        <p:nvGrpSpPr>
          <p:cNvPr id="16399" name="Group 38"/>
          <p:cNvGrpSpPr>
            <a:grpSpLocks/>
          </p:cNvGrpSpPr>
          <p:nvPr/>
        </p:nvGrpSpPr>
        <p:grpSpPr bwMode="auto">
          <a:xfrm>
            <a:off x="4579938" y="4929188"/>
            <a:ext cx="596900" cy="139700"/>
            <a:chOff x="1565" y="3115"/>
            <a:chExt cx="408" cy="88"/>
          </a:xfrm>
        </p:grpSpPr>
        <p:sp>
          <p:nvSpPr>
            <p:cNvPr id="16404" name="Line 39"/>
            <p:cNvSpPr>
              <a:spLocks noChangeShapeType="1"/>
            </p:cNvSpPr>
            <p:nvPr/>
          </p:nvSpPr>
          <p:spPr bwMode="auto">
            <a:xfrm>
              <a:off x="1565" y="3158"/>
              <a:ext cx="40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6405" name="Line 40"/>
            <p:cNvSpPr>
              <a:spLocks noChangeShapeType="1"/>
            </p:cNvSpPr>
            <p:nvPr/>
          </p:nvSpPr>
          <p:spPr bwMode="auto">
            <a:xfrm>
              <a:off x="1973" y="3115"/>
              <a:ext cx="0" cy="8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6406" name="Line 41"/>
            <p:cNvSpPr>
              <a:spLocks noChangeShapeType="1"/>
            </p:cNvSpPr>
            <p:nvPr/>
          </p:nvSpPr>
          <p:spPr bwMode="auto">
            <a:xfrm>
              <a:off x="1565" y="3115"/>
              <a:ext cx="0" cy="8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grpSp>
      <p:grpSp>
        <p:nvGrpSpPr>
          <p:cNvPr id="16400" name="Group 42"/>
          <p:cNvGrpSpPr>
            <a:grpSpLocks/>
          </p:cNvGrpSpPr>
          <p:nvPr/>
        </p:nvGrpSpPr>
        <p:grpSpPr bwMode="auto">
          <a:xfrm>
            <a:off x="6437313" y="4929188"/>
            <a:ext cx="1525587" cy="139700"/>
            <a:chOff x="2835" y="3115"/>
            <a:chExt cx="1043" cy="88"/>
          </a:xfrm>
        </p:grpSpPr>
        <p:sp>
          <p:nvSpPr>
            <p:cNvPr id="16401" name="Line 43"/>
            <p:cNvSpPr>
              <a:spLocks noChangeShapeType="1"/>
            </p:cNvSpPr>
            <p:nvPr/>
          </p:nvSpPr>
          <p:spPr bwMode="auto">
            <a:xfrm>
              <a:off x="2835" y="3158"/>
              <a:ext cx="1043"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6402" name="Line 44"/>
            <p:cNvSpPr>
              <a:spLocks noChangeShapeType="1"/>
            </p:cNvSpPr>
            <p:nvPr/>
          </p:nvSpPr>
          <p:spPr bwMode="auto">
            <a:xfrm>
              <a:off x="2835" y="3115"/>
              <a:ext cx="0" cy="8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6403" name="Line 45"/>
            <p:cNvSpPr>
              <a:spLocks noChangeShapeType="1"/>
            </p:cNvSpPr>
            <p:nvPr/>
          </p:nvSpPr>
          <p:spPr bwMode="auto">
            <a:xfrm>
              <a:off x="3878" y="3115"/>
              <a:ext cx="0" cy="8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grpSp>
    </p:spTree>
    <p:extLst>
      <p:ext uri="{BB962C8B-B14F-4D97-AF65-F5344CB8AC3E}">
        <p14:creationId xmlns:p14="http://schemas.microsoft.com/office/powerpoint/2010/main" val="13564855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el 1"/>
          <p:cNvSpPr>
            <a:spLocks noGrp="1"/>
          </p:cNvSpPr>
          <p:nvPr>
            <p:ph type="title"/>
          </p:nvPr>
        </p:nvSpPr>
        <p:spPr/>
        <p:txBody>
          <a:bodyPr/>
          <a:lstStyle/>
          <a:p>
            <a:r>
              <a:rPr lang="en-US" smtClean="0"/>
              <a:t>Maintenance of Infotype</a:t>
            </a:r>
            <a:endParaRPr lang="de-DE" smtClean="0"/>
          </a:p>
        </p:txBody>
      </p:sp>
      <p:sp>
        <p:nvSpPr>
          <p:cNvPr id="14" name="Text Box 13"/>
          <p:cNvSpPr txBox="1">
            <a:spLocks noChangeArrowheads="1"/>
          </p:cNvSpPr>
          <p:nvPr/>
        </p:nvSpPr>
        <p:spPr bwMode="auto">
          <a:xfrm>
            <a:off x="5580063" y="1919288"/>
            <a:ext cx="2879725" cy="212725"/>
          </a:xfrm>
          <a:prstGeom prst="rect">
            <a:avLst/>
          </a:prstGeom>
          <a:noFill/>
          <a:ln w="19050" algn="ctr">
            <a:noFill/>
            <a:miter lim="800000"/>
            <a:headEnd/>
            <a:tailEnd/>
          </a:ln>
        </p:spPr>
        <p:txBody>
          <a:bodyPr lIns="0" tIns="0" rIns="0" bIns="0">
            <a:spAutoFit/>
          </a:bodyPr>
          <a:lstStyle/>
          <a:p>
            <a:pPr fontAlgn="auto">
              <a:spcBef>
                <a:spcPts val="0"/>
              </a:spcBef>
              <a:spcAft>
                <a:spcPts val="0"/>
              </a:spcAft>
              <a:buClrTx/>
              <a:buFontTx/>
              <a:buNone/>
              <a:defRPr/>
            </a:pPr>
            <a:r>
              <a:rPr lang="en-US" sz="1400" b="0" kern="0">
                <a:solidFill>
                  <a:sysClr val="windowText" lastClr="000000"/>
                </a:solidFill>
                <a:latin typeface="Arial" charset="0"/>
              </a:rPr>
              <a:t>Single infotype maintenance </a:t>
            </a:r>
          </a:p>
        </p:txBody>
      </p:sp>
      <p:sp>
        <p:nvSpPr>
          <p:cNvPr id="15" name="Text Box 14"/>
          <p:cNvSpPr txBox="1">
            <a:spLocks noChangeArrowheads="1"/>
          </p:cNvSpPr>
          <p:nvPr/>
        </p:nvSpPr>
        <p:spPr bwMode="auto">
          <a:xfrm>
            <a:off x="2411413" y="4221163"/>
            <a:ext cx="2376487" cy="212725"/>
          </a:xfrm>
          <a:prstGeom prst="rect">
            <a:avLst/>
          </a:prstGeom>
          <a:noFill/>
          <a:ln w="19050" algn="ctr">
            <a:noFill/>
            <a:miter lim="800000"/>
            <a:headEnd/>
            <a:tailEnd/>
          </a:ln>
        </p:spPr>
        <p:txBody>
          <a:bodyPr lIns="0" tIns="0" rIns="0" bIns="0">
            <a:spAutoFit/>
          </a:bodyPr>
          <a:lstStyle/>
          <a:p>
            <a:pPr fontAlgn="auto">
              <a:spcBef>
                <a:spcPts val="0"/>
              </a:spcBef>
              <a:spcAft>
                <a:spcPts val="0"/>
              </a:spcAft>
              <a:buClrTx/>
              <a:buFontTx/>
              <a:buNone/>
              <a:defRPr/>
            </a:pPr>
            <a:r>
              <a:rPr lang="de-DE" sz="1400" b="0" kern="0">
                <a:solidFill>
                  <a:sysClr val="windowText" lastClr="000000"/>
                </a:solidFill>
                <a:latin typeface="Arial" charset="0"/>
              </a:rPr>
              <a:t>Personnel action</a:t>
            </a:r>
          </a:p>
        </p:txBody>
      </p:sp>
      <p:sp>
        <p:nvSpPr>
          <p:cNvPr id="16" name="Text Box 16"/>
          <p:cNvSpPr txBox="1">
            <a:spLocks noChangeArrowheads="1"/>
          </p:cNvSpPr>
          <p:nvPr/>
        </p:nvSpPr>
        <p:spPr bwMode="auto">
          <a:xfrm>
            <a:off x="996950" y="1920875"/>
            <a:ext cx="2376488" cy="212725"/>
          </a:xfrm>
          <a:prstGeom prst="rect">
            <a:avLst/>
          </a:prstGeom>
          <a:noFill/>
          <a:ln w="19050" algn="ctr">
            <a:noFill/>
            <a:miter lim="800000"/>
            <a:headEnd/>
            <a:tailEnd/>
          </a:ln>
        </p:spPr>
        <p:txBody>
          <a:bodyPr lIns="0" tIns="0" rIns="0" bIns="0">
            <a:spAutoFit/>
          </a:bodyPr>
          <a:lstStyle/>
          <a:p>
            <a:pPr fontAlgn="auto">
              <a:spcBef>
                <a:spcPts val="0"/>
              </a:spcBef>
              <a:spcAft>
                <a:spcPts val="0"/>
              </a:spcAft>
              <a:buClrTx/>
              <a:buFontTx/>
              <a:buNone/>
              <a:defRPr/>
            </a:pPr>
            <a:r>
              <a:rPr lang="de-DE" sz="1400" b="0" kern="0">
                <a:solidFill>
                  <a:sysClr val="windowText" lastClr="000000"/>
                </a:solidFill>
                <a:latin typeface="Arial" charset="0"/>
              </a:rPr>
              <a:t>Fast entry</a:t>
            </a:r>
          </a:p>
        </p:txBody>
      </p:sp>
      <p:sp>
        <p:nvSpPr>
          <p:cNvPr id="17" name="Text Box 17"/>
          <p:cNvSpPr txBox="1">
            <a:spLocks noChangeArrowheads="1"/>
          </p:cNvSpPr>
          <p:nvPr/>
        </p:nvSpPr>
        <p:spPr bwMode="auto">
          <a:xfrm>
            <a:off x="539750" y="1341438"/>
            <a:ext cx="7993063" cy="244475"/>
          </a:xfrm>
          <a:prstGeom prst="rect">
            <a:avLst/>
          </a:prstGeom>
          <a:noFill/>
          <a:ln w="19050" algn="ctr">
            <a:noFill/>
            <a:miter lim="800000"/>
            <a:headEnd/>
            <a:tailEnd/>
          </a:ln>
        </p:spPr>
        <p:txBody>
          <a:bodyPr lIns="0" tIns="0" rIns="0" bIns="0">
            <a:spAutoFit/>
          </a:bodyPr>
          <a:lstStyle/>
          <a:p>
            <a:pPr fontAlgn="auto">
              <a:spcBef>
                <a:spcPts val="0"/>
              </a:spcBef>
              <a:spcAft>
                <a:spcPts val="0"/>
              </a:spcAft>
              <a:buClrTx/>
              <a:buFontTx/>
              <a:buNone/>
              <a:defRPr/>
            </a:pPr>
            <a:r>
              <a:rPr lang="en-US" sz="1800" b="0" kern="0">
                <a:solidFill>
                  <a:sysClr val="windowText" lastClr="000000"/>
                </a:solidFill>
                <a:latin typeface="Arial" charset="0"/>
              </a:rPr>
              <a:t>Infotypes can be maintained in three different ways:</a:t>
            </a:r>
          </a:p>
        </p:txBody>
      </p:sp>
      <p:pic>
        <p:nvPicPr>
          <p:cNvPr id="17415"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2276475"/>
            <a:ext cx="3600450"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6"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063" y="2205038"/>
            <a:ext cx="158432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7"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2138" y="4508500"/>
            <a:ext cx="195262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8"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475" y="4797425"/>
            <a:ext cx="31908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9" name="Picture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08400" y="5157788"/>
            <a:ext cx="195262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0" name="Picture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05263" y="5500688"/>
            <a:ext cx="27813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Tree>
    <p:extLst>
      <p:ext uri="{BB962C8B-B14F-4D97-AF65-F5344CB8AC3E}">
        <p14:creationId xmlns:p14="http://schemas.microsoft.com/office/powerpoint/2010/main" val="42098468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p:txBody>
          <a:bodyPr/>
          <a:lstStyle/>
          <a:p>
            <a:r>
              <a:rPr lang="de-DE" smtClean="0"/>
              <a:t>Roles</a:t>
            </a:r>
          </a:p>
        </p:txBody>
      </p:sp>
      <p:grpSp>
        <p:nvGrpSpPr>
          <p:cNvPr id="18435" name="Group 231"/>
          <p:cNvGrpSpPr>
            <a:grpSpLocks/>
          </p:cNvGrpSpPr>
          <p:nvPr/>
        </p:nvGrpSpPr>
        <p:grpSpPr bwMode="auto">
          <a:xfrm>
            <a:off x="827088" y="1484313"/>
            <a:ext cx="7345362" cy="4356100"/>
            <a:chOff x="521" y="935"/>
            <a:chExt cx="4627" cy="2744"/>
          </a:xfrm>
        </p:grpSpPr>
        <p:sp>
          <p:nvSpPr>
            <p:cNvPr id="18436" name="Rectangle 13"/>
            <p:cNvSpPr>
              <a:spLocks noChangeArrowheads="1"/>
            </p:cNvSpPr>
            <p:nvPr/>
          </p:nvSpPr>
          <p:spPr bwMode="auto">
            <a:xfrm rot="-2787747">
              <a:off x="301" y="2108"/>
              <a:ext cx="1116" cy="311"/>
            </a:xfrm>
            <a:prstGeom prst="rect">
              <a:avLst/>
            </a:prstGeom>
            <a:solidFill>
              <a:srgbClr val="FFFFE1"/>
            </a:solidFill>
            <a:ln w="12700">
              <a:solidFill>
                <a:srgbClr val="808080"/>
              </a:solidFill>
              <a:miter lim="800000"/>
              <a:headEnd/>
              <a:tailEnd/>
            </a:ln>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20000"/>
                </a:spcBef>
              </a:pPr>
              <a:r>
                <a:rPr lang="de-DE"/>
                <a:t>Recruitment</a:t>
              </a:r>
            </a:p>
          </p:txBody>
        </p:sp>
        <p:sp>
          <p:nvSpPr>
            <p:cNvPr id="18437" name="Rectangle 44"/>
            <p:cNvSpPr>
              <a:spLocks noChangeArrowheads="1"/>
            </p:cNvSpPr>
            <p:nvPr/>
          </p:nvSpPr>
          <p:spPr bwMode="auto">
            <a:xfrm rot="-2797593">
              <a:off x="930" y="2085"/>
              <a:ext cx="1078" cy="324"/>
            </a:xfrm>
            <a:prstGeom prst="rect">
              <a:avLst/>
            </a:prstGeom>
            <a:solidFill>
              <a:srgbClr val="FFFFE1"/>
            </a:solidFill>
            <a:ln w="12700">
              <a:solidFill>
                <a:srgbClr val="808080"/>
              </a:solidFill>
              <a:miter lim="800000"/>
              <a:headEnd/>
              <a:tailEnd/>
            </a:ln>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20000"/>
                </a:spcBef>
              </a:pPr>
              <a:r>
                <a:rPr lang="de-DE"/>
                <a:t>Time Management</a:t>
              </a:r>
            </a:p>
          </p:txBody>
        </p:sp>
        <p:grpSp>
          <p:nvGrpSpPr>
            <p:cNvPr id="18438" name="Group 120"/>
            <p:cNvGrpSpPr>
              <a:grpSpLocks/>
            </p:cNvGrpSpPr>
            <p:nvPr/>
          </p:nvGrpSpPr>
          <p:grpSpPr bwMode="auto">
            <a:xfrm>
              <a:off x="521" y="935"/>
              <a:ext cx="914" cy="385"/>
              <a:chOff x="336" y="521"/>
              <a:chExt cx="914" cy="385"/>
            </a:xfrm>
          </p:grpSpPr>
          <p:sp>
            <p:nvSpPr>
              <p:cNvPr id="18498" name="Textfeld 37"/>
              <p:cNvSpPr txBox="1">
                <a:spLocks noChangeArrowheads="1"/>
              </p:cNvSpPr>
              <p:nvPr/>
            </p:nvSpPr>
            <p:spPr bwMode="auto">
              <a:xfrm>
                <a:off x="336" y="732"/>
                <a:ext cx="91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20000"/>
                  </a:spcBef>
                </a:pPr>
                <a:r>
                  <a:rPr lang="de-DE"/>
                  <a:t>HR Administrator</a:t>
                </a:r>
              </a:p>
            </p:txBody>
          </p:sp>
          <p:grpSp>
            <p:nvGrpSpPr>
              <p:cNvPr id="18499" name="Group 122"/>
              <p:cNvGrpSpPr>
                <a:grpSpLocks/>
              </p:cNvGrpSpPr>
              <p:nvPr/>
            </p:nvGrpSpPr>
            <p:grpSpPr bwMode="auto">
              <a:xfrm>
                <a:off x="889" y="521"/>
                <a:ext cx="84" cy="225"/>
                <a:chOff x="1002" y="1101"/>
                <a:chExt cx="84" cy="225"/>
              </a:xfrm>
            </p:grpSpPr>
            <p:sp>
              <p:nvSpPr>
                <p:cNvPr id="18500" name="Oval 123"/>
                <p:cNvSpPr>
                  <a:spLocks noChangeArrowheads="1"/>
                </p:cNvSpPr>
                <p:nvPr/>
              </p:nvSpPr>
              <p:spPr bwMode="auto">
                <a:xfrm>
                  <a:off x="1007" y="1101"/>
                  <a:ext cx="79" cy="7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18501" name="Line 124"/>
                <p:cNvSpPr>
                  <a:spLocks noChangeShapeType="1"/>
                </p:cNvSpPr>
                <p:nvPr/>
              </p:nvSpPr>
              <p:spPr bwMode="auto">
                <a:xfrm>
                  <a:off x="1044" y="1180"/>
                  <a:ext cx="0" cy="9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2" name="Line 125"/>
                <p:cNvSpPr>
                  <a:spLocks noChangeShapeType="1"/>
                </p:cNvSpPr>
                <p:nvPr/>
              </p:nvSpPr>
              <p:spPr bwMode="auto">
                <a:xfrm flipV="1">
                  <a:off x="1044" y="1185"/>
                  <a:ext cx="42"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3" name="Line 126"/>
                <p:cNvSpPr>
                  <a:spLocks noChangeShapeType="1"/>
                </p:cNvSpPr>
                <p:nvPr/>
              </p:nvSpPr>
              <p:spPr bwMode="auto">
                <a:xfrm>
                  <a:off x="1002" y="1185"/>
                  <a:ext cx="42"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4" name="Line 127"/>
                <p:cNvSpPr>
                  <a:spLocks noChangeShapeType="1"/>
                </p:cNvSpPr>
                <p:nvPr/>
              </p:nvSpPr>
              <p:spPr bwMode="auto">
                <a:xfrm>
                  <a:off x="1044" y="1275"/>
                  <a:ext cx="42"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5" name="Line 128"/>
                <p:cNvSpPr>
                  <a:spLocks noChangeShapeType="1"/>
                </p:cNvSpPr>
                <p:nvPr/>
              </p:nvSpPr>
              <p:spPr bwMode="auto">
                <a:xfrm flipV="1">
                  <a:off x="1002" y="1275"/>
                  <a:ext cx="42"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8439" name="Group 129"/>
            <p:cNvGrpSpPr>
              <a:grpSpLocks/>
            </p:cNvGrpSpPr>
            <p:nvPr/>
          </p:nvGrpSpPr>
          <p:grpSpPr bwMode="auto">
            <a:xfrm>
              <a:off x="793" y="3294"/>
              <a:ext cx="995" cy="385"/>
              <a:chOff x="511" y="521"/>
              <a:chExt cx="995" cy="385"/>
            </a:xfrm>
          </p:grpSpPr>
          <p:sp>
            <p:nvSpPr>
              <p:cNvPr id="18490" name="Textfeld 37"/>
              <p:cNvSpPr txBox="1">
                <a:spLocks noChangeArrowheads="1"/>
              </p:cNvSpPr>
              <p:nvPr/>
            </p:nvSpPr>
            <p:spPr bwMode="auto">
              <a:xfrm>
                <a:off x="511" y="732"/>
                <a:ext cx="99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20000"/>
                  </a:spcBef>
                </a:pPr>
                <a:r>
                  <a:rPr lang="de-DE"/>
                  <a:t>Time Administrator</a:t>
                </a:r>
              </a:p>
            </p:txBody>
          </p:sp>
          <p:grpSp>
            <p:nvGrpSpPr>
              <p:cNvPr id="18491" name="Group 131"/>
              <p:cNvGrpSpPr>
                <a:grpSpLocks/>
              </p:cNvGrpSpPr>
              <p:nvPr/>
            </p:nvGrpSpPr>
            <p:grpSpPr bwMode="auto">
              <a:xfrm>
                <a:off x="889" y="521"/>
                <a:ext cx="84" cy="225"/>
                <a:chOff x="1002" y="1101"/>
                <a:chExt cx="84" cy="225"/>
              </a:xfrm>
            </p:grpSpPr>
            <p:sp>
              <p:nvSpPr>
                <p:cNvPr id="18492" name="Oval 132"/>
                <p:cNvSpPr>
                  <a:spLocks noChangeArrowheads="1"/>
                </p:cNvSpPr>
                <p:nvPr/>
              </p:nvSpPr>
              <p:spPr bwMode="auto">
                <a:xfrm>
                  <a:off x="1007" y="1101"/>
                  <a:ext cx="79" cy="7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18493" name="Line 133"/>
                <p:cNvSpPr>
                  <a:spLocks noChangeShapeType="1"/>
                </p:cNvSpPr>
                <p:nvPr/>
              </p:nvSpPr>
              <p:spPr bwMode="auto">
                <a:xfrm>
                  <a:off x="1044" y="1180"/>
                  <a:ext cx="0" cy="9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4" name="Line 134"/>
                <p:cNvSpPr>
                  <a:spLocks noChangeShapeType="1"/>
                </p:cNvSpPr>
                <p:nvPr/>
              </p:nvSpPr>
              <p:spPr bwMode="auto">
                <a:xfrm flipV="1">
                  <a:off x="1044" y="1185"/>
                  <a:ext cx="42"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5" name="Line 135"/>
                <p:cNvSpPr>
                  <a:spLocks noChangeShapeType="1"/>
                </p:cNvSpPr>
                <p:nvPr/>
              </p:nvSpPr>
              <p:spPr bwMode="auto">
                <a:xfrm>
                  <a:off x="1002" y="1185"/>
                  <a:ext cx="42"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6" name="Line 136"/>
                <p:cNvSpPr>
                  <a:spLocks noChangeShapeType="1"/>
                </p:cNvSpPr>
                <p:nvPr/>
              </p:nvSpPr>
              <p:spPr bwMode="auto">
                <a:xfrm>
                  <a:off x="1044" y="1275"/>
                  <a:ext cx="42"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7" name="Line 137"/>
                <p:cNvSpPr>
                  <a:spLocks noChangeShapeType="1"/>
                </p:cNvSpPr>
                <p:nvPr/>
              </p:nvSpPr>
              <p:spPr bwMode="auto">
                <a:xfrm flipV="1">
                  <a:off x="1002" y="1275"/>
                  <a:ext cx="42"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8440" name="Group 138"/>
            <p:cNvGrpSpPr>
              <a:grpSpLocks/>
            </p:cNvGrpSpPr>
            <p:nvPr/>
          </p:nvGrpSpPr>
          <p:grpSpPr bwMode="auto">
            <a:xfrm>
              <a:off x="1845" y="935"/>
              <a:ext cx="1645" cy="364"/>
              <a:chOff x="181" y="521"/>
              <a:chExt cx="1645" cy="364"/>
            </a:xfrm>
          </p:grpSpPr>
          <p:sp>
            <p:nvSpPr>
              <p:cNvPr id="18482" name="Textfeld 37"/>
              <p:cNvSpPr txBox="1">
                <a:spLocks noChangeArrowheads="1"/>
              </p:cNvSpPr>
              <p:nvPr/>
            </p:nvSpPr>
            <p:spPr bwMode="auto">
              <a:xfrm>
                <a:off x="181" y="711"/>
                <a:ext cx="16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20000"/>
                  </a:spcBef>
                </a:pPr>
                <a:r>
                  <a:rPr lang="de-DE"/>
                  <a:t>Personnel Development Manager</a:t>
                </a:r>
              </a:p>
            </p:txBody>
          </p:sp>
          <p:grpSp>
            <p:nvGrpSpPr>
              <p:cNvPr id="18483" name="Group 140"/>
              <p:cNvGrpSpPr>
                <a:grpSpLocks/>
              </p:cNvGrpSpPr>
              <p:nvPr/>
            </p:nvGrpSpPr>
            <p:grpSpPr bwMode="auto">
              <a:xfrm>
                <a:off x="889" y="521"/>
                <a:ext cx="84" cy="225"/>
                <a:chOff x="1002" y="1101"/>
                <a:chExt cx="84" cy="225"/>
              </a:xfrm>
            </p:grpSpPr>
            <p:sp>
              <p:nvSpPr>
                <p:cNvPr id="18484" name="Oval 141"/>
                <p:cNvSpPr>
                  <a:spLocks noChangeArrowheads="1"/>
                </p:cNvSpPr>
                <p:nvPr/>
              </p:nvSpPr>
              <p:spPr bwMode="auto">
                <a:xfrm>
                  <a:off x="1007" y="1101"/>
                  <a:ext cx="79" cy="7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18485" name="Line 142"/>
                <p:cNvSpPr>
                  <a:spLocks noChangeShapeType="1"/>
                </p:cNvSpPr>
                <p:nvPr/>
              </p:nvSpPr>
              <p:spPr bwMode="auto">
                <a:xfrm>
                  <a:off x="1044" y="1180"/>
                  <a:ext cx="0" cy="9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6" name="Line 143"/>
                <p:cNvSpPr>
                  <a:spLocks noChangeShapeType="1"/>
                </p:cNvSpPr>
                <p:nvPr/>
              </p:nvSpPr>
              <p:spPr bwMode="auto">
                <a:xfrm flipV="1">
                  <a:off x="1044" y="1185"/>
                  <a:ext cx="42"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7" name="Line 144"/>
                <p:cNvSpPr>
                  <a:spLocks noChangeShapeType="1"/>
                </p:cNvSpPr>
                <p:nvPr/>
              </p:nvSpPr>
              <p:spPr bwMode="auto">
                <a:xfrm>
                  <a:off x="1002" y="1185"/>
                  <a:ext cx="42"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8" name="Line 145"/>
                <p:cNvSpPr>
                  <a:spLocks noChangeShapeType="1"/>
                </p:cNvSpPr>
                <p:nvPr/>
              </p:nvSpPr>
              <p:spPr bwMode="auto">
                <a:xfrm>
                  <a:off x="1044" y="1275"/>
                  <a:ext cx="42"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9" name="Line 146"/>
                <p:cNvSpPr>
                  <a:spLocks noChangeShapeType="1"/>
                </p:cNvSpPr>
                <p:nvPr/>
              </p:nvSpPr>
              <p:spPr bwMode="auto">
                <a:xfrm flipV="1">
                  <a:off x="1002" y="1275"/>
                  <a:ext cx="42"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8441" name="Group 147"/>
            <p:cNvGrpSpPr>
              <a:grpSpLocks/>
            </p:cNvGrpSpPr>
            <p:nvPr/>
          </p:nvGrpSpPr>
          <p:grpSpPr bwMode="auto">
            <a:xfrm>
              <a:off x="3969" y="935"/>
              <a:ext cx="1036" cy="385"/>
              <a:chOff x="512" y="521"/>
              <a:chExt cx="1036" cy="385"/>
            </a:xfrm>
          </p:grpSpPr>
          <p:sp>
            <p:nvSpPr>
              <p:cNvPr id="18474" name="Textfeld 37"/>
              <p:cNvSpPr txBox="1">
                <a:spLocks noChangeArrowheads="1"/>
              </p:cNvSpPr>
              <p:nvPr/>
            </p:nvSpPr>
            <p:spPr bwMode="auto">
              <a:xfrm>
                <a:off x="512" y="732"/>
                <a:ext cx="103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20000"/>
                  </a:spcBef>
                </a:pPr>
                <a:r>
                  <a:rPr lang="de-DE"/>
                  <a:t>Head of Department</a:t>
                </a:r>
              </a:p>
            </p:txBody>
          </p:sp>
          <p:grpSp>
            <p:nvGrpSpPr>
              <p:cNvPr id="18475" name="Group 149"/>
              <p:cNvGrpSpPr>
                <a:grpSpLocks/>
              </p:cNvGrpSpPr>
              <p:nvPr/>
            </p:nvGrpSpPr>
            <p:grpSpPr bwMode="auto">
              <a:xfrm>
                <a:off x="889" y="521"/>
                <a:ext cx="84" cy="225"/>
                <a:chOff x="1002" y="1101"/>
                <a:chExt cx="84" cy="225"/>
              </a:xfrm>
            </p:grpSpPr>
            <p:sp>
              <p:nvSpPr>
                <p:cNvPr id="18476" name="Oval 150"/>
                <p:cNvSpPr>
                  <a:spLocks noChangeArrowheads="1"/>
                </p:cNvSpPr>
                <p:nvPr/>
              </p:nvSpPr>
              <p:spPr bwMode="auto">
                <a:xfrm>
                  <a:off x="1007" y="1101"/>
                  <a:ext cx="79" cy="7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18477" name="Line 151"/>
                <p:cNvSpPr>
                  <a:spLocks noChangeShapeType="1"/>
                </p:cNvSpPr>
                <p:nvPr/>
              </p:nvSpPr>
              <p:spPr bwMode="auto">
                <a:xfrm>
                  <a:off x="1044" y="1180"/>
                  <a:ext cx="0" cy="9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78" name="Line 152"/>
                <p:cNvSpPr>
                  <a:spLocks noChangeShapeType="1"/>
                </p:cNvSpPr>
                <p:nvPr/>
              </p:nvSpPr>
              <p:spPr bwMode="auto">
                <a:xfrm flipV="1">
                  <a:off x="1044" y="1185"/>
                  <a:ext cx="42"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79" name="Line 153"/>
                <p:cNvSpPr>
                  <a:spLocks noChangeShapeType="1"/>
                </p:cNvSpPr>
                <p:nvPr/>
              </p:nvSpPr>
              <p:spPr bwMode="auto">
                <a:xfrm>
                  <a:off x="1002" y="1185"/>
                  <a:ext cx="42"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0" name="Line 154"/>
                <p:cNvSpPr>
                  <a:spLocks noChangeShapeType="1"/>
                </p:cNvSpPr>
                <p:nvPr/>
              </p:nvSpPr>
              <p:spPr bwMode="auto">
                <a:xfrm>
                  <a:off x="1044" y="1275"/>
                  <a:ext cx="42"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1" name="Line 155"/>
                <p:cNvSpPr>
                  <a:spLocks noChangeShapeType="1"/>
                </p:cNvSpPr>
                <p:nvPr/>
              </p:nvSpPr>
              <p:spPr bwMode="auto">
                <a:xfrm flipV="1">
                  <a:off x="1002" y="1275"/>
                  <a:ext cx="42"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8442" name="Group 160"/>
            <p:cNvGrpSpPr>
              <a:grpSpLocks/>
            </p:cNvGrpSpPr>
            <p:nvPr/>
          </p:nvGrpSpPr>
          <p:grpSpPr bwMode="auto">
            <a:xfrm>
              <a:off x="3094" y="2931"/>
              <a:ext cx="1082" cy="385"/>
              <a:chOff x="457" y="521"/>
              <a:chExt cx="1082" cy="385"/>
            </a:xfrm>
          </p:grpSpPr>
          <p:sp>
            <p:nvSpPr>
              <p:cNvPr id="18466" name="Textfeld 37"/>
              <p:cNvSpPr txBox="1">
                <a:spLocks noChangeArrowheads="1"/>
              </p:cNvSpPr>
              <p:nvPr/>
            </p:nvSpPr>
            <p:spPr bwMode="auto">
              <a:xfrm>
                <a:off x="457" y="732"/>
                <a:ext cx="108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20000"/>
                  </a:spcBef>
                </a:pPr>
                <a:r>
                  <a:rPr lang="de-DE"/>
                  <a:t>Travel  Administrator</a:t>
                </a:r>
              </a:p>
            </p:txBody>
          </p:sp>
          <p:grpSp>
            <p:nvGrpSpPr>
              <p:cNvPr id="18467" name="Group 162"/>
              <p:cNvGrpSpPr>
                <a:grpSpLocks/>
              </p:cNvGrpSpPr>
              <p:nvPr/>
            </p:nvGrpSpPr>
            <p:grpSpPr bwMode="auto">
              <a:xfrm>
                <a:off x="889" y="521"/>
                <a:ext cx="84" cy="225"/>
                <a:chOff x="1002" y="1101"/>
                <a:chExt cx="84" cy="225"/>
              </a:xfrm>
            </p:grpSpPr>
            <p:sp>
              <p:nvSpPr>
                <p:cNvPr id="18468" name="Oval 163"/>
                <p:cNvSpPr>
                  <a:spLocks noChangeArrowheads="1"/>
                </p:cNvSpPr>
                <p:nvPr/>
              </p:nvSpPr>
              <p:spPr bwMode="auto">
                <a:xfrm>
                  <a:off x="1007" y="1101"/>
                  <a:ext cx="79" cy="7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18469" name="Line 164"/>
                <p:cNvSpPr>
                  <a:spLocks noChangeShapeType="1"/>
                </p:cNvSpPr>
                <p:nvPr/>
              </p:nvSpPr>
              <p:spPr bwMode="auto">
                <a:xfrm>
                  <a:off x="1044" y="1180"/>
                  <a:ext cx="0" cy="9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70" name="Line 165"/>
                <p:cNvSpPr>
                  <a:spLocks noChangeShapeType="1"/>
                </p:cNvSpPr>
                <p:nvPr/>
              </p:nvSpPr>
              <p:spPr bwMode="auto">
                <a:xfrm flipV="1">
                  <a:off x="1044" y="1185"/>
                  <a:ext cx="42"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71" name="Line 166"/>
                <p:cNvSpPr>
                  <a:spLocks noChangeShapeType="1"/>
                </p:cNvSpPr>
                <p:nvPr/>
              </p:nvSpPr>
              <p:spPr bwMode="auto">
                <a:xfrm>
                  <a:off x="1002" y="1185"/>
                  <a:ext cx="42"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72" name="Line 167"/>
                <p:cNvSpPr>
                  <a:spLocks noChangeShapeType="1"/>
                </p:cNvSpPr>
                <p:nvPr/>
              </p:nvSpPr>
              <p:spPr bwMode="auto">
                <a:xfrm>
                  <a:off x="1044" y="1275"/>
                  <a:ext cx="42"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73" name="Line 168"/>
                <p:cNvSpPr>
                  <a:spLocks noChangeShapeType="1"/>
                </p:cNvSpPr>
                <p:nvPr/>
              </p:nvSpPr>
              <p:spPr bwMode="auto">
                <a:xfrm flipV="1">
                  <a:off x="1002" y="1275"/>
                  <a:ext cx="42"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8443" name="Rectangle 13"/>
            <p:cNvSpPr>
              <a:spLocks noChangeArrowheads="1"/>
            </p:cNvSpPr>
            <p:nvPr/>
          </p:nvSpPr>
          <p:spPr bwMode="auto">
            <a:xfrm rot="-2862430">
              <a:off x="2169" y="2081"/>
              <a:ext cx="1045" cy="284"/>
            </a:xfrm>
            <a:prstGeom prst="rect">
              <a:avLst/>
            </a:prstGeom>
            <a:solidFill>
              <a:srgbClr val="FFFFE1"/>
            </a:solidFill>
            <a:ln w="12700">
              <a:solidFill>
                <a:srgbClr val="808080"/>
              </a:solidFill>
              <a:miter lim="800000"/>
              <a:headEnd/>
              <a:tailEnd/>
            </a:ln>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20000"/>
                </a:spcBef>
              </a:pPr>
              <a:r>
                <a:rPr lang="de-DE"/>
                <a:t>Talent Management</a:t>
              </a:r>
            </a:p>
          </p:txBody>
        </p:sp>
        <p:sp>
          <p:nvSpPr>
            <p:cNvPr id="18444" name="Rectangle 13"/>
            <p:cNvSpPr>
              <a:spLocks noChangeArrowheads="1"/>
            </p:cNvSpPr>
            <p:nvPr/>
          </p:nvSpPr>
          <p:spPr bwMode="auto">
            <a:xfrm rot="-2893719">
              <a:off x="2537" y="2156"/>
              <a:ext cx="1247" cy="289"/>
            </a:xfrm>
            <a:prstGeom prst="rect">
              <a:avLst/>
            </a:prstGeom>
            <a:solidFill>
              <a:srgbClr val="FFFFE1"/>
            </a:solidFill>
            <a:ln w="12700">
              <a:solidFill>
                <a:srgbClr val="808080"/>
              </a:solidFill>
              <a:miter lim="800000"/>
              <a:headEnd/>
              <a:tailEnd/>
            </a:ln>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20000"/>
                </a:spcBef>
              </a:pPr>
              <a:r>
                <a:rPr lang="de-DE"/>
                <a:t>Performancemanagement</a:t>
              </a:r>
            </a:p>
          </p:txBody>
        </p:sp>
        <p:sp>
          <p:nvSpPr>
            <p:cNvPr id="18445" name="Rectangle 44"/>
            <p:cNvSpPr>
              <a:spLocks noChangeArrowheads="1"/>
            </p:cNvSpPr>
            <p:nvPr/>
          </p:nvSpPr>
          <p:spPr bwMode="auto">
            <a:xfrm rot="-2794526">
              <a:off x="1539" y="2082"/>
              <a:ext cx="1087" cy="324"/>
            </a:xfrm>
            <a:prstGeom prst="rect">
              <a:avLst/>
            </a:prstGeom>
            <a:solidFill>
              <a:srgbClr val="FFFFE1"/>
            </a:solidFill>
            <a:ln w="12700">
              <a:solidFill>
                <a:srgbClr val="808080"/>
              </a:solidFill>
              <a:miter lim="800000"/>
              <a:headEnd/>
              <a:tailEnd/>
            </a:ln>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20000"/>
                </a:spcBef>
              </a:pPr>
              <a:r>
                <a:rPr lang="de-DE"/>
                <a:t>Personnel Development</a:t>
              </a:r>
            </a:p>
          </p:txBody>
        </p:sp>
        <p:sp>
          <p:nvSpPr>
            <p:cNvPr id="18446" name="Rectangle 44"/>
            <p:cNvSpPr>
              <a:spLocks noChangeArrowheads="1"/>
            </p:cNvSpPr>
            <p:nvPr/>
          </p:nvSpPr>
          <p:spPr bwMode="auto">
            <a:xfrm rot="-2941912">
              <a:off x="3918" y="2056"/>
              <a:ext cx="970" cy="324"/>
            </a:xfrm>
            <a:prstGeom prst="rect">
              <a:avLst/>
            </a:prstGeom>
            <a:solidFill>
              <a:srgbClr val="FFFFE1"/>
            </a:solidFill>
            <a:ln w="12700">
              <a:solidFill>
                <a:srgbClr val="808080"/>
              </a:solidFill>
              <a:miter lim="800000"/>
              <a:headEnd/>
              <a:tailEnd/>
            </a:ln>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20000"/>
                </a:spcBef>
              </a:pPr>
              <a:r>
                <a:rPr lang="de-DE"/>
                <a:t>Payroll</a:t>
              </a:r>
            </a:p>
          </p:txBody>
        </p:sp>
        <p:sp>
          <p:nvSpPr>
            <p:cNvPr id="18447" name="Rectangle 44"/>
            <p:cNvSpPr>
              <a:spLocks noChangeArrowheads="1"/>
            </p:cNvSpPr>
            <p:nvPr/>
          </p:nvSpPr>
          <p:spPr bwMode="auto">
            <a:xfrm rot="-3014373">
              <a:off x="4502" y="2047"/>
              <a:ext cx="968" cy="324"/>
            </a:xfrm>
            <a:prstGeom prst="rect">
              <a:avLst/>
            </a:prstGeom>
            <a:solidFill>
              <a:srgbClr val="FFFFE1"/>
            </a:solidFill>
            <a:ln w="12700">
              <a:solidFill>
                <a:srgbClr val="808080"/>
              </a:solidFill>
              <a:miter lim="800000"/>
              <a:headEnd/>
              <a:tailEnd/>
            </a:ln>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20000"/>
                </a:spcBef>
              </a:pPr>
              <a:r>
                <a:rPr lang="de-DE"/>
                <a:t>Personnel Controlling</a:t>
              </a:r>
            </a:p>
          </p:txBody>
        </p:sp>
        <p:sp>
          <p:nvSpPr>
            <p:cNvPr id="18448" name="Rectangle 44"/>
            <p:cNvSpPr>
              <a:spLocks noChangeArrowheads="1"/>
            </p:cNvSpPr>
            <p:nvPr/>
          </p:nvSpPr>
          <p:spPr bwMode="auto">
            <a:xfrm rot="-2908997">
              <a:off x="3425" y="2009"/>
              <a:ext cx="866" cy="324"/>
            </a:xfrm>
            <a:prstGeom prst="rect">
              <a:avLst/>
            </a:prstGeom>
            <a:solidFill>
              <a:srgbClr val="FFFFE1"/>
            </a:solidFill>
            <a:ln w="12700">
              <a:solidFill>
                <a:srgbClr val="808080"/>
              </a:solidFill>
              <a:miter lim="800000"/>
              <a:headEnd/>
              <a:tailEnd/>
            </a:ln>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20000"/>
                </a:spcBef>
              </a:pPr>
              <a:r>
                <a:rPr lang="de-DE"/>
                <a:t>Travel Management</a:t>
              </a:r>
            </a:p>
          </p:txBody>
        </p:sp>
        <p:sp>
          <p:nvSpPr>
            <p:cNvPr id="18449" name="Line 201"/>
            <p:cNvSpPr>
              <a:spLocks noChangeShapeType="1"/>
            </p:cNvSpPr>
            <p:nvPr/>
          </p:nvSpPr>
          <p:spPr bwMode="auto">
            <a:xfrm>
              <a:off x="1111" y="1344"/>
              <a:ext cx="0" cy="317"/>
            </a:xfrm>
            <a:prstGeom prst="line">
              <a:avLst/>
            </a:prstGeom>
            <a:noFill/>
            <a:ln w="19050">
              <a:solidFill>
                <a:srgbClr val="80808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8450" name="Line 202"/>
            <p:cNvSpPr>
              <a:spLocks noChangeShapeType="1"/>
            </p:cNvSpPr>
            <p:nvPr/>
          </p:nvSpPr>
          <p:spPr bwMode="auto">
            <a:xfrm flipV="1">
              <a:off x="1202" y="2886"/>
              <a:ext cx="0" cy="317"/>
            </a:xfrm>
            <a:prstGeom prst="line">
              <a:avLst/>
            </a:prstGeom>
            <a:noFill/>
            <a:ln w="19050">
              <a:solidFill>
                <a:srgbClr val="80808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8451" name="Line 203"/>
            <p:cNvSpPr>
              <a:spLocks noChangeShapeType="1"/>
            </p:cNvSpPr>
            <p:nvPr/>
          </p:nvSpPr>
          <p:spPr bwMode="auto">
            <a:xfrm flipH="1">
              <a:off x="2381" y="1344"/>
              <a:ext cx="181" cy="317"/>
            </a:xfrm>
            <a:prstGeom prst="line">
              <a:avLst/>
            </a:prstGeom>
            <a:noFill/>
            <a:ln w="19050">
              <a:solidFill>
                <a:srgbClr val="80808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8452" name="Line 204"/>
            <p:cNvSpPr>
              <a:spLocks noChangeShapeType="1"/>
            </p:cNvSpPr>
            <p:nvPr/>
          </p:nvSpPr>
          <p:spPr bwMode="auto">
            <a:xfrm>
              <a:off x="2653" y="1344"/>
              <a:ext cx="227" cy="317"/>
            </a:xfrm>
            <a:prstGeom prst="line">
              <a:avLst/>
            </a:prstGeom>
            <a:noFill/>
            <a:ln w="19050">
              <a:solidFill>
                <a:srgbClr val="80808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8453" name="Line 206"/>
            <p:cNvSpPr>
              <a:spLocks noChangeShapeType="1"/>
            </p:cNvSpPr>
            <p:nvPr/>
          </p:nvSpPr>
          <p:spPr bwMode="auto">
            <a:xfrm flipH="1">
              <a:off x="3696" y="1344"/>
              <a:ext cx="590" cy="272"/>
            </a:xfrm>
            <a:prstGeom prst="line">
              <a:avLst/>
            </a:prstGeom>
            <a:noFill/>
            <a:ln w="19050">
              <a:solidFill>
                <a:srgbClr val="80808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grpSp>
          <p:nvGrpSpPr>
            <p:cNvPr id="18454" name="Group 207"/>
            <p:cNvGrpSpPr>
              <a:grpSpLocks/>
            </p:cNvGrpSpPr>
            <p:nvPr/>
          </p:nvGrpSpPr>
          <p:grpSpPr bwMode="auto">
            <a:xfrm>
              <a:off x="3928" y="3273"/>
              <a:ext cx="683" cy="385"/>
              <a:chOff x="667" y="521"/>
              <a:chExt cx="683" cy="385"/>
            </a:xfrm>
          </p:grpSpPr>
          <p:sp>
            <p:nvSpPr>
              <p:cNvPr id="18458" name="Textfeld 37"/>
              <p:cNvSpPr txBox="1">
                <a:spLocks noChangeArrowheads="1"/>
              </p:cNvSpPr>
              <p:nvPr/>
            </p:nvSpPr>
            <p:spPr bwMode="auto">
              <a:xfrm>
                <a:off x="667" y="732"/>
                <a:ext cx="68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20000"/>
                  </a:spcBef>
                </a:pPr>
                <a:r>
                  <a:rPr lang="de-DE"/>
                  <a:t>Billing Clerk</a:t>
                </a:r>
              </a:p>
            </p:txBody>
          </p:sp>
          <p:grpSp>
            <p:nvGrpSpPr>
              <p:cNvPr id="18459" name="Group 209"/>
              <p:cNvGrpSpPr>
                <a:grpSpLocks/>
              </p:cNvGrpSpPr>
              <p:nvPr/>
            </p:nvGrpSpPr>
            <p:grpSpPr bwMode="auto">
              <a:xfrm>
                <a:off x="889" y="521"/>
                <a:ext cx="84" cy="225"/>
                <a:chOff x="1002" y="1101"/>
                <a:chExt cx="84" cy="225"/>
              </a:xfrm>
            </p:grpSpPr>
            <p:sp>
              <p:nvSpPr>
                <p:cNvPr id="18460" name="Oval 210"/>
                <p:cNvSpPr>
                  <a:spLocks noChangeArrowheads="1"/>
                </p:cNvSpPr>
                <p:nvPr/>
              </p:nvSpPr>
              <p:spPr bwMode="auto">
                <a:xfrm>
                  <a:off x="1007" y="1101"/>
                  <a:ext cx="79" cy="7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18461" name="Line 211"/>
                <p:cNvSpPr>
                  <a:spLocks noChangeShapeType="1"/>
                </p:cNvSpPr>
                <p:nvPr/>
              </p:nvSpPr>
              <p:spPr bwMode="auto">
                <a:xfrm>
                  <a:off x="1044" y="1180"/>
                  <a:ext cx="0" cy="9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62" name="Line 212"/>
                <p:cNvSpPr>
                  <a:spLocks noChangeShapeType="1"/>
                </p:cNvSpPr>
                <p:nvPr/>
              </p:nvSpPr>
              <p:spPr bwMode="auto">
                <a:xfrm flipV="1">
                  <a:off x="1044" y="1185"/>
                  <a:ext cx="42"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63" name="Line 213"/>
                <p:cNvSpPr>
                  <a:spLocks noChangeShapeType="1"/>
                </p:cNvSpPr>
                <p:nvPr/>
              </p:nvSpPr>
              <p:spPr bwMode="auto">
                <a:xfrm>
                  <a:off x="1002" y="1185"/>
                  <a:ext cx="42"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64" name="Line 214"/>
                <p:cNvSpPr>
                  <a:spLocks noChangeShapeType="1"/>
                </p:cNvSpPr>
                <p:nvPr/>
              </p:nvSpPr>
              <p:spPr bwMode="auto">
                <a:xfrm>
                  <a:off x="1044" y="1275"/>
                  <a:ext cx="42"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65" name="Line 215"/>
                <p:cNvSpPr>
                  <a:spLocks noChangeShapeType="1"/>
                </p:cNvSpPr>
                <p:nvPr/>
              </p:nvSpPr>
              <p:spPr bwMode="auto">
                <a:xfrm flipV="1">
                  <a:off x="1002" y="1275"/>
                  <a:ext cx="42" cy="5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8455" name="Line 216"/>
            <p:cNvSpPr>
              <a:spLocks noChangeShapeType="1"/>
            </p:cNvSpPr>
            <p:nvPr/>
          </p:nvSpPr>
          <p:spPr bwMode="auto">
            <a:xfrm flipV="1">
              <a:off x="4195" y="2886"/>
              <a:ext cx="0" cy="317"/>
            </a:xfrm>
            <a:prstGeom prst="line">
              <a:avLst/>
            </a:prstGeom>
            <a:noFill/>
            <a:ln w="19050">
              <a:solidFill>
                <a:srgbClr val="80808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8456" name="Line 229"/>
            <p:cNvSpPr>
              <a:spLocks noChangeShapeType="1"/>
            </p:cNvSpPr>
            <p:nvPr/>
          </p:nvSpPr>
          <p:spPr bwMode="auto">
            <a:xfrm>
              <a:off x="4468" y="1344"/>
              <a:ext cx="544" cy="272"/>
            </a:xfrm>
            <a:prstGeom prst="line">
              <a:avLst/>
            </a:prstGeom>
            <a:noFill/>
            <a:ln w="19050">
              <a:solidFill>
                <a:srgbClr val="80808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8457" name="Line 230"/>
            <p:cNvSpPr>
              <a:spLocks noChangeShapeType="1"/>
            </p:cNvSpPr>
            <p:nvPr/>
          </p:nvSpPr>
          <p:spPr bwMode="auto">
            <a:xfrm flipV="1">
              <a:off x="3560" y="2568"/>
              <a:ext cx="0" cy="317"/>
            </a:xfrm>
            <a:prstGeom prst="line">
              <a:avLst/>
            </a:prstGeom>
            <a:noFill/>
            <a:ln w="19050">
              <a:solidFill>
                <a:srgbClr val="80808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grpSp>
    </p:spTree>
    <p:extLst>
      <p:ext uri="{BB962C8B-B14F-4D97-AF65-F5344CB8AC3E}">
        <p14:creationId xmlns:p14="http://schemas.microsoft.com/office/powerpoint/2010/main" val="31149727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el 1"/>
          <p:cNvSpPr>
            <a:spLocks noGrp="1"/>
          </p:cNvSpPr>
          <p:nvPr>
            <p:ph type="title"/>
          </p:nvPr>
        </p:nvSpPr>
        <p:spPr/>
        <p:txBody>
          <a:bodyPr/>
          <a:lstStyle/>
          <a:p>
            <a:r>
              <a:rPr lang="en-US" smtClean="0"/>
              <a:t>HCM Processes - Organizational Management</a:t>
            </a:r>
          </a:p>
        </p:txBody>
      </p:sp>
      <p:sp>
        <p:nvSpPr>
          <p:cNvPr id="19459" name="Inhaltsplatzhalter 2"/>
          <p:cNvSpPr>
            <a:spLocks noGrp="1"/>
          </p:cNvSpPr>
          <p:nvPr>
            <p:ph idx="1"/>
          </p:nvPr>
        </p:nvSpPr>
        <p:spPr>
          <a:xfrm>
            <a:off x="428625" y="1285875"/>
            <a:ext cx="8064500" cy="4857750"/>
          </a:xfrm>
        </p:spPr>
        <p:txBody>
          <a:bodyPr/>
          <a:lstStyle/>
          <a:p>
            <a:pPr lvl="1">
              <a:lnSpc>
                <a:spcPct val="150000"/>
              </a:lnSpc>
            </a:pPr>
            <a:r>
              <a:rPr lang="en-US" sz="1800" smtClean="0"/>
              <a:t>Model the organizational structure of your enterprise</a:t>
            </a:r>
          </a:p>
          <a:p>
            <a:pPr lvl="1">
              <a:lnSpc>
                <a:spcPct val="150000"/>
              </a:lnSpc>
            </a:pPr>
            <a:r>
              <a:rPr lang="en-US" sz="1800" smtClean="0"/>
              <a:t>Create, change and delimit organizational units</a:t>
            </a:r>
          </a:p>
          <a:p>
            <a:pPr lvl="1">
              <a:lnSpc>
                <a:spcPct val="150000"/>
              </a:lnSpc>
            </a:pPr>
            <a:r>
              <a:rPr lang="en-US" sz="1800" smtClean="0"/>
              <a:t>Create, change and delimit jobs</a:t>
            </a:r>
          </a:p>
          <a:p>
            <a:pPr lvl="1">
              <a:lnSpc>
                <a:spcPct val="150000"/>
              </a:lnSpc>
            </a:pPr>
            <a:r>
              <a:rPr lang="en-US" sz="1800" smtClean="0"/>
              <a:t>Create, change and delimit positions</a:t>
            </a:r>
          </a:p>
          <a:p>
            <a:pPr lvl="1">
              <a:lnSpc>
                <a:spcPct val="150000"/>
              </a:lnSpc>
            </a:pPr>
            <a:r>
              <a:rPr lang="en-US" sz="1800" smtClean="0"/>
              <a:t>Analyze an organizational unit to define</a:t>
            </a:r>
          </a:p>
          <a:p>
            <a:pPr lvl="1">
              <a:lnSpc>
                <a:spcPct val="150000"/>
              </a:lnSpc>
              <a:buFontTx/>
              <a:buNone/>
            </a:pPr>
            <a:r>
              <a:rPr lang="en-US" sz="1800" smtClean="0"/>
              <a:t>	workforce requirements and personnel cost planning</a:t>
            </a:r>
          </a:p>
          <a:p>
            <a:pPr lvl="1">
              <a:lnSpc>
                <a:spcPct val="150000"/>
              </a:lnSpc>
            </a:pPr>
            <a:r>
              <a:rPr lang="en-US" sz="1800" smtClean="0"/>
              <a:t>Create further organizational units for planning </a:t>
            </a:r>
          </a:p>
          <a:p>
            <a:pPr lvl="1">
              <a:lnSpc>
                <a:spcPct val="150000"/>
              </a:lnSpc>
              <a:buFontTx/>
              <a:buNone/>
            </a:pPr>
            <a:r>
              <a:rPr lang="en-US" sz="1800" smtClean="0"/>
              <a:t>	scenarios or simulations</a:t>
            </a:r>
          </a:p>
          <a:p>
            <a:pPr lvl="1">
              <a:buFontTx/>
              <a:buNone/>
            </a:pPr>
            <a:endParaRPr lang="en-US" sz="1800" smtClean="0"/>
          </a:p>
        </p:txBody>
      </p:sp>
      <p:grpSp>
        <p:nvGrpSpPr>
          <p:cNvPr id="19460" name="Group 82"/>
          <p:cNvGrpSpPr>
            <a:grpSpLocks/>
          </p:cNvGrpSpPr>
          <p:nvPr/>
        </p:nvGrpSpPr>
        <p:grpSpPr bwMode="auto">
          <a:xfrm>
            <a:off x="6443663" y="1412875"/>
            <a:ext cx="2214562" cy="2857500"/>
            <a:chOff x="3703" y="1078"/>
            <a:chExt cx="1626" cy="1944"/>
          </a:xfrm>
        </p:grpSpPr>
        <p:pic>
          <p:nvPicPr>
            <p:cNvPr id="19461" name="Picture 21" descr="j04348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2" y="1078"/>
              <a:ext cx="30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Line 23"/>
            <p:cNvSpPr>
              <a:spLocks noChangeShapeType="1"/>
            </p:cNvSpPr>
            <p:nvPr/>
          </p:nvSpPr>
          <p:spPr bwMode="auto">
            <a:xfrm>
              <a:off x="4468" y="1395"/>
              <a:ext cx="0" cy="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19463" name="Line 24"/>
            <p:cNvSpPr>
              <a:spLocks noChangeShapeType="1"/>
            </p:cNvSpPr>
            <p:nvPr/>
          </p:nvSpPr>
          <p:spPr bwMode="auto">
            <a:xfrm>
              <a:off x="4150" y="1486"/>
              <a:ext cx="63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pic>
          <p:nvPicPr>
            <p:cNvPr id="19464" name="Picture 25" descr="j04348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4" y="1577"/>
              <a:ext cx="318"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5" name="Picture 26" descr="j043488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3" y="2212"/>
              <a:ext cx="26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6" name="Line 27"/>
            <p:cNvSpPr>
              <a:spLocks noChangeShapeType="1"/>
            </p:cNvSpPr>
            <p:nvPr/>
          </p:nvSpPr>
          <p:spPr bwMode="auto">
            <a:xfrm>
              <a:off x="4150" y="1486"/>
              <a:ext cx="0" cy="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19467" name="Line 28"/>
            <p:cNvSpPr>
              <a:spLocks noChangeShapeType="1"/>
            </p:cNvSpPr>
            <p:nvPr/>
          </p:nvSpPr>
          <p:spPr bwMode="auto">
            <a:xfrm>
              <a:off x="4785" y="1486"/>
              <a:ext cx="0" cy="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19468" name="Line 29"/>
            <p:cNvSpPr>
              <a:spLocks noChangeShapeType="1"/>
            </p:cNvSpPr>
            <p:nvPr/>
          </p:nvSpPr>
          <p:spPr bwMode="auto">
            <a:xfrm>
              <a:off x="4105" y="2076"/>
              <a:ext cx="0" cy="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pic>
          <p:nvPicPr>
            <p:cNvPr id="19469" name="Picture 31" descr="j04348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0" y="1577"/>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0" name="Line 32"/>
            <p:cNvSpPr>
              <a:spLocks noChangeShapeType="1"/>
            </p:cNvSpPr>
            <p:nvPr/>
          </p:nvSpPr>
          <p:spPr bwMode="auto">
            <a:xfrm>
              <a:off x="3833" y="2076"/>
              <a:ext cx="5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19471" name="Line 34"/>
            <p:cNvSpPr>
              <a:spLocks noChangeShapeType="1"/>
            </p:cNvSpPr>
            <p:nvPr/>
          </p:nvSpPr>
          <p:spPr bwMode="auto">
            <a:xfrm>
              <a:off x="4377" y="2076"/>
              <a:ext cx="0" cy="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19472" name="Line 35"/>
            <p:cNvSpPr>
              <a:spLocks noChangeShapeType="1"/>
            </p:cNvSpPr>
            <p:nvPr/>
          </p:nvSpPr>
          <p:spPr bwMode="auto">
            <a:xfrm>
              <a:off x="3833" y="2076"/>
              <a:ext cx="0" cy="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pic>
          <p:nvPicPr>
            <p:cNvPr id="19473" name="Picture 37" descr="j043488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1" y="2212"/>
              <a:ext cx="267"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4" name="Line 38"/>
            <p:cNvSpPr>
              <a:spLocks noChangeShapeType="1"/>
            </p:cNvSpPr>
            <p:nvPr/>
          </p:nvSpPr>
          <p:spPr bwMode="auto">
            <a:xfrm>
              <a:off x="4105" y="1940"/>
              <a:ext cx="0" cy="1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19475" name="Line 39"/>
            <p:cNvSpPr>
              <a:spLocks noChangeShapeType="1"/>
            </p:cNvSpPr>
            <p:nvPr/>
          </p:nvSpPr>
          <p:spPr bwMode="auto">
            <a:xfrm>
              <a:off x="4831" y="1940"/>
              <a:ext cx="0" cy="1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19476" name="Line 40"/>
            <p:cNvSpPr>
              <a:spLocks noChangeShapeType="1"/>
            </p:cNvSpPr>
            <p:nvPr/>
          </p:nvSpPr>
          <p:spPr bwMode="auto">
            <a:xfrm>
              <a:off x="4650" y="2077"/>
              <a:ext cx="3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19477" name="Line 41"/>
            <p:cNvSpPr>
              <a:spLocks noChangeShapeType="1"/>
            </p:cNvSpPr>
            <p:nvPr/>
          </p:nvSpPr>
          <p:spPr bwMode="auto">
            <a:xfrm>
              <a:off x="5012" y="2077"/>
              <a:ext cx="0" cy="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pic>
          <p:nvPicPr>
            <p:cNvPr id="19478" name="Picture 42" descr="j04348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4" y="2213"/>
              <a:ext cx="27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9" name="Line 44"/>
            <p:cNvSpPr>
              <a:spLocks noChangeShapeType="1"/>
            </p:cNvSpPr>
            <p:nvPr/>
          </p:nvSpPr>
          <p:spPr bwMode="auto">
            <a:xfrm>
              <a:off x="4649" y="2077"/>
              <a:ext cx="0" cy="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pic>
          <p:nvPicPr>
            <p:cNvPr id="19480" name="Picture 45" descr="j043262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89" y="2212"/>
              <a:ext cx="25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81" name="Picture 46" descr="j043488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1" y="2213"/>
              <a:ext cx="267"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82" name="Line 70"/>
            <p:cNvSpPr>
              <a:spLocks noChangeShapeType="1"/>
            </p:cNvSpPr>
            <p:nvPr/>
          </p:nvSpPr>
          <p:spPr bwMode="auto">
            <a:xfrm>
              <a:off x="5057" y="2484"/>
              <a:ext cx="1" cy="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19483" name="Line 71"/>
            <p:cNvSpPr>
              <a:spLocks noChangeShapeType="1"/>
            </p:cNvSpPr>
            <p:nvPr/>
          </p:nvSpPr>
          <p:spPr bwMode="auto">
            <a:xfrm>
              <a:off x="4877" y="2620"/>
              <a:ext cx="3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19484" name="Line 72"/>
            <p:cNvSpPr>
              <a:spLocks noChangeShapeType="1"/>
            </p:cNvSpPr>
            <p:nvPr/>
          </p:nvSpPr>
          <p:spPr bwMode="auto">
            <a:xfrm>
              <a:off x="5239" y="2620"/>
              <a:ext cx="0" cy="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19485" name="Line 73"/>
            <p:cNvSpPr>
              <a:spLocks noChangeShapeType="1"/>
            </p:cNvSpPr>
            <p:nvPr/>
          </p:nvSpPr>
          <p:spPr bwMode="auto">
            <a:xfrm>
              <a:off x="4876" y="2620"/>
              <a:ext cx="0" cy="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pic>
          <p:nvPicPr>
            <p:cNvPr id="19486" name="Picture 75" descr="j043488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6" y="2756"/>
              <a:ext cx="26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87" name="Picture 77" descr="j043262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77" y="2756"/>
              <a:ext cx="25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411049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el 1"/>
          <p:cNvSpPr>
            <a:spLocks noGrp="1"/>
          </p:cNvSpPr>
          <p:nvPr>
            <p:ph type="title"/>
          </p:nvPr>
        </p:nvSpPr>
        <p:spPr/>
        <p:txBody>
          <a:bodyPr/>
          <a:lstStyle/>
          <a:p>
            <a:r>
              <a:rPr lang="en-US" smtClean="0"/>
              <a:t>HCM Processes - Personnel Administration	</a:t>
            </a:r>
          </a:p>
        </p:txBody>
      </p:sp>
      <p:sp>
        <p:nvSpPr>
          <p:cNvPr id="22531" name="Inhaltsplatzhalter 2"/>
          <p:cNvSpPr>
            <a:spLocks noGrp="1"/>
          </p:cNvSpPr>
          <p:nvPr>
            <p:ph idx="1"/>
          </p:nvPr>
        </p:nvSpPr>
        <p:spPr>
          <a:xfrm>
            <a:off x="485775" y="1591142"/>
            <a:ext cx="6532563" cy="4857750"/>
          </a:xfrm>
        </p:spPr>
        <p:txBody>
          <a:bodyPr/>
          <a:lstStyle/>
          <a:p>
            <a:pPr marL="342900" lvl="1" indent="-342900">
              <a:lnSpc>
                <a:spcPct val="150000"/>
              </a:lnSpc>
              <a:spcBef>
                <a:spcPct val="50000"/>
              </a:spcBef>
              <a:buFont typeface="Wingdings" pitchFamily="2" charset="2"/>
              <a:buChar char="§"/>
              <a:defRPr/>
            </a:pPr>
            <a:r>
              <a:rPr lang="en-US" sz="1400" dirty="0" smtClean="0">
                <a:ea typeface="+mn-ea"/>
                <a:cs typeface="+mn-cs"/>
              </a:rPr>
              <a:t>Creating and maintaining personnel master data</a:t>
            </a:r>
          </a:p>
          <a:p>
            <a:pPr marL="342900" lvl="1" indent="-342900">
              <a:lnSpc>
                <a:spcPct val="150000"/>
              </a:lnSpc>
              <a:spcBef>
                <a:spcPct val="50000"/>
              </a:spcBef>
              <a:buFont typeface="Wingdings" pitchFamily="2" charset="2"/>
              <a:buChar char="§"/>
              <a:defRPr/>
            </a:pPr>
            <a:r>
              <a:rPr lang="en-US" sz="1400" dirty="0" smtClean="0">
                <a:ea typeface="+mn-ea"/>
                <a:cs typeface="+mn-cs"/>
              </a:rPr>
              <a:t>Plausibility checks </a:t>
            </a:r>
          </a:p>
          <a:p>
            <a:pPr marL="742950" lvl="2" indent="-342900">
              <a:lnSpc>
                <a:spcPct val="150000"/>
              </a:lnSpc>
              <a:spcBef>
                <a:spcPct val="50000"/>
              </a:spcBef>
              <a:buFont typeface="Wingdings" pitchFamily="2" charset="2"/>
              <a:buChar char="§"/>
              <a:defRPr/>
            </a:pPr>
            <a:r>
              <a:rPr lang="en-US" sz="1800" dirty="0" smtClean="0">
                <a:ea typeface="+mn-ea"/>
                <a:cs typeface="+mn-cs"/>
              </a:rPr>
              <a:t>may be performed to detect errors</a:t>
            </a:r>
          </a:p>
          <a:p>
            <a:pPr marL="742950" lvl="2" indent="-342900">
              <a:lnSpc>
                <a:spcPct val="150000"/>
              </a:lnSpc>
              <a:spcBef>
                <a:spcPct val="50000"/>
              </a:spcBef>
              <a:buFont typeface="Wingdings" pitchFamily="2" charset="2"/>
              <a:buChar char="§"/>
              <a:defRPr/>
            </a:pPr>
            <a:r>
              <a:rPr lang="en-US" sz="1800" dirty="0" smtClean="0">
                <a:ea typeface="+mn-ea"/>
                <a:cs typeface="+mn-cs"/>
              </a:rPr>
              <a:t>prevent the transfer of incorrect data </a:t>
            </a:r>
          </a:p>
          <a:p>
            <a:pPr marL="342900" lvl="1" indent="-342900">
              <a:lnSpc>
                <a:spcPct val="150000"/>
              </a:lnSpc>
              <a:spcBef>
                <a:spcPct val="50000"/>
              </a:spcBef>
              <a:buFont typeface="Wingdings" pitchFamily="2" charset="2"/>
              <a:buChar char="§"/>
              <a:defRPr/>
            </a:pPr>
            <a:r>
              <a:rPr lang="en-US" sz="1400" dirty="0" smtClean="0">
                <a:ea typeface="+mn-ea"/>
                <a:cs typeface="+mn-cs"/>
              </a:rPr>
              <a:t>Automatic history </a:t>
            </a:r>
          </a:p>
          <a:p>
            <a:pPr marL="742950" lvl="2" indent="-342900">
              <a:lnSpc>
                <a:spcPct val="150000"/>
              </a:lnSpc>
              <a:spcBef>
                <a:spcPct val="50000"/>
              </a:spcBef>
              <a:buFont typeface="Wingdings" pitchFamily="2" charset="2"/>
              <a:buChar char="§"/>
              <a:defRPr/>
            </a:pPr>
            <a:r>
              <a:rPr lang="en-US" sz="1800" dirty="0" smtClean="0">
                <a:ea typeface="+mn-ea"/>
                <a:cs typeface="+mn-cs"/>
              </a:rPr>
              <a:t>is created w</a:t>
            </a:r>
            <a:r>
              <a:rPr lang="en-US" sz="1800" dirty="0" smtClean="0"/>
              <a:t>hen changing master data</a:t>
            </a:r>
          </a:p>
          <a:p>
            <a:pPr marL="742950" lvl="2" indent="-342900">
              <a:lnSpc>
                <a:spcPct val="150000"/>
              </a:lnSpc>
              <a:spcBef>
                <a:spcPct val="50000"/>
              </a:spcBef>
              <a:buFont typeface="Wingdings" pitchFamily="2" charset="2"/>
              <a:buChar char="§"/>
              <a:defRPr/>
            </a:pPr>
            <a:r>
              <a:rPr lang="en-US" sz="1800" dirty="0" smtClean="0">
                <a:ea typeface="+mn-ea"/>
                <a:cs typeface="+mn-cs"/>
              </a:rPr>
              <a:t>may be used for reporting and the verification of data integrity</a:t>
            </a:r>
          </a:p>
          <a:p>
            <a:pPr marL="342900" lvl="1" indent="-342900">
              <a:lnSpc>
                <a:spcPct val="150000"/>
              </a:lnSpc>
              <a:spcBef>
                <a:spcPct val="50000"/>
              </a:spcBef>
              <a:buFont typeface="Wingdings" pitchFamily="2" charset="2"/>
              <a:buChar char="§"/>
              <a:defRPr/>
            </a:pPr>
            <a:r>
              <a:rPr lang="en-US" sz="1400" dirty="0" smtClean="0">
                <a:ea typeface="+mn-ea"/>
                <a:cs typeface="+mn-cs"/>
              </a:rPr>
              <a:t>Personnel administration sets the data basis for subsequent processes in Human Resource Management and reporting</a:t>
            </a:r>
            <a:endParaRPr lang="de-DE" sz="1400" dirty="0" smtClean="0">
              <a:ea typeface="+mn-ea"/>
              <a:cs typeface="+mn-cs"/>
            </a:endParaRPr>
          </a:p>
        </p:txBody>
      </p:sp>
      <p:pic>
        <p:nvPicPr>
          <p:cNvPr id="20484" name="Picture 4" descr="j04326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9563" y="2708275"/>
            <a:ext cx="17145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54824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p:txBody>
          <a:bodyPr/>
          <a:lstStyle/>
          <a:p>
            <a:r>
              <a:rPr lang="en-US" smtClean="0"/>
              <a:t>HCM Processes - </a:t>
            </a:r>
            <a:r>
              <a:rPr lang="de-DE" smtClean="0"/>
              <a:t>Recruitment</a:t>
            </a:r>
          </a:p>
        </p:txBody>
      </p:sp>
      <p:sp>
        <p:nvSpPr>
          <p:cNvPr id="21507" name="Rectangle 3"/>
          <p:cNvSpPr>
            <a:spLocks noGrp="1" noChangeArrowheads="1"/>
          </p:cNvSpPr>
          <p:nvPr>
            <p:ph idx="1"/>
          </p:nvPr>
        </p:nvSpPr>
        <p:spPr>
          <a:xfrm>
            <a:off x="485775" y="1719916"/>
            <a:ext cx="8064500" cy="4857750"/>
          </a:xfrm>
        </p:spPr>
        <p:txBody>
          <a:bodyPr/>
          <a:lstStyle/>
          <a:p>
            <a:pPr>
              <a:lnSpc>
                <a:spcPct val="150000"/>
              </a:lnSpc>
            </a:pPr>
            <a:r>
              <a:rPr lang="en-US" sz="2000" dirty="0" smtClean="0"/>
              <a:t>Recruitment, choice and setting of applicants</a:t>
            </a:r>
          </a:p>
          <a:p>
            <a:pPr>
              <a:lnSpc>
                <a:spcPct val="150000"/>
              </a:lnSpc>
            </a:pPr>
            <a:r>
              <a:rPr lang="en-US" sz="2000" dirty="0" smtClean="0"/>
              <a:t>External recruitment</a:t>
            </a:r>
          </a:p>
          <a:p>
            <a:pPr>
              <a:lnSpc>
                <a:spcPct val="150000"/>
              </a:lnSpc>
            </a:pPr>
            <a:r>
              <a:rPr lang="en-US" sz="2000" dirty="0" smtClean="0"/>
              <a:t>Internal recruitment</a:t>
            </a:r>
          </a:p>
          <a:p>
            <a:pPr>
              <a:lnSpc>
                <a:spcPct val="150000"/>
              </a:lnSpc>
            </a:pPr>
            <a:r>
              <a:rPr lang="en-US" sz="2000" dirty="0" smtClean="0"/>
              <a:t>Developing a data base for applicants</a:t>
            </a:r>
          </a:p>
          <a:p>
            <a:pPr>
              <a:lnSpc>
                <a:spcPct val="150000"/>
              </a:lnSpc>
            </a:pPr>
            <a:r>
              <a:rPr lang="en-US" sz="2000" dirty="0" smtClean="0"/>
              <a:t>Administration of vacant positions</a:t>
            </a:r>
          </a:p>
          <a:p>
            <a:pPr>
              <a:lnSpc>
                <a:spcPct val="150000"/>
              </a:lnSpc>
            </a:pPr>
            <a:endParaRPr lang="en-US" sz="2000" dirty="0" smtClean="0"/>
          </a:p>
        </p:txBody>
      </p:sp>
      <p:pic>
        <p:nvPicPr>
          <p:cNvPr id="21508" name="Picture 4" descr="j0433151"/>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5364163" y="3787775"/>
            <a:ext cx="2984500"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883523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p:txBody>
          <a:bodyPr/>
          <a:lstStyle/>
          <a:p>
            <a:r>
              <a:rPr lang="en-US" smtClean="0"/>
              <a:t>Recruitment - Organizational Assignment</a:t>
            </a:r>
          </a:p>
        </p:txBody>
      </p:sp>
      <p:pic>
        <p:nvPicPr>
          <p:cNvPr id="22531" name="Picture 5" descr="j04317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2588" y="2060575"/>
            <a:ext cx="10080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8" descr="j04221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7988" y="2060575"/>
            <a:ext cx="1079500"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Text Box 9"/>
          <p:cNvSpPr txBox="1">
            <a:spLocks noChangeArrowheads="1"/>
          </p:cNvSpPr>
          <p:nvPr/>
        </p:nvSpPr>
        <p:spPr bwMode="auto">
          <a:xfrm>
            <a:off x="6542088" y="3141663"/>
            <a:ext cx="16303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r>
              <a:rPr lang="de-DE" sz="1600"/>
              <a:t>Working students</a:t>
            </a:r>
          </a:p>
        </p:txBody>
      </p:sp>
      <p:sp>
        <p:nvSpPr>
          <p:cNvPr id="22534" name="Text Box 11"/>
          <p:cNvSpPr txBox="1">
            <a:spLocks noChangeArrowheads="1"/>
          </p:cNvSpPr>
          <p:nvPr/>
        </p:nvSpPr>
        <p:spPr bwMode="auto">
          <a:xfrm>
            <a:off x="5318125" y="3141663"/>
            <a:ext cx="11509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r>
              <a:rPr lang="de-DE" sz="1600"/>
              <a:t>Actives </a:t>
            </a:r>
          </a:p>
        </p:txBody>
      </p:sp>
      <p:sp>
        <p:nvSpPr>
          <p:cNvPr id="22535" name="Text Box 24"/>
          <p:cNvSpPr txBox="1">
            <a:spLocks noChangeArrowheads="1"/>
          </p:cNvSpPr>
          <p:nvPr/>
        </p:nvSpPr>
        <p:spPr bwMode="auto">
          <a:xfrm>
            <a:off x="4021138" y="4521200"/>
            <a:ext cx="1152525" cy="246063"/>
          </a:xfrm>
          <a:prstGeom prst="rect">
            <a:avLst/>
          </a:prstGeom>
          <a:noFill/>
          <a:ln w="19050">
            <a:solidFill>
              <a:srgbClr val="96969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r>
              <a:rPr lang="de-DE" sz="1600"/>
              <a:t>Employees</a:t>
            </a:r>
          </a:p>
        </p:txBody>
      </p:sp>
      <p:sp>
        <p:nvSpPr>
          <p:cNvPr id="22536" name="Text Box 25"/>
          <p:cNvSpPr txBox="1">
            <a:spLocks noChangeArrowheads="1"/>
          </p:cNvSpPr>
          <p:nvPr/>
        </p:nvSpPr>
        <p:spPr bwMode="auto">
          <a:xfrm>
            <a:off x="5318125" y="4521200"/>
            <a:ext cx="1223963" cy="492125"/>
          </a:xfrm>
          <a:prstGeom prst="rect">
            <a:avLst/>
          </a:prstGeom>
          <a:noFill/>
          <a:ln w="19050">
            <a:solidFill>
              <a:srgbClr val="96969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r>
              <a:rPr lang="de-DE" sz="1600"/>
              <a:t>Leading employees</a:t>
            </a:r>
          </a:p>
        </p:txBody>
      </p:sp>
      <p:sp>
        <p:nvSpPr>
          <p:cNvPr id="22537" name="Text Box 26"/>
          <p:cNvSpPr txBox="1">
            <a:spLocks noChangeArrowheads="1"/>
          </p:cNvSpPr>
          <p:nvPr/>
        </p:nvSpPr>
        <p:spPr bwMode="auto">
          <a:xfrm>
            <a:off x="6764338" y="4498975"/>
            <a:ext cx="1368425" cy="246063"/>
          </a:xfrm>
          <a:prstGeom prst="rect">
            <a:avLst/>
          </a:prstGeom>
          <a:noFill/>
          <a:ln w="19050">
            <a:solidFill>
              <a:srgbClr val="96969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r>
              <a:rPr lang="de-DE" sz="1600"/>
              <a:t>Specialist </a:t>
            </a:r>
          </a:p>
        </p:txBody>
      </p:sp>
      <p:sp>
        <p:nvSpPr>
          <p:cNvPr id="22538" name="Line 27"/>
          <p:cNvSpPr>
            <a:spLocks noChangeShapeType="1"/>
          </p:cNvSpPr>
          <p:nvPr/>
        </p:nvSpPr>
        <p:spPr bwMode="auto">
          <a:xfrm>
            <a:off x="6156325" y="3573463"/>
            <a:ext cx="603250" cy="787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22539" name="Line 28"/>
          <p:cNvSpPr>
            <a:spLocks noChangeShapeType="1"/>
          </p:cNvSpPr>
          <p:nvPr/>
        </p:nvSpPr>
        <p:spPr bwMode="auto">
          <a:xfrm>
            <a:off x="5867400" y="3573463"/>
            <a:ext cx="26988" cy="8588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22540" name="Line 29"/>
          <p:cNvSpPr>
            <a:spLocks noChangeShapeType="1"/>
          </p:cNvSpPr>
          <p:nvPr/>
        </p:nvSpPr>
        <p:spPr bwMode="auto">
          <a:xfrm flipH="1">
            <a:off x="5029200" y="3500438"/>
            <a:ext cx="622300" cy="86042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22541" name="Text Box 4"/>
          <p:cNvSpPr txBox="1">
            <a:spLocks noChangeArrowheads="1"/>
          </p:cNvSpPr>
          <p:nvPr/>
        </p:nvSpPr>
        <p:spPr bwMode="auto">
          <a:xfrm>
            <a:off x="971550" y="2492375"/>
            <a:ext cx="1800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algn="l" eaLnBrk="1" hangingPunct="1"/>
            <a:r>
              <a:rPr lang="en-US" sz="1600"/>
              <a:t>Applicant Group </a:t>
            </a:r>
          </a:p>
        </p:txBody>
      </p:sp>
      <p:sp>
        <p:nvSpPr>
          <p:cNvPr id="22542" name="Text Box 7"/>
          <p:cNvSpPr txBox="1">
            <a:spLocks noChangeArrowheads="1"/>
          </p:cNvSpPr>
          <p:nvPr/>
        </p:nvSpPr>
        <p:spPr bwMode="auto">
          <a:xfrm>
            <a:off x="971550" y="4392613"/>
            <a:ext cx="1800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algn="l" eaLnBrk="1" hangingPunct="1"/>
            <a:r>
              <a:rPr lang="en-US" sz="1600"/>
              <a:t>Applicant Range</a:t>
            </a:r>
          </a:p>
        </p:txBody>
      </p:sp>
      <p:sp>
        <p:nvSpPr>
          <p:cNvPr id="22543" name="Rectangle 17"/>
          <p:cNvSpPr>
            <a:spLocks noChangeArrowheads="1"/>
          </p:cNvSpPr>
          <p:nvPr/>
        </p:nvSpPr>
        <p:spPr bwMode="auto">
          <a:xfrm>
            <a:off x="971550" y="2747963"/>
            <a:ext cx="30956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algn="l"/>
            <a:r>
              <a:rPr lang="en-US" sz="1400" b="0"/>
              <a:t>Structures applicants according to the type of their employment relationship</a:t>
            </a:r>
          </a:p>
        </p:txBody>
      </p:sp>
      <p:sp>
        <p:nvSpPr>
          <p:cNvPr id="22544" name="Rectangle 18"/>
          <p:cNvSpPr>
            <a:spLocks noChangeArrowheads="1"/>
          </p:cNvSpPr>
          <p:nvPr/>
        </p:nvSpPr>
        <p:spPr bwMode="auto">
          <a:xfrm>
            <a:off x="971550" y="4740275"/>
            <a:ext cx="27352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algn="l"/>
            <a:r>
              <a:rPr lang="en-US" sz="1400" b="0"/>
              <a:t>Classifies applicants according to hierarchical or functional criteria</a:t>
            </a:r>
          </a:p>
        </p:txBody>
      </p:sp>
      <p:sp>
        <p:nvSpPr>
          <p:cNvPr id="22545" name="Rechteck 22"/>
          <p:cNvSpPr>
            <a:spLocks noChangeArrowheads="1"/>
          </p:cNvSpPr>
          <p:nvPr/>
        </p:nvSpPr>
        <p:spPr bwMode="auto">
          <a:xfrm>
            <a:off x="684213" y="1412875"/>
            <a:ext cx="66960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algn="l" eaLnBrk="1" hangingPunct="1"/>
            <a:r>
              <a:rPr lang="en-US" sz="1400" b="0"/>
              <a:t>Applicants are assigned to the elements of the applicant structure:</a:t>
            </a:r>
          </a:p>
        </p:txBody>
      </p:sp>
    </p:spTree>
    <p:extLst>
      <p:ext uri="{BB962C8B-B14F-4D97-AF65-F5344CB8AC3E}">
        <p14:creationId xmlns:p14="http://schemas.microsoft.com/office/powerpoint/2010/main" val="3692900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idx="4294967295"/>
          </p:nvPr>
        </p:nvSpPr>
        <p:spPr/>
        <p:txBody>
          <a:bodyPr/>
          <a:lstStyle/>
          <a:p>
            <a:r>
              <a:rPr lang="en-US" smtClean="0"/>
              <a:t>Unit Overview</a:t>
            </a:r>
          </a:p>
        </p:txBody>
      </p:sp>
      <p:sp>
        <p:nvSpPr>
          <p:cNvPr id="5123" name="Rectangle 3"/>
          <p:cNvSpPr>
            <a:spLocks noGrp="1" noChangeArrowheads="1"/>
          </p:cNvSpPr>
          <p:nvPr>
            <p:ph type="body" idx="4294967295"/>
          </p:nvPr>
        </p:nvSpPr>
        <p:spPr/>
        <p:txBody>
          <a:bodyPr/>
          <a:lstStyle/>
          <a:p>
            <a:pPr>
              <a:tabLst>
                <a:tab pos="1971675" algn="l"/>
              </a:tabLst>
            </a:pPr>
            <a:r>
              <a:rPr lang="en-US" sz="1800" dirty="0" smtClean="0"/>
              <a:t>HCM Organizational Structure</a:t>
            </a:r>
          </a:p>
          <a:p>
            <a:pPr>
              <a:tabLst>
                <a:tab pos="1971675" algn="l"/>
              </a:tabLst>
            </a:pPr>
            <a:r>
              <a:rPr lang="en-US" sz="1800" dirty="0" smtClean="0"/>
              <a:t>HCM Master Data</a:t>
            </a:r>
          </a:p>
          <a:p>
            <a:pPr>
              <a:tabLst>
                <a:tab pos="1971675" algn="l"/>
              </a:tabLst>
            </a:pPr>
            <a:r>
              <a:rPr lang="en-US" sz="1800" dirty="0" smtClean="0"/>
              <a:t>HCM Processes</a:t>
            </a:r>
          </a:p>
          <a:p>
            <a:pPr lvl="1">
              <a:tabLst>
                <a:tab pos="1971675" algn="l"/>
              </a:tabLst>
            </a:pPr>
            <a:r>
              <a:rPr lang="en-US" dirty="0" smtClean="0"/>
              <a:t>Organizational Management</a:t>
            </a:r>
          </a:p>
          <a:p>
            <a:pPr lvl="1">
              <a:tabLst>
                <a:tab pos="1971675" algn="l"/>
              </a:tabLst>
            </a:pPr>
            <a:r>
              <a:rPr lang="en-US" dirty="0" smtClean="0"/>
              <a:t>Personnel Administration</a:t>
            </a:r>
          </a:p>
          <a:p>
            <a:pPr lvl="1">
              <a:tabLst>
                <a:tab pos="1971675" algn="l"/>
              </a:tabLst>
            </a:pPr>
            <a:r>
              <a:rPr lang="fr-FR" dirty="0" err="1" smtClean="0"/>
              <a:t>Recruitment</a:t>
            </a:r>
            <a:endParaRPr lang="fr-FR" dirty="0" smtClean="0"/>
          </a:p>
          <a:p>
            <a:pPr lvl="1">
              <a:tabLst>
                <a:tab pos="1971675" algn="l"/>
              </a:tabLst>
            </a:pPr>
            <a:r>
              <a:rPr lang="fr-FR" dirty="0" smtClean="0"/>
              <a:t>Personnel </a:t>
            </a:r>
            <a:r>
              <a:rPr lang="fr-FR" dirty="0" err="1" smtClean="0"/>
              <a:t>Development</a:t>
            </a:r>
            <a:endParaRPr lang="fr-FR" dirty="0" smtClean="0"/>
          </a:p>
          <a:p>
            <a:pPr lvl="1">
              <a:tabLst>
                <a:tab pos="1971675" algn="l"/>
              </a:tabLst>
            </a:pPr>
            <a:r>
              <a:rPr lang="fr-FR" dirty="0" smtClean="0"/>
              <a:t>Talent Management</a:t>
            </a:r>
          </a:p>
          <a:p>
            <a:pPr lvl="1">
              <a:tabLst>
                <a:tab pos="1971675" algn="l"/>
              </a:tabLst>
            </a:pPr>
            <a:r>
              <a:rPr lang="fr-FR" dirty="0" smtClean="0"/>
              <a:t>Performance management</a:t>
            </a:r>
            <a:endParaRPr lang="fr-FR" dirty="0" smtClean="0"/>
          </a:p>
          <a:p>
            <a:pPr lvl="1">
              <a:tabLst>
                <a:tab pos="1971675" algn="l"/>
              </a:tabLst>
            </a:pPr>
            <a:r>
              <a:rPr lang="fr-FR" dirty="0" smtClean="0"/>
              <a:t>Personnel </a:t>
            </a:r>
            <a:r>
              <a:rPr lang="fr-FR" dirty="0" err="1" smtClean="0"/>
              <a:t>Controlling</a:t>
            </a:r>
            <a:endParaRPr lang="fr-FR" dirty="0" smtClean="0"/>
          </a:p>
          <a:p>
            <a:pPr lvl="1">
              <a:buFontTx/>
              <a:buNone/>
              <a:tabLst>
                <a:tab pos="1971675" algn="l"/>
              </a:tabLst>
            </a:pPr>
            <a:endParaRPr lang="en-US" dirty="0" smtClean="0"/>
          </a:p>
          <a:p>
            <a:pPr lvl="1">
              <a:tabLst>
                <a:tab pos="1971675" algn="l"/>
              </a:tabLst>
            </a:pPr>
            <a:endParaRPr lang="en-US" dirty="0" smtClean="0"/>
          </a:p>
        </p:txBody>
      </p:sp>
      <p:pic>
        <p:nvPicPr>
          <p:cNvPr id="5124" name="Picture 9" descr="j04349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9188" y="2133600"/>
            <a:ext cx="1468437" cy="146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9003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p:txBody>
          <a:bodyPr/>
          <a:lstStyle/>
          <a:p>
            <a:r>
              <a:rPr lang="en-US" smtClean="0"/>
              <a:t>Recruitment  -  Applicant Data</a:t>
            </a:r>
          </a:p>
        </p:txBody>
      </p:sp>
      <p:sp>
        <p:nvSpPr>
          <p:cNvPr id="23555" name="Text Box 13"/>
          <p:cNvSpPr txBox="1">
            <a:spLocks noChangeArrowheads="1"/>
          </p:cNvSpPr>
          <p:nvPr/>
        </p:nvSpPr>
        <p:spPr bwMode="auto">
          <a:xfrm>
            <a:off x="755650" y="2276475"/>
            <a:ext cx="23764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algn="l" eaLnBrk="1" hangingPunct="1"/>
            <a:r>
              <a:rPr lang="en-US" sz="1400"/>
              <a:t>Initial Data Entry</a:t>
            </a:r>
          </a:p>
        </p:txBody>
      </p:sp>
      <p:sp>
        <p:nvSpPr>
          <p:cNvPr id="23556" name="Text Box 14"/>
          <p:cNvSpPr txBox="1">
            <a:spLocks noChangeArrowheads="1"/>
          </p:cNvSpPr>
          <p:nvPr/>
        </p:nvSpPr>
        <p:spPr bwMode="auto">
          <a:xfrm>
            <a:off x="5580063" y="1844675"/>
            <a:ext cx="237648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algn="l" eaLnBrk="1" hangingPunct="1"/>
            <a:r>
              <a:rPr lang="en-US" sz="1400"/>
              <a:t>Applicant action</a:t>
            </a:r>
          </a:p>
        </p:txBody>
      </p:sp>
      <p:sp>
        <p:nvSpPr>
          <p:cNvPr id="23557" name="Rectangle 13"/>
          <p:cNvSpPr>
            <a:spLocks noChangeArrowheads="1"/>
          </p:cNvSpPr>
          <p:nvPr/>
        </p:nvSpPr>
        <p:spPr bwMode="auto">
          <a:xfrm>
            <a:off x="555625" y="1344613"/>
            <a:ext cx="79771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algn="l" eaLnBrk="1" hangingPunct="1"/>
            <a:r>
              <a:rPr lang="en-US" sz="1400" b="0"/>
              <a:t>Maintaining applicant data can be done in infotypes with the help of the Initial Data Entry or Application Actions</a:t>
            </a:r>
          </a:p>
        </p:txBody>
      </p:sp>
      <p:pic>
        <p:nvPicPr>
          <p:cNvPr id="23558"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565400"/>
            <a:ext cx="421481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pic>
        <p:nvPicPr>
          <p:cNvPr id="23559"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625" y="2133600"/>
            <a:ext cx="2219325"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Tree>
    <p:extLst>
      <p:ext uri="{BB962C8B-B14F-4D97-AF65-F5344CB8AC3E}">
        <p14:creationId xmlns:p14="http://schemas.microsoft.com/office/powerpoint/2010/main" val="39086954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el 1"/>
          <p:cNvSpPr>
            <a:spLocks noGrp="1"/>
          </p:cNvSpPr>
          <p:nvPr>
            <p:ph type="title"/>
          </p:nvPr>
        </p:nvSpPr>
        <p:spPr/>
        <p:txBody>
          <a:bodyPr/>
          <a:lstStyle/>
          <a:p>
            <a:r>
              <a:rPr lang="de-DE" smtClean="0"/>
              <a:t>Recruitment - Process</a:t>
            </a:r>
          </a:p>
        </p:txBody>
      </p:sp>
      <p:graphicFrame>
        <p:nvGraphicFramePr>
          <p:cNvPr id="4" name="Diagramm 3"/>
          <p:cNvGraphicFramePr/>
          <p:nvPr/>
        </p:nvGraphicFramePr>
        <p:xfrm>
          <a:off x="1403648" y="1412776"/>
          <a:ext cx="6552728" cy="4536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84835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4516438"/>
            <a:ext cx="3267075"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pic>
        <p:nvPicPr>
          <p:cNvPr id="25603"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4508500"/>
            <a:ext cx="250507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25604" name="Rectangle 2"/>
          <p:cNvSpPr>
            <a:spLocks noGrp="1"/>
          </p:cNvSpPr>
          <p:nvPr>
            <p:ph type="title"/>
          </p:nvPr>
        </p:nvSpPr>
        <p:spPr/>
        <p:txBody>
          <a:bodyPr/>
          <a:lstStyle/>
          <a:p>
            <a:r>
              <a:rPr lang="en-US" smtClean="0"/>
              <a:t>Recruitment  - Selection Procedures</a:t>
            </a:r>
          </a:p>
        </p:txBody>
      </p:sp>
      <p:sp>
        <p:nvSpPr>
          <p:cNvPr id="25605" name="Oval 18"/>
          <p:cNvSpPr>
            <a:spLocks noChangeArrowheads="1"/>
          </p:cNvSpPr>
          <p:nvPr/>
        </p:nvSpPr>
        <p:spPr bwMode="auto">
          <a:xfrm>
            <a:off x="4500563" y="5445125"/>
            <a:ext cx="3024187" cy="260350"/>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grpSp>
        <p:nvGrpSpPr>
          <p:cNvPr id="25606" name="Group 28"/>
          <p:cNvGrpSpPr>
            <a:grpSpLocks/>
          </p:cNvGrpSpPr>
          <p:nvPr/>
        </p:nvGrpSpPr>
        <p:grpSpPr bwMode="auto">
          <a:xfrm>
            <a:off x="1619250" y="1917700"/>
            <a:ext cx="2089150" cy="2016125"/>
            <a:chOff x="1700" y="1162"/>
            <a:chExt cx="1316" cy="1270"/>
          </a:xfrm>
        </p:grpSpPr>
        <p:sp>
          <p:nvSpPr>
            <p:cNvPr id="25617" name="Text Box 4"/>
            <p:cNvSpPr txBox="1">
              <a:spLocks noChangeArrowheads="1"/>
            </p:cNvSpPr>
            <p:nvPr/>
          </p:nvSpPr>
          <p:spPr bwMode="auto">
            <a:xfrm>
              <a:off x="1700" y="1162"/>
              <a:ext cx="131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tabLst>
                  <a:tab pos="1884363" algn="l"/>
                </a:tabLst>
                <a:defRPr sz="1200" b="1">
                  <a:solidFill>
                    <a:schemeClr val="tx1"/>
                  </a:solidFill>
                  <a:latin typeface="Arial" panose="020B0604020202020204" pitchFamily="34" charset="0"/>
                </a:defRPr>
              </a:lvl1pPr>
              <a:lvl2pPr marL="742950" indent="-285750" eaLnBrk="0" hangingPunct="0">
                <a:tabLst>
                  <a:tab pos="1884363" algn="l"/>
                </a:tabLst>
                <a:defRPr sz="1200" b="1">
                  <a:solidFill>
                    <a:schemeClr val="tx1"/>
                  </a:solidFill>
                  <a:latin typeface="Arial" panose="020B0604020202020204" pitchFamily="34" charset="0"/>
                </a:defRPr>
              </a:lvl2pPr>
              <a:lvl3pPr marL="1143000" indent="-228600" eaLnBrk="0" hangingPunct="0">
                <a:tabLst>
                  <a:tab pos="1884363" algn="l"/>
                </a:tabLst>
                <a:defRPr sz="1200" b="1">
                  <a:solidFill>
                    <a:schemeClr val="tx1"/>
                  </a:solidFill>
                  <a:latin typeface="Arial" panose="020B0604020202020204" pitchFamily="34" charset="0"/>
                </a:defRPr>
              </a:lvl3pPr>
              <a:lvl4pPr marL="1600200" indent="-228600" eaLnBrk="0" hangingPunct="0">
                <a:tabLst>
                  <a:tab pos="1884363" algn="l"/>
                </a:tabLst>
                <a:defRPr sz="1200" b="1">
                  <a:solidFill>
                    <a:schemeClr val="tx1"/>
                  </a:solidFill>
                  <a:latin typeface="Arial" panose="020B0604020202020204" pitchFamily="34" charset="0"/>
                </a:defRPr>
              </a:lvl4pPr>
              <a:lvl5pPr marL="2057400" indent="-228600" eaLnBrk="0" hangingPunct="0">
                <a:tabLst>
                  <a:tab pos="1884363" algn="l"/>
                </a:tabLst>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tabLst>
                  <a:tab pos="1884363" algn="l"/>
                </a:tabLst>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tabLst>
                  <a:tab pos="1884363" algn="l"/>
                </a:tabLst>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tabLst>
                  <a:tab pos="1884363" algn="l"/>
                </a:tabLst>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tabLst>
                  <a:tab pos="1884363" algn="l"/>
                </a:tabLst>
                <a:defRPr sz="1200" b="1">
                  <a:solidFill>
                    <a:schemeClr val="tx1"/>
                  </a:solidFill>
                  <a:latin typeface="Arial" panose="020B0604020202020204" pitchFamily="34" charset="0"/>
                </a:defRPr>
              </a:lvl9pPr>
            </a:lstStyle>
            <a:p>
              <a:pPr eaLnBrk="1" hangingPunct="1"/>
              <a:r>
                <a:rPr lang="en-US" sz="1600"/>
                <a:t>Global Selection Procedure</a:t>
              </a:r>
            </a:p>
          </p:txBody>
        </p:sp>
        <p:sp>
          <p:nvSpPr>
            <p:cNvPr id="25618" name="Text Box 5"/>
            <p:cNvSpPr txBox="1">
              <a:spLocks noChangeArrowheads="1"/>
            </p:cNvSpPr>
            <p:nvPr/>
          </p:nvSpPr>
          <p:spPr bwMode="auto">
            <a:xfrm>
              <a:off x="1837" y="2278"/>
              <a:ext cx="90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algn="l" eaLnBrk="1" hangingPunct="1"/>
              <a:r>
                <a:rPr lang="en-US" sz="1600"/>
                <a:t>Overall status</a:t>
              </a:r>
            </a:p>
          </p:txBody>
        </p:sp>
        <p:pic>
          <p:nvPicPr>
            <p:cNvPr id="25619" name="Picture 7" descr="j043262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63" y="1751"/>
              <a:ext cx="454"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20" name="Line 20"/>
            <p:cNvSpPr>
              <a:spLocks noChangeShapeType="1"/>
            </p:cNvSpPr>
            <p:nvPr/>
          </p:nvSpPr>
          <p:spPr bwMode="auto">
            <a:xfrm>
              <a:off x="2290" y="1525"/>
              <a:ext cx="0" cy="18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grpSp>
      <p:grpSp>
        <p:nvGrpSpPr>
          <p:cNvPr id="25607" name="Group 27"/>
          <p:cNvGrpSpPr>
            <a:grpSpLocks/>
          </p:cNvGrpSpPr>
          <p:nvPr/>
        </p:nvGrpSpPr>
        <p:grpSpPr bwMode="auto">
          <a:xfrm>
            <a:off x="4714875" y="1871663"/>
            <a:ext cx="2952750" cy="2046287"/>
            <a:chOff x="2970" y="1117"/>
            <a:chExt cx="1860" cy="1289"/>
          </a:xfrm>
        </p:grpSpPr>
        <p:sp>
          <p:nvSpPr>
            <p:cNvPr id="25613" name="Text Box 6"/>
            <p:cNvSpPr txBox="1">
              <a:spLocks noChangeArrowheads="1"/>
            </p:cNvSpPr>
            <p:nvPr/>
          </p:nvSpPr>
          <p:spPr bwMode="auto">
            <a:xfrm>
              <a:off x="3243" y="1117"/>
              <a:ext cx="1361"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algn="l" eaLnBrk="1" hangingPunct="1"/>
              <a:r>
                <a:rPr lang="en-US" sz="1600"/>
                <a:t>Selection Procedure for each Vacancy</a:t>
              </a:r>
            </a:p>
          </p:txBody>
        </p:sp>
        <p:sp>
          <p:nvSpPr>
            <p:cNvPr id="25614" name="Text Box 8"/>
            <p:cNvSpPr txBox="1">
              <a:spLocks noChangeArrowheads="1"/>
            </p:cNvSpPr>
            <p:nvPr/>
          </p:nvSpPr>
          <p:spPr bwMode="auto">
            <a:xfrm>
              <a:off x="2970" y="2251"/>
              <a:ext cx="186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algn="l" eaLnBrk="1" hangingPunct="1"/>
              <a:r>
                <a:rPr lang="en-US" sz="1600"/>
                <a:t>Status of vacancy assignment </a:t>
              </a:r>
            </a:p>
          </p:txBody>
        </p:sp>
        <p:sp>
          <p:nvSpPr>
            <p:cNvPr id="25615" name="Line 21"/>
            <p:cNvSpPr>
              <a:spLocks noChangeShapeType="1"/>
            </p:cNvSpPr>
            <p:nvPr/>
          </p:nvSpPr>
          <p:spPr bwMode="auto">
            <a:xfrm>
              <a:off x="3833" y="1464"/>
              <a:ext cx="0" cy="18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pic>
          <p:nvPicPr>
            <p:cNvPr id="25616" name="Picture 22" descr="j043262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05" y="1690"/>
              <a:ext cx="454"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608" name="Oval 24"/>
          <p:cNvSpPr>
            <a:spLocks noChangeArrowheads="1"/>
          </p:cNvSpPr>
          <p:nvPr/>
        </p:nvSpPr>
        <p:spPr bwMode="auto">
          <a:xfrm>
            <a:off x="1187450" y="4883150"/>
            <a:ext cx="2592388" cy="260350"/>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25609" name="Line 29"/>
          <p:cNvSpPr>
            <a:spLocks noChangeShapeType="1"/>
          </p:cNvSpPr>
          <p:nvPr/>
        </p:nvSpPr>
        <p:spPr bwMode="auto">
          <a:xfrm>
            <a:off x="2555875" y="4078288"/>
            <a:ext cx="0" cy="28733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5610" name="Line 30"/>
          <p:cNvSpPr>
            <a:spLocks noChangeShapeType="1"/>
          </p:cNvSpPr>
          <p:nvPr/>
        </p:nvSpPr>
        <p:spPr bwMode="auto">
          <a:xfrm>
            <a:off x="6084888" y="4105275"/>
            <a:ext cx="0" cy="28733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5611" name="Line 22"/>
          <p:cNvSpPr>
            <a:spLocks noChangeShapeType="1"/>
          </p:cNvSpPr>
          <p:nvPr/>
        </p:nvSpPr>
        <p:spPr bwMode="auto">
          <a:xfrm>
            <a:off x="4356100" y="1844675"/>
            <a:ext cx="0" cy="432117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5612" name="Rectangle 23"/>
          <p:cNvSpPr>
            <a:spLocks noChangeArrowheads="1"/>
          </p:cNvSpPr>
          <p:nvPr/>
        </p:nvSpPr>
        <p:spPr bwMode="auto">
          <a:xfrm>
            <a:off x="1371600" y="1412875"/>
            <a:ext cx="52228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r>
              <a:rPr lang="en-US" sz="1400" b="0"/>
              <a:t>In SAP HCM, two types of selection procedures are distinguished:</a:t>
            </a:r>
          </a:p>
        </p:txBody>
      </p:sp>
    </p:spTree>
    <p:extLst>
      <p:ext uri="{BB962C8B-B14F-4D97-AF65-F5344CB8AC3E}">
        <p14:creationId xmlns:p14="http://schemas.microsoft.com/office/powerpoint/2010/main" val="6315104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el 1"/>
          <p:cNvSpPr>
            <a:spLocks noGrp="1"/>
          </p:cNvSpPr>
          <p:nvPr>
            <p:ph type="title"/>
          </p:nvPr>
        </p:nvSpPr>
        <p:spPr/>
        <p:txBody>
          <a:bodyPr/>
          <a:lstStyle/>
          <a:p>
            <a:r>
              <a:rPr lang="en-US" smtClean="0"/>
              <a:t>HCM Processes - Personnel Development</a:t>
            </a:r>
          </a:p>
        </p:txBody>
      </p:sp>
      <p:sp>
        <p:nvSpPr>
          <p:cNvPr id="26627" name="Rectangle 3"/>
          <p:cNvSpPr>
            <a:spLocks noChangeArrowheads="1"/>
          </p:cNvSpPr>
          <p:nvPr/>
        </p:nvSpPr>
        <p:spPr bwMode="auto">
          <a:xfrm>
            <a:off x="539750" y="1308100"/>
            <a:ext cx="80645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algn="l">
              <a:buClrTx/>
              <a:buFont typeface="Wingdings" panose="05000000000000000000" pitchFamily="2" charset="2"/>
              <a:buChar char="§"/>
            </a:pPr>
            <a:r>
              <a:rPr lang="en-US" sz="2000" b="0"/>
              <a:t>Advance qualifications of employees</a:t>
            </a:r>
          </a:p>
          <a:p>
            <a:pPr algn="l">
              <a:buClrTx/>
              <a:buFont typeface="Wingdings" panose="05000000000000000000" pitchFamily="2" charset="2"/>
              <a:buChar char="§"/>
            </a:pPr>
            <a:r>
              <a:rPr lang="en-US" sz="2000" b="0"/>
              <a:t>Comparison: requirements of positions with qualifications of employees </a:t>
            </a:r>
            <a:r>
              <a:rPr lang="en-US" sz="2000" b="0">
                <a:sym typeface="Wingdings" panose="05000000000000000000" pitchFamily="2" charset="2"/>
              </a:rPr>
              <a:t> profile matchup </a:t>
            </a:r>
            <a:endParaRPr lang="en-US" sz="2000" b="0"/>
          </a:p>
          <a:p>
            <a:pPr algn="l">
              <a:buClrTx/>
            </a:pPr>
            <a:r>
              <a:rPr lang="en-US" sz="2000" b="0"/>
              <a:t>	identify further training need</a:t>
            </a:r>
          </a:p>
          <a:p>
            <a:pPr algn="l">
              <a:buClrTx/>
              <a:buFont typeface="Wingdings" panose="05000000000000000000" pitchFamily="2" charset="2"/>
              <a:buChar char="§"/>
            </a:pPr>
            <a:r>
              <a:rPr lang="en-US" sz="2000" b="0"/>
              <a:t>Introduce development actions </a:t>
            </a:r>
            <a:r>
              <a:rPr lang="en-US" sz="2000" b="0">
                <a:sym typeface="Wingdings" panose="05000000000000000000" pitchFamily="2" charset="2"/>
              </a:rPr>
              <a:t> Talent Management</a:t>
            </a:r>
            <a:endParaRPr lang="en-US" sz="2000" b="0"/>
          </a:p>
          <a:p>
            <a:pPr algn="l">
              <a:buClrTx/>
              <a:buFont typeface="Wingdings" panose="05000000000000000000" pitchFamily="2" charset="2"/>
              <a:buChar char="§"/>
            </a:pPr>
            <a:r>
              <a:rPr lang="en-US" sz="2000" b="0"/>
              <a:t>Book training course </a:t>
            </a:r>
            <a:r>
              <a:rPr lang="en-US" sz="2000" b="0">
                <a:sym typeface="Wingdings" panose="05000000000000000000" pitchFamily="2" charset="2"/>
              </a:rPr>
              <a:t> Training and Event Management</a:t>
            </a:r>
            <a:endParaRPr lang="en-US" sz="2000" b="0"/>
          </a:p>
          <a:p>
            <a:pPr algn="l">
              <a:buClrTx/>
              <a:buFont typeface="Wingdings" panose="05000000000000000000" pitchFamily="2" charset="2"/>
              <a:buChar char="§"/>
            </a:pPr>
            <a:r>
              <a:rPr lang="en-US" sz="2000" b="0"/>
              <a:t>Arrange appraisals</a:t>
            </a:r>
            <a:r>
              <a:rPr lang="en-US" sz="2000" b="0">
                <a:sym typeface="Wingdings" panose="05000000000000000000" pitchFamily="2" charset="2"/>
              </a:rPr>
              <a:t> Performance Management</a:t>
            </a:r>
            <a:endParaRPr lang="en-US" sz="2000" b="0"/>
          </a:p>
        </p:txBody>
      </p:sp>
      <p:sp>
        <p:nvSpPr>
          <p:cNvPr id="26628" name="AutoShape 6"/>
          <p:cNvSpPr>
            <a:spLocks noChangeArrowheads="1"/>
          </p:cNvSpPr>
          <p:nvPr/>
        </p:nvSpPr>
        <p:spPr bwMode="auto">
          <a:xfrm>
            <a:off x="682625" y="2543175"/>
            <a:ext cx="144463" cy="185738"/>
          </a:xfrm>
          <a:prstGeom prst="curvedRightArrow">
            <a:avLst>
              <a:gd name="adj1" fmla="val 40012"/>
              <a:gd name="adj2" fmla="val 80024"/>
              <a:gd name="adj3" fmla="val 33333"/>
            </a:avLst>
          </a:prstGeom>
          <a:solidFill>
            <a:srgbClr val="DDDDDD"/>
          </a:solidFill>
          <a:ln w="12700">
            <a:solidFill>
              <a:schemeClr val="tx1"/>
            </a:solidFill>
            <a:miter lim="800000"/>
            <a:headEnd/>
            <a:tailEnd/>
          </a:ln>
        </p:spPr>
        <p:txBody>
          <a:bodyPr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Tree>
    <p:extLst>
      <p:ext uri="{BB962C8B-B14F-4D97-AF65-F5344CB8AC3E}">
        <p14:creationId xmlns:p14="http://schemas.microsoft.com/office/powerpoint/2010/main" val="38270669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708275"/>
            <a:ext cx="6257925"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27651" name="Rectangle 2"/>
          <p:cNvSpPr>
            <a:spLocks noGrp="1"/>
          </p:cNvSpPr>
          <p:nvPr>
            <p:ph type="title"/>
          </p:nvPr>
        </p:nvSpPr>
        <p:spPr/>
        <p:txBody>
          <a:bodyPr/>
          <a:lstStyle/>
          <a:p>
            <a:r>
              <a:rPr lang="en-US" smtClean="0"/>
              <a:t>Personnel Development - Qualifications</a:t>
            </a:r>
          </a:p>
        </p:txBody>
      </p:sp>
      <p:sp>
        <p:nvSpPr>
          <p:cNvPr id="27652" name="Text Box 7"/>
          <p:cNvSpPr txBox="1">
            <a:spLocks noChangeArrowheads="1"/>
          </p:cNvSpPr>
          <p:nvPr/>
        </p:nvSpPr>
        <p:spPr bwMode="auto">
          <a:xfrm>
            <a:off x="684213" y="1443038"/>
            <a:ext cx="74168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marL="342900" indent="-342900"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algn="l">
              <a:buClrTx/>
              <a:buFont typeface="Wingdings" panose="05000000000000000000" pitchFamily="2" charset="2"/>
              <a:buChar char="§"/>
            </a:pPr>
            <a:r>
              <a:rPr lang="en-US" sz="1600" b="0"/>
              <a:t>Qualifications can be connected to persons</a:t>
            </a:r>
          </a:p>
          <a:p>
            <a:pPr algn="l">
              <a:buClrTx/>
              <a:buFont typeface="Wingdings" panose="05000000000000000000" pitchFamily="2" charset="2"/>
              <a:buChar char="§"/>
            </a:pPr>
            <a:r>
              <a:rPr lang="en-US" sz="1600" b="0"/>
              <a:t>Need to be attached with attributes</a:t>
            </a:r>
          </a:p>
          <a:p>
            <a:pPr algn="l">
              <a:buClrTx/>
              <a:buFont typeface="Wingdings" panose="05000000000000000000" pitchFamily="2" charset="2"/>
              <a:buChar char="§"/>
            </a:pPr>
            <a:r>
              <a:rPr lang="en-US" sz="1600" b="0"/>
              <a:t>Can have a half-life period or a validity period</a:t>
            </a:r>
          </a:p>
        </p:txBody>
      </p:sp>
      <p:pic>
        <p:nvPicPr>
          <p:cNvPr id="27653"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5600" y="3213100"/>
            <a:ext cx="3038475"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Tree>
    <p:extLst>
      <p:ext uri="{BB962C8B-B14F-4D97-AF65-F5344CB8AC3E}">
        <p14:creationId xmlns:p14="http://schemas.microsoft.com/office/powerpoint/2010/main" val="15544713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p:txBody>
          <a:bodyPr/>
          <a:lstStyle/>
          <a:p>
            <a:r>
              <a:rPr lang="en-US" smtClean="0"/>
              <a:t>Personnel Development  - Qualifications Catalog</a:t>
            </a:r>
          </a:p>
        </p:txBody>
      </p:sp>
      <p:sp>
        <p:nvSpPr>
          <p:cNvPr id="28675" name="Text Box 53"/>
          <p:cNvSpPr txBox="1">
            <a:spLocks noChangeArrowheads="1"/>
          </p:cNvSpPr>
          <p:nvPr/>
        </p:nvSpPr>
        <p:spPr bwMode="auto">
          <a:xfrm>
            <a:off x="7058025" y="5692775"/>
            <a:ext cx="17240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r>
              <a:rPr lang="de-DE" b="0"/>
              <a:t>Qualification group</a:t>
            </a:r>
          </a:p>
        </p:txBody>
      </p:sp>
      <p:sp>
        <p:nvSpPr>
          <p:cNvPr id="28676" name="Line 28"/>
          <p:cNvSpPr>
            <a:spLocks noChangeShapeType="1"/>
          </p:cNvSpPr>
          <p:nvPr/>
        </p:nvSpPr>
        <p:spPr bwMode="auto">
          <a:xfrm>
            <a:off x="4498975" y="3646488"/>
            <a:ext cx="0" cy="53816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8677" name="Line 28"/>
          <p:cNvSpPr>
            <a:spLocks noChangeShapeType="1"/>
          </p:cNvSpPr>
          <p:nvPr/>
        </p:nvSpPr>
        <p:spPr bwMode="auto">
          <a:xfrm>
            <a:off x="3173413" y="4654550"/>
            <a:ext cx="0" cy="538163"/>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8678" name="Line 28"/>
          <p:cNvSpPr>
            <a:spLocks noChangeShapeType="1"/>
          </p:cNvSpPr>
          <p:nvPr/>
        </p:nvSpPr>
        <p:spPr bwMode="auto">
          <a:xfrm flipH="1">
            <a:off x="5989638" y="2586038"/>
            <a:ext cx="3175" cy="388937"/>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8679" name="Line 28"/>
          <p:cNvSpPr>
            <a:spLocks noChangeShapeType="1"/>
          </p:cNvSpPr>
          <p:nvPr/>
        </p:nvSpPr>
        <p:spPr bwMode="auto">
          <a:xfrm>
            <a:off x="7480300" y="3444875"/>
            <a:ext cx="0" cy="538163"/>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8680" name="Rectangle 6"/>
          <p:cNvSpPr>
            <a:spLocks noChangeArrowheads="1"/>
          </p:cNvSpPr>
          <p:nvPr/>
        </p:nvSpPr>
        <p:spPr bwMode="auto">
          <a:xfrm>
            <a:off x="3770313" y="3243263"/>
            <a:ext cx="1520825" cy="471487"/>
          </a:xfrm>
          <a:prstGeom prst="rect">
            <a:avLst/>
          </a:prstGeom>
          <a:solidFill>
            <a:srgbClr val="DDDDDD"/>
          </a:solidFill>
          <a:ln w="19050">
            <a:solidFill>
              <a:srgbClr val="969696"/>
            </a:solidFill>
            <a:miter lim="800000"/>
            <a:headEnd/>
            <a:tailEnd/>
          </a:ln>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r>
              <a:rPr lang="de-DE" sz="1400" b="0">
                <a:solidFill>
                  <a:srgbClr val="000000"/>
                </a:solidFill>
              </a:rPr>
              <a:t>IT knowledge</a:t>
            </a:r>
          </a:p>
        </p:txBody>
      </p:sp>
      <p:sp>
        <p:nvSpPr>
          <p:cNvPr id="28681" name="Rectangle 7"/>
          <p:cNvSpPr>
            <a:spLocks noChangeArrowheads="1"/>
          </p:cNvSpPr>
          <p:nvPr/>
        </p:nvSpPr>
        <p:spPr bwMode="auto">
          <a:xfrm>
            <a:off x="2416175" y="4252913"/>
            <a:ext cx="1354138" cy="522287"/>
          </a:xfrm>
          <a:prstGeom prst="rect">
            <a:avLst/>
          </a:prstGeom>
          <a:solidFill>
            <a:srgbClr val="DDDDDD"/>
          </a:solidFill>
          <a:ln w="19050">
            <a:solidFill>
              <a:srgbClr val="969696"/>
            </a:solidFill>
            <a:miter lim="800000"/>
            <a:headEnd/>
            <a:tailEnd/>
          </a:ln>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r>
              <a:rPr lang="de-DE" sz="1400" b="0">
                <a:solidFill>
                  <a:srgbClr val="000000"/>
                </a:solidFill>
              </a:rPr>
              <a:t>Operating system</a:t>
            </a:r>
          </a:p>
        </p:txBody>
      </p:sp>
      <p:sp>
        <p:nvSpPr>
          <p:cNvPr id="28682" name="Line 25"/>
          <p:cNvSpPr>
            <a:spLocks noChangeShapeType="1"/>
          </p:cNvSpPr>
          <p:nvPr/>
        </p:nvSpPr>
        <p:spPr bwMode="auto">
          <a:xfrm>
            <a:off x="3173413" y="3983038"/>
            <a:ext cx="2517775"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8683" name="Line 26"/>
          <p:cNvSpPr>
            <a:spLocks noChangeShapeType="1"/>
          </p:cNvSpPr>
          <p:nvPr/>
        </p:nvSpPr>
        <p:spPr bwMode="auto">
          <a:xfrm>
            <a:off x="3173413" y="3983038"/>
            <a:ext cx="0" cy="203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8684" name="Line 27"/>
          <p:cNvSpPr>
            <a:spLocks noChangeShapeType="1"/>
          </p:cNvSpPr>
          <p:nvPr/>
        </p:nvSpPr>
        <p:spPr bwMode="auto">
          <a:xfrm>
            <a:off x="6892925" y="3983038"/>
            <a:ext cx="0" cy="203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8685" name="Text Box 17"/>
          <p:cNvSpPr txBox="1">
            <a:spLocks noChangeArrowheads="1"/>
          </p:cNvSpPr>
          <p:nvPr/>
        </p:nvSpPr>
        <p:spPr bwMode="auto">
          <a:xfrm>
            <a:off x="5426075" y="2492375"/>
            <a:ext cx="1060450" cy="201613"/>
          </a:xfrm>
          <a:prstGeom prst="rect">
            <a:avLst/>
          </a:prstGeom>
          <a:solidFill>
            <a:srgbClr val="DDDDDD"/>
          </a:solidFill>
          <a:ln w="15875" algn="ctr">
            <a:solidFill>
              <a:srgbClr val="808080"/>
            </a:solidFill>
            <a:miter lim="800000"/>
            <a:headEnd/>
            <a:tailEnd/>
          </a:ln>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r>
              <a:rPr lang="de-DE" sz="1400"/>
              <a:t>Catalog </a:t>
            </a:r>
          </a:p>
        </p:txBody>
      </p:sp>
      <p:sp>
        <p:nvSpPr>
          <p:cNvPr id="28686" name="Rectangle 6"/>
          <p:cNvSpPr>
            <a:spLocks noChangeArrowheads="1"/>
          </p:cNvSpPr>
          <p:nvPr/>
        </p:nvSpPr>
        <p:spPr bwMode="auto">
          <a:xfrm>
            <a:off x="6754813" y="3243263"/>
            <a:ext cx="1520825" cy="606425"/>
          </a:xfrm>
          <a:prstGeom prst="rect">
            <a:avLst/>
          </a:prstGeom>
          <a:solidFill>
            <a:srgbClr val="DDDDDD"/>
          </a:solidFill>
          <a:ln w="19050">
            <a:solidFill>
              <a:srgbClr val="969696"/>
            </a:solidFill>
            <a:miter lim="800000"/>
            <a:headEnd/>
            <a:tailEnd/>
          </a:ln>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r>
              <a:rPr lang="de-DE" sz="1400" b="0">
                <a:solidFill>
                  <a:srgbClr val="000000"/>
                </a:solidFill>
              </a:rPr>
              <a:t>Health and Security</a:t>
            </a:r>
          </a:p>
        </p:txBody>
      </p:sp>
      <p:grpSp>
        <p:nvGrpSpPr>
          <p:cNvPr id="28687" name="Group 24"/>
          <p:cNvGrpSpPr>
            <a:grpSpLocks/>
          </p:cNvGrpSpPr>
          <p:nvPr/>
        </p:nvGrpSpPr>
        <p:grpSpPr bwMode="auto">
          <a:xfrm>
            <a:off x="4498975" y="2974975"/>
            <a:ext cx="2981325" cy="201613"/>
            <a:chOff x="2381" y="1344"/>
            <a:chExt cx="1500" cy="220"/>
          </a:xfrm>
        </p:grpSpPr>
        <p:cxnSp>
          <p:nvCxnSpPr>
            <p:cNvPr id="28717" name="AutoShape 9"/>
            <p:cNvCxnSpPr>
              <a:cxnSpLocks noChangeShapeType="1"/>
            </p:cNvCxnSpPr>
            <p:nvPr/>
          </p:nvCxnSpPr>
          <p:spPr bwMode="auto">
            <a:xfrm>
              <a:off x="2381" y="1344"/>
              <a:ext cx="3" cy="22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8718" name="Line 25"/>
            <p:cNvSpPr>
              <a:spLocks noChangeShapeType="1"/>
            </p:cNvSpPr>
            <p:nvPr/>
          </p:nvSpPr>
          <p:spPr bwMode="auto">
            <a:xfrm>
              <a:off x="2381" y="1344"/>
              <a:ext cx="149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cxnSp>
          <p:nvCxnSpPr>
            <p:cNvPr id="28719" name="AutoShape 9"/>
            <p:cNvCxnSpPr>
              <a:cxnSpLocks noChangeShapeType="1"/>
            </p:cNvCxnSpPr>
            <p:nvPr/>
          </p:nvCxnSpPr>
          <p:spPr bwMode="auto">
            <a:xfrm>
              <a:off x="3878" y="1344"/>
              <a:ext cx="3" cy="22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28688" name="Rectangle 7"/>
          <p:cNvSpPr>
            <a:spLocks noChangeArrowheads="1"/>
          </p:cNvSpPr>
          <p:nvPr/>
        </p:nvSpPr>
        <p:spPr bwMode="auto">
          <a:xfrm>
            <a:off x="3968750" y="4252913"/>
            <a:ext cx="1060450" cy="522287"/>
          </a:xfrm>
          <a:prstGeom prst="rect">
            <a:avLst/>
          </a:prstGeom>
          <a:solidFill>
            <a:srgbClr val="DDDDDD"/>
          </a:solidFill>
          <a:ln w="19050">
            <a:solidFill>
              <a:srgbClr val="969696"/>
            </a:solidFill>
            <a:miter lim="800000"/>
            <a:headEnd/>
            <a:tailEnd/>
          </a:ln>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r>
              <a:rPr lang="de-DE" sz="1400" b="0">
                <a:solidFill>
                  <a:srgbClr val="000000"/>
                </a:solidFill>
              </a:rPr>
              <a:t>Data base</a:t>
            </a:r>
          </a:p>
        </p:txBody>
      </p:sp>
      <p:grpSp>
        <p:nvGrpSpPr>
          <p:cNvPr id="28689" name="Group 28"/>
          <p:cNvGrpSpPr>
            <a:grpSpLocks/>
          </p:cNvGrpSpPr>
          <p:nvPr/>
        </p:nvGrpSpPr>
        <p:grpSpPr bwMode="auto">
          <a:xfrm>
            <a:off x="5227638" y="4252913"/>
            <a:ext cx="993775" cy="603250"/>
            <a:chOff x="2835" y="2432"/>
            <a:chExt cx="680" cy="408"/>
          </a:xfrm>
        </p:grpSpPr>
        <p:sp>
          <p:nvSpPr>
            <p:cNvPr id="28715" name="Oval 27"/>
            <p:cNvSpPr>
              <a:spLocks noChangeArrowheads="1"/>
            </p:cNvSpPr>
            <p:nvPr/>
          </p:nvSpPr>
          <p:spPr bwMode="auto">
            <a:xfrm>
              <a:off x="2835" y="2432"/>
              <a:ext cx="680" cy="408"/>
            </a:xfrm>
            <a:prstGeom prst="ellipse">
              <a:avLst/>
            </a:prstGeom>
            <a:solidFill>
              <a:schemeClr val="bg1"/>
            </a:solidFill>
            <a:ln w="15875" algn="ctr">
              <a:solidFill>
                <a:srgbClr val="969696"/>
              </a:solidFill>
              <a:round/>
              <a:headEnd/>
              <a:tailEnd/>
            </a:ln>
          </p:spPr>
          <p:txBody>
            <a:bodyPr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28716" name="Rectangle 7"/>
            <p:cNvSpPr>
              <a:spLocks noChangeArrowheads="1"/>
            </p:cNvSpPr>
            <p:nvPr/>
          </p:nvSpPr>
          <p:spPr bwMode="auto">
            <a:xfrm>
              <a:off x="2880" y="2432"/>
              <a:ext cx="590" cy="353"/>
            </a:xfrm>
            <a:prstGeom prst="rect">
              <a:avLst/>
            </a:prstGeom>
            <a:solidFill>
              <a:srgbClr val="B2B2B2">
                <a:alpha val="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r>
                <a:rPr lang="en-US" sz="1400" b="0">
                  <a:solidFill>
                    <a:srgbClr val="000000"/>
                  </a:solidFill>
                </a:rPr>
                <a:t>System</a:t>
              </a:r>
            </a:p>
            <a:p>
              <a:pPr eaLnBrk="1" hangingPunct="1">
                <a:spcBef>
                  <a:spcPct val="0"/>
                </a:spcBef>
                <a:buClrTx/>
                <a:buFontTx/>
                <a:buNone/>
              </a:pPr>
              <a:r>
                <a:rPr lang="en-US" sz="1400" b="0">
                  <a:solidFill>
                    <a:srgbClr val="000000"/>
                  </a:solidFill>
                </a:rPr>
                <a:t>Modelling</a:t>
              </a:r>
            </a:p>
          </p:txBody>
        </p:sp>
      </p:grpSp>
      <p:sp>
        <p:nvSpPr>
          <p:cNvPr id="28690" name="Line 26"/>
          <p:cNvSpPr>
            <a:spLocks noChangeShapeType="1"/>
          </p:cNvSpPr>
          <p:nvPr/>
        </p:nvSpPr>
        <p:spPr bwMode="auto">
          <a:xfrm>
            <a:off x="4498975" y="3983038"/>
            <a:ext cx="0" cy="203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8691" name="Line 26"/>
          <p:cNvSpPr>
            <a:spLocks noChangeShapeType="1"/>
          </p:cNvSpPr>
          <p:nvPr/>
        </p:nvSpPr>
        <p:spPr bwMode="auto">
          <a:xfrm>
            <a:off x="5691188" y="3983038"/>
            <a:ext cx="0" cy="203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grpSp>
        <p:nvGrpSpPr>
          <p:cNvPr id="28692" name="Group 35"/>
          <p:cNvGrpSpPr>
            <a:grpSpLocks/>
          </p:cNvGrpSpPr>
          <p:nvPr/>
        </p:nvGrpSpPr>
        <p:grpSpPr bwMode="auto">
          <a:xfrm>
            <a:off x="6354763" y="4252913"/>
            <a:ext cx="1060450" cy="603250"/>
            <a:chOff x="3742" y="2341"/>
            <a:chExt cx="726" cy="408"/>
          </a:xfrm>
        </p:grpSpPr>
        <p:sp>
          <p:nvSpPr>
            <p:cNvPr id="28713" name="Oval 30"/>
            <p:cNvSpPr>
              <a:spLocks noChangeArrowheads="1"/>
            </p:cNvSpPr>
            <p:nvPr/>
          </p:nvSpPr>
          <p:spPr bwMode="auto">
            <a:xfrm>
              <a:off x="3742" y="2341"/>
              <a:ext cx="726" cy="408"/>
            </a:xfrm>
            <a:prstGeom prst="ellipse">
              <a:avLst/>
            </a:prstGeom>
            <a:solidFill>
              <a:schemeClr val="bg1"/>
            </a:solidFill>
            <a:ln w="15875" algn="ctr">
              <a:solidFill>
                <a:srgbClr val="969696"/>
              </a:solidFill>
              <a:round/>
              <a:headEnd/>
              <a:tailEnd/>
            </a:ln>
          </p:spPr>
          <p:txBody>
            <a:bodyPr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28714" name="Rectangle 7"/>
            <p:cNvSpPr>
              <a:spLocks noChangeArrowheads="1"/>
            </p:cNvSpPr>
            <p:nvPr/>
          </p:nvSpPr>
          <p:spPr bwMode="auto">
            <a:xfrm>
              <a:off x="3832" y="2341"/>
              <a:ext cx="590" cy="353"/>
            </a:xfrm>
            <a:prstGeom prst="rect">
              <a:avLst/>
            </a:prstGeom>
            <a:solidFill>
              <a:srgbClr val="B2B2B2">
                <a:alpha val="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r>
                <a:rPr lang="de-DE" sz="1400" b="0">
                  <a:solidFill>
                    <a:srgbClr val="000000"/>
                  </a:solidFill>
                </a:rPr>
                <a:t>First aid </a:t>
              </a:r>
            </a:p>
            <a:p>
              <a:pPr eaLnBrk="1" hangingPunct="1">
                <a:spcBef>
                  <a:spcPct val="0"/>
                </a:spcBef>
                <a:buClrTx/>
                <a:buFontTx/>
                <a:buNone/>
              </a:pPr>
              <a:r>
                <a:rPr lang="de-DE" sz="1400" b="0">
                  <a:solidFill>
                    <a:srgbClr val="000000"/>
                  </a:solidFill>
                </a:rPr>
                <a:t>knowledge</a:t>
              </a:r>
              <a:endParaRPr lang="en-US" sz="1400" b="0">
                <a:solidFill>
                  <a:srgbClr val="000000"/>
                </a:solidFill>
              </a:endParaRPr>
            </a:p>
          </p:txBody>
        </p:sp>
      </p:grpSp>
      <p:grpSp>
        <p:nvGrpSpPr>
          <p:cNvPr id="28693" name="Group 32"/>
          <p:cNvGrpSpPr>
            <a:grpSpLocks/>
          </p:cNvGrpSpPr>
          <p:nvPr/>
        </p:nvGrpSpPr>
        <p:grpSpPr bwMode="auto">
          <a:xfrm>
            <a:off x="7548563" y="4252913"/>
            <a:ext cx="992187" cy="603250"/>
            <a:chOff x="2835" y="2432"/>
            <a:chExt cx="680" cy="408"/>
          </a:xfrm>
        </p:grpSpPr>
        <p:sp>
          <p:nvSpPr>
            <p:cNvPr id="28711" name="Oval 33"/>
            <p:cNvSpPr>
              <a:spLocks noChangeArrowheads="1"/>
            </p:cNvSpPr>
            <p:nvPr/>
          </p:nvSpPr>
          <p:spPr bwMode="auto">
            <a:xfrm>
              <a:off x="2835" y="2432"/>
              <a:ext cx="680" cy="408"/>
            </a:xfrm>
            <a:prstGeom prst="ellipse">
              <a:avLst/>
            </a:prstGeom>
            <a:solidFill>
              <a:schemeClr val="bg1"/>
            </a:solidFill>
            <a:ln w="15875" algn="ctr">
              <a:solidFill>
                <a:srgbClr val="969696"/>
              </a:solidFill>
              <a:round/>
              <a:headEnd/>
              <a:tailEnd/>
            </a:ln>
          </p:spPr>
          <p:txBody>
            <a:bodyPr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28712" name="Rectangle 7"/>
            <p:cNvSpPr>
              <a:spLocks noChangeArrowheads="1"/>
            </p:cNvSpPr>
            <p:nvPr/>
          </p:nvSpPr>
          <p:spPr bwMode="auto">
            <a:xfrm>
              <a:off x="2880" y="2432"/>
              <a:ext cx="590" cy="353"/>
            </a:xfrm>
            <a:prstGeom prst="rect">
              <a:avLst/>
            </a:prstGeom>
            <a:solidFill>
              <a:srgbClr val="B2B2B2">
                <a:alpha val="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r>
                <a:rPr lang="de-DE" sz="1400" b="0">
                  <a:solidFill>
                    <a:srgbClr val="000000"/>
                  </a:solidFill>
                </a:rPr>
                <a:t>Work </a:t>
              </a:r>
            </a:p>
            <a:p>
              <a:pPr eaLnBrk="1" hangingPunct="1">
                <a:spcBef>
                  <a:spcPct val="0"/>
                </a:spcBef>
                <a:buClrTx/>
                <a:buFontTx/>
                <a:buNone/>
              </a:pPr>
              <a:r>
                <a:rPr lang="de-DE" sz="1400" b="0">
                  <a:solidFill>
                    <a:srgbClr val="000000"/>
                  </a:solidFill>
                </a:rPr>
                <a:t>security</a:t>
              </a:r>
              <a:endParaRPr lang="en-US" sz="1400" b="0">
                <a:solidFill>
                  <a:srgbClr val="000000"/>
                </a:solidFill>
              </a:endParaRPr>
            </a:p>
          </p:txBody>
        </p:sp>
      </p:grpSp>
      <p:sp>
        <p:nvSpPr>
          <p:cNvPr id="28694" name="Line 25"/>
          <p:cNvSpPr>
            <a:spLocks noChangeShapeType="1"/>
          </p:cNvSpPr>
          <p:nvPr/>
        </p:nvSpPr>
        <p:spPr bwMode="auto">
          <a:xfrm>
            <a:off x="6902450" y="3983038"/>
            <a:ext cx="1125538"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8695" name="Line 27"/>
          <p:cNvSpPr>
            <a:spLocks noChangeShapeType="1"/>
          </p:cNvSpPr>
          <p:nvPr/>
        </p:nvSpPr>
        <p:spPr bwMode="auto">
          <a:xfrm>
            <a:off x="8027988" y="3983038"/>
            <a:ext cx="0" cy="203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8696" name="Line 22"/>
          <p:cNvSpPr>
            <a:spLocks noChangeShapeType="1"/>
          </p:cNvSpPr>
          <p:nvPr/>
        </p:nvSpPr>
        <p:spPr bwMode="auto">
          <a:xfrm>
            <a:off x="2509838" y="5191125"/>
            <a:ext cx="0" cy="2016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grpSp>
        <p:nvGrpSpPr>
          <p:cNvPr id="28697" name="Group 40"/>
          <p:cNvGrpSpPr>
            <a:grpSpLocks/>
          </p:cNvGrpSpPr>
          <p:nvPr/>
        </p:nvGrpSpPr>
        <p:grpSpPr bwMode="auto">
          <a:xfrm>
            <a:off x="1979613" y="5461000"/>
            <a:ext cx="993775" cy="604838"/>
            <a:chOff x="2835" y="2432"/>
            <a:chExt cx="680" cy="408"/>
          </a:xfrm>
        </p:grpSpPr>
        <p:sp>
          <p:nvSpPr>
            <p:cNvPr id="28709" name="Oval 41"/>
            <p:cNvSpPr>
              <a:spLocks noChangeArrowheads="1"/>
            </p:cNvSpPr>
            <p:nvPr/>
          </p:nvSpPr>
          <p:spPr bwMode="auto">
            <a:xfrm>
              <a:off x="2835" y="2432"/>
              <a:ext cx="680" cy="408"/>
            </a:xfrm>
            <a:prstGeom prst="ellipse">
              <a:avLst/>
            </a:prstGeom>
            <a:solidFill>
              <a:schemeClr val="bg1"/>
            </a:solidFill>
            <a:ln w="15875" algn="ctr">
              <a:solidFill>
                <a:srgbClr val="969696"/>
              </a:solidFill>
              <a:round/>
              <a:headEnd/>
              <a:tailEnd/>
            </a:ln>
          </p:spPr>
          <p:txBody>
            <a:bodyPr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28710" name="Rectangle 7"/>
            <p:cNvSpPr>
              <a:spLocks noChangeArrowheads="1"/>
            </p:cNvSpPr>
            <p:nvPr/>
          </p:nvSpPr>
          <p:spPr bwMode="auto">
            <a:xfrm>
              <a:off x="2880" y="2432"/>
              <a:ext cx="590" cy="353"/>
            </a:xfrm>
            <a:prstGeom prst="rect">
              <a:avLst/>
            </a:prstGeom>
            <a:solidFill>
              <a:srgbClr val="B2B2B2">
                <a:alpha val="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r>
                <a:rPr lang="de-DE" sz="1400" b="0">
                  <a:solidFill>
                    <a:srgbClr val="000000"/>
                  </a:solidFill>
                </a:rPr>
                <a:t>Windows 95</a:t>
              </a:r>
              <a:endParaRPr lang="en-US" sz="1400" b="0">
                <a:solidFill>
                  <a:srgbClr val="000000"/>
                </a:solidFill>
              </a:endParaRPr>
            </a:p>
          </p:txBody>
        </p:sp>
      </p:grpSp>
      <p:grpSp>
        <p:nvGrpSpPr>
          <p:cNvPr id="28698" name="Group 43"/>
          <p:cNvGrpSpPr>
            <a:grpSpLocks/>
          </p:cNvGrpSpPr>
          <p:nvPr/>
        </p:nvGrpSpPr>
        <p:grpSpPr bwMode="auto">
          <a:xfrm>
            <a:off x="3238500" y="5461000"/>
            <a:ext cx="993775" cy="604838"/>
            <a:chOff x="2835" y="2432"/>
            <a:chExt cx="680" cy="408"/>
          </a:xfrm>
        </p:grpSpPr>
        <p:sp>
          <p:nvSpPr>
            <p:cNvPr id="28707" name="Oval 44"/>
            <p:cNvSpPr>
              <a:spLocks noChangeArrowheads="1"/>
            </p:cNvSpPr>
            <p:nvPr/>
          </p:nvSpPr>
          <p:spPr bwMode="auto">
            <a:xfrm>
              <a:off x="2835" y="2432"/>
              <a:ext cx="680" cy="408"/>
            </a:xfrm>
            <a:prstGeom prst="ellipse">
              <a:avLst/>
            </a:prstGeom>
            <a:solidFill>
              <a:schemeClr val="bg1"/>
            </a:solidFill>
            <a:ln w="15875" algn="ctr">
              <a:solidFill>
                <a:srgbClr val="969696"/>
              </a:solidFill>
              <a:round/>
              <a:headEnd/>
              <a:tailEnd/>
            </a:ln>
          </p:spPr>
          <p:txBody>
            <a:bodyPr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28708" name="Rectangle 7"/>
            <p:cNvSpPr>
              <a:spLocks noChangeArrowheads="1"/>
            </p:cNvSpPr>
            <p:nvPr/>
          </p:nvSpPr>
          <p:spPr bwMode="auto">
            <a:xfrm>
              <a:off x="2880" y="2432"/>
              <a:ext cx="590" cy="353"/>
            </a:xfrm>
            <a:prstGeom prst="rect">
              <a:avLst/>
            </a:prstGeom>
            <a:solidFill>
              <a:srgbClr val="B2B2B2">
                <a:alpha val="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r>
                <a:rPr lang="de-DE" sz="1400" b="0">
                  <a:solidFill>
                    <a:srgbClr val="000000"/>
                  </a:solidFill>
                </a:rPr>
                <a:t>Linux</a:t>
              </a:r>
              <a:endParaRPr lang="en-US" sz="1400" b="0">
                <a:solidFill>
                  <a:srgbClr val="000000"/>
                </a:solidFill>
              </a:endParaRPr>
            </a:p>
          </p:txBody>
        </p:sp>
      </p:grpSp>
      <p:sp>
        <p:nvSpPr>
          <p:cNvPr id="28699" name="Line 22"/>
          <p:cNvSpPr>
            <a:spLocks noChangeShapeType="1"/>
          </p:cNvSpPr>
          <p:nvPr/>
        </p:nvSpPr>
        <p:spPr bwMode="auto">
          <a:xfrm>
            <a:off x="3770313" y="5191125"/>
            <a:ext cx="0" cy="2016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8700" name="Line 25"/>
          <p:cNvSpPr>
            <a:spLocks noChangeShapeType="1"/>
          </p:cNvSpPr>
          <p:nvPr/>
        </p:nvSpPr>
        <p:spPr bwMode="auto">
          <a:xfrm>
            <a:off x="2509838" y="5191125"/>
            <a:ext cx="1260475"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8701" name="Rectangle 6"/>
          <p:cNvSpPr>
            <a:spLocks noChangeArrowheads="1"/>
          </p:cNvSpPr>
          <p:nvPr/>
        </p:nvSpPr>
        <p:spPr bwMode="auto">
          <a:xfrm>
            <a:off x="6588125" y="5661025"/>
            <a:ext cx="465138" cy="201613"/>
          </a:xfrm>
          <a:prstGeom prst="rect">
            <a:avLst/>
          </a:prstGeom>
          <a:solidFill>
            <a:srgbClr val="DDDDDD"/>
          </a:solidFill>
          <a:ln w="19050">
            <a:solidFill>
              <a:srgbClr val="969696"/>
            </a:solidFill>
            <a:miter lim="800000"/>
            <a:headEnd/>
            <a:tailEnd/>
          </a:ln>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endParaRPr lang="de-DE" sz="1400" b="0">
              <a:solidFill>
                <a:srgbClr val="000000"/>
              </a:solidFill>
            </a:endParaRPr>
          </a:p>
        </p:txBody>
      </p:sp>
      <p:sp>
        <p:nvSpPr>
          <p:cNvPr id="28702" name="Text Box 54"/>
          <p:cNvSpPr txBox="1">
            <a:spLocks noChangeArrowheads="1"/>
          </p:cNvSpPr>
          <p:nvPr/>
        </p:nvSpPr>
        <p:spPr bwMode="auto">
          <a:xfrm>
            <a:off x="7250113" y="6029325"/>
            <a:ext cx="106045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algn="l" eaLnBrk="1" hangingPunct="1"/>
            <a:r>
              <a:rPr lang="de-DE" b="0"/>
              <a:t>Qualification </a:t>
            </a:r>
          </a:p>
        </p:txBody>
      </p:sp>
      <p:grpSp>
        <p:nvGrpSpPr>
          <p:cNvPr id="28703" name="Group 55"/>
          <p:cNvGrpSpPr>
            <a:grpSpLocks/>
          </p:cNvGrpSpPr>
          <p:nvPr/>
        </p:nvGrpSpPr>
        <p:grpSpPr bwMode="auto">
          <a:xfrm>
            <a:off x="6653213" y="5997575"/>
            <a:ext cx="398462" cy="268288"/>
            <a:chOff x="2835" y="2425"/>
            <a:chExt cx="680" cy="407"/>
          </a:xfrm>
        </p:grpSpPr>
        <p:sp>
          <p:nvSpPr>
            <p:cNvPr id="28705" name="Oval 56"/>
            <p:cNvSpPr>
              <a:spLocks noChangeArrowheads="1"/>
            </p:cNvSpPr>
            <p:nvPr/>
          </p:nvSpPr>
          <p:spPr bwMode="auto">
            <a:xfrm>
              <a:off x="2835" y="2425"/>
              <a:ext cx="680" cy="407"/>
            </a:xfrm>
            <a:prstGeom prst="ellipse">
              <a:avLst/>
            </a:prstGeom>
            <a:solidFill>
              <a:schemeClr val="bg1"/>
            </a:solidFill>
            <a:ln w="15875" algn="ctr">
              <a:solidFill>
                <a:srgbClr val="969696"/>
              </a:solidFill>
              <a:round/>
              <a:headEnd/>
              <a:tailEnd/>
            </a:ln>
          </p:spPr>
          <p:txBody>
            <a:bodyPr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28706" name="Rectangle 7"/>
            <p:cNvSpPr>
              <a:spLocks noChangeArrowheads="1"/>
            </p:cNvSpPr>
            <p:nvPr/>
          </p:nvSpPr>
          <p:spPr bwMode="auto">
            <a:xfrm>
              <a:off x="2880" y="2432"/>
              <a:ext cx="590" cy="353"/>
            </a:xfrm>
            <a:prstGeom prst="rect">
              <a:avLst/>
            </a:prstGeom>
            <a:solidFill>
              <a:srgbClr val="B2B2B2">
                <a:alpha val="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endParaRPr lang="de-DE" sz="1400" b="0">
                <a:solidFill>
                  <a:srgbClr val="000000"/>
                </a:solidFill>
              </a:endParaRPr>
            </a:p>
          </p:txBody>
        </p:sp>
      </p:grpSp>
      <p:sp>
        <p:nvSpPr>
          <p:cNvPr id="49" name="Textfeld 48"/>
          <p:cNvSpPr txBox="1"/>
          <p:nvPr/>
        </p:nvSpPr>
        <p:spPr>
          <a:xfrm>
            <a:off x="180781" y="1601789"/>
            <a:ext cx="4321175" cy="1816100"/>
          </a:xfrm>
          <a:prstGeom prst="rect">
            <a:avLst/>
          </a:prstGeom>
          <a:noFill/>
        </p:spPr>
        <p:txBody>
          <a:bodyPr>
            <a:spAutoFit/>
          </a:bodyPr>
          <a:lstStyle/>
          <a:p>
            <a:pPr marL="342900" indent="-342900" algn="l" eaLnBrk="0" hangingPunct="0">
              <a:lnSpc>
                <a:spcPct val="90000"/>
              </a:lnSpc>
              <a:buClrTx/>
              <a:buSzPct val="100000"/>
              <a:buFont typeface="Wingdings" panose="05000000000000000000" pitchFamily="2" charset="2"/>
              <a:buChar char="§"/>
              <a:defRPr/>
            </a:pPr>
            <a:r>
              <a:rPr lang="en-US" sz="1600" b="0" dirty="0">
                <a:latin typeface="Arial" charset="0"/>
              </a:rPr>
              <a:t>Qualifications are defined in the qualifications catalog </a:t>
            </a:r>
          </a:p>
          <a:p>
            <a:pPr marL="342900" indent="-342900" algn="l" eaLnBrk="0" hangingPunct="0">
              <a:lnSpc>
                <a:spcPct val="90000"/>
              </a:lnSpc>
              <a:buClrTx/>
              <a:buSzPct val="100000"/>
              <a:buFont typeface="Wingdings" panose="05000000000000000000" pitchFamily="2" charset="2"/>
              <a:buChar char="§"/>
              <a:defRPr/>
            </a:pPr>
            <a:r>
              <a:rPr lang="en-US" sz="1600" b="0" dirty="0">
                <a:latin typeface="Arial" charset="0"/>
              </a:rPr>
              <a:t>It can be maintained in Customizing </a:t>
            </a:r>
          </a:p>
          <a:p>
            <a:pPr marL="342900" indent="-342900" algn="l" eaLnBrk="0" hangingPunct="0">
              <a:lnSpc>
                <a:spcPct val="90000"/>
              </a:lnSpc>
              <a:buClrTx/>
              <a:buSzPct val="100000"/>
              <a:buFont typeface="Wingdings" panose="05000000000000000000" pitchFamily="2" charset="2"/>
              <a:buChar char="§"/>
              <a:defRPr/>
            </a:pPr>
            <a:r>
              <a:rPr lang="en-US" sz="1600" b="0" dirty="0">
                <a:latin typeface="Arial" charset="0"/>
              </a:rPr>
              <a:t>The structure may consist of qualification groups, classifying similar qualifications</a:t>
            </a:r>
            <a:r>
              <a:rPr lang="en-US" sz="1400" b="0" dirty="0">
                <a:solidFill>
                  <a:srgbClr val="000000"/>
                </a:solidFill>
                <a:cs typeface="Arial" pitchFamily="34" charset="0"/>
              </a:rPr>
              <a:t> </a:t>
            </a:r>
          </a:p>
          <a:p>
            <a:pPr>
              <a:defRPr/>
            </a:pPr>
            <a:endParaRPr lang="en-US" sz="1600" dirty="0">
              <a:latin typeface="Arial" charset="0"/>
            </a:endParaRPr>
          </a:p>
        </p:txBody>
      </p:sp>
    </p:spTree>
    <p:extLst>
      <p:ext uri="{BB962C8B-B14F-4D97-AF65-F5344CB8AC3E}">
        <p14:creationId xmlns:p14="http://schemas.microsoft.com/office/powerpoint/2010/main" val="38399762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2781300"/>
            <a:ext cx="6562725"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29699" name="Rectangle 2"/>
          <p:cNvSpPr>
            <a:spLocks noGrp="1"/>
          </p:cNvSpPr>
          <p:nvPr>
            <p:ph type="title"/>
          </p:nvPr>
        </p:nvSpPr>
        <p:spPr/>
        <p:txBody>
          <a:bodyPr/>
          <a:lstStyle/>
          <a:p>
            <a:r>
              <a:rPr lang="en-US" smtClean="0"/>
              <a:t>Personnel Development - </a:t>
            </a:r>
            <a:r>
              <a:rPr lang="de-DE" smtClean="0"/>
              <a:t>Requirements </a:t>
            </a:r>
          </a:p>
        </p:txBody>
      </p:sp>
      <p:sp>
        <p:nvSpPr>
          <p:cNvPr id="29700" name="AutoShape 9"/>
          <p:cNvSpPr>
            <a:spLocks noChangeArrowheads="1"/>
          </p:cNvSpPr>
          <p:nvPr/>
        </p:nvSpPr>
        <p:spPr bwMode="auto">
          <a:xfrm>
            <a:off x="3563938" y="4652963"/>
            <a:ext cx="1225550" cy="720725"/>
          </a:xfrm>
          <a:prstGeom prst="curvedRightArrow">
            <a:avLst>
              <a:gd name="adj1" fmla="val 20000"/>
              <a:gd name="adj2" fmla="val 40000"/>
              <a:gd name="adj3" fmla="val 56681"/>
            </a:avLst>
          </a:prstGeom>
          <a:solidFill>
            <a:srgbClr val="DDDDDD"/>
          </a:solidFill>
          <a:ln w="12700">
            <a:solidFill>
              <a:srgbClr val="808080"/>
            </a:solidFill>
            <a:miter lim="800000"/>
            <a:headEnd/>
            <a:tailEnd/>
          </a:ln>
        </p:spPr>
        <p:txBody>
          <a:bodyPr wrap="none"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29701" name="Text Box 10"/>
          <p:cNvSpPr txBox="1">
            <a:spLocks noChangeArrowheads="1"/>
          </p:cNvSpPr>
          <p:nvPr/>
        </p:nvSpPr>
        <p:spPr bwMode="auto">
          <a:xfrm>
            <a:off x="755650" y="1412875"/>
            <a:ext cx="76327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marL="342900" indent="-342900"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algn="l">
              <a:buClrTx/>
              <a:buFont typeface="Wingdings" panose="05000000000000000000" pitchFamily="2" charset="2"/>
              <a:buChar char="§"/>
            </a:pPr>
            <a:r>
              <a:rPr lang="en-US" sz="1600" b="0"/>
              <a:t>Requirements can be attached to positions</a:t>
            </a:r>
          </a:p>
          <a:p>
            <a:pPr algn="l">
              <a:buClrTx/>
              <a:buFont typeface="Wingdings" panose="05000000000000000000" pitchFamily="2" charset="2"/>
              <a:buChar char="§"/>
            </a:pPr>
            <a:r>
              <a:rPr lang="en-US" sz="1600" b="0"/>
              <a:t>Requirements are qualifications, knowledge and experiences</a:t>
            </a:r>
          </a:p>
          <a:p>
            <a:pPr algn="l">
              <a:buClrTx/>
              <a:buFont typeface="Wingdings" panose="05000000000000000000" pitchFamily="2" charset="2"/>
              <a:buChar char="§"/>
            </a:pPr>
            <a:r>
              <a:rPr lang="en-US" sz="1600" b="0"/>
              <a:t>Requirements can be created with a characteristic</a:t>
            </a:r>
          </a:p>
        </p:txBody>
      </p:sp>
      <p:pic>
        <p:nvPicPr>
          <p:cNvPr id="2970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625" y="3284538"/>
            <a:ext cx="3019425"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Tree>
    <p:extLst>
      <p:ext uri="{BB962C8B-B14F-4D97-AF65-F5344CB8AC3E}">
        <p14:creationId xmlns:p14="http://schemas.microsoft.com/office/powerpoint/2010/main" val="16120535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p:txBody>
          <a:bodyPr/>
          <a:lstStyle/>
          <a:p>
            <a:r>
              <a:rPr lang="en-US" smtClean="0"/>
              <a:t>Personnel Development - Profile Matchup</a:t>
            </a:r>
          </a:p>
        </p:txBody>
      </p:sp>
      <p:grpSp>
        <p:nvGrpSpPr>
          <p:cNvPr id="30723" name="Group 22"/>
          <p:cNvGrpSpPr>
            <a:grpSpLocks/>
          </p:cNvGrpSpPr>
          <p:nvPr/>
        </p:nvGrpSpPr>
        <p:grpSpPr bwMode="auto">
          <a:xfrm>
            <a:off x="5651500" y="1989138"/>
            <a:ext cx="2592388" cy="2473325"/>
            <a:chOff x="1927" y="1389"/>
            <a:chExt cx="1633" cy="1558"/>
          </a:xfrm>
        </p:grpSpPr>
        <p:sp>
          <p:nvSpPr>
            <p:cNvPr id="30730" name="Rectangle 5"/>
            <p:cNvSpPr>
              <a:spLocks noChangeArrowheads="1"/>
            </p:cNvSpPr>
            <p:nvPr/>
          </p:nvSpPr>
          <p:spPr bwMode="auto">
            <a:xfrm>
              <a:off x="2335" y="1813"/>
              <a:ext cx="663" cy="116"/>
            </a:xfrm>
            <a:prstGeom prst="rect">
              <a:avLst/>
            </a:prstGeom>
            <a:solidFill>
              <a:srgbClr val="008000"/>
            </a:solidFill>
            <a:ln w="19050" algn="ctr">
              <a:solidFill>
                <a:srgbClr val="006600"/>
              </a:solidFill>
              <a:miter lim="800000"/>
              <a:headEnd/>
              <a:tailEnd/>
            </a:ln>
          </p:spPr>
          <p:txBody>
            <a:bodyPr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30731" name="Rectangle 6"/>
            <p:cNvSpPr>
              <a:spLocks noChangeArrowheads="1"/>
            </p:cNvSpPr>
            <p:nvPr/>
          </p:nvSpPr>
          <p:spPr bwMode="auto">
            <a:xfrm>
              <a:off x="2335" y="1974"/>
              <a:ext cx="817" cy="116"/>
            </a:xfrm>
            <a:prstGeom prst="rect">
              <a:avLst/>
            </a:prstGeom>
            <a:solidFill>
              <a:srgbClr val="CC3300"/>
            </a:solidFill>
            <a:ln w="19050" algn="ctr">
              <a:solidFill>
                <a:srgbClr val="990000"/>
              </a:solidFill>
              <a:miter lim="800000"/>
              <a:headEnd/>
              <a:tailEnd/>
            </a:ln>
          </p:spPr>
          <p:txBody>
            <a:bodyPr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30732" name="Rectangle 7"/>
            <p:cNvSpPr>
              <a:spLocks noChangeArrowheads="1"/>
            </p:cNvSpPr>
            <p:nvPr/>
          </p:nvSpPr>
          <p:spPr bwMode="auto">
            <a:xfrm>
              <a:off x="2335" y="2242"/>
              <a:ext cx="766" cy="116"/>
            </a:xfrm>
            <a:prstGeom prst="rect">
              <a:avLst/>
            </a:prstGeom>
            <a:solidFill>
              <a:srgbClr val="008000"/>
            </a:solidFill>
            <a:ln w="19050" algn="ctr">
              <a:solidFill>
                <a:srgbClr val="006600"/>
              </a:solidFill>
              <a:miter lim="800000"/>
              <a:headEnd/>
              <a:tailEnd/>
            </a:ln>
          </p:spPr>
          <p:txBody>
            <a:bodyPr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30733" name="Rectangle 8"/>
            <p:cNvSpPr>
              <a:spLocks noChangeArrowheads="1"/>
            </p:cNvSpPr>
            <p:nvPr/>
          </p:nvSpPr>
          <p:spPr bwMode="auto">
            <a:xfrm>
              <a:off x="2335" y="2402"/>
              <a:ext cx="511" cy="116"/>
            </a:xfrm>
            <a:prstGeom prst="rect">
              <a:avLst/>
            </a:prstGeom>
            <a:solidFill>
              <a:srgbClr val="CC3300"/>
            </a:solidFill>
            <a:ln w="19050" algn="ctr">
              <a:solidFill>
                <a:srgbClr val="990000"/>
              </a:solidFill>
              <a:miter lim="800000"/>
              <a:headEnd/>
              <a:tailEnd/>
            </a:ln>
          </p:spPr>
          <p:txBody>
            <a:bodyPr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30734" name="Rectangle 9"/>
            <p:cNvSpPr>
              <a:spLocks noChangeArrowheads="1"/>
            </p:cNvSpPr>
            <p:nvPr/>
          </p:nvSpPr>
          <p:spPr bwMode="auto">
            <a:xfrm>
              <a:off x="2335" y="2670"/>
              <a:ext cx="459" cy="116"/>
            </a:xfrm>
            <a:prstGeom prst="rect">
              <a:avLst/>
            </a:prstGeom>
            <a:solidFill>
              <a:srgbClr val="008000"/>
            </a:solidFill>
            <a:ln w="19050" algn="ctr">
              <a:solidFill>
                <a:srgbClr val="006600"/>
              </a:solidFill>
              <a:miter lim="800000"/>
              <a:headEnd/>
              <a:tailEnd/>
            </a:ln>
          </p:spPr>
          <p:txBody>
            <a:bodyPr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30735" name="Rectangle 10"/>
            <p:cNvSpPr>
              <a:spLocks noChangeArrowheads="1"/>
            </p:cNvSpPr>
            <p:nvPr/>
          </p:nvSpPr>
          <p:spPr bwMode="auto">
            <a:xfrm>
              <a:off x="2335" y="2831"/>
              <a:ext cx="459" cy="116"/>
            </a:xfrm>
            <a:prstGeom prst="rect">
              <a:avLst/>
            </a:prstGeom>
            <a:solidFill>
              <a:srgbClr val="CC3300"/>
            </a:solidFill>
            <a:ln w="19050" algn="ctr">
              <a:solidFill>
                <a:srgbClr val="990000"/>
              </a:solidFill>
              <a:miter lim="800000"/>
              <a:headEnd/>
              <a:tailEnd/>
            </a:ln>
          </p:spPr>
          <p:txBody>
            <a:bodyPr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30736" name="Text Box 11"/>
            <p:cNvSpPr txBox="1">
              <a:spLocks noChangeArrowheads="1"/>
            </p:cNvSpPr>
            <p:nvPr/>
          </p:nvSpPr>
          <p:spPr bwMode="auto">
            <a:xfrm>
              <a:off x="1927" y="1389"/>
              <a:ext cx="817" cy="155"/>
            </a:xfrm>
            <a:prstGeom prst="rect">
              <a:avLst/>
            </a:prstGeom>
            <a:solidFill>
              <a:srgbClr val="008000"/>
            </a:solidFill>
            <a:ln w="19050" algn="ctr">
              <a:solidFill>
                <a:srgbClr val="006600"/>
              </a:solidFill>
              <a:miter lim="800000"/>
              <a:headEnd/>
              <a:tailEnd/>
            </a:ln>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r>
                <a:rPr lang="en-US" sz="1600">
                  <a:solidFill>
                    <a:schemeClr val="bg1"/>
                  </a:solidFill>
                </a:rPr>
                <a:t>Position</a:t>
              </a:r>
            </a:p>
          </p:txBody>
        </p:sp>
        <p:sp>
          <p:nvSpPr>
            <p:cNvPr id="30737" name="Text Box 12"/>
            <p:cNvSpPr txBox="1">
              <a:spLocks noChangeArrowheads="1"/>
            </p:cNvSpPr>
            <p:nvPr/>
          </p:nvSpPr>
          <p:spPr bwMode="auto">
            <a:xfrm>
              <a:off x="2745" y="1389"/>
              <a:ext cx="815" cy="155"/>
            </a:xfrm>
            <a:prstGeom prst="rect">
              <a:avLst/>
            </a:prstGeom>
            <a:solidFill>
              <a:srgbClr val="CC3300"/>
            </a:solidFill>
            <a:ln w="19050" algn="ctr">
              <a:solidFill>
                <a:srgbClr val="990000"/>
              </a:solidFill>
              <a:miter lim="800000"/>
              <a:headEnd/>
              <a:tailEnd/>
            </a:ln>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r>
                <a:rPr lang="en-US" sz="1600">
                  <a:solidFill>
                    <a:schemeClr val="bg1"/>
                  </a:solidFill>
                </a:rPr>
                <a:t>Person</a:t>
              </a:r>
            </a:p>
          </p:txBody>
        </p:sp>
      </p:grpSp>
      <p:grpSp>
        <p:nvGrpSpPr>
          <p:cNvPr id="30724" name="Group 26"/>
          <p:cNvGrpSpPr>
            <a:grpSpLocks/>
          </p:cNvGrpSpPr>
          <p:nvPr/>
        </p:nvGrpSpPr>
        <p:grpSpPr bwMode="auto">
          <a:xfrm>
            <a:off x="6588125" y="5445125"/>
            <a:ext cx="1944688" cy="595313"/>
            <a:chOff x="4014" y="3430"/>
            <a:chExt cx="1225" cy="375"/>
          </a:xfrm>
        </p:grpSpPr>
        <p:sp>
          <p:nvSpPr>
            <p:cNvPr id="30726" name="Rectangle 18"/>
            <p:cNvSpPr>
              <a:spLocks noChangeArrowheads="1"/>
            </p:cNvSpPr>
            <p:nvPr/>
          </p:nvSpPr>
          <p:spPr bwMode="auto">
            <a:xfrm>
              <a:off x="4014" y="3470"/>
              <a:ext cx="346" cy="116"/>
            </a:xfrm>
            <a:prstGeom prst="rect">
              <a:avLst/>
            </a:prstGeom>
            <a:solidFill>
              <a:srgbClr val="008000"/>
            </a:solidFill>
            <a:ln w="19050" algn="ctr">
              <a:solidFill>
                <a:srgbClr val="006600"/>
              </a:solidFill>
              <a:miter lim="800000"/>
              <a:headEnd/>
              <a:tailEnd/>
            </a:ln>
          </p:spPr>
          <p:txBody>
            <a:bodyPr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30727" name="Text Box 19"/>
            <p:cNvSpPr txBox="1">
              <a:spLocks noChangeArrowheads="1"/>
            </p:cNvSpPr>
            <p:nvPr/>
          </p:nvSpPr>
          <p:spPr bwMode="auto">
            <a:xfrm>
              <a:off x="4468" y="3430"/>
              <a:ext cx="77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algn="l" eaLnBrk="1" hangingPunct="1"/>
              <a:r>
                <a:rPr lang="en-US" sz="1400" b="0"/>
                <a:t>Requirements</a:t>
              </a:r>
            </a:p>
          </p:txBody>
        </p:sp>
        <p:sp>
          <p:nvSpPr>
            <p:cNvPr id="30728" name="Rectangle 20"/>
            <p:cNvSpPr>
              <a:spLocks noChangeArrowheads="1"/>
            </p:cNvSpPr>
            <p:nvPr/>
          </p:nvSpPr>
          <p:spPr bwMode="auto">
            <a:xfrm>
              <a:off x="4014" y="3689"/>
              <a:ext cx="363" cy="116"/>
            </a:xfrm>
            <a:prstGeom prst="rect">
              <a:avLst/>
            </a:prstGeom>
            <a:solidFill>
              <a:srgbClr val="CC3300"/>
            </a:solidFill>
            <a:ln w="19050" algn="ctr">
              <a:solidFill>
                <a:srgbClr val="990000"/>
              </a:solidFill>
              <a:miter lim="800000"/>
              <a:headEnd/>
              <a:tailEnd/>
            </a:ln>
          </p:spPr>
          <p:txBody>
            <a:bodyPr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30729" name="Text Box 21"/>
            <p:cNvSpPr txBox="1">
              <a:spLocks noChangeArrowheads="1"/>
            </p:cNvSpPr>
            <p:nvPr/>
          </p:nvSpPr>
          <p:spPr bwMode="auto">
            <a:xfrm>
              <a:off x="4468" y="3659"/>
              <a:ext cx="77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algn="l" eaLnBrk="1" hangingPunct="1"/>
              <a:r>
                <a:rPr lang="en-US" sz="1400" b="0"/>
                <a:t>Qualification</a:t>
              </a:r>
            </a:p>
          </p:txBody>
        </p:sp>
      </p:grpSp>
      <p:sp>
        <p:nvSpPr>
          <p:cNvPr id="17414" name="Rectangle 22"/>
          <p:cNvSpPr>
            <a:spLocks noChangeArrowheads="1"/>
          </p:cNvSpPr>
          <p:nvPr/>
        </p:nvSpPr>
        <p:spPr bwMode="auto">
          <a:xfrm>
            <a:off x="496888" y="1344613"/>
            <a:ext cx="4579937" cy="4908550"/>
          </a:xfrm>
          <a:prstGeom prst="rect">
            <a:avLst/>
          </a:prstGeom>
          <a:noFill/>
          <a:ln w="19050" algn="ctr">
            <a:noFill/>
            <a:miter lim="800000"/>
            <a:headEnd/>
            <a:tailEnd/>
          </a:ln>
        </p:spPr>
        <p:txBody>
          <a:bodyPr lIns="0" tIns="0" rIns="0" bIns="0">
            <a:spAutoFit/>
          </a:bodyPr>
          <a:lstStyle/>
          <a:p>
            <a:pPr marL="342900" indent="-342900" algn="l" eaLnBrk="0" hangingPunct="0">
              <a:lnSpc>
                <a:spcPct val="150000"/>
              </a:lnSpc>
              <a:buClrTx/>
              <a:buFont typeface="Wingdings" panose="05000000000000000000" pitchFamily="2" charset="2"/>
              <a:buChar char="§"/>
              <a:defRPr/>
            </a:pPr>
            <a:r>
              <a:rPr lang="en-US" sz="1600" b="0" dirty="0">
                <a:latin typeface="+mn-lt"/>
              </a:rPr>
              <a:t>With the help of the profile matchup, persons, positions and jobs can be compared to each other</a:t>
            </a:r>
          </a:p>
          <a:p>
            <a:pPr marL="342900" indent="-342900" algn="l" eaLnBrk="0" hangingPunct="0">
              <a:lnSpc>
                <a:spcPct val="150000"/>
              </a:lnSpc>
              <a:buClrTx/>
              <a:buFont typeface="Wingdings" panose="05000000000000000000" pitchFamily="2" charset="2"/>
              <a:buChar char="§"/>
              <a:defRPr/>
            </a:pPr>
            <a:r>
              <a:rPr lang="en-US" sz="1600" b="0" dirty="0">
                <a:latin typeface="+mn-lt"/>
              </a:rPr>
              <a:t>The difference between the characteristic of a requirement and the characteristic of a qualification is determined</a:t>
            </a:r>
          </a:p>
          <a:p>
            <a:pPr marL="342900" indent="-342900" algn="l" eaLnBrk="0" hangingPunct="0">
              <a:lnSpc>
                <a:spcPct val="150000"/>
              </a:lnSpc>
              <a:buClrTx/>
              <a:buFont typeface="Wingdings" panose="05000000000000000000" pitchFamily="2" charset="2"/>
              <a:buChar char="§"/>
              <a:defRPr/>
            </a:pPr>
            <a:r>
              <a:rPr lang="en-US" sz="1600" b="0" dirty="0">
                <a:latin typeface="+mn-lt"/>
              </a:rPr>
              <a:t>3 results are possible:</a:t>
            </a:r>
          </a:p>
          <a:p>
            <a:pPr marL="800100" lvl="1" indent="-342900" algn="l" eaLnBrk="0" hangingPunct="0">
              <a:lnSpc>
                <a:spcPct val="150000"/>
              </a:lnSpc>
              <a:buClrTx/>
              <a:buFont typeface="Wingdings" panose="05000000000000000000" pitchFamily="2" charset="2"/>
              <a:buChar char="§"/>
              <a:defRPr/>
            </a:pPr>
            <a:r>
              <a:rPr lang="en-US" b="0" dirty="0">
                <a:latin typeface="+mn-lt"/>
              </a:rPr>
              <a:t>Both characteristics are identical</a:t>
            </a:r>
          </a:p>
          <a:p>
            <a:pPr marL="800100" lvl="1" indent="-342900" algn="l" eaLnBrk="0" hangingPunct="0">
              <a:lnSpc>
                <a:spcPct val="150000"/>
              </a:lnSpc>
              <a:buClrTx/>
              <a:buFont typeface="Wingdings" panose="05000000000000000000" pitchFamily="2" charset="2"/>
              <a:buChar char="§"/>
              <a:defRPr/>
            </a:pPr>
            <a:r>
              <a:rPr lang="en-US" b="0" dirty="0">
                <a:latin typeface="+mn-lt"/>
              </a:rPr>
              <a:t>The requirements are higher than the qualification  (=</a:t>
            </a:r>
            <a:r>
              <a:rPr lang="en-US" b="0" dirty="0" err="1">
                <a:latin typeface="+mn-lt"/>
              </a:rPr>
              <a:t>underqualification</a:t>
            </a:r>
            <a:r>
              <a:rPr lang="en-US" b="0" dirty="0">
                <a:latin typeface="+mn-lt"/>
              </a:rPr>
              <a:t>)</a:t>
            </a:r>
          </a:p>
          <a:p>
            <a:pPr marL="800100" lvl="1" indent="-342900" algn="l" eaLnBrk="0" hangingPunct="0">
              <a:lnSpc>
                <a:spcPct val="150000"/>
              </a:lnSpc>
              <a:buClrTx/>
              <a:buFont typeface="Wingdings" panose="05000000000000000000" pitchFamily="2" charset="2"/>
              <a:buChar char="§"/>
              <a:defRPr/>
            </a:pPr>
            <a:r>
              <a:rPr lang="en-US" b="0" dirty="0">
                <a:latin typeface="Arial" charset="0"/>
              </a:rPr>
              <a:t>The requirements are lower than the qualification  (=</a:t>
            </a:r>
            <a:r>
              <a:rPr lang="en-US" b="0" dirty="0" err="1">
                <a:latin typeface="Arial" charset="0"/>
              </a:rPr>
              <a:t>overqualification</a:t>
            </a:r>
            <a:r>
              <a:rPr lang="en-US" b="0" dirty="0">
                <a:latin typeface="Arial" charset="0"/>
              </a:rPr>
              <a:t>)</a:t>
            </a:r>
            <a:endParaRPr lang="en-US" sz="1600" b="0" dirty="0">
              <a:latin typeface="+mn-lt"/>
            </a:endParaRPr>
          </a:p>
          <a:p>
            <a:pPr algn="l">
              <a:defRPr/>
            </a:pPr>
            <a:endParaRPr lang="en-US" sz="1800" b="0" dirty="0">
              <a:latin typeface="Arial" charset="0"/>
            </a:endParaRPr>
          </a:p>
        </p:txBody>
      </p:sp>
    </p:spTree>
    <p:extLst>
      <p:ext uri="{BB962C8B-B14F-4D97-AF65-F5344CB8AC3E}">
        <p14:creationId xmlns:p14="http://schemas.microsoft.com/office/powerpoint/2010/main" val="25376759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el 1"/>
          <p:cNvSpPr>
            <a:spLocks noGrp="1"/>
          </p:cNvSpPr>
          <p:nvPr>
            <p:ph type="title"/>
          </p:nvPr>
        </p:nvSpPr>
        <p:spPr/>
        <p:txBody>
          <a:bodyPr/>
          <a:lstStyle/>
          <a:p>
            <a:r>
              <a:rPr lang="en-US" smtClean="0"/>
              <a:t>Personnel Development - Process</a:t>
            </a:r>
            <a:endParaRPr lang="de-DE" smtClean="0"/>
          </a:p>
        </p:txBody>
      </p:sp>
      <p:graphicFrame>
        <p:nvGraphicFramePr>
          <p:cNvPr id="4" name="Diagramm 3"/>
          <p:cNvGraphicFramePr/>
          <p:nvPr/>
        </p:nvGraphicFramePr>
        <p:xfrm>
          <a:off x="1403648" y="1412776"/>
          <a:ext cx="6552728" cy="4536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677544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r>
              <a:rPr lang="en-US" smtClean="0"/>
              <a:t>HCM Processes - Talent Management</a:t>
            </a:r>
          </a:p>
        </p:txBody>
      </p:sp>
      <p:sp>
        <p:nvSpPr>
          <p:cNvPr id="32771" name="Rectangle 3"/>
          <p:cNvSpPr>
            <a:spLocks noGrp="1" noChangeArrowheads="1"/>
          </p:cNvSpPr>
          <p:nvPr>
            <p:ph idx="1"/>
          </p:nvPr>
        </p:nvSpPr>
        <p:spPr/>
        <p:txBody>
          <a:bodyPr/>
          <a:lstStyle/>
          <a:p>
            <a:pPr>
              <a:lnSpc>
                <a:spcPct val="150000"/>
              </a:lnSpc>
            </a:pPr>
            <a:r>
              <a:rPr lang="en-US" sz="1800" smtClean="0"/>
              <a:t>Arrange Career Planning</a:t>
            </a:r>
          </a:p>
          <a:p>
            <a:pPr>
              <a:lnSpc>
                <a:spcPct val="150000"/>
              </a:lnSpc>
            </a:pPr>
            <a:r>
              <a:rPr lang="en-US" sz="1800" smtClean="0"/>
              <a:t>Accomplish Succession Planning</a:t>
            </a:r>
          </a:p>
          <a:p>
            <a:pPr>
              <a:lnSpc>
                <a:spcPct val="150000"/>
              </a:lnSpc>
            </a:pPr>
            <a:r>
              <a:rPr lang="en-US" sz="1800" smtClean="0"/>
              <a:t>Generate general Development Plans</a:t>
            </a:r>
          </a:p>
          <a:p>
            <a:pPr>
              <a:lnSpc>
                <a:spcPct val="150000"/>
              </a:lnSpc>
            </a:pPr>
            <a:r>
              <a:rPr lang="en-US" sz="1800" smtClean="0"/>
              <a:t>Generate individual Development Plans</a:t>
            </a:r>
          </a:p>
        </p:txBody>
      </p:sp>
      <p:pic>
        <p:nvPicPr>
          <p:cNvPr id="32772" name="Picture 7" descr="j0438566"/>
          <p:cNvPicPr>
            <a:picLocks noChangeAspect="1" noChangeArrowheads="1"/>
          </p:cNvPicPr>
          <p:nvPr/>
        </p:nvPicPr>
        <p:blipFill>
          <a:blip r:embed="rId3">
            <a:clrChange>
              <a:clrFrom>
                <a:srgbClr val="FEFEFE"/>
              </a:clrFrom>
              <a:clrTo>
                <a:srgbClr val="FEFEFE">
                  <a:alpha val="0"/>
                </a:srgbClr>
              </a:clrTo>
            </a:clrChange>
            <a:grayscl/>
            <a:extLst>
              <a:ext uri="{28A0092B-C50C-407E-A947-70E740481C1C}">
                <a14:useLocalDpi xmlns:a14="http://schemas.microsoft.com/office/drawing/2010/main" val="0"/>
              </a:ext>
            </a:extLst>
          </a:blip>
          <a:srcRect/>
          <a:stretch>
            <a:fillRect/>
          </a:stretch>
        </p:blipFill>
        <p:spPr bwMode="auto">
          <a:xfrm>
            <a:off x="6343650" y="2492375"/>
            <a:ext cx="1757363"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515018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idx="4294967295"/>
          </p:nvPr>
        </p:nvSpPr>
        <p:spPr/>
        <p:txBody>
          <a:bodyPr/>
          <a:lstStyle/>
          <a:p>
            <a:r>
              <a:rPr lang="en-US" smtClean="0"/>
              <a:t>HCM Organizational Structure</a:t>
            </a:r>
          </a:p>
        </p:txBody>
      </p:sp>
      <p:sp>
        <p:nvSpPr>
          <p:cNvPr id="6147" name="Rectangle 3"/>
          <p:cNvSpPr>
            <a:spLocks noGrp="1" noChangeArrowheads="1"/>
          </p:cNvSpPr>
          <p:nvPr>
            <p:ph type="body" idx="4294967295"/>
          </p:nvPr>
        </p:nvSpPr>
        <p:spPr/>
        <p:txBody>
          <a:bodyPr/>
          <a:lstStyle/>
          <a:p>
            <a:r>
              <a:rPr lang="en-US" sz="1800" smtClean="0"/>
              <a:t>Represents the structural and personnel organization of a company</a:t>
            </a:r>
          </a:p>
          <a:p>
            <a:r>
              <a:rPr lang="en-US" sz="1800" smtClean="0"/>
              <a:t>Consists of organizational units</a:t>
            </a:r>
          </a:p>
          <a:p>
            <a:r>
              <a:rPr lang="en-US" sz="1800" smtClean="0"/>
              <a:t>Illustrates the organizational structures and hierarchies</a:t>
            </a:r>
          </a:p>
          <a:p>
            <a:r>
              <a:rPr lang="en-US" sz="1800" smtClean="0"/>
              <a:t>Illustrates an employees responsibilities </a:t>
            </a:r>
          </a:p>
          <a:p>
            <a:r>
              <a:rPr lang="en-US" sz="1800" smtClean="0"/>
              <a:t>Is a precondition of various personnel processes’ implementation</a:t>
            </a:r>
          </a:p>
          <a:p>
            <a:r>
              <a:rPr lang="en-US" sz="1800" smtClean="0"/>
              <a:t>Consists of three parts:</a:t>
            </a:r>
          </a:p>
          <a:p>
            <a:pPr lvl="1"/>
            <a:r>
              <a:rPr lang="en-US" smtClean="0"/>
              <a:t>Enterprise Structure</a:t>
            </a:r>
          </a:p>
          <a:p>
            <a:pPr lvl="1"/>
            <a:r>
              <a:rPr lang="en-US" smtClean="0"/>
              <a:t>Personnel Structure</a:t>
            </a:r>
          </a:p>
          <a:p>
            <a:pPr lvl="1"/>
            <a:r>
              <a:rPr lang="en-US" smtClean="0"/>
              <a:t>Organizational Plan</a:t>
            </a:r>
          </a:p>
          <a:p>
            <a:endParaRPr lang="en-US" sz="1800" smtClean="0"/>
          </a:p>
        </p:txBody>
      </p:sp>
      <p:grpSp>
        <p:nvGrpSpPr>
          <p:cNvPr id="6148" name="Group 82"/>
          <p:cNvGrpSpPr>
            <a:grpSpLocks/>
          </p:cNvGrpSpPr>
          <p:nvPr/>
        </p:nvGrpSpPr>
        <p:grpSpPr bwMode="auto">
          <a:xfrm>
            <a:off x="5795963" y="3500438"/>
            <a:ext cx="1987550" cy="2647950"/>
            <a:chOff x="3703" y="1078"/>
            <a:chExt cx="1626" cy="1944"/>
          </a:xfrm>
        </p:grpSpPr>
        <p:pic>
          <p:nvPicPr>
            <p:cNvPr id="6149" name="Picture 21" descr="j043484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32" y="1078"/>
              <a:ext cx="30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Line 23"/>
            <p:cNvSpPr>
              <a:spLocks noChangeShapeType="1"/>
            </p:cNvSpPr>
            <p:nvPr/>
          </p:nvSpPr>
          <p:spPr bwMode="auto">
            <a:xfrm>
              <a:off x="4468" y="1395"/>
              <a:ext cx="0" cy="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6151" name="Line 24"/>
            <p:cNvSpPr>
              <a:spLocks noChangeShapeType="1"/>
            </p:cNvSpPr>
            <p:nvPr/>
          </p:nvSpPr>
          <p:spPr bwMode="auto">
            <a:xfrm>
              <a:off x="4150" y="1486"/>
              <a:ext cx="63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pic>
          <p:nvPicPr>
            <p:cNvPr id="6152" name="Picture 25" descr="j043484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14" y="1577"/>
              <a:ext cx="318"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3" name="Picture 26" descr="j043488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3" y="2212"/>
              <a:ext cx="26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 name="Line 27"/>
            <p:cNvSpPr>
              <a:spLocks noChangeShapeType="1"/>
            </p:cNvSpPr>
            <p:nvPr/>
          </p:nvSpPr>
          <p:spPr bwMode="auto">
            <a:xfrm>
              <a:off x="4150" y="1486"/>
              <a:ext cx="0" cy="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6155" name="Line 28"/>
            <p:cNvSpPr>
              <a:spLocks noChangeShapeType="1"/>
            </p:cNvSpPr>
            <p:nvPr/>
          </p:nvSpPr>
          <p:spPr bwMode="auto">
            <a:xfrm>
              <a:off x="4785" y="1486"/>
              <a:ext cx="0" cy="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6156" name="Line 29"/>
            <p:cNvSpPr>
              <a:spLocks noChangeShapeType="1"/>
            </p:cNvSpPr>
            <p:nvPr/>
          </p:nvSpPr>
          <p:spPr bwMode="auto">
            <a:xfrm>
              <a:off x="4105" y="2076"/>
              <a:ext cx="0" cy="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pic>
          <p:nvPicPr>
            <p:cNvPr id="6157" name="Picture 31" descr="j04348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50" y="1577"/>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8" name="Line 32"/>
            <p:cNvSpPr>
              <a:spLocks noChangeShapeType="1"/>
            </p:cNvSpPr>
            <p:nvPr/>
          </p:nvSpPr>
          <p:spPr bwMode="auto">
            <a:xfrm>
              <a:off x="3833" y="2076"/>
              <a:ext cx="5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6159" name="Line 34"/>
            <p:cNvSpPr>
              <a:spLocks noChangeShapeType="1"/>
            </p:cNvSpPr>
            <p:nvPr/>
          </p:nvSpPr>
          <p:spPr bwMode="auto">
            <a:xfrm>
              <a:off x="4377" y="2076"/>
              <a:ext cx="0" cy="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6160" name="Line 35"/>
            <p:cNvSpPr>
              <a:spLocks noChangeShapeType="1"/>
            </p:cNvSpPr>
            <p:nvPr/>
          </p:nvSpPr>
          <p:spPr bwMode="auto">
            <a:xfrm>
              <a:off x="3833" y="2076"/>
              <a:ext cx="0" cy="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pic>
          <p:nvPicPr>
            <p:cNvPr id="6161" name="Picture 37" descr="j043488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41" y="2212"/>
              <a:ext cx="267"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2" name="Line 38"/>
            <p:cNvSpPr>
              <a:spLocks noChangeShapeType="1"/>
            </p:cNvSpPr>
            <p:nvPr/>
          </p:nvSpPr>
          <p:spPr bwMode="auto">
            <a:xfrm>
              <a:off x="4105" y="1940"/>
              <a:ext cx="0" cy="1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6163" name="Line 39"/>
            <p:cNvSpPr>
              <a:spLocks noChangeShapeType="1"/>
            </p:cNvSpPr>
            <p:nvPr/>
          </p:nvSpPr>
          <p:spPr bwMode="auto">
            <a:xfrm>
              <a:off x="4831" y="1940"/>
              <a:ext cx="0" cy="1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6164" name="Line 40"/>
            <p:cNvSpPr>
              <a:spLocks noChangeShapeType="1"/>
            </p:cNvSpPr>
            <p:nvPr/>
          </p:nvSpPr>
          <p:spPr bwMode="auto">
            <a:xfrm>
              <a:off x="4650" y="2077"/>
              <a:ext cx="3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6165" name="Line 41"/>
            <p:cNvSpPr>
              <a:spLocks noChangeShapeType="1"/>
            </p:cNvSpPr>
            <p:nvPr/>
          </p:nvSpPr>
          <p:spPr bwMode="auto">
            <a:xfrm>
              <a:off x="5012" y="2077"/>
              <a:ext cx="0" cy="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pic>
          <p:nvPicPr>
            <p:cNvPr id="6166" name="Picture 42" descr="j04348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04" y="2213"/>
              <a:ext cx="27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7" name="Line 44"/>
            <p:cNvSpPr>
              <a:spLocks noChangeShapeType="1"/>
            </p:cNvSpPr>
            <p:nvPr/>
          </p:nvSpPr>
          <p:spPr bwMode="auto">
            <a:xfrm>
              <a:off x="4649" y="2077"/>
              <a:ext cx="0" cy="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pic>
          <p:nvPicPr>
            <p:cNvPr id="6168" name="Picture 45" descr="j043262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989" y="2212"/>
              <a:ext cx="25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9" name="Picture 46" descr="j043488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21" y="2213"/>
              <a:ext cx="267"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70" name="Line 70"/>
            <p:cNvSpPr>
              <a:spLocks noChangeShapeType="1"/>
            </p:cNvSpPr>
            <p:nvPr/>
          </p:nvSpPr>
          <p:spPr bwMode="auto">
            <a:xfrm>
              <a:off x="5057" y="2484"/>
              <a:ext cx="1" cy="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6171" name="Line 71"/>
            <p:cNvSpPr>
              <a:spLocks noChangeShapeType="1"/>
            </p:cNvSpPr>
            <p:nvPr/>
          </p:nvSpPr>
          <p:spPr bwMode="auto">
            <a:xfrm>
              <a:off x="4877" y="2620"/>
              <a:ext cx="3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6172" name="Line 72"/>
            <p:cNvSpPr>
              <a:spLocks noChangeShapeType="1"/>
            </p:cNvSpPr>
            <p:nvPr/>
          </p:nvSpPr>
          <p:spPr bwMode="auto">
            <a:xfrm>
              <a:off x="5239" y="2620"/>
              <a:ext cx="0" cy="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6173" name="Line 73"/>
            <p:cNvSpPr>
              <a:spLocks noChangeShapeType="1"/>
            </p:cNvSpPr>
            <p:nvPr/>
          </p:nvSpPr>
          <p:spPr bwMode="auto">
            <a:xfrm>
              <a:off x="4876" y="2620"/>
              <a:ext cx="0" cy="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pic>
          <p:nvPicPr>
            <p:cNvPr id="6174" name="Picture 75" descr="j043488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6" y="2756"/>
              <a:ext cx="26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75" name="Picture 77" descr="j043262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077" y="2756"/>
              <a:ext cx="25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930923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p:txBody>
          <a:bodyPr/>
          <a:lstStyle/>
          <a:p>
            <a:r>
              <a:rPr lang="de-DE" smtClean="0"/>
              <a:t>Talent Management - Career Planning</a:t>
            </a:r>
          </a:p>
        </p:txBody>
      </p:sp>
      <p:sp>
        <p:nvSpPr>
          <p:cNvPr id="33795" name="Rectangle 3"/>
          <p:cNvSpPr>
            <a:spLocks noGrp="1" noChangeArrowheads="1"/>
          </p:cNvSpPr>
          <p:nvPr>
            <p:ph idx="1"/>
          </p:nvPr>
        </p:nvSpPr>
        <p:spPr>
          <a:xfrm>
            <a:off x="485775" y="1535674"/>
            <a:ext cx="8229600" cy="4525962"/>
          </a:xfrm>
        </p:spPr>
        <p:txBody>
          <a:bodyPr/>
          <a:lstStyle/>
          <a:p>
            <a:pPr>
              <a:lnSpc>
                <a:spcPct val="150000"/>
              </a:lnSpc>
            </a:pPr>
            <a:r>
              <a:rPr lang="en-US" sz="1600" dirty="0" smtClean="0"/>
              <a:t>Identify career goals</a:t>
            </a:r>
          </a:p>
          <a:p>
            <a:pPr>
              <a:lnSpc>
                <a:spcPct val="150000"/>
              </a:lnSpc>
            </a:pPr>
            <a:r>
              <a:rPr lang="en-US" sz="1600" dirty="0" smtClean="0"/>
              <a:t>Plan career</a:t>
            </a:r>
          </a:p>
          <a:p>
            <a:pPr>
              <a:lnSpc>
                <a:spcPct val="150000"/>
              </a:lnSpc>
            </a:pPr>
            <a:r>
              <a:rPr lang="en-US" sz="1600" dirty="0" smtClean="0"/>
              <a:t>Define and develop special stations of a career</a:t>
            </a:r>
          </a:p>
          <a:p>
            <a:pPr lvl="1">
              <a:lnSpc>
                <a:spcPct val="150000"/>
              </a:lnSpc>
            </a:pPr>
            <a:r>
              <a:rPr lang="en-US" sz="2400" dirty="0" smtClean="0"/>
              <a:t>job</a:t>
            </a:r>
          </a:p>
          <a:p>
            <a:pPr lvl="1">
              <a:lnSpc>
                <a:spcPct val="150000"/>
              </a:lnSpc>
            </a:pPr>
            <a:r>
              <a:rPr lang="en-US" sz="2400" dirty="0" smtClean="0"/>
              <a:t>position</a:t>
            </a:r>
          </a:p>
          <a:p>
            <a:pPr lvl="1">
              <a:lnSpc>
                <a:spcPct val="150000"/>
              </a:lnSpc>
            </a:pPr>
            <a:r>
              <a:rPr lang="en-US" sz="2400" dirty="0" smtClean="0"/>
              <a:t>Course of instruction</a:t>
            </a:r>
          </a:p>
          <a:p>
            <a:pPr>
              <a:lnSpc>
                <a:spcPct val="150000"/>
              </a:lnSpc>
            </a:pPr>
            <a:r>
              <a:rPr lang="en-US" sz="1600" dirty="0" smtClean="0"/>
              <a:t>Career planning: comparing qualifications with requirements of one station of a career, e.g. job, position </a:t>
            </a:r>
            <a:r>
              <a:rPr lang="en-US" sz="1600" dirty="0" smtClean="0">
                <a:sym typeface="Wingdings" panose="05000000000000000000" pitchFamily="2" charset="2"/>
              </a:rPr>
              <a:t> Personnel decisions, courses of instruction, etc.</a:t>
            </a:r>
          </a:p>
          <a:p>
            <a:pPr>
              <a:lnSpc>
                <a:spcPct val="150000"/>
              </a:lnSpc>
            </a:pPr>
            <a:r>
              <a:rPr lang="en-US" sz="1600" dirty="0" smtClean="0">
                <a:sym typeface="Wingdings" panose="05000000000000000000" pitchFamily="2" charset="2"/>
              </a:rPr>
              <a:t>Derivate individual plans</a:t>
            </a:r>
            <a:endParaRPr lang="en-US" sz="1600" dirty="0" smtClean="0"/>
          </a:p>
          <a:p>
            <a:pPr>
              <a:lnSpc>
                <a:spcPct val="150000"/>
              </a:lnSpc>
            </a:pPr>
            <a:endParaRPr lang="en-US" sz="1600" dirty="0" smtClean="0"/>
          </a:p>
        </p:txBody>
      </p:sp>
    </p:spTree>
    <p:extLst>
      <p:ext uri="{BB962C8B-B14F-4D97-AF65-F5344CB8AC3E}">
        <p14:creationId xmlns:p14="http://schemas.microsoft.com/office/powerpoint/2010/main" val="3927377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1844675"/>
            <a:ext cx="6276975"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34819" name="Rectangle 2"/>
          <p:cNvSpPr>
            <a:spLocks noGrp="1"/>
          </p:cNvSpPr>
          <p:nvPr>
            <p:ph type="title"/>
          </p:nvPr>
        </p:nvSpPr>
        <p:spPr/>
        <p:txBody>
          <a:bodyPr/>
          <a:lstStyle/>
          <a:p>
            <a:r>
              <a:rPr lang="en-US" smtClean="0"/>
              <a:t>Talent Management - Career Planning (cont.)</a:t>
            </a:r>
          </a:p>
        </p:txBody>
      </p:sp>
      <p:sp>
        <p:nvSpPr>
          <p:cNvPr id="34820" name="Rectangle 6"/>
          <p:cNvSpPr>
            <a:spLocks noChangeArrowheads="1"/>
          </p:cNvSpPr>
          <p:nvPr/>
        </p:nvSpPr>
        <p:spPr bwMode="auto">
          <a:xfrm>
            <a:off x="4572000" y="2403475"/>
            <a:ext cx="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34821" name="Text Box 11"/>
          <p:cNvSpPr txBox="1">
            <a:spLocks noChangeArrowheads="1"/>
          </p:cNvSpPr>
          <p:nvPr/>
        </p:nvSpPr>
        <p:spPr bwMode="auto">
          <a:xfrm>
            <a:off x="539750" y="1268413"/>
            <a:ext cx="40322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algn="l" eaLnBrk="1" hangingPunct="1"/>
            <a:r>
              <a:rPr lang="en-US" sz="1600"/>
              <a:t>Example for Career Planning</a:t>
            </a:r>
          </a:p>
        </p:txBody>
      </p:sp>
      <p:sp>
        <p:nvSpPr>
          <p:cNvPr id="34822" name="Ellipse 10"/>
          <p:cNvSpPr>
            <a:spLocks noChangeArrowheads="1"/>
          </p:cNvSpPr>
          <p:nvPr/>
        </p:nvSpPr>
        <p:spPr bwMode="auto">
          <a:xfrm>
            <a:off x="1908175" y="3644900"/>
            <a:ext cx="2592388" cy="720725"/>
          </a:xfrm>
          <a:prstGeom prst="ellipse">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algn="l" eaLnBrk="1" hangingPunct="1">
              <a:spcBef>
                <a:spcPct val="20000"/>
              </a:spcBef>
            </a:pPr>
            <a:endParaRPr lang="de-DE" sz="2800"/>
          </a:p>
        </p:txBody>
      </p:sp>
    </p:spTree>
    <p:extLst>
      <p:ext uri="{BB962C8B-B14F-4D97-AF65-F5344CB8AC3E}">
        <p14:creationId xmlns:p14="http://schemas.microsoft.com/office/powerpoint/2010/main" val="15627939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p:txBody>
          <a:bodyPr/>
          <a:lstStyle/>
          <a:p>
            <a:r>
              <a:rPr lang="en-US" smtClean="0"/>
              <a:t>Talent Management - Succession Planning</a:t>
            </a:r>
          </a:p>
        </p:txBody>
      </p:sp>
      <p:sp>
        <p:nvSpPr>
          <p:cNvPr id="35843" name="Rectangle 3"/>
          <p:cNvSpPr>
            <a:spLocks noGrp="1" noChangeArrowheads="1"/>
          </p:cNvSpPr>
          <p:nvPr>
            <p:ph idx="1"/>
          </p:nvPr>
        </p:nvSpPr>
        <p:spPr/>
        <p:txBody>
          <a:bodyPr/>
          <a:lstStyle/>
          <a:p>
            <a:pPr>
              <a:lnSpc>
                <a:spcPct val="150000"/>
              </a:lnSpc>
            </a:pPr>
            <a:r>
              <a:rPr lang="en-US" sz="1800" smtClean="0"/>
              <a:t>Assure continuity in personnel allocation for key positions</a:t>
            </a:r>
          </a:p>
          <a:p>
            <a:pPr>
              <a:lnSpc>
                <a:spcPct val="150000"/>
              </a:lnSpc>
            </a:pPr>
            <a:r>
              <a:rPr lang="en-US" sz="1800" smtClean="0"/>
              <a:t>Per-active search for candidates to reallocate key positions</a:t>
            </a:r>
          </a:p>
          <a:p>
            <a:pPr>
              <a:lnSpc>
                <a:spcPct val="150000"/>
              </a:lnSpc>
            </a:pPr>
            <a:r>
              <a:rPr lang="en-US" sz="1800" smtClean="0"/>
              <a:t>Well-directed preparation on adoption of following job</a:t>
            </a:r>
          </a:p>
        </p:txBody>
      </p:sp>
      <p:pic>
        <p:nvPicPr>
          <p:cNvPr id="35844" name="Picture 6" descr="j0430562"/>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3492500" y="4365625"/>
            <a:ext cx="2160588" cy="143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90539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p:txBody>
          <a:bodyPr/>
          <a:lstStyle/>
          <a:p>
            <a:r>
              <a:rPr lang="de-DE" smtClean="0"/>
              <a:t>Talent Management - Development Plans</a:t>
            </a:r>
          </a:p>
        </p:txBody>
      </p:sp>
      <p:sp>
        <p:nvSpPr>
          <p:cNvPr id="36867" name="Rectangle 3"/>
          <p:cNvSpPr>
            <a:spLocks noGrp="1" noChangeArrowheads="1"/>
          </p:cNvSpPr>
          <p:nvPr>
            <p:ph idx="1"/>
          </p:nvPr>
        </p:nvSpPr>
        <p:spPr/>
        <p:txBody>
          <a:bodyPr/>
          <a:lstStyle/>
          <a:p>
            <a:pPr>
              <a:lnSpc>
                <a:spcPct val="150000"/>
              </a:lnSpc>
            </a:pPr>
            <a:r>
              <a:rPr lang="en-US" sz="1800" smtClean="0"/>
              <a:t>Summarizing teaching and further education actions to procure special qualifications</a:t>
            </a:r>
          </a:p>
          <a:p>
            <a:pPr>
              <a:lnSpc>
                <a:spcPct val="150000"/>
              </a:lnSpc>
            </a:pPr>
            <a:r>
              <a:rPr lang="en-US" sz="1800" smtClean="0"/>
              <a:t>Participation in instruction courses</a:t>
            </a:r>
          </a:p>
          <a:p>
            <a:pPr>
              <a:lnSpc>
                <a:spcPct val="150000"/>
              </a:lnSpc>
            </a:pPr>
            <a:r>
              <a:rPr lang="en-US" sz="1800" smtClean="0"/>
              <a:t>Allocation of positions </a:t>
            </a:r>
          </a:p>
          <a:p>
            <a:pPr>
              <a:lnSpc>
                <a:spcPct val="150000"/>
              </a:lnSpc>
            </a:pPr>
            <a:r>
              <a:rPr lang="en-US" sz="1800" smtClean="0"/>
              <a:t>Use in an organizational unit</a:t>
            </a:r>
          </a:p>
          <a:p>
            <a:pPr>
              <a:lnSpc>
                <a:spcPct val="150000"/>
              </a:lnSpc>
            </a:pPr>
            <a:r>
              <a:rPr lang="en-US" sz="1800" smtClean="0"/>
              <a:t>Habitation in a location</a:t>
            </a:r>
          </a:p>
          <a:p>
            <a:pPr>
              <a:lnSpc>
                <a:spcPct val="150000"/>
              </a:lnSpc>
            </a:pPr>
            <a:endParaRPr lang="en-US" sz="1800" smtClean="0"/>
          </a:p>
        </p:txBody>
      </p:sp>
      <p:pic>
        <p:nvPicPr>
          <p:cNvPr id="36868" name="Picture 7" descr="j04398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888" y="3500438"/>
            <a:ext cx="1757362" cy="175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22207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p:txBody>
          <a:bodyPr/>
          <a:lstStyle/>
          <a:p>
            <a:r>
              <a:rPr lang="en-US" smtClean="0"/>
              <a:t>HCM Processes - </a:t>
            </a:r>
            <a:r>
              <a:rPr lang="de-DE" smtClean="0"/>
              <a:t>Performance Management</a:t>
            </a:r>
          </a:p>
        </p:txBody>
      </p:sp>
      <p:sp>
        <p:nvSpPr>
          <p:cNvPr id="37891" name="Rectangle 3"/>
          <p:cNvSpPr>
            <a:spLocks noGrp="1" noChangeArrowheads="1"/>
          </p:cNvSpPr>
          <p:nvPr>
            <p:ph idx="1"/>
          </p:nvPr>
        </p:nvSpPr>
        <p:spPr>
          <a:xfrm>
            <a:off x="468313" y="1268413"/>
            <a:ext cx="8064500" cy="4857750"/>
          </a:xfrm>
        </p:spPr>
        <p:txBody>
          <a:bodyPr/>
          <a:lstStyle/>
          <a:p>
            <a:pPr>
              <a:lnSpc>
                <a:spcPct val="150000"/>
              </a:lnSpc>
            </a:pPr>
            <a:r>
              <a:rPr lang="en-US" sz="1800" smtClean="0"/>
              <a:t>Define objective setting between enterprise and employees</a:t>
            </a:r>
          </a:p>
          <a:p>
            <a:pPr>
              <a:lnSpc>
                <a:spcPct val="150000"/>
              </a:lnSpc>
            </a:pPr>
            <a:r>
              <a:rPr lang="en-US" sz="1800" smtClean="0"/>
              <a:t>Evaluate benefit of employees </a:t>
            </a:r>
            <a:r>
              <a:rPr lang="en-US" sz="1800" smtClean="0">
                <a:sym typeface="Wingdings" panose="05000000000000000000" pitchFamily="2" charset="2"/>
              </a:rPr>
              <a:t> Feedback </a:t>
            </a:r>
          </a:p>
          <a:p>
            <a:pPr>
              <a:lnSpc>
                <a:spcPct val="150000"/>
              </a:lnSpc>
              <a:buFont typeface="Wingdings" panose="05000000000000000000" pitchFamily="2" charset="2"/>
              <a:buNone/>
            </a:pPr>
            <a:r>
              <a:rPr lang="en-US" sz="1800" smtClean="0">
                <a:sym typeface="Wingdings" panose="05000000000000000000" pitchFamily="2" charset="2"/>
              </a:rPr>
              <a:t> Have goals been achieved?</a:t>
            </a:r>
            <a:endParaRPr lang="en-US" sz="1800" smtClean="0"/>
          </a:p>
          <a:p>
            <a:pPr>
              <a:lnSpc>
                <a:spcPct val="150000"/>
              </a:lnSpc>
            </a:pPr>
            <a:r>
              <a:rPr lang="en-US" sz="1800" smtClean="0">
                <a:sym typeface="Wingdings" panose="05000000000000000000" pitchFamily="2" charset="2"/>
              </a:rPr>
              <a:t>Supervise operative goals of employees</a:t>
            </a:r>
          </a:p>
          <a:p>
            <a:pPr>
              <a:lnSpc>
                <a:spcPct val="150000"/>
              </a:lnSpc>
            </a:pPr>
            <a:r>
              <a:rPr lang="en-US" sz="1800" smtClean="0">
                <a:sym typeface="Wingdings" panose="05000000000000000000" pitchFamily="2" charset="2"/>
              </a:rPr>
              <a:t>Adjust rebates</a:t>
            </a:r>
          </a:p>
          <a:p>
            <a:pPr>
              <a:lnSpc>
                <a:spcPct val="150000"/>
              </a:lnSpc>
            </a:pPr>
            <a:r>
              <a:rPr lang="en-US" sz="1800" smtClean="0">
                <a:sym typeface="Wingdings" panose="05000000000000000000" pitchFamily="2" charset="2"/>
              </a:rPr>
              <a:t>Goal: higher motivation and better benefits</a:t>
            </a:r>
          </a:p>
          <a:p>
            <a:endParaRPr lang="en-US" sz="1800" smtClean="0">
              <a:sym typeface="Wingdings" panose="05000000000000000000" pitchFamily="2" charset="2"/>
            </a:endParaRPr>
          </a:p>
        </p:txBody>
      </p:sp>
    </p:spTree>
    <p:extLst>
      <p:ext uri="{BB962C8B-B14F-4D97-AF65-F5344CB8AC3E}">
        <p14:creationId xmlns:p14="http://schemas.microsoft.com/office/powerpoint/2010/main" val="110714372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p:nvPr>
        </p:nvSpPr>
        <p:spPr/>
        <p:txBody>
          <a:bodyPr/>
          <a:lstStyle/>
          <a:p>
            <a:r>
              <a:rPr lang="de-DE" smtClean="0"/>
              <a:t>Performance Management - Process of Appraisal</a:t>
            </a:r>
          </a:p>
        </p:txBody>
      </p:sp>
      <p:grpSp>
        <p:nvGrpSpPr>
          <p:cNvPr id="38915" name="Diagram 6"/>
          <p:cNvGrpSpPr>
            <a:grpSpLocks noChangeAspect="1"/>
          </p:cNvGrpSpPr>
          <p:nvPr/>
        </p:nvGrpSpPr>
        <p:grpSpPr bwMode="auto">
          <a:xfrm>
            <a:off x="2614613" y="1881188"/>
            <a:ext cx="4476750" cy="3925887"/>
            <a:chOff x="1611" y="918"/>
            <a:chExt cx="2962" cy="2598"/>
          </a:xfrm>
        </p:grpSpPr>
        <p:sp>
          <p:nvSpPr>
            <p:cNvPr id="38916" name="_s2052"/>
            <p:cNvSpPr>
              <a:spLocks noChangeArrowheads="1" noTextEdit="1"/>
            </p:cNvSpPr>
            <p:nvPr/>
          </p:nvSpPr>
          <p:spPr bwMode="auto">
            <a:xfrm>
              <a:off x="1935" y="918"/>
              <a:ext cx="1847" cy="184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8 w 21600"/>
                <a:gd name="T19" fmla="*/ 3158 h 21600"/>
                <a:gd name="T20" fmla="*/ 18442 w 21600"/>
                <a:gd name="T21" fmla="*/ 18442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2050" y="3709"/>
                  </a:moveTo>
                  <a:cubicBezTo>
                    <a:pt x="11637" y="3636"/>
                    <a:pt x="11219" y="3600"/>
                    <a:pt x="10800" y="3600"/>
                  </a:cubicBezTo>
                  <a:cubicBezTo>
                    <a:pt x="9107" y="3599"/>
                    <a:pt x="7468" y="4196"/>
                    <a:pt x="6171" y="5284"/>
                  </a:cubicBezTo>
                  <a:lnTo>
                    <a:pt x="3857" y="2526"/>
                  </a:lnTo>
                  <a:cubicBezTo>
                    <a:pt x="5802" y="894"/>
                    <a:pt x="8260" y="-1"/>
                    <a:pt x="10800" y="0"/>
                  </a:cubicBezTo>
                  <a:cubicBezTo>
                    <a:pt x="11428" y="0"/>
                    <a:pt x="12056" y="54"/>
                    <a:pt x="12675" y="164"/>
                  </a:cubicBezTo>
                  <a:lnTo>
                    <a:pt x="13144" y="-2495"/>
                  </a:lnTo>
                  <a:lnTo>
                    <a:pt x="16794" y="2717"/>
                  </a:lnTo>
                  <a:lnTo>
                    <a:pt x="11581" y="6368"/>
                  </a:lnTo>
                  <a:lnTo>
                    <a:pt x="12050" y="3709"/>
                  </a:lnTo>
                  <a:close/>
                </a:path>
              </a:pathLst>
            </a:custGeom>
            <a:solidFill>
              <a:srgbClr val="DDDDDD"/>
            </a:solidFill>
            <a:ln w="9525">
              <a:solidFill>
                <a:srgbClr val="808080"/>
              </a:solidFill>
              <a:miter lim="800000"/>
              <a:headEnd/>
              <a:tailEnd/>
            </a:ln>
          </p:spPr>
          <p:txBody>
            <a:bodyPr lIns="0" tIns="0" rIns="0" bIns="0" anchor="ctr"/>
            <a:lstStyle/>
            <a:p>
              <a:endParaRPr lang="en-US"/>
            </a:p>
          </p:txBody>
        </p:sp>
        <p:sp>
          <p:nvSpPr>
            <p:cNvPr id="38917" name="_s2053"/>
            <p:cNvSpPr>
              <a:spLocks noChangeArrowheads="1" noTextEdit="1"/>
            </p:cNvSpPr>
            <p:nvPr/>
          </p:nvSpPr>
          <p:spPr bwMode="auto">
            <a:xfrm rot="7200000">
              <a:off x="2188" y="1356"/>
              <a:ext cx="1847" cy="184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8 w 21600"/>
                <a:gd name="T19" fmla="*/ 3158 h 21600"/>
                <a:gd name="T20" fmla="*/ 18442 w 21600"/>
                <a:gd name="T21" fmla="*/ 18442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2050" y="3709"/>
                  </a:moveTo>
                  <a:cubicBezTo>
                    <a:pt x="11637" y="3636"/>
                    <a:pt x="11219" y="3600"/>
                    <a:pt x="10800" y="3600"/>
                  </a:cubicBezTo>
                  <a:cubicBezTo>
                    <a:pt x="9107" y="3599"/>
                    <a:pt x="7468" y="4196"/>
                    <a:pt x="6171" y="5284"/>
                  </a:cubicBezTo>
                  <a:lnTo>
                    <a:pt x="3857" y="2526"/>
                  </a:lnTo>
                  <a:cubicBezTo>
                    <a:pt x="5802" y="894"/>
                    <a:pt x="8260" y="-1"/>
                    <a:pt x="10800" y="0"/>
                  </a:cubicBezTo>
                  <a:cubicBezTo>
                    <a:pt x="11428" y="0"/>
                    <a:pt x="12056" y="54"/>
                    <a:pt x="12675" y="164"/>
                  </a:cubicBezTo>
                  <a:lnTo>
                    <a:pt x="13144" y="-2495"/>
                  </a:lnTo>
                  <a:lnTo>
                    <a:pt x="16794" y="2717"/>
                  </a:lnTo>
                  <a:lnTo>
                    <a:pt x="11581" y="6368"/>
                  </a:lnTo>
                  <a:lnTo>
                    <a:pt x="12050" y="3709"/>
                  </a:lnTo>
                  <a:close/>
                </a:path>
              </a:pathLst>
            </a:custGeom>
            <a:solidFill>
              <a:srgbClr val="DDDDDD"/>
            </a:solidFill>
            <a:ln w="9525">
              <a:solidFill>
                <a:srgbClr val="808080"/>
              </a:solidFill>
              <a:miter lim="800000"/>
              <a:headEnd/>
              <a:tailEnd/>
            </a:ln>
          </p:spPr>
          <p:txBody>
            <a:bodyPr lIns="0" tIns="0" rIns="0" bIns="0" anchor="ctr"/>
            <a:lstStyle/>
            <a:p>
              <a:endParaRPr lang="en-US"/>
            </a:p>
          </p:txBody>
        </p:sp>
        <p:sp>
          <p:nvSpPr>
            <p:cNvPr id="38918" name="_s2054"/>
            <p:cNvSpPr>
              <a:spLocks noChangeArrowheads="1" noTextEdit="1"/>
            </p:cNvSpPr>
            <p:nvPr/>
          </p:nvSpPr>
          <p:spPr bwMode="auto">
            <a:xfrm rot="-7200000">
              <a:off x="1682" y="1356"/>
              <a:ext cx="1847" cy="184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8 w 21600"/>
                <a:gd name="T19" fmla="*/ 3158 h 21600"/>
                <a:gd name="T20" fmla="*/ 18442 w 21600"/>
                <a:gd name="T21" fmla="*/ 18442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2050" y="3709"/>
                  </a:moveTo>
                  <a:cubicBezTo>
                    <a:pt x="11637" y="3636"/>
                    <a:pt x="11219" y="3600"/>
                    <a:pt x="10800" y="3600"/>
                  </a:cubicBezTo>
                  <a:cubicBezTo>
                    <a:pt x="9107" y="3599"/>
                    <a:pt x="7468" y="4196"/>
                    <a:pt x="6171" y="5284"/>
                  </a:cubicBezTo>
                  <a:lnTo>
                    <a:pt x="3857" y="2526"/>
                  </a:lnTo>
                  <a:cubicBezTo>
                    <a:pt x="5802" y="894"/>
                    <a:pt x="8260" y="-1"/>
                    <a:pt x="10800" y="0"/>
                  </a:cubicBezTo>
                  <a:cubicBezTo>
                    <a:pt x="11428" y="0"/>
                    <a:pt x="12056" y="54"/>
                    <a:pt x="12675" y="164"/>
                  </a:cubicBezTo>
                  <a:lnTo>
                    <a:pt x="13144" y="-2495"/>
                  </a:lnTo>
                  <a:lnTo>
                    <a:pt x="16794" y="2717"/>
                  </a:lnTo>
                  <a:lnTo>
                    <a:pt x="11581" y="6368"/>
                  </a:lnTo>
                  <a:lnTo>
                    <a:pt x="12050" y="3709"/>
                  </a:lnTo>
                  <a:close/>
                </a:path>
              </a:pathLst>
            </a:custGeom>
            <a:solidFill>
              <a:srgbClr val="DDDDDD"/>
            </a:solidFill>
            <a:ln w="9525">
              <a:solidFill>
                <a:srgbClr val="808080"/>
              </a:solidFill>
              <a:miter lim="800000"/>
              <a:headEnd/>
              <a:tailEnd/>
            </a:ln>
          </p:spPr>
          <p:txBody>
            <a:bodyPr lIns="0" tIns="0" rIns="0" bIns="0" anchor="ctr"/>
            <a:lstStyle/>
            <a:p>
              <a:endParaRPr lang="en-US"/>
            </a:p>
          </p:txBody>
        </p:sp>
        <p:sp>
          <p:nvSpPr>
            <p:cNvPr id="38919" name="_s2055"/>
            <p:cNvSpPr>
              <a:spLocks noChangeArrowheads="1"/>
            </p:cNvSpPr>
            <p:nvPr/>
          </p:nvSpPr>
          <p:spPr bwMode="auto">
            <a:xfrm>
              <a:off x="3287" y="1256"/>
              <a:ext cx="1286" cy="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r>
                <a:rPr lang="en-US" sz="1400"/>
                <a:t>Feedback</a:t>
              </a:r>
            </a:p>
            <a:p>
              <a:pPr eaLnBrk="1" hangingPunct="1"/>
              <a:r>
                <a:rPr lang="en-US" sz="1400" b="0"/>
                <a:t>Perform Appraisal</a:t>
              </a:r>
            </a:p>
          </p:txBody>
        </p:sp>
        <p:sp>
          <p:nvSpPr>
            <p:cNvPr id="38920" name="_s2056"/>
            <p:cNvSpPr>
              <a:spLocks noChangeArrowheads="1"/>
            </p:cNvSpPr>
            <p:nvPr/>
          </p:nvSpPr>
          <p:spPr bwMode="auto">
            <a:xfrm>
              <a:off x="2489" y="2775"/>
              <a:ext cx="741" cy="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r>
                <a:rPr lang="en-US" sz="1400"/>
                <a:t>Compensation</a:t>
              </a:r>
            </a:p>
            <a:p>
              <a:pPr eaLnBrk="1" hangingPunct="1"/>
              <a:r>
                <a:rPr lang="en-US" sz="1400"/>
                <a:t>Adjustment</a:t>
              </a:r>
            </a:p>
          </p:txBody>
        </p:sp>
        <p:sp>
          <p:nvSpPr>
            <p:cNvPr id="38921" name="_s2057"/>
            <p:cNvSpPr>
              <a:spLocks noChangeArrowheads="1"/>
            </p:cNvSpPr>
            <p:nvPr/>
          </p:nvSpPr>
          <p:spPr bwMode="auto">
            <a:xfrm>
              <a:off x="1611" y="1257"/>
              <a:ext cx="741" cy="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r>
                <a:rPr lang="en-US" sz="1400"/>
                <a:t>Planning</a:t>
              </a:r>
            </a:p>
            <a:p>
              <a:pPr eaLnBrk="1" hangingPunct="1"/>
              <a:r>
                <a:rPr lang="en-US" sz="1400" b="0"/>
                <a:t>Agree on goals</a:t>
              </a:r>
            </a:p>
          </p:txBody>
        </p:sp>
      </p:grpSp>
    </p:spTree>
    <p:extLst>
      <p:ext uri="{BB962C8B-B14F-4D97-AF65-F5344CB8AC3E}">
        <p14:creationId xmlns:p14="http://schemas.microsoft.com/office/powerpoint/2010/main" val="38784903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p:txBody>
          <a:bodyPr/>
          <a:lstStyle/>
          <a:p>
            <a:r>
              <a:rPr lang="de-DE" smtClean="0"/>
              <a:t>Performance Management - Status</a:t>
            </a:r>
          </a:p>
        </p:txBody>
      </p:sp>
      <p:pic>
        <p:nvPicPr>
          <p:cNvPr id="39939" name="Picture 11" descr="j043388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4225" y="3398838"/>
            <a:ext cx="1109663" cy="110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feld 8"/>
          <p:cNvSpPr txBox="1"/>
          <p:nvPr/>
        </p:nvSpPr>
        <p:spPr>
          <a:xfrm>
            <a:off x="611188" y="1268413"/>
            <a:ext cx="6985000" cy="3940175"/>
          </a:xfrm>
          <a:prstGeom prst="rect">
            <a:avLst/>
          </a:prstGeom>
          <a:noFill/>
        </p:spPr>
        <p:txBody>
          <a:bodyPr>
            <a:spAutoFit/>
          </a:bodyPr>
          <a:lstStyle/>
          <a:p>
            <a:pPr marL="342900" indent="-342900" algn="l" eaLnBrk="0" hangingPunct="0">
              <a:lnSpc>
                <a:spcPct val="150000"/>
              </a:lnSpc>
              <a:buClrTx/>
              <a:buFont typeface="Wingdings" panose="05000000000000000000" pitchFamily="2" charset="2"/>
              <a:buChar char="§"/>
              <a:defRPr/>
            </a:pPr>
            <a:r>
              <a:rPr lang="en-US" sz="1400" b="0" dirty="0">
                <a:latin typeface="+mn-lt"/>
              </a:rPr>
              <a:t>In order to display a performance feedback process, appraisals and objective settings may have different statuses.</a:t>
            </a:r>
          </a:p>
          <a:p>
            <a:pPr marL="800100" lvl="1" indent="-342900" algn="l" eaLnBrk="0" hangingPunct="0">
              <a:lnSpc>
                <a:spcPct val="150000"/>
              </a:lnSpc>
              <a:buClrTx/>
              <a:buFont typeface="Wingdings" panose="05000000000000000000" pitchFamily="2" charset="2"/>
              <a:buChar char="§"/>
              <a:defRPr/>
            </a:pPr>
            <a:r>
              <a:rPr lang="en-US" b="0" dirty="0">
                <a:latin typeface="+mn-lt"/>
              </a:rPr>
              <a:t>In Preparation: an appraisal template  has been created and provided with header data (e.g. appraiser, validity)</a:t>
            </a:r>
          </a:p>
          <a:p>
            <a:pPr marL="800100" lvl="1" indent="-342900" algn="l" eaLnBrk="0" hangingPunct="0">
              <a:lnSpc>
                <a:spcPct val="150000"/>
              </a:lnSpc>
              <a:buClrTx/>
              <a:buFont typeface="Wingdings" panose="05000000000000000000" pitchFamily="2" charset="2"/>
              <a:buChar char="§"/>
              <a:defRPr/>
            </a:pPr>
            <a:r>
              <a:rPr lang="en-US" b="0" dirty="0">
                <a:latin typeface="+mn-lt"/>
              </a:rPr>
              <a:t>In Process: an appraisal has been given but it is not completed, the evaluation may still be changed</a:t>
            </a:r>
          </a:p>
          <a:p>
            <a:pPr marL="800100" lvl="1" indent="-342900" algn="l" eaLnBrk="0" hangingPunct="0">
              <a:lnSpc>
                <a:spcPct val="150000"/>
              </a:lnSpc>
              <a:buClrTx/>
              <a:buFont typeface="Wingdings" panose="05000000000000000000" pitchFamily="2" charset="2"/>
              <a:buChar char="§"/>
              <a:defRPr/>
            </a:pPr>
            <a:r>
              <a:rPr lang="en-US" b="0" dirty="0">
                <a:latin typeface="+mn-lt"/>
              </a:rPr>
              <a:t>Completed: The appraisal is finished</a:t>
            </a:r>
          </a:p>
          <a:p>
            <a:pPr marL="800100" lvl="1" indent="-342900" algn="l" eaLnBrk="0" hangingPunct="0">
              <a:lnSpc>
                <a:spcPct val="150000"/>
              </a:lnSpc>
              <a:buClrTx/>
              <a:buFont typeface="Wingdings" panose="05000000000000000000" pitchFamily="2" charset="2"/>
              <a:buChar char="§"/>
              <a:defRPr/>
            </a:pPr>
            <a:r>
              <a:rPr lang="en-US" b="0" dirty="0">
                <a:latin typeface="+mn-lt"/>
              </a:rPr>
              <a:t>Approved: The appraisal has been approved</a:t>
            </a:r>
          </a:p>
          <a:p>
            <a:pPr marL="800100" lvl="1" indent="-342900" algn="l" eaLnBrk="0" hangingPunct="0">
              <a:lnSpc>
                <a:spcPct val="150000"/>
              </a:lnSpc>
              <a:buClrTx/>
              <a:buFont typeface="Wingdings" panose="05000000000000000000" pitchFamily="2" charset="2"/>
              <a:buChar char="§"/>
              <a:defRPr/>
            </a:pPr>
            <a:r>
              <a:rPr lang="en-US" b="0" dirty="0">
                <a:latin typeface="+mn-lt"/>
              </a:rPr>
              <a:t>Rejected: the appraisal has been rejected</a:t>
            </a:r>
          </a:p>
          <a:p>
            <a:pPr marL="342900" indent="-342900" algn="l" eaLnBrk="0" hangingPunct="0">
              <a:lnSpc>
                <a:spcPct val="150000"/>
              </a:lnSpc>
              <a:buClrTx/>
              <a:buFont typeface="Wingdings" panose="05000000000000000000" pitchFamily="2" charset="2"/>
              <a:buChar char="§"/>
              <a:defRPr/>
            </a:pPr>
            <a:endParaRPr lang="en-US" sz="1400" b="0" dirty="0">
              <a:latin typeface="+mn-lt"/>
            </a:endParaRPr>
          </a:p>
          <a:p>
            <a:pPr algn="l">
              <a:defRPr/>
            </a:pPr>
            <a:endParaRPr lang="en-US" sz="1600" b="0" dirty="0">
              <a:latin typeface="Arial" charset="0"/>
            </a:endParaRPr>
          </a:p>
        </p:txBody>
      </p:sp>
      <p:pic>
        <p:nvPicPr>
          <p:cNvPr id="39941"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5084763"/>
            <a:ext cx="684212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Tree>
    <p:extLst>
      <p:ext uri="{BB962C8B-B14F-4D97-AF65-F5344CB8AC3E}">
        <p14:creationId xmlns:p14="http://schemas.microsoft.com/office/powerpoint/2010/main" val="28537223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p:txBody>
          <a:bodyPr/>
          <a:lstStyle/>
          <a:p>
            <a:r>
              <a:rPr lang="de-DE" smtClean="0"/>
              <a:t>Performance Management - Appraisal Template</a:t>
            </a:r>
          </a:p>
        </p:txBody>
      </p:sp>
      <p:sp>
        <p:nvSpPr>
          <p:cNvPr id="25605" name="Text Box 7"/>
          <p:cNvSpPr txBox="1">
            <a:spLocks noChangeArrowheads="1"/>
          </p:cNvSpPr>
          <p:nvPr/>
        </p:nvSpPr>
        <p:spPr bwMode="auto">
          <a:xfrm>
            <a:off x="684213" y="1341438"/>
            <a:ext cx="5256212" cy="1614487"/>
          </a:xfrm>
          <a:prstGeom prst="rect">
            <a:avLst/>
          </a:prstGeom>
          <a:noFill/>
          <a:ln w="19050" algn="ctr">
            <a:noFill/>
            <a:miter lim="800000"/>
            <a:headEnd/>
            <a:tailEnd/>
          </a:ln>
        </p:spPr>
        <p:txBody>
          <a:bodyPr lIns="0" tIns="0" rIns="0" bIns="0">
            <a:spAutoFit/>
          </a:bodyPr>
          <a:lstStyle/>
          <a:p>
            <a:pPr marL="342900" indent="-342900" algn="l" eaLnBrk="0" hangingPunct="0">
              <a:lnSpc>
                <a:spcPct val="150000"/>
              </a:lnSpc>
              <a:buClrTx/>
              <a:buFont typeface="Wingdings" panose="05000000000000000000" pitchFamily="2" charset="2"/>
              <a:buChar char="§"/>
              <a:defRPr/>
            </a:pPr>
            <a:r>
              <a:rPr lang="en-US" sz="1400" dirty="0">
                <a:latin typeface="+mn-lt"/>
              </a:rPr>
              <a:t>The Appraisal Template comprises different elements: </a:t>
            </a:r>
          </a:p>
          <a:p>
            <a:pPr marL="800100" lvl="1" indent="-342900" algn="l" eaLnBrk="0" hangingPunct="0">
              <a:buClrTx/>
              <a:buFont typeface="Wingdings" panose="05000000000000000000" pitchFamily="2" charset="2"/>
              <a:buChar char="§"/>
              <a:defRPr/>
            </a:pPr>
            <a:r>
              <a:rPr lang="en-US" sz="1400" b="0" dirty="0">
                <a:latin typeface="+mn-lt"/>
              </a:rPr>
              <a:t>Formulas</a:t>
            </a:r>
          </a:p>
          <a:p>
            <a:pPr marL="800100" lvl="1" indent="-342900" algn="l" eaLnBrk="0" hangingPunct="0">
              <a:buClrTx/>
              <a:buFont typeface="Wingdings" panose="05000000000000000000" pitchFamily="2" charset="2"/>
              <a:buChar char="§"/>
              <a:defRPr/>
            </a:pPr>
            <a:r>
              <a:rPr lang="en-US" sz="1400" b="0" dirty="0">
                <a:latin typeface="+mn-lt"/>
              </a:rPr>
              <a:t>Criteria groups</a:t>
            </a:r>
          </a:p>
          <a:p>
            <a:pPr marL="800100" lvl="1" indent="-342900" algn="l" eaLnBrk="0" hangingPunct="0">
              <a:buClrTx/>
              <a:buFont typeface="Wingdings" panose="05000000000000000000" pitchFamily="2" charset="2"/>
              <a:buChar char="§"/>
              <a:defRPr/>
            </a:pPr>
            <a:r>
              <a:rPr lang="en-US" sz="1400" b="0" dirty="0">
                <a:latin typeface="+mn-lt"/>
              </a:rPr>
              <a:t>Criteria</a:t>
            </a:r>
          </a:p>
          <a:p>
            <a:pPr marL="800100" lvl="1" indent="-342900" algn="l" eaLnBrk="0" hangingPunct="0">
              <a:buClrTx/>
              <a:buFont typeface="Wingdings" panose="05000000000000000000" pitchFamily="2" charset="2"/>
              <a:buChar char="§"/>
              <a:defRPr/>
            </a:pPr>
            <a:r>
              <a:rPr lang="en-US" sz="1400" b="0" dirty="0">
                <a:latin typeface="+mn-lt"/>
              </a:rPr>
              <a:t>Qualifications</a:t>
            </a:r>
          </a:p>
        </p:txBody>
      </p:sp>
      <p:pic>
        <p:nvPicPr>
          <p:cNvPr id="4096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538" y="3284538"/>
            <a:ext cx="5426075" cy="266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Tree>
    <p:extLst>
      <p:ext uri="{BB962C8B-B14F-4D97-AF65-F5344CB8AC3E}">
        <p14:creationId xmlns:p14="http://schemas.microsoft.com/office/powerpoint/2010/main" val="16997535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p:txBody>
          <a:bodyPr/>
          <a:lstStyle/>
          <a:p>
            <a:r>
              <a:rPr lang="en-US" smtClean="0"/>
              <a:t>HCM Processes - Personnel Controlling </a:t>
            </a:r>
            <a:endParaRPr lang="de-DE" smtClean="0"/>
          </a:p>
        </p:txBody>
      </p:sp>
      <p:sp>
        <p:nvSpPr>
          <p:cNvPr id="41987" name="Rectangle 3"/>
          <p:cNvSpPr>
            <a:spLocks noGrp="1" noChangeArrowheads="1"/>
          </p:cNvSpPr>
          <p:nvPr>
            <p:ph idx="1"/>
          </p:nvPr>
        </p:nvSpPr>
        <p:spPr/>
        <p:txBody>
          <a:bodyPr/>
          <a:lstStyle/>
          <a:p>
            <a:pPr>
              <a:lnSpc>
                <a:spcPct val="150000"/>
              </a:lnSpc>
            </a:pPr>
            <a:r>
              <a:rPr lang="en-US" sz="1800" smtClean="0"/>
              <a:t>Reports and Analysis</a:t>
            </a:r>
          </a:p>
          <a:p>
            <a:pPr>
              <a:lnSpc>
                <a:spcPct val="150000"/>
              </a:lnSpc>
            </a:pPr>
            <a:r>
              <a:rPr lang="en-US" sz="1800" smtClean="0"/>
              <a:t>Evaluation of personnel data</a:t>
            </a:r>
          </a:p>
          <a:p>
            <a:pPr>
              <a:lnSpc>
                <a:spcPct val="150000"/>
              </a:lnSpc>
            </a:pPr>
            <a:r>
              <a:rPr lang="en-US" sz="1800" smtClean="0"/>
              <a:t>Standard reports</a:t>
            </a:r>
          </a:p>
          <a:p>
            <a:pPr>
              <a:lnSpc>
                <a:spcPct val="150000"/>
              </a:lnSpc>
            </a:pPr>
            <a:r>
              <a:rPr lang="en-US" sz="1800" smtClean="0"/>
              <a:t>Human Resource Information System</a:t>
            </a:r>
          </a:p>
          <a:p>
            <a:pPr>
              <a:lnSpc>
                <a:spcPct val="150000"/>
              </a:lnSpc>
            </a:pPr>
            <a:r>
              <a:rPr lang="en-US" sz="1800" smtClean="0"/>
              <a:t>Manager‘s Desktop</a:t>
            </a:r>
          </a:p>
          <a:p>
            <a:pPr>
              <a:lnSpc>
                <a:spcPct val="150000"/>
              </a:lnSpc>
            </a:pPr>
            <a:r>
              <a:rPr lang="en-US" sz="1800" smtClean="0"/>
              <a:t>Ad-hoc Query</a:t>
            </a:r>
          </a:p>
          <a:p>
            <a:pPr>
              <a:lnSpc>
                <a:spcPct val="150000"/>
              </a:lnSpc>
            </a:pPr>
            <a:r>
              <a:rPr lang="en-US" sz="1800" smtClean="0"/>
              <a:t>Business Intelligence</a:t>
            </a:r>
          </a:p>
          <a:p>
            <a:pPr>
              <a:lnSpc>
                <a:spcPct val="150000"/>
              </a:lnSpc>
            </a:pPr>
            <a:endParaRPr lang="en-US" sz="1800" smtClean="0"/>
          </a:p>
        </p:txBody>
      </p:sp>
      <p:pic>
        <p:nvPicPr>
          <p:cNvPr id="41988" name="Picture 5" descr="j0422411"/>
          <p:cNvPicPr>
            <a:picLocks noChangeAspect="1" noChangeArrowheads="1"/>
          </p:cNvPicPr>
          <p:nvPr/>
        </p:nvPicPr>
        <p:blipFill>
          <a:blip r:embed="rId3">
            <a:clrChange>
              <a:clrFrom>
                <a:srgbClr val="F3F3F3"/>
              </a:clrFrom>
              <a:clrTo>
                <a:srgbClr val="F3F3F3">
                  <a:alpha val="0"/>
                </a:srgbClr>
              </a:clrTo>
            </a:clrChange>
            <a:extLst>
              <a:ext uri="{28A0092B-C50C-407E-A947-70E740481C1C}">
                <a14:useLocalDpi xmlns:a14="http://schemas.microsoft.com/office/drawing/2010/main" val="0"/>
              </a:ext>
            </a:extLst>
          </a:blip>
          <a:srcRect/>
          <a:stretch>
            <a:fillRect/>
          </a:stretch>
        </p:blipFill>
        <p:spPr bwMode="auto">
          <a:xfrm>
            <a:off x="6227763" y="2781300"/>
            <a:ext cx="1681162"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8702236"/>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p:txBody>
          <a:bodyPr/>
          <a:lstStyle/>
          <a:p>
            <a:r>
              <a:rPr lang="en-US" smtClean="0"/>
              <a:t>Personnel Controlling - </a:t>
            </a:r>
            <a:r>
              <a:rPr lang="de-DE" smtClean="0"/>
              <a:t>Standard Reports</a:t>
            </a:r>
          </a:p>
        </p:txBody>
      </p:sp>
      <p:sp>
        <p:nvSpPr>
          <p:cNvPr id="43011" name="Rectangle 11"/>
          <p:cNvSpPr>
            <a:spLocks noChangeArrowheads="1"/>
          </p:cNvSpPr>
          <p:nvPr/>
        </p:nvSpPr>
        <p:spPr bwMode="auto">
          <a:xfrm>
            <a:off x="539750" y="1268413"/>
            <a:ext cx="309562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marL="180975" indent="-180975" eaLnBrk="0" hangingPunct="0">
              <a:tabLst>
                <a:tab pos="180975" algn="l"/>
              </a:tabLst>
              <a:defRPr sz="1200" b="1">
                <a:solidFill>
                  <a:schemeClr val="tx1"/>
                </a:solidFill>
                <a:latin typeface="Arial" panose="020B0604020202020204" pitchFamily="34" charset="0"/>
              </a:defRPr>
            </a:lvl1pPr>
            <a:lvl2pPr marL="742950" indent="-285750" eaLnBrk="0" hangingPunct="0">
              <a:tabLst>
                <a:tab pos="180975" algn="l"/>
              </a:tabLst>
              <a:defRPr sz="1200" b="1">
                <a:solidFill>
                  <a:schemeClr val="tx1"/>
                </a:solidFill>
                <a:latin typeface="Arial" panose="020B0604020202020204" pitchFamily="34" charset="0"/>
              </a:defRPr>
            </a:lvl2pPr>
            <a:lvl3pPr marL="1143000" indent="-228600" eaLnBrk="0" hangingPunct="0">
              <a:tabLst>
                <a:tab pos="180975" algn="l"/>
              </a:tabLst>
              <a:defRPr sz="1200" b="1">
                <a:solidFill>
                  <a:schemeClr val="tx1"/>
                </a:solidFill>
                <a:latin typeface="Arial" panose="020B0604020202020204" pitchFamily="34" charset="0"/>
              </a:defRPr>
            </a:lvl3pPr>
            <a:lvl4pPr marL="1600200" indent="-228600" eaLnBrk="0" hangingPunct="0">
              <a:tabLst>
                <a:tab pos="180975" algn="l"/>
              </a:tabLst>
              <a:defRPr sz="1200" b="1">
                <a:solidFill>
                  <a:schemeClr val="tx1"/>
                </a:solidFill>
                <a:latin typeface="Arial" panose="020B0604020202020204" pitchFamily="34" charset="0"/>
              </a:defRPr>
            </a:lvl4pPr>
            <a:lvl5pPr marL="2057400" indent="-228600" eaLnBrk="0" hangingPunct="0">
              <a:tabLst>
                <a:tab pos="180975" algn="l"/>
              </a:tabLst>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tabLst>
                <a:tab pos="180975" algn="l"/>
              </a:tabLst>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tabLst>
                <a:tab pos="180975" algn="l"/>
              </a:tabLst>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tabLst>
                <a:tab pos="180975" algn="l"/>
              </a:tabLst>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tabLst>
                <a:tab pos="180975" algn="l"/>
              </a:tabLst>
              <a:defRPr sz="1200" b="1">
                <a:solidFill>
                  <a:schemeClr val="tx1"/>
                </a:solidFill>
                <a:latin typeface="Arial" panose="020B0604020202020204" pitchFamily="34" charset="0"/>
              </a:defRPr>
            </a:lvl9pPr>
          </a:lstStyle>
          <a:p>
            <a:pPr algn="l" eaLnBrk="1" hangingPunct="1"/>
            <a:r>
              <a:rPr lang="en-US" sz="1400"/>
              <a:t>=  predefined SAP requests with a unique design</a:t>
            </a:r>
          </a:p>
        </p:txBody>
      </p:sp>
      <p:sp>
        <p:nvSpPr>
          <p:cNvPr id="43012" name="Text Box 10"/>
          <p:cNvSpPr txBox="1">
            <a:spLocks noChangeArrowheads="1"/>
          </p:cNvSpPr>
          <p:nvPr/>
        </p:nvSpPr>
        <p:spPr bwMode="auto">
          <a:xfrm>
            <a:off x="539750" y="3141663"/>
            <a:ext cx="23034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algn="l" eaLnBrk="1" hangingPunct="1"/>
            <a:r>
              <a:rPr lang="en-US"/>
              <a:t>Example: Birthday List</a:t>
            </a:r>
          </a:p>
        </p:txBody>
      </p:sp>
      <p:pic>
        <p:nvPicPr>
          <p:cNvPr id="43013"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200" y="1268413"/>
            <a:ext cx="3960813" cy="489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43014" name="Oval 9"/>
          <p:cNvSpPr>
            <a:spLocks noChangeArrowheads="1"/>
          </p:cNvSpPr>
          <p:nvPr/>
        </p:nvSpPr>
        <p:spPr bwMode="auto">
          <a:xfrm>
            <a:off x="3995738" y="2781300"/>
            <a:ext cx="844550" cy="301625"/>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43015" name="Oval 8"/>
          <p:cNvSpPr>
            <a:spLocks noChangeArrowheads="1"/>
          </p:cNvSpPr>
          <p:nvPr/>
        </p:nvSpPr>
        <p:spPr bwMode="auto">
          <a:xfrm>
            <a:off x="3924300" y="1773238"/>
            <a:ext cx="844550" cy="301625"/>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43016" name="Oval 10"/>
          <p:cNvSpPr>
            <a:spLocks noChangeArrowheads="1"/>
          </p:cNvSpPr>
          <p:nvPr/>
        </p:nvSpPr>
        <p:spPr bwMode="auto">
          <a:xfrm>
            <a:off x="3995738" y="4005263"/>
            <a:ext cx="1303337" cy="301625"/>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43017" name="Oval 11"/>
          <p:cNvSpPr>
            <a:spLocks noChangeArrowheads="1"/>
          </p:cNvSpPr>
          <p:nvPr/>
        </p:nvSpPr>
        <p:spPr bwMode="auto">
          <a:xfrm>
            <a:off x="4140200" y="5516563"/>
            <a:ext cx="844550" cy="301625"/>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Tree>
    <p:extLst>
      <p:ext uri="{BB962C8B-B14F-4D97-AF65-F5344CB8AC3E}">
        <p14:creationId xmlns:p14="http://schemas.microsoft.com/office/powerpoint/2010/main" val="39007058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idx="4294967295"/>
          </p:nvPr>
        </p:nvSpPr>
        <p:spPr/>
        <p:txBody>
          <a:bodyPr/>
          <a:lstStyle/>
          <a:p>
            <a:r>
              <a:rPr lang="en-US" smtClean="0"/>
              <a:t>HCM Enterprise Structure</a:t>
            </a:r>
          </a:p>
        </p:txBody>
      </p:sp>
      <p:sp>
        <p:nvSpPr>
          <p:cNvPr id="7171" name="Rectangle 3"/>
          <p:cNvSpPr>
            <a:spLocks noChangeArrowheads="1"/>
          </p:cNvSpPr>
          <p:nvPr/>
        </p:nvSpPr>
        <p:spPr bwMode="auto">
          <a:xfrm>
            <a:off x="539750" y="1268413"/>
            <a:ext cx="80645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algn="l">
              <a:buClrTx/>
              <a:buFont typeface="Wingdings" panose="05000000000000000000" pitchFamily="2" charset="2"/>
              <a:buChar char="§"/>
            </a:pPr>
            <a:r>
              <a:rPr lang="en-US" sz="1800" b="0"/>
              <a:t>Enterprise Structure</a:t>
            </a:r>
          </a:p>
          <a:p>
            <a:pPr lvl="1" algn="l">
              <a:lnSpc>
                <a:spcPct val="90000"/>
              </a:lnSpc>
              <a:buClrTx/>
              <a:buFontTx/>
              <a:buChar char="-"/>
            </a:pPr>
            <a:r>
              <a:rPr lang="en-US" sz="1600" b="0"/>
              <a:t>Represents formal and financial structures in a company</a:t>
            </a:r>
          </a:p>
          <a:p>
            <a:pPr lvl="1" algn="l">
              <a:lnSpc>
                <a:spcPct val="90000"/>
              </a:lnSpc>
              <a:buClrTx/>
              <a:buFontTx/>
              <a:buChar char="-"/>
            </a:pPr>
            <a:r>
              <a:rPr lang="en-US" sz="1600" b="0"/>
              <a:t>Each employee needs to be assigned to an enterprise structure.</a:t>
            </a:r>
          </a:p>
          <a:p>
            <a:pPr lvl="1" algn="l">
              <a:lnSpc>
                <a:spcPct val="90000"/>
              </a:lnSpc>
              <a:buClrTx/>
              <a:buFontTx/>
              <a:buChar char="-"/>
            </a:pPr>
            <a:r>
              <a:rPr lang="en-US" sz="1600" b="0"/>
              <a:t>Basically consists of company code, personnel area, and personnel subarea</a:t>
            </a:r>
          </a:p>
          <a:p>
            <a:pPr lvl="1" algn="l">
              <a:lnSpc>
                <a:spcPct val="90000"/>
              </a:lnSpc>
              <a:buClrTx/>
              <a:buFontTx/>
              <a:buChar char="-"/>
            </a:pPr>
            <a:r>
              <a:rPr lang="en-US" sz="1600" b="0"/>
              <a:t>Client </a:t>
            </a:r>
          </a:p>
          <a:p>
            <a:pPr lvl="2" algn="l">
              <a:lnSpc>
                <a:spcPct val="90000"/>
              </a:lnSpc>
              <a:buClrTx/>
              <a:buFont typeface="Arial" panose="020B0604020202020204" pitchFamily="34" charset="0"/>
              <a:buChar char="•"/>
            </a:pPr>
            <a:r>
              <a:rPr lang="en-US" sz="1400" b="0"/>
              <a:t>An independent environment in the system</a:t>
            </a:r>
          </a:p>
          <a:p>
            <a:pPr lvl="1" algn="l">
              <a:buClrTx/>
              <a:buFontTx/>
              <a:buChar char="-"/>
            </a:pPr>
            <a:r>
              <a:rPr lang="en-US" sz="1400" b="0"/>
              <a:t>Company Code</a:t>
            </a:r>
          </a:p>
          <a:p>
            <a:pPr lvl="2" algn="l">
              <a:buClrTx/>
              <a:buFont typeface="Arial" panose="020B0604020202020204" pitchFamily="34" charset="0"/>
              <a:buChar char="•"/>
            </a:pPr>
            <a:r>
              <a:rPr lang="en-US" sz="1400" b="0"/>
              <a:t>Smallest org unit for which you can maintain a legal set of books</a:t>
            </a:r>
          </a:p>
          <a:p>
            <a:pPr lvl="1" algn="l">
              <a:buClrTx/>
              <a:buFontTx/>
              <a:buChar char="-"/>
            </a:pPr>
            <a:r>
              <a:rPr lang="en-US" sz="1600" b="0"/>
              <a:t>Personnel Area</a:t>
            </a:r>
          </a:p>
          <a:p>
            <a:pPr lvl="2" algn="l">
              <a:buClrTx/>
              <a:buFont typeface="Arial" panose="020B0604020202020204" pitchFamily="34" charset="0"/>
              <a:buChar char="•"/>
            </a:pPr>
            <a:r>
              <a:rPr lang="en-US" sz="1400" b="0"/>
              <a:t>Represents a company area differentiated between personnel administrative, time management, and expensive organizational aspects</a:t>
            </a:r>
          </a:p>
          <a:p>
            <a:pPr lvl="1" algn="l">
              <a:buClrTx/>
              <a:buFontTx/>
              <a:buChar char="-"/>
            </a:pPr>
            <a:r>
              <a:rPr lang="en-US" sz="1600" b="0"/>
              <a:t>Personnel Subarea</a:t>
            </a:r>
          </a:p>
          <a:p>
            <a:pPr lvl="2" algn="l">
              <a:buClrTx/>
              <a:buFont typeface="Arial" panose="020B0604020202020204" pitchFamily="34" charset="0"/>
              <a:buChar char="•"/>
            </a:pPr>
            <a:r>
              <a:rPr lang="en-US" sz="1400" b="0"/>
              <a:t>Represents part of a personnel area</a:t>
            </a:r>
          </a:p>
          <a:p>
            <a:pPr lvl="2" algn="l">
              <a:buClrTx/>
              <a:buFont typeface="Arial" panose="020B0604020202020204" pitchFamily="34" charset="0"/>
              <a:buChar char="•"/>
            </a:pPr>
            <a:r>
              <a:rPr lang="en-US" sz="1400" b="0"/>
              <a:t>Represents a company area differentiated between personnel administration, time management, and payroll accounting aspects</a:t>
            </a:r>
          </a:p>
        </p:txBody>
      </p:sp>
    </p:spTree>
    <p:extLst>
      <p:ext uri="{BB962C8B-B14F-4D97-AF65-F5344CB8AC3E}">
        <p14:creationId xmlns:p14="http://schemas.microsoft.com/office/powerpoint/2010/main" val="25731744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Grafik 8" descr="HRIS Einstieg PPIS.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979613"/>
            <a:ext cx="7775575"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Rectangle 2"/>
          <p:cNvSpPr>
            <a:spLocks noGrp="1"/>
          </p:cNvSpPr>
          <p:nvPr>
            <p:ph type="title"/>
          </p:nvPr>
        </p:nvSpPr>
        <p:spPr/>
        <p:txBody>
          <a:bodyPr/>
          <a:lstStyle/>
          <a:p>
            <a:r>
              <a:rPr lang="en-US" smtClean="0"/>
              <a:t>Personnel Controlling - HIS</a:t>
            </a:r>
          </a:p>
        </p:txBody>
      </p:sp>
      <p:sp>
        <p:nvSpPr>
          <p:cNvPr id="44036" name="Oval 9"/>
          <p:cNvSpPr>
            <a:spLocks noChangeArrowheads="1"/>
          </p:cNvSpPr>
          <p:nvPr/>
        </p:nvSpPr>
        <p:spPr bwMode="auto">
          <a:xfrm>
            <a:off x="5076825" y="2276475"/>
            <a:ext cx="1439863" cy="287338"/>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44037" name="Oval 10"/>
          <p:cNvSpPr>
            <a:spLocks noChangeArrowheads="1"/>
          </p:cNvSpPr>
          <p:nvPr/>
        </p:nvSpPr>
        <p:spPr bwMode="auto">
          <a:xfrm>
            <a:off x="5076825" y="3860800"/>
            <a:ext cx="1439863" cy="287338"/>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44038" name="Rechteck 5"/>
          <p:cNvSpPr>
            <a:spLocks noChangeArrowheads="1"/>
          </p:cNvSpPr>
          <p:nvPr/>
        </p:nvSpPr>
        <p:spPr bwMode="auto">
          <a:xfrm>
            <a:off x="539750" y="1279525"/>
            <a:ext cx="7848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algn="l" eaLnBrk="1" hangingPunct="1"/>
            <a:r>
              <a:rPr lang="en-US" sz="1600" b="0"/>
              <a:t>The Human Resource Information System (HIS) enables the analysis on the basis of the organizational structure.</a:t>
            </a:r>
          </a:p>
        </p:txBody>
      </p:sp>
    </p:spTree>
    <p:extLst>
      <p:ext uri="{BB962C8B-B14F-4D97-AF65-F5344CB8AC3E}">
        <p14:creationId xmlns:p14="http://schemas.microsoft.com/office/powerpoint/2010/main" val="30853910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p:txBody>
          <a:bodyPr/>
          <a:lstStyle/>
          <a:p>
            <a:r>
              <a:rPr lang="en-US" smtClean="0"/>
              <a:t>Personnel Controlling - </a:t>
            </a:r>
            <a:r>
              <a:rPr lang="de-DE" smtClean="0"/>
              <a:t>Manager‘s Desktop</a:t>
            </a:r>
          </a:p>
        </p:txBody>
      </p:sp>
      <p:pic>
        <p:nvPicPr>
          <p:cNvPr id="45059" name="Grafik 4" descr="managers_desktop.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1563" y="1428750"/>
            <a:ext cx="5048250" cy="454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Grafik 5" descr="managers_desktop_selected_functions.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86500" y="2643188"/>
            <a:ext cx="201930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Pfeil nach rechts 7"/>
          <p:cNvSpPr/>
          <p:nvPr/>
        </p:nvSpPr>
        <p:spPr bwMode="auto">
          <a:xfrm>
            <a:off x="4929188" y="3357563"/>
            <a:ext cx="1214437" cy="285750"/>
          </a:xfrm>
          <a:prstGeom prst="rightArrow">
            <a:avLst/>
          </a:prstGeom>
          <a:solidFill>
            <a:schemeClr val="bg1">
              <a:lumMod val="75000"/>
            </a:schemeClr>
          </a:solidFill>
          <a:ln w="12700" cap="flat" cmpd="sng" algn="ctr">
            <a:solidFill>
              <a:schemeClr val="tx1">
                <a:lumMod val="50000"/>
                <a:lumOff val="50000"/>
              </a:schemeClr>
            </a:solidFill>
            <a:prstDash val="solid"/>
            <a:round/>
            <a:headEnd type="none" w="med" len="med"/>
            <a:tailEnd type="none" w="med" len="med"/>
          </a:ln>
          <a:effectLst/>
        </p:spPr>
        <p:txBody>
          <a:bodyPr wrap="none" lIns="0" tIns="0" rIns="0" bIns="0"/>
          <a:lstStyle/>
          <a:p>
            <a:pPr algn="l">
              <a:spcBef>
                <a:spcPct val="20000"/>
              </a:spcBef>
              <a:defRPr/>
            </a:pPr>
            <a:endParaRPr lang="de-DE" sz="2800"/>
          </a:p>
        </p:txBody>
      </p:sp>
    </p:spTree>
    <p:extLst>
      <p:ext uri="{BB962C8B-B14F-4D97-AF65-F5344CB8AC3E}">
        <p14:creationId xmlns:p14="http://schemas.microsoft.com/office/powerpoint/2010/main" val="39878868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p:txBody>
          <a:bodyPr/>
          <a:lstStyle/>
          <a:p>
            <a:r>
              <a:rPr lang="en-US" smtClean="0"/>
              <a:t>Personnel Controlling - </a:t>
            </a:r>
            <a:r>
              <a:rPr lang="de-DE" smtClean="0"/>
              <a:t>Ad-hoc Query</a:t>
            </a:r>
          </a:p>
        </p:txBody>
      </p:sp>
      <p:grpSp>
        <p:nvGrpSpPr>
          <p:cNvPr id="46083" name="Group 28"/>
          <p:cNvGrpSpPr>
            <a:grpSpLocks/>
          </p:cNvGrpSpPr>
          <p:nvPr/>
        </p:nvGrpSpPr>
        <p:grpSpPr bwMode="auto">
          <a:xfrm>
            <a:off x="1042988" y="1700213"/>
            <a:ext cx="7058025" cy="3744912"/>
            <a:chOff x="657" y="1071"/>
            <a:chExt cx="4446" cy="2359"/>
          </a:xfrm>
        </p:grpSpPr>
        <p:grpSp>
          <p:nvGrpSpPr>
            <p:cNvPr id="46085" name="Group 14"/>
            <p:cNvGrpSpPr>
              <a:grpSpLocks/>
            </p:cNvGrpSpPr>
            <p:nvPr/>
          </p:nvGrpSpPr>
          <p:grpSpPr bwMode="auto">
            <a:xfrm>
              <a:off x="657" y="1071"/>
              <a:ext cx="3311" cy="1451"/>
              <a:chOff x="1202" y="1253"/>
              <a:chExt cx="3311" cy="1451"/>
            </a:xfrm>
          </p:grpSpPr>
          <p:sp>
            <p:nvSpPr>
              <p:cNvPr id="46097" name="Rectangle 11"/>
              <p:cNvSpPr>
                <a:spLocks noChangeArrowheads="1"/>
              </p:cNvSpPr>
              <p:nvPr/>
            </p:nvSpPr>
            <p:spPr bwMode="auto">
              <a:xfrm>
                <a:off x="1202" y="1253"/>
                <a:ext cx="3311" cy="1451"/>
              </a:xfrm>
              <a:prstGeom prst="rect">
                <a:avLst/>
              </a:prstGeom>
              <a:solidFill>
                <a:srgbClr val="C0C0C0"/>
              </a:solidFill>
              <a:ln w="19050" algn="ctr">
                <a:solidFill>
                  <a:srgbClr val="808080"/>
                </a:solidFill>
                <a:miter lim="800000"/>
                <a:headEnd/>
                <a:tailEnd/>
              </a:ln>
            </p:spPr>
            <p:txBody>
              <a:bodyPr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46098" name="Rectangle 10"/>
              <p:cNvSpPr>
                <a:spLocks noChangeArrowheads="1"/>
              </p:cNvSpPr>
              <p:nvPr/>
            </p:nvSpPr>
            <p:spPr bwMode="auto">
              <a:xfrm>
                <a:off x="2063" y="1966"/>
                <a:ext cx="0" cy="116"/>
              </a:xfrm>
              <a:prstGeom prst="rect">
                <a:avLst/>
              </a:prstGeom>
              <a:solidFill>
                <a:srgbClr val="DDDDDD"/>
              </a:solidFill>
              <a:ln w="12700" algn="ctr">
                <a:solidFill>
                  <a:srgbClr val="808080"/>
                </a:solidFill>
                <a:miter lim="800000"/>
                <a:headEnd/>
                <a:tailEnd/>
              </a:ln>
            </p:spPr>
            <p:txBody>
              <a:bodyPr wrap="none"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46099" name="Text Box 5"/>
              <p:cNvSpPr txBox="1">
                <a:spLocks noChangeArrowheads="1"/>
              </p:cNvSpPr>
              <p:nvPr/>
            </p:nvSpPr>
            <p:spPr bwMode="auto">
              <a:xfrm>
                <a:off x="1247" y="1298"/>
                <a:ext cx="49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r>
                  <a:rPr lang="de-DE"/>
                  <a:t>Infoset</a:t>
                </a:r>
              </a:p>
            </p:txBody>
          </p:sp>
          <p:sp>
            <p:nvSpPr>
              <p:cNvPr id="46100" name="Text Box 8"/>
              <p:cNvSpPr txBox="1">
                <a:spLocks noChangeArrowheads="1"/>
              </p:cNvSpPr>
              <p:nvPr/>
            </p:nvSpPr>
            <p:spPr bwMode="auto">
              <a:xfrm>
                <a:off x="1610" y="1842"/>
                <a:ext cx="771"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r>
                  <a:rPr lang="de-DE"/>
                  <a:t>IT 0001</a:t>
                </a:r>
              </a:p>
              <a:p>
                <a:pPr eaLnBrk="1" hangingPunct="1"/>
                <a:r>
                  <a:rPr lang="de-DE"/>
                  <a:t>IT 0006</a:t>
                </a:r>
              </a:p>
              <a:p>
                <a:pPr eaLnBrk="1" hangingPunct="1"/>
                <a:r>
                  <a:rPr lang="de-DE"/>
                  <a:t>IT 0007</a:t>
                </a:r>
              </a:p>
              <a:p>
                <a:pPr eaLnBrk="1" hangingPunct="1"/>
                <a:r>
                  <a:rPr lang="de-DE"/>
                  <a:t>…</a:t>
                </a:r>
              </a:p>
            </p:txBody>
          </p:sp>
          <p:sp>
            <p:nvSpPr>
              <p:cNvPr id="46101" name="Rectangle 12"/>
              <p:cNvSpPr>
                <a:spLocks noChangeArrowheads="1"/>
              </p:cNvSpPr>
              <p:nvPr/>
            </p:nvSpPr>
            <p:spPr bwMode="auto">
              <a:xfrm>
                <a:off x="3605" y="1966"/>
                <a:ext cx="0" cy="116"/>
              </a:xfrm>
              <a:prstGeom prst="rect">
                <a:avLst/>
              </a:prstGeom>
              <a:solidFill>
                <a:srgbClr val="DDDDDD"/>
              </a:solidFill>
              <a:ln w="12700" algn="ctr">
                <a:solidFill>
                  <a:srgbClr val="808080"/>
                </a:solidFill>
                <a:miter lim="800000"/>
                <a:headEnd/>
                <a:tailEnd/>
              </a:ln>
            </p:spPr>
            <p:txBody>
              <a:bodyPr wrap="none"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46102" name="Text Box 9"/>
              <p:cNvSpPr txBox="1">
                <a:spLocks noChangeArrowheads="1"/>
              </p:cNvSpPr>
              <p:nvPr/>
            </p:nvSpPr>
            <p:spPr bwMode="auto">
              <a:xfrm>
                <a:off x="3243" y="1852"/>
                <a:ext cx="771" cy="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r>
                  <a:rPr lang="en-US"/>
                  <a:t>Gross result</a:t>
                </a:r>
              </a:p>
              <a:p>
                <a:pPr eaLnBrk="1" hangingPunct="1"/>
                <a:r>
                  <a:rPr lang="en-US"/>
                  <a:t>Optional data</a:t>
                </a:r>
              </a:p>
              <a:p>
                <a:pPr eaLnBrk="1" hangingPunct="1"/>
                <a:r>
                  <a:rPr lang="en-US"/>
                  <a:t>Church tax</a:t>
                </a:r>
              </a:p>
              <a:p>
                <a:pPr eaLnBrk="1" hangingPunct="1"/>
                <a:r>
                  <a:rPr lang="en-US"/>
                  <a:t>…</a:t>
                </a:r>
              </a:p>
              <a:p>
                <a:pPr eaLnBrk="1" hangingPunct="1"/>
                <a:endParaRPr lang="en-US"/>
              </a:p>
            </p:txBody>
          </p:sp>
          <p:sp>
            <p:nvSpPr>
              <p:cNvPr id="46103" name="Text Box 13"/>
              <p:cNvSpPr txBox="1">
                <a:spLocks noChangeArrowheads="1"/>
              </p:cNvSpPr>
              <p:nvPr/>
            </p:nvSpPr>
            <p:spPr bwMode="auto">
              <a:xfrm>
                <a:off x="1474" y="1591"/>
                <a:ext cx="122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r>
                  <a:rPr lang="en-US"/>
                  <a:t>Personnel Administration</a:t>
                </a:r>
              </a:p>
            </p:txBody>
          </p:sp>
          <p:sp>
            <p:nvSpPr>
              <p:cNvPr id="46104" name="Text Box 6"/>
              <p:cNvSpPr txBox="1">
                <a:spLocks noChangeArrowheads="1"/>
              </p:cNvSpPr>
              <p:nvPr/>
            </p:nvSpPr>
            <p:spPr bwMode="auto">
              <a:xfrm>
                <a:off x="2971" y="1570"/>
                <a:ext cx="122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r>
                  <a:rPr lang="en-US"/>
                  <a:t>Payroll</a:t>
                </a:r>
              </a:p>
            </p:txBody>
          </p:sp>
        </p:grpSp>
        <p:grpSp>
          <p:nvGrpSpPr>
            <p:cNvPr id="46086" name="Group 26"/>
            <p:cNvGrpSpPr>
              <a:grpSpLocks/>
            </p:cNvGrpSpPr>
            <p:nvPr/>
          </p:nvGrpSpPr>
          <p:grpSpPr bwMode="auto">
            <a:xfrm>
              <a:off x="1066" y="3067"/>
              <a:ext cx="4037" cy="363"/>
              <a:chOff x="1066" y="3067"/>
              <a:chExt cx="4037" cy="363"/>
            </a:xfrm>
          </p:grpSpPr>
          <p:sp>
            <p:nvSpPr>
              <p:cNvPr id="46089" name="AutoShape 22"/>
              <p:cNvSpPr>
                <a:spLocks noChangeArrowheads="1"/>
              </p:cNvSpPr>
              <p:nvPr/>
            </p:nvSpPr>
            <p:spPr bwMode="auto">
              <a:xfrm>
                <a:off x="3969" y="3067"/>
                <a:ext cx="1134" cy="363"/>
              </a:xfrm>
              <a:prstGeom prst="chevron">
                <a:avLst>
                  <a:gd name="adj" fmla="val 78099"/>
                </a:avLst>
              </a:prstGeom>
              <a:solidFill>
                <a:schemeClr val="bg1"/>
              </a:solidFill>
              <a:ln w="19050" algn="ctr">
                <a:solidFill>
                  <a:srgbClr val="808080"/>
                </a:solidFill>
                <a:miter lim="800000"/>
                <a:headEnd/>
                <a:tailEnd/>
              </a:ln>
            </p:spPr>
            <p:txBody>
              <a:bodyPr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46090" name="AutoShape 21"/>
              <p:cNvSpPr>
                <a:spLocks noChangeArrowheads="1"/>
              </p:cNvSpPr>
              <p:nvPr/>
            </p:nvSpPr>
            <p:spPr bwMode="auto">
              <a:xfrm>
                <a:off x="3017" y="3067"/>
                <a:ext cx="1134" cy="363"/>
              </a:xfrm>
              <a:prstGeom prst="chevron">
                <a:avLst>
                  <a:gd name="adj" fmla="val 78099"/>
                </a:avLst>
              </a:prstGeom>
              <a:solidFill>
                <a:schemeClr val="bg1"/>
              </a:solidFill>
              <a:ln w="19050" algn="ctr">
                <a:solidFill>
                  <a:srgbClr val="808080"/>
                </a:solidFill>
                <a:miter lim="800000"/>
                <a:headEnd/>
                <a:tailEnd/>
              </a:ln>
            </p:spPr>
            <p:txBody>
              <a:bodyPr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46091" name="AutoShape 20"/>
              <p:cNvSpPr>
                <a:spLocks noChangeArrowheads="1"/>
              </p:cNvSpPr>
              <p:nvPr/>
            </p:nvSpPr>
            <p:spPr bwMode="auto">
              <a:xfrm>
                <a:off x="2064" y="3067"/>
                <a:ext cx="1134" cy="363"/>
              </a:xfrm>
              <a:prstGeom prst="chevron">
                <a:avLst>
                  <a:gd name="adj" fmla="val 78099"/>
                </a:avLst>
              </a:prstGeom>
              <a:solidFill>
                <a:schemeClr val="bg1"/>
              </a:solidFill>
              <a:ln w="19050" algn="ctr">
                <a:solidFill>
                  <a:srgbClr val="808080"/>
                </a:solidFill>
                <a:miter lim="800000"/>
                <a:headEnd/>
                <a:tailEnd/>
              </a:ln>
            </p:spPr>
            <p:txBody>
              <a:bodyPr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46092" name="AutoShape 15"/>
              <p:cNvSpPr>
                <a:spLocks noChangeArrowheads="1"/>
              </p:cNvSpPr>
              <p:nvPr/>
            </p:nvSpPr>
            <p:spPr bwMode="auto">
              <a:xfrm>
                <a:off x="1066" y="3067"/>
                <a:ext cx="1134" cy="363"/>
              </a:xfrm>
              <a:prstGeom prst="chevron">
                <a:avLst>
                  <a:gd name="adj" fmla="val 78099"/>
                </a:avLst>
              </a:prstGeom>
              <a:solidFill>
                <a:schemeClr val="bg1"/>
              </a:solidFill>
              <a:ln w="19050" algn="ctr">
                <a:solidFill>
                  <a:srgbClr val="808080"/>
                </a:solidFill>
                <a:miter lim="800000"/>
                <a:headEnd/>
                <a:tailEnd/>
              </a:ln>
            </p:spPr>
            <p:txBody>
              <a:bodyPr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endParaRPr lang="de-DE"/>
              </a:p>
            </p:txBody>
          </p:sp>
          <p:sp>
            <p:nvSpPr>
              <p:cNvPr id="46093" name="Text Box 16"/>
              <p:cNvSpPr txBox="1">
                <a:spLocks noChangeArrowheads="1"/>
              </p:cNvSpPr>
              <p:nvPr/>
            </p:nvSpPr>
            <p:spPr bwMode="auto">
              <a:xfrm>
                <a:off x="1338" y="3105"/>
                <a:ext cx="73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r>
                  <a:rPr lang="en-US"/>
                  <a:t>Choose selection fields</a:t>
                </a:r>
              </a:p>
            </p:txBody>
          </p:sp>
          <p:sp>
            <p:nvSpPr>
              <p:cNvPr id="46094" name="Text Box 17"/>
              <p:cNvSpPr txBox="1">
                <a:spLocks noChangeArrowheads="1"/>
              </p:cNvSpPr>
              <p:nvPr/>
            </p:nvSpPr>
            <p:spPr bwMode="auto">
              <a:xfrm>
                <a:off x="2250" y="3105"/>
                <a:ext cx="7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r>
                  <a:rPr lang="en-US"/>
                  <a:t>Choose output fields</a:t>
                </a:r>
              </a:p>
            </p:txBody>
          </p:sp>
          <p:sp>
            <p:nvSpPr>
              <p:cNvPr id="46095" name="Text Box 18"/>
              <p:cNvSpPr txBox="1">
                <a:spLocks noChangeArrowheads="1"/>
              </p:cNvSpPr>
              <p:nvPr/>
            </p:nvSpPr>
            <p:spPr bwMode="auto">
              <a:xfrm>
                <a:off x="3240" y="3105"/>
                <a:ext cx="7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r>
                  <a:rPr lang="en-US"/>
                  <a:t>Export ad-hoc query</a:t>
                </a:r>
              </a:p>
            </p:txBody>
          </p:sp>
          <p:sp>
            <p:nvSpPr>
              <p:cNvPr id="46096" name="Text Box 19"/>
              <p:cNvSpPr txBox="1">
                <a:spLocks noChangeArrowheads="1"/>
              </p:cNvSpPr>
              <p:nvPr/>
            </p:nvSpPr>
            <p:spPr bwMode="auto">
              <a:xfrm>
                <a:off x="4185" y="3105"/>
                <a:ext cx="7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r>
                  <a:rPr lang="en-US"/>
                  <a:t>Save ad-hoc query</a:t>
                </a:r>
              </a:p>
            </p:txBody>
          </p:sp>
        </p:grpSp>
        <p:sp>
          <p:nvSpPr>
            <p:cNvPr id="46087" name="Line 24"/>
            <p:cNvSpPr>
              <a:spLocks noChangeShapeType="1"/>
            </p:cNvSpPr>
            <p:nvPr/>
          </p:nvSpPr>
          <p:spPr bwMode="auto">
            <a:xfrm>
              <a:off x="1564" y="2523"/>
              <a:ext cx="0" cy="499"/>
            </a:xfrm>
            <a:prstGeom prst="line">
              <a:avLst/>
            </a:prstGeom>
            <a:noFill/>
            <a:ln w="19050">
              <a:solidFill>
                <a:srgbClr val="80808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46088" name="Line 25"/>
            <p:cNvSpPr>
              <a:spLocks noChangeShapeType="1"/>
            </p:cNvSpPr>
            <p:nvPr/>
          </p:nvSpPr>
          <p:spPr bwMode="auto">
            <a:xfrm>
              <a:off x="2699" y="2523"/>
              <a:ext cx="0" cy="499"/>
            </a:xfrm>
            <a:prstGeom prst="line">
              <a:avLst/>
            </a:prstGeom>
            <a:noFill/>
            <a:ln w="19050">
              <a:solidFill>
                <a:srgbClr val="80808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grpSp>
      <p:sp>
        <p:nvSpPr>
          <p:cNvPr id="46084" name="Rectangle 25"/>
          <p:cNvSpPr>
            <a:spLocks noChangeArrowheads="1"/>
          </p:cNvSpPr>
          <p:nvPr/>
        </p:nvSpPr>
        <p:spPr bwMode="auto">
          <a:xfrm>
            <a:off x="1287463" y="1266825"/>
            <a:ext cx="631348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r>
              <a:rPr lang="en-US" sz="1400"/>
              <a:t>Ad-hoc Queries are a tool for analysing data from personnel management</a:t>
            </a:r>
          </a:p>
        </p:txBody>
      </p:sp>
    </p:spTree>
    <p:extLst>
      <p:ext uri="{BB962C8B-B14F-4D97-AF65-F5344CB8AC3E}">
        <p14:creationId xmlns:p14="http://schemas.microsoft.com/office/powerpoint/2010/main" val="4010507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p:txBody>
          <a:bodyPr/>
          <a:lstStyle/>
          <a:p>
            <a:r>
              <a:rPr lang="en-US" smtClean="0"/>
              <a:t>Personnel Controlling - Business Intelligence</a:t>
            </a:r>
          </a:p>
        </p:txBody>
      </p:sp>
      <p:graphicFrame>
        <p:nvGraphicFramePr>
          <p:cNvPr id="132209" name="Group 113"/>
          <p:cNvGraphicFramePr>
            <a:graphicFrameLocks noGrp="1"/>
          </p:cNvGraphicFramePr>
          <p:nvPr>
            <p:ph idx="1"/>
          </p:nvPr>
        </p:nvGraphicFramePr>
        <p:xfrm>
          <a:off x="928688" y="1928813"/>
          <a:ext cx="7143750" cy="1984374"/>
        </p:xfrm>
        <a:graphic>
          <a:graphicData uri="http://schemas.openxmlformats.org/drawingml/2006/table">
            <a:tbl>
              <a:tblPr/>
              <a:tblGrid>
                <a:gridCol w="1670050"/>
                <a:gridCol w="2841625"/>
                <a:gridCol w="2632075"/>
              </a:tblGrid>
              <a:tr h="441466">
                <a:tc>
                  <a:txBody>
                    <a:bodyPr/>
                    <a:lstStyle/>
                    <a:p>
                      <a:pPr marL="0" marR="0" lvl="0" indent="0" algn="l" defTabSz="914400" rtl="0" eaLnBrk="0" fontAlgn="base" latinLnBrk="0" hangingPunct="0">
                        <a:lnSpc>
                          <a:spcPct val="100000"/>
                        </a:lnSpc>
                        <a:spcBef>
                          <a:spcPct val="50000"/>
                        </a:spcBef>
                        <a:spcAft>
                          <a:spcPct val="0"/>
                        </a:spcAft>
                        <a:buClrTx/>
                        <a:buSzTx/>
                        <a:buFont typeface="Wingdings" pitchFamily="2" charset="2"/>
                        <a:buNone/>
                        <a:tabLst/>
                      </a:pPr>
                      <a:endParaRPr kumimoji="0" lang="en-US" sz="2400" b="0" i="0" u="none" strike="noStrike" cap="none" normalizeH="0" baseline="0" noProof="0" dirty="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50000"/>
                        </a:spcBef>
                        <a:spcAft>
                          <a:spcPct val="0"/>
                        </a:spcAft>
                        <a:buClr>
                          <a:srgbClr val="F48B00"/>
                        </a:buClr>
                        <a:buSzTx/>
                        <a:buFont typeface="Wingdings" pitchFamily="2" charset="2"/>
                        <a:buNone/>
                        <a:tabLst/>
                      </a:pPr>
                      <a:r>
                        <a:rPr kumimoji="0" lang="en-US" sz="1400" b="1" i="0" u="none" strike="noStrike" cap="none" normalizeH="0" baseline="0" noProof="0" smtClean="0">
                          <a:ln>
                            <a:noFill/>
                          </a:ln>
                          <a:solidFill>
                            <a:schemeClr val="tx1"/>
                          </a:solidFill>
                          <a:effectLst/>
                          <a:latin typeface="Arial" pitchFamily="34" charset="0"/>
                          <a:ea typeface="Times New Roman" pitchFamily="18" charset="0"/>
                          <a:cs typeface="Calibri" pitchFamily="34" charset="0"/>
                        </a:rPr>
                        <a:t>SAP ERP</a:t>
                      </a:r>
                      <a:endParaRPr kumimoji="0" lang="en-US" sz="2000" b="1" i="0" u="none" strike="noStrike" cap="none" normalizeH="0" baseline="0" noProof="0" smtClean="0">
                        <a:ln>
                          <a:noFill/>
                        </a:ln>
                        <a:solidFill>
                          <a:schemeClr val="tx1"/>
                        </a:solidFill>
                        <a:effectLst/>
                        <a:latin typeface="Arial" pitchFamily="34" charset="0"/>
                        <a:ea typeface="Times New Roman" pitchFamily="18" charset="0"/>
                        <a:cs typeface="Calibri" pitchFamily="34" charset="0"/>
                      </a:endParaRPr>
                    </a:p>
                  </a:txBody>
                  <a:tcPr marL="0" marR="0" marT="0"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50000"/>
                        </a:spcBef>
                        <a:spcAft>
                          <a:spcPct val="0"/>
                        </a:spcAft>
                        <a:buClr>
                          <a:srgbClr val="F48B00"/>
                        </a:buClr>
                        <a:buSzTx/>
                        <a:buFont typeface="Wingdings" pitchFamily="2" charset="2"/>
                        <a:buNone/>
                        <a:tabLst/>
                      </a:pPr>
                      <a:r>
                        <a:rPr kumimoji="0" lang="en-US" sz="1400" b="1" i="0" u="none" strike="noStrike" cap="none" normalizeH="0" baseline="0" noProof="0" smtClean="0">
                          <a:ln>
                            <a:noFill/>
                          </a:ln>
                          <a:solidFill>
                            <a:schemeClr val="tx1"/>
                          </a:solidFill>
                          <a:effectLst/>
                          <a:latin typeface="Arial" pitchFamily="34" charset="0"/>
                          <a:ea typeface="Times New Roman" pitchFamily="18" charset="0"/>
                          <a:cs typeface="Calibri" pitchFamily="34" charset="0"/>
                        </a:rPr>
                        <a:t>SAP BI</a:t>
                      </a:r>
                      <a:endParaRPr kumimoji="0" lang="en-US" sz="2000" b="1" i="0" u="none" strike="noStrike" cap="none" normalizeH="0" baseline="0" noProof="0" smtClean="0">
                        <a:ln>
                          <a:noFill/>
                        </a:ln>
                        <a:solidFill>
                          <a:schemeClr val="tx1"/>
                        </a:solidFill>
                        <a:effectLst/>
                        <a:latin typeface="Arial" pitchFamily="34" charset="0"/>
                        <a:ea typeface="Times New Roman" pitchFamily="18" charset="0"/>
                        <a:cs typeface="Calibri" pitchFamily="34" charset="0"/>
                      </a:endParaRPr>
                    </a:p>
                  </a:txBody>
                  <a:tcPr marL="0" marR="0" marT="0"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noFill/>
                  </a:tcPr>
                </a:tc>
              </a:tr>
              <a:tr h="426856">
                <a:tc>
                  <a:txBody>
                    <a:bodyPr/>
                    <a:lstStyle/>
                    <a:p>
                      <a:pPr marL="342900" marR="0" lvl="0" indent="-249238" algn="l" defTabSz="914400" rtl="0" eaLnBrk="0" fontAlgn="base" latinLnBrk="0" hangingPunct="0">
                        <a:lnSpc>
                          <a:spcPct val="100000"/>
                        </a:lnSpc>
                        <a:spcBef>
                          <a:spcPct val="50000"/>
                        </a:spcBef>
                        <a:spcAft>
                          <a:spcPct val="0"/>
                        </a:spcAft>
                        <a:buClr>
                          <a:srgbClr val="F48B00"/>
                        </a:buClr>
                        <a:buSzTx/>
                        <a:buFont typeface="Wingdings" pitchFamily="2" charset="2"/>
                        <a:buNone/>
                        <a:tabLst/>
                      </a:pPr>
                      <a:r>
                        <a:rPr kumimoji="0" lang="en-US" sz="1400" b="1" i="0" u="none" strike="noStrike" cap="none" normalizeH="0" baseline="0" noProof="0" smtClean="0">
                          <a:ln>
                            <a:noFill/>
                          </a:ln>
                          <a:solidFill>
                            <a:schemeClr val="tx1"/>
                          </a:solidFill>
                          <a:effectLst/>
                          <a:latin typeface="Arial" pitchFamily="34" charset="0"/>
                          <a:ea typeface="Times New Roman" pitchFamily="18" charset="0"/>
                          <a:cs typeface="Calibri" pitchFamily="34" charset="0"/>
                        </a:rPr>
                        <a:t>Goal</a:t>
                      </a:r>
                      <a:endParaRPr kumimoji="0" lang="en-US" sz="2000" b="1" i="0" u="none" strike="noStrike" cap="none" normalizeH="0" baseline="0" noProof="0" smtClean="0">
                        <a:ln>
                          <a:noFill/>
                        </a:ln>
                        <a:solidFill>
                          <a:schemeClr val="tx1"/>
                        </a:solidFill>
                        <a:effectLst/>
                        <a:latin typeface="Arial" pitchFamily="34" charset="0"/>
                        <a:ea typeface="Times New Roman" pitchFamily="18" charset="0"/>
                        <a:cs typeface="Calibri"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93663" marR="0" lvl="0" indent="0" algn="l" defTabSz="914400" rtl="0" eaLnBrk="0" fontAlgn="base" latinLnBrk="0" hangingPunct="0">
                        <a:lnSpc>
                          <a:spcPct val="100000"/>
                        </a:lnSpc>
                        <a:spcBef>
                          <a:spcPct val="50000"/>
                        </a:spcBef>
                        <a:spcAft>
                          <a:spcPct val="0"/>
                        </a:spcAft>
                        <a:buClr>
                          <a:srgbClr val="F48B00"/>
                        </a:buClr>
                        <a:buSzTx/>
                        <a:buFont typeface="Wingdings" pitchFamily="2" charset="2"/>
                        <a:buNone/>
                        <a:tabLst/>
                      </a:pPr>
                      <a:r>
                        <a:rPr kumimoji="0" lang="en-US" sz="1400" b="0" i="0" u="none" strike="noStrike" cap="none" normalizeH="0" baseline="0" noProof="0" smtClean="0">
                          <a:ln>
                            <a:noFill/>
                          </a:ln>
                          <a:solidFill>
                            <a:schemeClr val="tx1"/>
                          </a:solidFill>
                          <a:effectLst/>
                          <a:latin typeface="Arial" pitchFamily="34" charset="0"/>
                          <a:ea typeface="Times New Roman" pitchFamily="18" charset="0"/>
                          <a:cs typeface="Calibri" pitchFamily="34" charset="0"/>
                        </a:rPr>
                        <a:t>Implementation of business processes</a:t>
                      </a:r>
                      <a:endParaRPr kumimoji="0" lang="en-US" sz="2000" b="0" i="0" u="none" strike="noStrike" cap="none" normalizeH="0" baseline="0" noProof="0" smtClean="0">
                        <a:ln>
                          <a:noFill/>
                        </a:ln>
                        <a:solidFill>
                          <a:schemeClr val="tx1"/>
                        </a:solidFill>
                        <a:effectLst/>
                        <a:latin typeface="Arial" pitchFamily="34" charset="0"/>
                        <a:ea typeface="Times New Roman" pitchFamily="18" charset="0"/>
                        <a:cs typeface="Calibri" pitchFamily="34" charset="0"/>
                      </a:endParaRPr>
                    </a:p>
                  </a:txBody>
                  <a:tcPr marL="0" marR="0" marT="0"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342900" marR="0" lvl="0" indent="-249238" algn="l" defTabSz="914400" rtl="0" eaLnBrk="0" fontAlgn="base" latinLnBrk="0" hangingPunct="0">
                        <a:lnSpc>
                          <a:spcPct val="100000"/>
                        </a:lnSpc>
                        <a:spcBef>
                          <a:spcPct val="50000"/>
                        </a:spcBef>
                        <a:spcAft>
                          <a:spcPct val="0"/>
                        </a:spcAft>
                        <a:buClr>
                          <a:srgbClr val="F48B00"/>
                        </a:buClr>
                        <a:buSzTx/>
                        <a:buFont typeface="Wingdings" pitchFamily="2" charset="2"/>
                        <a:buNone/>
                        <a:tabLst/>
                      </a:pPr>
                      <a:r>
                        <a:rPr kumimoji="0" lang="en-US" sz="1400" b="0" i="0" u="none" strike="noStrike" cap="none" normalizeH="0" baseline="0" noProof="0" smtClean="0">
                          <a:ln>
                            <a:noFill/>
                          </a:ln>
                          <a:solidFill>
                            <a:schemeClr val="tx1"/>
                          </a:solidFill>
                          <a:effectLst/>
                          <a:latin typeface="Arial" pitchFamily="34" charset="0"/>
                          <a:ea typeface="Times New Roman" pitchFamily="18" charset="0"/>
                          <a:cs typeface="Calibri" pitchFamily="34" charset="0"/>
                        </a:rPr>
                        <a:t>Analysis, Knowledge generation</a:t>
                      </a:r>
                      <a:endParaRPr kumimoji="0" lang="en-US" sz="2000" b="0" i="0" u="none" strike="noStrike" cap="none" normalizeH="0" baseline="0" noProof="0" smtClean="0">
                        <a:ln>
                          <a:noFill/>
                        </a:ln>
                        <a:solidFill>
                          <a:schemeClr val="tx1"/>
                        </a:solidFill>
                        <a:effectLst/>
                        <a:latin typeface="Arial" pitchFamily="34" charset="0"/>
                        <a:ea typeface="Times New Roman" pitchFamily="18" charset="0"/>
                        <a:cs typeface="Calibri" pitchFamily="34" charset="0"/>
                      </a:endParaRPr>
                    </a:p>
                  </a:txBody>
                  <a:tcPr marL="0" marR="0" marT="0"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r>
              <a:tr h="426856">
                <a:tc>
                  <a:txBody>
                    <a:bodyPr/>
                    <a:lstStyle/>
                    <a:p>
                      <a:pPr marL="342900" marR="0" lvl="0" indent="-249238" algn="l" defTabSz="914400" rtl="0" eaLnBrk="0" fontAlgn="base" latinLnBrk="0" hangingPunct="0">
                        <a:lnSpc>
                          <a:spcPct val="100000"/>
                        </a:lnSpc>
                        <a:spcBef>
                          <a:spcPct val="50000"/>
                        </a:spcBef>
                        <a:spcAft>
                          <a:spcPct val="0"/>
                        </a:spcAft>
                        <a:buClr>
                          <a:srgbClr val="F48B00"/>
                        </a:buClr>
                        <a:buSzTx/>
                        <a:buFont typeface="Wingdings" pitchFamily="2" charset="2"/>
                        <a:buNone/>
                        <a:tabLst/>
                      </a:pPr>
                      <a:r>
                        <a:rPr kumimoji="0" lang="en-US" sz="1400" b="1" i="0" u="none" strike="noStrike" cap="none" normalizeH="0" baseline="0" noProof="0" smtClean="0">
                          <a:ln>
                            <a:noFill/>
                          </a:ln>
                          <a:solidFill>
                            <a:schemeClr val="tx1"/>
                          </a:solidFill>
                          <a:effectLst/>
                          <a:latin typeface="Arial" pitchFamily="34" charset="0"/>
                          <a:ea typeface="Times New Roman" pitchFamily="18" charset="0"/>
                          <a:cs typeface="Calibri" pitchFamily="34" charset="0"/>
                        </a:rPr>
                        <a:t>Priorities</a:t>
                      </a:r>
                      <a:endParaRPr kumimoji="0" lang="en-US" sz="2000" b="1" i="0" u="none" strike="noStrike" cap="none" normalizeH="0" baseline="0" noProof="0" smtClean="0">
                        <a:ln>
                          <a:noFill/>
                        </a:ln>
                        <a:solidFill>
                          <a:schemeClr val="tx1"/>
                        </a:solidFill>
                        <a:effectLst/>
                        <a:latin typeface="Arial" pitchFamily="34" charset="0"/>
                        <a:ea typeface="Times New Roman" pitchFamily="18" charset="0"/>
                        <a:cs typeface="Calibri"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342900" marR="0" lvl="0" indent="-249238" algn="l" defTabSz="914400" rtl="0" eaLnBrk="0" fontAlgn="base" latinLnBrk="0" hangingPunct="0">
                        <a:lnSpc>
                          <a:spcPct val="100000"/>
                        </a:lnSpc>
                        <a:spcBef>
                          <a:spcPct val="50000"/>
                        </a:spcBef>
                        <a:spcAft>
                          <a:spcPct val="0"/>
                        </a:spcAft>
                        <a:buClr>
                          <a:srgbClr val="F48B00"/>
                        </a:buClr>
                        <a:buSzTx/>
                        <a:buFont typeface="Wingdings" pitchFamily="2" charset="2"/>
                        <a:buNone/>
                        <a:tabLst/>
                      </a:pPr>
                      <a:r>
                        <a:rPr kumimoji="0" lang="en-US" sz="1400" b="0" i="0" u="none" strike="noStrike" cap="none" normalizeH="0" baseline="0" noProof="0" smtClean="0">
                          <a:ln>
                            <a:noFill/>
                          </a:ln>
                          <a:solidFill>
                            <a:schemeClr val="tx1"/>
                          </a:solidFill>
                          <a:effectLst/>
                          <a:latin typeface="Arial" pitchFamily="34" charset="0"/>
                          <a:ea typeface="Times New Roman" pitchFamily="18" charset="0"/>
                          <a:cs typeface="Calibri" pitchFamily="34" charset="0"/>
                        </a:rPr>
                        <a:t>Availability &amp; data protection</a:t>
                      </a:r>
                      <a:endParaRPr kumimoji="0" lang="en-US" sz="2000" b="0" i="0" u="none" strike="noStrike" cap="none" normalizeH="0" baseline="0" noProof="0" smtClean="0">
                        <a:ln>
                          <a:noFill/>
                        </a:ln>
                        <a:solidFill>
                          <a:schemeClr val="tx1"/>
                        </a:solidFill>
                        <a:effectLst/>
                        <a:latin typeface="Arial" pitchFamily="34" charset="0"/>
                        <a:ea typeface="Times New Roman" pitchFamily="18" charset="0"/>
                        <a:cs typeface="Calibri" pitchFamily="34" charset="0"/>
                      </a:endParaRPr>
                    </a:p>
                  </a:txBody>
                  <a:tcPr marL="0" marR="0" marT="0"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93663" marR="0" lvl="0" indent="0" algn="l" defTabSz="914400" rtl="0" eaLnBrk="0" fontAlgn="base" latinLnBrk="0" hangingPunct="0">
                        <a:lnSpc>
                          <a:spcPct val="100000"/>
                        </a:lnSpc>
                        <a:spcBef>
                          <a:spcPct val="50000"/>
                        </a:spcBef>
                        <a:spcAft>
                          <a:spcPct val="0"/>
                        </a:spcAft>
                        <a:buClr>
                          <a:srgbClr val="F48B00"/>
                        </a:buClr>
                        <a:buSzTx/>
                        <a:buFont typeface="Wingdings" pitchFamily="2" charset="2"/>
                        <a:buNone/>
                        <a:tabLst/>
                      </a:pPr>
                      <a:r>
                        <a:rPr kumimoji="0" lang="en-US" sz="1400" b="0" i="0" u="none" strike="noStrike" cap="none" normalizeH="0" baseline="0" noProof="0" smtClean="0">
                          <a:ln>
                            <a:noFill/>
                          </a:ln>
                          <a:solidFill>
                            <a:schemeClr val="tx1"/>
                          </a:solidFill>
                          <a:effectLst/>
                          <a:latin typeface="Arial" pitchFamily="34" charset="0"/>
                          <a:ea typeface="Times New Roman" pitchFamily="18" charset="0"/>
                          <a:cs typeface="Calibri" pitchFamily="34" charset="0"/>
                        </a:rPr>
                        <a:t>Usability, comprehensive analysis options</a:t>
                      </a:r>
                      <a:endParaRPr kumimoji="0" lang="en-US" sz="2000" b="0" i="0" u="none" strike="noStrike" cap="none" normalizeH="0" baseline="0" noProof="0" smtClean="0">
                        <a:ln>
                          <a:noFill/>
                        </a:ln>
                        <a:solidFill>
                          <a:schemeClr val="tx1"/>
                        </a:solidFill>
                        <a:effectLst/>
                        <a:latin typeface="Arial" pitchFamily="34" charset="0"/>
                        <a:ea typeface="Times New Roman" pitchFamily="18" charset="0"/>
                        <a:cs typeface="Calibri" pitchFamily="34" charset="0"/>
                      </a:endParaRPr>
                    </a:p>
                  </a:txBody>
                  <a:tcPr marL="0" marR="0" marT="0"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r>
              <a:tr h="344598">
                <a:tc>
                  <a:txBody>
                    <a:bodyPr/>
                    <a:lstStyle/>
                    <a:p>
                      <a:pPr marL="342900" marR="0" lvl="0" indent="-249238" algn="l" defTabSz="914400" rtl="0" eaLnBrk="0" fontAlgn="base" latinLnBrk="0" hangingPunct="0">
                        <a:lnSpc>
                          <a:spcPct val="100000"/>
                        </a:lnSpc>
                        <a:spcBef>
                          <a:spcPct val="50000"/>
                        </a:spcBef>
                        <a:spcAft>
                          <a:spcPct val="0"/>
                        </a:spcAft>
                        <a:buClr>
                          <a:srgbClr val="F48B00"/>
                        </a:buClr>
                        <a:buSzTx/>
                        <a:buFont typeface="Wingdings" pitchFamily="2" charset="2"/>
                        <a:buNone/>
                        <a:tabLst/>
                      </a:pPr>
                      <a:r>
                        <a:rPr kumimoji="0" lang="en-US" sz="1400" b="1" i="0" u="none" strike="noStrike" cap="none" normalizeH="0" baseline="0" noProof="0" smtClean="0">
                          <a:ln>
                            <a:noFill/>
                          </a:ln>
                          <a:solidFill>
                            <a:schemeClr val="tx1"/>
                          </a:solidFill>
                          <a:effectLst/>
                          <a:latin typeface="Arial" pitchFamily="34" charset="0"/>
                          <a:ea typeface="Times New Roman" pitchFamily="18" charset="0"/>
                          <a:cs typeface="Calibri" pitchFamily="34" charset="0"/>
                        </a:rPr>
                        <a:t>Age of data</a:t>
                      </a:r>
                      <a:endParaRPr kumimoji="0" lang="en-US" sz="2000" b="1" i="0" u="none" strike="noStrike" cap="none" normalizeH="0" baseline="0" noProof="0" smtClean="0">
                        <a:ln>
                          <a:noFill/>
                        </a:ln>
                        <a:solidFill>
                          <a:schemeClr val="tx1"/>
                        </a:solidFill>
                        <a:effectLst/>
                        <a:latin typeface="Arial" pitchFamily="34" charset="0"/>
                        <a:ea typeface="Times New Roman" pitchFamily="18" charset="0"/>
                        <a:cs typeface="Calibri"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342900" marR="0" lvl="0" indent="-249238" algn="l" defTabSz="914400" rtl="0" eaLnBrk="0" fontAlgn="base" latinLnBrk="0" hangingPunct="0">
                        <a:lnSpc>
                          <a:spcPct val="100000"/>
                        </a:lnSpc>
                        <a:spcBef>
                          <a:spcPct val="50000"/>
                        </a:spcBef>
                        <a:spcAft>
                          <a:spcPct val="0"/>
                        </a:spcAft>
                        <a:buClr>
                          <a:srgbClr val="F48B00"/>
                        </a:buClr>
                        <a:buSzTx/>
                        <a:buFont typeface="Wingdings" pitchFamily="2" charset="2"/>
                        <a:buNone/>
                        <a:tabLst/>
                      </a:pPr>
                      <a:r>
                        <a:rPr kumimoji="0" lang="en-US" sz="1400" b="0" i="0" u="none" strike="noStrike" cap="none" normalizeH="0" baseline="0" noProof="0" dirty="0" smtClean="0">
                          <a:ln>
                            <a:noFill/>
                          </a:ln>
                          <a:solidFill>
                            <a:schemeClr val="tx1"/>
                          </a:solidFill>
                          <a:effectLst/>
                          <a:latin typeface="Arial" pitchFamily="34" charset="0"/>
                          <a:ea typeface="Times New Roman" pitchFamily="18" charset="0"/>
                          <a:cs typeface="Calibri" pitchFamily="34" charset="0"/>
                        </a:rPr>
                        <a:t>Updated</a:t>
                      </a:r>
                      <a:endParaRPr kumimoji="0" lang="en-US" sz="2000" b="0" i="0" u="none" strike="noStrike" cap="none" normalizeH="0" baseline="0" noProof="0" dirty="0" smtClean="0">
                        <a:ln>
                          <a:noFill/>
                        </a:ln>
                        <a:solidFill>
                          <a:schemeClr val="tx1"/>
                        </a:solidFill>
                        <a:effectLst/>
                        <a:latin typeface="Arial" pitchFamily="34" charset="0"/>
                        <a:ea typeface="Times New Roman" pitchFamily="18" charset="0"/>
                        <a:cs typeface="Calibri" pitchFamily="34" charset="0"/>
                      </a:endParaRPr>
                    </a:p>
                  </a:txBody>
                  <a:tcPr marL="0" marR="0" marT="0"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342900" marR="0" lvl="0" indent="-249238" algn="l" defTabSz="914400" rtl="0" eaLnBrk="0" fontAlgn="base" latinLnBrk="0" hangingPunct="0">
                        <a:lnSpc>
                          <a:spcPct val="100000"/>
                        </a:lnSpc>
                        <a:spcBef>
                          <a:spcPct val="50000"/>
                        </a:spcBef>
                        <a:spcAft>
                          <a:spcPct val="0"/>
                        </a:spcAft>
                        <a:buClr>
                          <a:srgbClr val="F48B00"/>
                        </a:buClr>
                        <a:buSzTx/>
                        <a:buFont typeface="Wingdings" pitchFamily="2" charset="2"/>
                        <a:buNone/>
                        <a:tabLst/>
                      </a:pPr>
                      <a:r>
                        <a:rPr kumimoji="0" lang="en-US" sz="1400" b="0" i="0" u="none" strike="noStrike" cap="none" normalizeH="0" baseline="0" noProof="0" smtClean="0">
                          <a:ln>
                            <a:noFill/>
                          </a:ln>
                          <a:solidFill>
                            <a:schemeClr val="tx1"/>
                          </a:solidFill>
                          <a:effectLst/>
                          <a:latin typeface="Arial" pitchFamily="34" charset="0"/>
                          <a:ea typeface="Times New Roman" pitchFamily="18" charset="0"/>
                          <a:cs typeface="Calibri" pitchFamily="34" charset="0"/>
                        </a:rPr>
                        <a:t>historical</a:t>
                      </a:r>
                      <a:endParaRPr kumimoji="0" lang="en-US" sz="2000" b="0" i="0" u="none" strike="noStrike" cap="none" normalizeH="0" baseline="0" noProof="0" smtClean="0">
                        <a:ln>
                          <a:noFill/>
                        </a:ln>
                        <a:solidFill>
                          <a:schemeClr val="tx1"/>
                        </a:solidFill>
                        <a:effectLst/>
                        <a:latin typeface="Arial" pitchFamily="34" charset="0"/>
                        <a:ea typeface="Times New Roman" pitchFamily="18" charset="0"/>
                        <a:cs typeface="Calibri" pitchFamily="34" charset="0"/>
                      </a:endParaRPr>
                    </a:p>
                  </a:txBody>
                  <a:tcPr marL="0" marR="0" marT="0"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r>
              <a:tr h="344598">
                <a:tc>
                  <a:txBody>
                    <a:bodyPr/>
                    <a:lstStyle/>
                    <a:p>
                      <a:pPr marL="342900" marR="0" lvl="0" indent="-249238" algn="l" defTabSz="914400" rtl="0" eaLnBrk="0" fontAlgn="base" latinLnBrk="0" hangingPunct="0">
                        <a:lnSpc>
                          <a:spcPct val="100000"/>
                        </a:lnSpc>
                        <a:spcBef>
                          <a:spcPct val="50000"/>
                        </a:spcBef>
                        <a:spcAft>
                          <a:spcPct val="0"/>
                        </a:spcAft>
                        <a:buClr>
                          <a:srgbClr val="F48B00"/>
                        </a:buClr>
                        <a:buSzTx/>
                        <a:buFont typeface="Wingdings" pitchFamily="2" charset="2"/>
                        <a:buNone/>
                        <a:tabLst/>
                      </a:pPr>
                      <a:r>
                        <a:rPr kumimoji="0" lang="en-US" sz="1400" b="1" i="0" u="none" strike="noStrike" cap="none" normalizeH="0" baseline="0" noProof="0" smtClean="0">
                          <a:ln>
                            <a:noFill/>
                          </a:ln>
                          <a:solidFill>
                            <a:schemeClr val="tx1"/>
                          </a:solidFill>
                          <a:effectLst/>
                          <a:latin typeface="Arial" pitchFamily="34" charset="0"/>
                          <a:ea typeface="Times New Roman" pitchFamily="18" charset="0"/>
                          <a:cs typeface="Calibri" pitchFamily="34" charset="0"/>
                        </a:rPr>
                        <a:t>Data Processing</a:t>
                      </a:r>
                      <a:endParaRPr kumimoji="0" lang="en-US" sz="2000" b="1" i="0" u="none" strike="noStrike" cap="none" normalizeH="0" baseline="0" noProof="0" smtClean="0">
                        <a:ln>
                          <a:noFill/>
                        </a:ln>
                        <a:solidFill>
                          <a:schemeClr val="tx1"/>
                        </a:solidFill>
                        <a:effectLst/>
                        <a:latin typeface="Arial" pitchFamily="34" charset="0"/>
                        <a:ea typeface="Times New Roman" pitchFamily="18" charset="0"/>
                        <a:cs typeface="Calibri"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249238" algn="l" defTabSz="914400" rtl="0" eaLnBrk="0" fontAlgn="base" latinLnBrk="0" hangingPunct="0">
                        <a:lnSpc>
                          <a:spcPct val="100000"/>
                        </a:lnSpc>
                        <a:spcBef>
                          <a:spcPct val="50000"/>
                        </a:spcBef>
                        <a:spcAft>
                          <a:spcPct val="0"/>
                        </a:spcAft>
                        <a:buClr>
                          <a:srgbClr val="F48B00"/>
                        </a:buClr>
                        <a:buSzTx/>
                        <a:buFont typeface="Wingdings" pitchFamily="2" charset="2"/>
                        <a:buNone/>
                        <a:tabLst/>
                      </a:pPr>
                      <a:r>
                        <a:rPr kumimoji="0" lang="en-US" sz="1400" b="0" i="0" u="none" strike="noStrike" cap="none" normalizeH="0" baseline="0" noProof="0" smtClean="0">
                          <a:ln>
                            <a:noFill/>
                          </a:ln>
                          <a:solidFill>
                            <a:schemeClr val="tx1"/>
                          </a:solidFill>
                          <a:effectLst/>
                          <a:latin typeface="Arial" pitchFamily="34" charset="0"/>
                          <a:ea typeface="Times New Roman" pitchFamily="18" charset="0"/>
                          <a:cs typeface="Calibri" pitchFamily="34" charset="0"/>
                        </a:rPr>
                        <a:t>Create, edit, delete and display</a:t>
                      </a:r>
                      <a:endParaRPr kumimoji="0" lang="en-US" sz="2000" b="0" i="0" u="none" strike="noStrike" cap="none" normalizeH="0" baseline="0" noProof="0" smtClean="0">
                        <a:ln>
                          <a:noFill/>
                        </a:ln>
                        <a:solidFill>
                          <a:schemeClr val="tx1"/>
                        </a:solidFill>
                        <a:effectLst/>
                        <a:latin typeface="Arial" pitchFamily="34" charset="0"/>
                        <a:ea typeface="Times New Roman" pitchFamily="18" charset="0"/>
                        <a:cs typeface="Calibri" pitchFamily="34" charset="0"/>
                      </a:endParaRPr>
                    </a:p>
                  </a:txBody>
                  <a:tcPr marL="0" marR="0" marT="0"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249238" algn="l" defTabSz="914400" rtl="0" eaLnBrk="0" fontAlgn="base" latinLnBrk="0" hangingPunct="0">
                        <a:lnSpc>
                          <a:spcPct val="100000"/>
                        </a:lnSpc>
                        <a:spcBef>
                          <a:spcPct val="50000"/>
                        </a:spcBef>
                        <a:spcAft>
                          <a:spcPct val="0"/>
                        </a:spcAft>
                        <a:buClr>
                          <a:srgbClr val="F48B00"/>
                        </a:buClr>
                        <a:buSzTx/>
                        <a:buFont typeface="Wingdings" pitchFamily="2" charset="2"/>
                        <a:buNone/>
                        <a:tabLst/>
                      </a:pPr>
                      <a:r>
                        <a:rPr kumimoji="0" lang="en-US" sz="1400" b="0" i="0" u="none" strike="noStrike" cap="none" normalizeH="0" baseline="0" noProof="0" dirty="0" smtClean="0">
                          <a:ln>
                            <a:noFill/>
                          </a:ln>
                          <a:solidFill>
                            <a:schemeClr val="tx1"/>
                          </a:solidFill>
                          <a:effectLst/>
                          <a:latin typeface="Arial" pitchFamily="34" charset="0"/>
                          <a:ea typeface="Times New Roman" pitchFamily="18" charset="0"/>
                          <a:cs typeface="Calibri" pitchFamily="34" charset="0"/>
                        </a:rPr>
                        <a:t>display</a:t>
                      </a:r>
                      <a:endParaRPr kumimoji="0" lang="en-US" sz="2000" b="0" i="0" u="none" strike="noStrike" cap="none" normalizeH="0" baseline="0" noProof="0" dirty="0" smtClean="0">
                        <a:ln>
                          <a:noFill/>
                        </a:ln>
                        <a:solidFill>
                          <a:schemeClr val="tx1"/>
                        </a:solidFill>
                        <a:effectLst/>
                        <a:latin typeface="Arial" pitchFamily="34" charset="0"/>
                        <a:ea typeface="Times New Roman" pitchFamily="18" charset="0"/>
                        <a:cs typeface="Calibri" pitchFamily="34" charset="0"/>
                      </a:endParaRPr>
                    </a:p>
                  </a:txBody>
                  <a:tcPr marL="0" marR="0" marT="0"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47133" name="Picture 116" descr="j04315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7388" y="4652963"/>
            <a:ext cx="153035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20418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885809" y="457714"/>
            <a:ext cx="68103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600" b="1" dirty="0">
                <a:latin typeface="+mj-lt"/>
              </a:rPr>
              <a:t>Question and Answer Session</a:t>
            </a:r>
            <a:endParaRPr lang="en-US" altLang="en-US" sz="3600" dirty="0">
              <a:latin typeface="+mj-lt"/>
            </a:endParaRPr>
          </a:p>
        </p:txBody>
      </p:sp>
      <p:sp>
        <p:nvSpPr>
          <p:cNvPr id="6"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600" dirty="0"/>
              <a:t>Q &amp; A</a:t>
            </a:r>
          </a:p>
        </p:txBody>
      </p:sp>
    </p:spTree>
    <p:extLst>
      <p:ext uri="{BB962C8B-B14F-4D97-AF65-F5344CB8AC3E}">
        <p14:creationId xmlns:p14="http://schemas.microsoft.com/office/powerpoint/2010/main" val="68560173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692" y="482414"/>
            <a:ext cx="7042150" cy="814574"/>
          </a:xfrm>
        </p:spPr>
        <p:txBody>
          <a:bodyPr/>
          <a:lstStyle/>
          <a:p>
            <a:r>
              <a:rPr lang="en-US" altLang="en-US" b="1" dirty="0">
                <a:solidFill>
                  <a:schemeClr val="tx1"/>
                </a:solidFill>
              </a:rPr>
              <a:t>What we will cover next</a:t>
            </a:r>
            <a:r>
              <a:rPr lang="en-US" altLang="en-US" dirty="0">
                <a:solidFill>
                  <a:srgbClr val="003366"/>
                </a:solidFill>
              </a:rPr>
              <a:t/>
            </a:r>
            <a:br>
              <a:rPr lang="en-US" altLang="en-US" dirty="0">
                <a:solidFill>
                  <a:srgbClr val="003366"/>
                </a:solidFill>
              </a:rPr>
            </a:br>
            <a:endParaRPr lang="en-US" dirty="0"/>
          </a:p>
        </p:txBody>
      </p:sp>
      <p:sp>
        <p:nvSpPr>
          <p:cNvPr id="3" name="Content Placeholder 2"/>
          <p:cNvSpPr>
            <a:spLocks noGrp="1"/>
          </p:cNvSpPr>
          <p:nvPr>
            <p:ph idx="1"/>
          </p:nvPr>
        </p:nvSpPr>
        <p:spPr/>
        <p:txBody>
          <a:bodyPr/>
          <a:lstStyle/>
          <a:p>
            <a:r>
              <a:rPr lang="en-US" dirty="0" smtClean="0"/>
              <a:t>SAP TECHNOLOGIES</a:t>
            </a:r>
            <a:endParaRPr lang="en-US" dirty="0"/>
          </a:p>
        </p:txBody>
      </p:sp>
    </p:spTree>
    <p:extLst>
      <p:ext uri="{BB962C8B-B14F-4D97-AF65-F5344CB8AC3E}">
        <p14:creationId xmlns:p14="http://schemas.microsoft.com/office/powerpoint/2010/main" val="37441392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Line 8"/>
          <p:cNvSpPr>
            <a:spLocks noChangeShapeType="1"/>
          </p:cNvSpPr>
          <p:nvPr/>
        </p:nvSpPr>
        <p:spPr bwMode="white">
          <a:xfrm flipH="1">
            <a:off x="6227763" y="3429000"/>
            <a:ext cx="0" cy="223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195" name="Line 10"/>
          <p:cNvSpPr>
            <a:spLocks noChangeShapeType="1"/>
          </p:cNvSpPr>
          <p:nvPr/>
        </p:nvSpPr>
        <p:spPr bwMode="white">
          <a:xfrm>
            <a:off x="4716463" y="4243388"/>
            <a:ext cx="714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196" name="Line 8"/>
          <p:cNvSpPr>
            <a:spLocks noChangeShapeType="1"/>
          </p:cNvSpPr>
          <p:nvPr/>
        </p:nvSpPr>
        <p:spPr bwMode="white">
          <a:xfrm flipH="1">
            <a:off x="4716463" y="3429000"/>
            <a:ext cx="0" cy="12239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197" name="Line 8"/>
          <p:cNvSpPr>
            <a:spLocks noChangeShapeType="1"/>
          </p:cNvSpPr>
          <p:nvPr/>
        </p:nvSpPr>
        <p:spPr bwMode="white">
          <a:xfrm flipH="1">
            <a:off x="3132138" y="3429000"/>
            <a:ext cx="0" cy="9366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198" name="Line 8"/>
          <p:cNvSpPr>
            <a:spLocks noChangeShapeType="1"/>
          </p:cNvSpPr>
          <p:nvPr/>
        </p:nvSpPr>
        <p:spPr bwMode="white">
          <a:xfrm flipH="1">
            <a:off x="1908175" y="3429000"/>
            <a:ext cx="0" cy="1295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199" name="Line 8"/>
          <p:cNvSpPr>
            <a:spLocks noChangeShapeType="1"/>
          </p:cNvSpPr>
          <p:nvPr/>
        </p:nvSpPr>
        <p:spPr bwMode="white">
          <a:xfrm flipH="1">
            <a:off x="684213" y="3429000"/>
            <a:ext cx="0" cy="2592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00" name="Line 8"/>
          <p:cNvSpPr>
            <a:spLocks noChangeShapeType="1"/>
          </p:cNvSpPr>
          <p:nvPr/>
        </p:nvSpPr>
        <p:spPr bwMode="white">
          <a:xfrm>
            <a:off x="4284663" y="1628775"/>
            <a:ext cx="0" cy="360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01" name="Line 8"/>
          <p:cNvSpPr>
            <a:spLocks noChangeShapeType="1"/>
          </p:cNvSpPr>
          <p:nvPr/>
        </p:nvSpPr>
        <p:spPr bwMode="white">
          <a:xfrm>
            <a:off x="6804025" y="2924175"/>
            <a:ext cx="0" cy="217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02" name="Line 8"/>
          <p:cNvSpPr>
            <a:spLocks noChangeShapeType="1"/>
          </p:cNvSpPr>
          <p:nvPr/>
        </p:nvSpPr>
        <p:spPr bwMode="white">
          <a:xfrm>
            <a:off x="5292725" y="2924175"/>
            <a:ext cx="0" cy="217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03" name="Rectangle 2"/>
          <p:cNvSpPr>
            <a:spLocks noGrp="1"/>
          </p:cNvSpPr>
          <p:nvPr>
            <p:ph type="title" idx="4294967295"/>
          </p:nvPr>
        </p:nvSpPr>
        <p:spPr/>
        <p:txBody>
          <a:bodyPr/>
          <a:lstStyle/>
          <a:p>
            <a:r>
              <a:rPr lang="en-US" smtClean="0"/>
              <a:t>GBI 2.0 Enterprise Structure for HCM</a:t>
            </a:r>
          </a:p>
        </p:txBody>
      </p:sp>
      <p:sp>
        <p:nvSpPr>
          <p:cNvPr id="8204" name="Text Box 22"/>
          <p:cNvSpPr txBox="1">
            <a:spLocks noChangeArrowheads="1"/>
          </p:cNvSpPr>
          <p:nvPr/>
        </p:nvSpPr>
        <p:spPr bwMode="auto">
          <a:xfrm>
            <a:off x="7740650" y="304323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algn="r" eaLnBrk="1" hangingPunct="1">
              <a:spcBef>
                <a:spcPct val="0"/>
              </a:spcBef>
              <a:buClr>
                <a:schemeClr val="accent1"/>
              </a:buClr>
              <a:buSzPct val="80000"/>
            </a:pPr>
            <a:r>
              <a:rPr lang="en-US" b="0">
                <a:ea typeface="Arial Unicode MS" panose="020B0604020202020204" pitchFamily="34" charset="-128"/>
                <a:cs typeface="Arial Unicode MS" panose="020B0604020202020204" pitchFamily="34" charset="-128"/>
              </a:rPr>
              <a:t>Personnel</a:t>
            </a:r>
          </a:p>
          <a:p>
            <a:pPr algn="r" eaLnBrk="1" hangingPunct="1">
              <a:spcBef>
                <a:spcPct val="0"/>
              </a:spcBef>
              <a:buClr>
                <a:schemeClr val="accent1"/>
              </a:buClr>
              <a:buSzPct val="80000"/>
            </a:pPr>
            <a:r>
              <a:rPr lang="en-US" b="0">
                <a:ea typeface="Arial Unicode MS" panose="020B0604020202020204" pitchFamily="34" charset="-128"/>
                <a:cs typeface="Arial Unicode MS" panose="020B0604020202020204" pitchFamily="34" charset="-128"/>
              </a:rPr>
              <a:t>Area</a:t>
            </a:r>
          </a:p>
        </p:txBody>
      </p:sp>
      <p:sp>
        <p:nvSpPr>
          <p:cNvPr id="8205" name="Rectangle 5"/>
          <p:cNvSpPr>
            <a:spLocks noChangeArrowheads="1"/>
          </p:cNvSpPr>
          <p:nvPr/>
        </p:nvSpPr>
        <p:spPr bwMode="auto">
          <a:xfrm>
            <a:off x="3306763" y="1412875"/>
            <a:ext cx="1985962" cy="341313"/>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de-DE" sz="1600">
                <a:ea typeface="Arial Unicode MS" panose="020B0604020202020204" pitchFamily="34" charset="-128"/>
                <a:cs typeface="Arial Unicode MS" panose="020B0604020202020204" pitchFamily="34" charset="-128"/>
              </a:rPr>
              <a:t>Global Bike Group</a:t>
            </a:r>
          </a:p>
        </p:txBody>
      </p:sp>
      <p:sp>
        <p:nvSpPr>
          <p:cNvPr id="8206" name="Rectangle 6"/>
          <p:cNvSpPr>
            <a:spLocks noChangeArrowheads="1"/>
          </p:cNvSpPr>
          <p:nvPr/>
        </p:nvSpPr>
        <p:spPr bwMode="auto">
          <a:xfrm>
            <a:off x="1552575" y="2349500"/>
            <a:ext cx="1651000"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de-DE" sz="1600">
                <a:ea typeface="Arial Unicode MS" panose="020B0604020202020204" pitchFamily="34" charset="-128"/>
                <a:cs typeface="Arial Unicode MS" panose="020B0604020202020204" pitchFamily="34" charset="-128"/>
              </a:rPr>
              <a:t>Global Bike US</a:t>
            </a:r>
          </a:p>
        </p:txBody>
      </p:sp>
      <p:sp>
        <p:nvSpPr>
          <p:cNvPr id="8207" name="Rectangle 7"/>
          <p:cNvSpPr>
            <a:spLocks noChangeArrowheads="1"/>
          </p:cNvSpPr>
          <p:nvPr/>
        </p:nvSpPr>
        <p:spPr bwMode="auto">
          <a:xfrm>
            <a:off x="1833563" y="3141663"/>
            <a:ext cx="1062037" cy="31750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de-DE" sz="1400">
                <a:ea typeface="Arial Unicode MS" panose="020B0604020202020204" pitchFamily="34" charset="-128"/>
                <a:cs typeface="Arial Unicode MS" panose="020B0604020202020204" pitchFamily="34" charset="-128"/>
              </a:rPr>
              <a:t>GBI Miami</a:t>
            </a:r>
          </a:p>
        </p:txBody>
      </p:sp>
      <p:sp>
        <p:nvSpPr>
          <p:cNvPr id="8208" name="Rectangle 8"/>
          <p:cNvSpPr>
            <a:spLocks noChangeArrowheads="1"/>
          </p:cNvSpPr>
          <p:nvPr/>
        </p:nvSpPr>
        <p:spPr bwMode="auto">
          <a:xfrm>
            <a:off x="611188" y="3141663"/>
            <a:ext cx="1081087" cy="31750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de-DE" sz="1400">
                <a:ea typeface="Arial Unicode MS" panose="020B0604020202020204" pitchFamily="34" charset="-128"/>
                <a:cs typeface="Arial Unicode MS" panose="020B0604020202020204" pitchFamily="34" charset="-128"/>
              </a:rPr>
              <a:t>GBI Dallas</a:t>
            </a:r>
          </a:p>
        </p:txBody>
      </p:sp>
      <p:sp>
        <p:nvSpPr>
          <p:cNvPr id="8209" name="Rectangle 7"/>
          <p:cNvSpPr>
            <a:spLocks noChangeArrowheads="1"/>
          </p:cNvSpPr>
          <p:nvPr/>
        </p:nvSpPr>
        <p:spPr bwMode="auto">
          <a:xfrm>
            <a:off x="754063" y="3695700"/>
            <a:ext cx="987425" cy="287338"/>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en-US">
                <a:ea typeface="Arial Unicode MS" panose="020B0604020202020204" pitchFamily="34" charset="-128"/>
                <a:cs typeface="Arial Unicode MS" panose="020B0604020202020204" pitchFamily="34" charset="-128"/>
              </a:rPr>
              <a:t>Executives</a:t>
            </a:r>
          </a:p>
        </p:txBody>
      </p:sp>
      <p:sp>
        <p:nvSpPr>
          <p:cNvPr id="8210" name="Rectangle 7"/>
          <p:cNvSpPr>
            <a:spLocks noChangeArrowheads="1"/>
          </p:cNvSpPr>
          <p:nvPr/>
        </p:nvSpPr>
        <p:spPr bwMode="auto">
          <a:xfrm>
            <a:off x="755650" y="4078288"/>
            <a:ext cx="769938" cy="287337"/>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en-US">
                <a:ea typeface="Arial Unicode MS" panose="020B0604020202020204" pitchFamily="34" charset="-128"/>
                <a:cs typeface="Arial Unicode MS" panose="020B0604020202020204" pitchFamily="34" charset="-128"/>
              </a:rPr>
              <a:t>Finance</a:t>
            </a:r>
          </a:p>
        </p:txBody>
      </p:sp>
      <p:sp>
        <p:nvSpPr>
          <p:cNvPr id="8211" name="Text Box 27"/>
          <p:cNvSpPr txBox="1">
            <a:spLocks noChangeArrowheads="1"/>
          </p:cNvSpPr>
          <p:nvPr/>
        </p:nvSpPr>
        <p:spPr bwMode="auto">
          <a:xfrm>
            <a:off x="7780338" y="4333875"/>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algn="r" eaLnBrk="1" hangingPunct="1">
              <a:spcBef>
                <a:spcPct val="0"/>
              </a:spcBef>
              <a:buClr>
                <a:schemeClr val="accent1"/>
              </a:buClr>
              <a:buSzPct val="80000"/>
            </a:pPr>
            <a:r>
              <a:rPr lang="en-US" b="0">
                <a:ea typeface="Arial Unicode MS" panose="020B0604020202020204" pitchFamily="34" charset="-128"/>
                <a:cs typeface="Arial Unicode MS" panose="020B0604020202020204" pitchFamily="34" charset="-128"/>
              </a:rPr>
              <a:t>Personnel</a:t>
            </a:r>
          </a:p>
          <a:p>
            <a:pPr algn="r" eaLnBrk="1" hangingPunct="1">
              <a:spcBef>
                <a:spcPct val="0"/>
              </a:spcBef>
              <a:buClr>
                <a:schemeClr val="accent1"/>
              </a:buClr>
              <a:buSzPct val="80000"/>
            </a:pPr>
            <a:r>
              <a:rPr lang="en-US" b="0">
                <a:ea typeface="Arial Unicode MS" panose="020B0604020202020204" pitchFamily="34" charset="-128"/>
                <a:cs typeface="Arial Unicode MS" panose="020B0604020202020204" pitchFamily="34" charset="-128"/>
              </a:rPr>
              <a:t>Subarea</a:t>
            </a:r>
          </a:p>
        </p:txBody>
      </p:sp>
      <p:sp>
        <p:nvSpPr>
          <p:cNvPr id="8212" name="Text Box 28"/>
          <p:cNvSpPr txBox="1">
            <a:spLocks noChangeArrowheads="1"/>
          </p:cNvSpPr>
          <p:nvPr/>
        </p:nvSpPr>
        <p:spPr bwMode="auto">
          <a:xfrm>
            <a:off x="7773988" y="2378075"/>
            <a:ext cx="830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algn="r" eaLnBrk="1" hangingPunct="1">
              <a:spcBef>
                <a:spcPct val="0"/>
              </a:spcBef>
              <a:buClr>
                <a:schemeClr val="accent1"/>
              </a:buClr>
              <a:buSzPct val="80000"/>
            </a:pPr>
            <a:r>
              <a:rPr lang="en-US" b="0">
                <a:ea typeface="Arial Unicode MS" panose="020B0604020202020204" pitchFamily="34" charset="-128"/>
                <a:cs typeface="Arial Unicode MS" panose="020B0604020202020204" pitchFamily="34" charset="-128"/>
              </a:rPr>
              <a:t>Company</a:t>
            </a:r>
          </a:p>
          <a:p>
            <a:pPr algn="r" eaLnBrk="1" hangingPunct="1">
              <a:spcBef>
                <a:spcPct val="0"/>
              </a:spcBef>
              <a:buClr>
                <a:schemeClr val="accent1"/>
              </a:buClr>
              <a:buSzPct val="80000"/>
            </a:pPr>
            <a:r>
              <a:rPr lang="en-US" b="0">
                <a:ea typeface="Arial Unicode MS" panose="020B0604020202020204" pitchFamily="34" charset="-128"/>
                <a:cs typeface="Arial Unicode MS" panose="020B0604020202020204" pitchFamily="34" charset="-128"/>
              </a:rPr>
              <a:t>Code</a:t>
            </a:r>
          </a:p>
        </p:txBody>
      </p:sp>
      <p:sp>
        <p:nvSpPr>
          <p:cNvPr id="8213" name="Text Box 29"/>
          <p:cNvSpPr txBox="1">
            <a:spLocks noChangeArrowheads="1"/>
          </p:cNvSpPr>
          <p:nvPr/>
        </p:nvSpPr>
        <p:spPr bwMode="auto">
          <a:xfrm>
            <a:off x="8035925" y="1452563"/>
            <a:ext cx="5683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algn="r" eaLnBrk="1" hangingPunct="1">
              <a:spcBef>
                <a:spcPct val="0"/>
              </a:spcBef>
              <a:buClr>
                <a:schemeClr val="accent1"/>
              </a:buClr>
              <a:buSzPct val="80000"/>
            </a:pPr>
            <a:r>
              <a:rPr lang="en-US" b="0">
                <a:ea typeface="Arial Unicode MS" panose="020B0604020202020204" pitchFamily="34" charset="-128"/>
                <a:cs typeface="Arial Unicode MS" panose="020B0604020202020204" pitchFamily="34" charset="-128"/>
              </a:rPr>
              <a:t>Client</a:t>
            </a:r>
          </a:p>
        </p:txBody>
      </p:sp>
      <p:sp>
        <p:nvSpPr>
          <p:cNvPr id="8214" name="Line 31"/>
          <p:cNvSpPr>
            <a:spLocks noChangeShapeType="1"/>
          </p:cNvSpPr>
          <p:nvPr/>
        </p:nvSpPr>
        <p:spPr bwMode="auto">
          <a:xfrm>
            <a:off x="1165225" y="2924175"/>
            <a:ext cx="2663825" cy="0"/>
          </a:xfrm>
          <a:prstGeom prst="line">
            <a:avLst/>
          </a:prstGeom>
          <a:noFill/>
          <a:ln w="12700" algn="ctr">
            <a:solidFill>
              <a:schemeClr val="tx1"/>
            </a:solidFill>
            <a:miter lim="800000"/>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8215" name="Line 8"/>
          <p:cNvSpPr>
            <a:spLocks noChangeShapeType="1"/>
          </p:cNvSpPr>
          <p:nvPr/>
        </p:nvSpPr>
        <p:spPr bwMode="white">
          <a:xfrm>
            <a:off x="6156325" y="1989138"/>
            <a:ext cx="0" cy="3603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16" name="Line 8"/>
          <p:cNvSpPr>
            <a:spLocks noChangeShapeType="1"/>
          </p:cNvSpPr>
          <p:nvPr/>
        </p:nvSpPr>
        <p:spPr bwMode="white">
          <a:xfrm>
            <a:off x="2389188" y="1989138"/>
            <a:ext cx="0" cy="3603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17" name="Rectangle 6"/>
          <p:cNvSpPr>
            <a:spLocks noChangeArrowheads="1"/>
          </p:cNvSpPr>
          <p:nvPr/>
        </p:nvSpPr>
        <p:spPr bwMode="auto">
          <a:xfrm>
            <a:off x="5003800" y="2349500"/>
            <a:ext cx="2251075"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de-DE" sz="1600">
                <a:ea typeface="Arial Unicode MS" panose="020B0604020202020204" pitchFamily="34" charset="-128"/>
                <a:cs typeface="Arial Unicode MS" panose="020B0604020202020204" pitchFamily="34" charset="-128"/>
              </a:rPr>
              <a:t>Global Bike Germany</a:t>
            </a:r>
          </a:p>
        </p:txBody>
      </p:sp>
      <p:sp>
        <p:nvSpPr>
          <p:cNvPr id="8218" name="Rectangle 7"/>
          <p:cNvSpPr>
            <a:spLocks noChangeArrowheads="1"/>
          </p:cNvSpPr>
          <p:nvPr/>
        </p:nvSpPr>
        <p:spPr bwMode="auto">
          <a:xfrm>
            <a:off x="3059113" y="3141663"/>
            <a:ext cx="1427162" cy="309562"/>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de-DE" sz="1400">
                <a:ea typeface="Arial Unicode MS" panose="020B0604020202020204" pitchFamily="34" charset="-128"/>
                <a:cs typeface="Arial Unicode MS" panose="020B0604020202020204" pitchFamily="34" charset="-128"/>
              </a:rPr>
              <a:t>GBI San Diego</a:t>
            </a:r>
          </a:p>
        </p:txBody>
      </p:sp>
      <p:grpSp>
        <p:nvGrpSpPr>
          <p:cNvPr id="8219" name="Gruppieren 32"/>
          <p:cNvGrpSpPr>
            <a:grpSpLocks/>
          </p:cNvGrpSpPr>
          <p:nvPr/>
        </p:nvGrpSpPr>
        <p:grpSpPr bwMode="auto">
          <a:xfrm>
            <a:off x="1165225" y="2708275"/>
            <a:ext cx="2663825" cy="433388"/>
            <a:chOff x="1547664" y="3068960"/>
            <a:chExt cx="2664296" cy="432370"/>
          </a:xfrm>
        </p:grpSpPr>
        <p:sp>
          <p:nvSpPr>
            <p:cNvPr id="8264" name="Line 8"/>
            <p:cNvSpPr>
              <a:spLocks noChangeShapeType="1"/>
            </p:cNvSpPr>
            <p:nvPr/>
          </p:nvSpPr>
          <p:spPr bwMode="white">
            <a:xfrm>
              <a:off x="1547664" y="3284984"/>
              <a:ext cx="0" cy="21634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65" name="Line 8"/>
            <p:cNvSpPr>
              <a:spLocks noChangeShapeType="1"/>
            </p:cNvSpPr>
            <p:nvPr/>
          </p:nvSpPr>
          <p:spPr bwMode="white">
            <a:xfrm>
              <a:off x="2771800" y="3284984"/>
              <a:ext cx="0" cy="21634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66" name="Line 8"/>
            <p:cNvSpPr>
              <a:spLocks noChangeShapeType="1"/>
            </p:cNvSpPr>
            <p:nvPr/>
          </p:nvSpPr>
          <p:spPr bwMode="white">
            <a:xfrm>
              <a:off x="4211960" y="3284984"/>
              <a:ext cx="0" cy="21634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67" name="Line 8"/>
            <p:cNvSpPr>
              <a:spLocks noChangeShapeType="1"/>
            </p:cNvSpPr>
            <p:nvPr/>
          </p:nvSpPr>
          <p:spPr bwMode="white">
            <a:xfrm>
              <a:off x="2771800" y="3068960"/>
              <a:ext cx="0" cy="21634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grpSp>
      <p:sp>
        <p:nvSpPr>
          <p:cNvPr id="8220" name="Rectangle 7"/>
          <p:cNvSpPr>
            <a:spLocks noChangeArrowheads="1"/>
          </p:cNvSpPr>
          <p:nvPr/>
        </p:nvSpPr>
        <p:spPr bwMode="auto">
          <a:xfrm>
            <a:off x="760413" y="4414838"/>
            <a:ext cx="403225" cy="27940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en-US">
                <a:ea typeface="Arial Unicode MS" panose="020B0604020202020204" pitchFamily="34" charset="-128"/>
                <a:cs typeface="Arial Unicode MS" panose="020B0604020202020204" pitchFamily="34" charset="-128"/>
              </a:rPr>
              <a:t>HR</a:t>
            </a:r>
          </a:p>
        </p:txBody>
      </p:sp>
      <p:sp>
        <p:nvSpPr>
          <p:cNvPr id="8221" name="Rectangle 7"/>
          <p:cNvSpPr>
            <a:spLocks noChangeArrowheads="1"/>
          </p:cNvSpPr>
          <p:nvPr/>
        </p:nvSpPr>
        <p:spPr bwMode="auto">
          <a:xfrm>
            <a:off x="762000" y="4775200"/>
            <a:ext cx="319088" cy="27940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en-US">
                <a:ea typeface="Arial Unicode MS" panose="020B0604020202020204" pitchFamily="34" charset="-128"/>
                <a:cs typeface="Arial Unicode MS" panose="020B0604020202020204" pitchFamily="34" charset="-128"/>
              </a:rPr>
              <a:t>IT</a:t>
            </a:r>
          </a:p>
        </p:txBody>
      </p:sp>
      <p:sp>
        <p:nvSpPr>
          <p:cNvPr id="8222" name="Rectangle 7"/>
          <p:cNvSpPr>
            <a:spLocks noChangeArrowheads="1"/>
          </p:cNvSpPr>
          <p:nvPr/>
        </p:nvSpPr>
        <p:spPr bwMode="auto">
          <a:xfrm>
            <a:off x="755650" y="5135563"/>
            <a:ext cx="447675" cy="287337"/>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en-US">
                <a:ea typeface="Arial Unicode MS" panose="020B0604020202020204" pitchFamily="34" charset="-128"/>
                <a:cs typeface="Arial Unicode MS" panose="020B0604020202020204" pitchFamily="34" charset="-128"/>
              </a:rPr>
              <a:t>MM</a:t>
            </a:r>
          </a:p>
        </p:txBody>
      </p:sp>
      <p:sp>
        <p:nvSpPr>
          <p:cNvPr id="8223" name="Rectangle 7"/>
          <p:cNvSpPr>
            <a:spLocks noChangeArrowheads="1"/>
          </p:cNvSpPr>
          <p:nvPr/>
        </p:nvSpPr>
        <p:spPr bwMode="auto">
          <a:xfrm>
            <a:off x="755650" y="5854700"/>
            <a:ext cx="995363" cy="27940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en-US">
                <a:ea typeface="Arial Unicode MS" panose="020B0604020202020204" pitchFamily="34" charset="-128"/>
                <a:cs typeface="Arial Unicode MS" panose="020B0604020202020204" pitchFamily="34" charset="-128"/>
              </a:rPr>
              <a:t>Production</a:t>
            </a:r>
          </a:p>
        </p:txBody>
      </p:sp>
      <p:sp>
        <p:nvSpPr>
          <p:cNvPr id="8224" name="Rectangle 7"/>
          <p:cNvSpPr>
            <a:spLocks noChangeArrowheads="1"/>
          </p:cNvSpPr>
          <p:nvPr/>
        </p:nvSpPr>
        <p:spPr bwMode="auto">
          <a:xfrm>
            <a:off x="755650" y="5495925"/>
            <a:ext cx="1020763" cy="277813"/>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en-US">
                <a:ea typeface="Arial Unicode MS" panose="020B0604020202020204" pitchFamily="34" charset="-128"/>
                <a:cs typeface="Arial Unicode MS" panose="020B0604020202020204" pitchFamily="34" charset="-128"/>
              </a:rPr>
              <a:t>Purchasing</a:t>
            </a:r>
          </a:p>
        </p:txBody>
      </p:sp>
      <p:sp>
        <p:nvSpPr>
          <p:cNvPr id="8225" name="Line 10"/>
          <p:cNvSpPr>
            <a:spLocks noChangeShapeType="1"/>
          </p:cNvSpPr>
          <p:nvPr/>
        </p:nvSpPr>
        <p:spPr bwMode="white">
          <a:xfrm>
            <a:off x="684213" y="3859213"/>
            <a:ext cx="714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26" name="Line 10"/>
          <p:cNvSpPr>
            <a:spLocks noChangeShapeType="1"/>
          </p:cNvSpPr>
          <p:nvPr/>
        </p:nvSpPr>
        <p:spPr bwMode="white">
          <a:xfrm>
            <a:off x="684213" y="4219575"/>
            <a:ext cx="714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27" name="Line 10"/>
          <p:cNvSpPr>
            <a:spLocks noChangeShapeType="1"/>
          </p:cNvSpPr>
          <p:nvPr/>
        </p:nvSpPr>
        <p:spPr bwMode="white">
          <a:xfrm>
            <a:off x="684213" y="4579938"/>
            <a:ext cx="714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28" name="Line 10"/>
          <p:cNvSpPr>
            <a:spLocks noChangeShapeType="1"/>
          </p:cNvSpPr>
          <p:nvPr/>
        </p:nvSpPr>
        <p:spPr bwMode="white">
          <a:xfrm>
            <a:off x="682625" y="4941888"/>
            <a:ext cx="714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29" name="Line 10"/>
          <p:cNvSpPr>
            <a:spLocks noChangeShapeType="1"/>
          </p:cNvSpPr>
          <p:nvPr/>
        </p:nvSpPr>
        <p:spPr bwMode="white">
          <a:xfrm>
            <a:off x="682625" y="5300663"/>
            <a:ext cx="714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30" name="Line 10"/>
          <p:cNvSpPr>
            <a:spLocks noChangeShapeType="1"/>
          </p:cNvSpPr>
          <p:nvPr/>
        </p:nvSpPr>
        <p:spPr bwMode="white">
          <a:xfrm>
            <a:off x="682625" y="5661025"/>
            <a:ext cx="714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31" name="Line 10"/>
          <p:cNvSpPr>
            <a:spLocks noChangeShapeType="1"/>
          </p:cNvSpPr>
          <p:nvPr/>
        </p:nvSpPr>
        <p:spPr bwMode="white">
          <a:xfrm>
            <a:off x="684213" y="6021388"/>
            <a:ext cx="714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32" name="Rectangle 7"/>
          <p:cNvSpPr>
            <a:spLocks noChangeArrowheads="1"/>
          </p:cNvSpPr>
          <p:nvPr/>
        </p:nvSpPr>
        <p:spPr bwMode="auto">
          <a:xfrm>
            <a:off x="1979613" y="3716338"/>
            <a:ext cx="590550" cy="287337"/>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en-US">
                <a:ea typeface="Arial Unicode MS" panose="020B0604020202020204" pitchFamily="34" charset="-128"/>
                <a:cs typeface="Arial Unicode MS" panose="020B0604020202020204" pitchFamily="34" charset="-128"/>
              </a:rPr>
              <a:t>Sales</a:t>
            </a:r>
          </a:p>
        </p:txBody>
      </p:sp>
      <p:sp>
        <p:nvSpPr>
          <p:cNvPr id="8233" name="Rectangle 7"/>
          <p:cNvSpPr>
            <a:spLocks noChangeArrowheads="1"/>
          </p:cNvSpPr>
          <p:nvPr/>
        </p:nvSpPr>
        <p:spPr bwMode="auto">
          <a:xfrm>
            <a:off x="3203575" y="3716338"/>
            <a:ext cx="590550" cy="287337"/>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en-US">
                <a:ea typeface="Arial Unicode MS" panose="020B0604020202020204" pitchFamily="34" charset="-128"/>
                <a:cs typeface="Arial Unicode MS" panose="020B0604020202020204" pitchFamily="34" charset="-128"/>
              </a:rPr>
              <a:t>Sales</a:t>
            </a:r>
          </a:p>
        </p:txBody>
      </p:sp>
      <p:sp>
        <p:nvSpPr>
          <p:cNvPr id="8234" name="Rectangle 7"/>
          <p:cNvSpPr>
            <a:spLocks noChangeArrowheads="1"/>
          </p:cNvSpPr>
          <p:nvPr/>
        </p:nvSpPr>
        <p:spPr bwMode="auto">
          <a:xfrm>
            <a:off x="1979613" y="4149725"/>
            <a:ext cx="1023937" cy="287338"/>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en-US">
                <a:ea typeface="Arial Unicode MS" panose="020B0604020202020204" pitchFamily="34" charset="-128"/>
                <a:cs typeface="Arial Unicode MS" panose="020B0604020202020204" pitchFamily="34" charset="-128"/>
              </a:rPr>
              <a:t>Purchasing</a:t>
            </a:r>
          </a:p>
        </p:txBody>
      </p:sp>
      <p:sp>
        <p:nvSpPr>
          <p:cNvPr id="8235" name="Rectangle 7"/>
          <p:cNvSpPr>
            <a:spLocks noChangeArrowheads="1"/>
          </p:cNvSpPr>
          <p:nvPr/>
        </p:nvSpPr>
        <p:spPr bwMode="auto">
          <a:xfrm>
            <a:off x="1979613" y="4581525"/>
            <a:ext cx="447675" cy="287338"/>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en-US">
                <a:ea typeface="Arial Unicode MS" panose="020B0604020202020204" pitchFamily="34" charset="-128"/>
                <a:cs typeface="Arial Unicode MS" panose="020B0604020202020204" pitchFamily="34" charset="-128"/>
              </a:rPr>
              <a:t>MM</a:t>
            </a:r>
          </a:p>
        </p:txBody>
      </p:sp>
      <p:sp>
        <p:nvSpPr>
          <p:cNvPr id="8236" name="Rectangle 7"/>
          <p:cNvSpPr>
            <a:spLocks noChangeArrowheads="1"/>
          </p:cNvSpPr>
          <p:nvPr/>
        </p:nvSpPr>
        <p:spPr bwMode="auto">
          <a:xfrm>
            <a:off x="3203575" y="4221163"/>
            <a:ext cx="447675" cy="287337"/>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en-US">
                <a:ea typeface="Arial Unicode MS" panose="020B0604020202020204" pitchFamily="34" charset="-128"/>
                <a:cs typeface="Arial Unicode MS" panose="020B0604020202020204" pitchFamily="34" charset="-128"/>
              </a:rPr>
              <a:t>MM</a:t>
            </a:r>
          </a:p>
        </p:txBody>
      </p:sp>
      <p:sp>
        <p:nvSpPr>
          <p:cNvPr id="8237" name="Line 10"/>
          <p:cNvSpPr>
            <a:spLocks noChangeShapeType="1"/>
          </p:cNvSpPr>
          <p:nvPr/>
        </p:nvSpPr>
        <p:spPr bwMode="white">
          <a:xfrm>
            <a:off x="1908175" y="4724400"/>
            <a:ext cx="714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38" name="Line 10"/>
          <p:cNvSpPr>
            <a:spLocks noChangeShapeType="1"/>
          </p:cNvSpPr>
          <p:nvPr/>
        </p:nvSpPr>
        <p:spPr bwMode="white">
          <a:xfrm>
            <a:off x="1908175" y="4292600"/>
            <a:ext cx="714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39" name="Line 10"/>
          <p:cNvSpPr>
            <a:spLocks noChangeShapeType="1"/>
          </p:cNvSpPr>
          <p:nvPr/>
        </p:nvSpPr>
        <p:spPr bwMode="white">
          <a:xfrm>
            <a:off x="1908175" y="3860800"/>
            <a:ext cx="714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40" name="Line 10"/>
          <p:cNvSpPr>
            <a:spLocks noChangeShapeType="1"/>
          </p:cNvSpPr>
          <p:nvPr/>
        </p:nvSpPr>
        <p:spPr bwMode="white">
          <a:xfrm>
            <a:off x="3132138" y="3860800"/>
            <a:ext cx="714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41" name="Line 10"/>
          <p:cNvSpPr>
            <a:spLocks noChangeShapeType="1"/>
          </p:cNvSpPr>
          <p:nvPr/>
        </p:nvSpPr>
        <p:spPr bwMode="white">
          <a:xfrm>
            <a:off x="3132138" y="4365625"/>
            <a:ext cx="714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42" name="Rectangle 8"/>
          <p:cNvSpPr>
            <a:spLocks noChangeArrowheads="1"/>
          </p:cNvSpPr>
          <p:nvPr/>
        </p:nvSpPr>
        <p:spPr bwMode="auto">
          <a:xfrm>
            <a:off x="4643438" y="3119438"/>
            <a:ext cx="1338262" cy="309562"/>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de-DE" sz="1400">
                <a:ea typeface="Arial Unicode MS" panose="020B0604020202020204" pitchFamily="34" charset="-128"/>
                <a:cs typeface="Arial Unicode MS" panose="020B0604020202020204" pitchFamily="34" charset="-128"/>
              </a:rPr>
              <a:t>GBI Hamburg</a:t>
            </a:r>
          </a:p>
        </p:txBody>
      </p:sp>
      <p:sp>
        <p:nvSpPr>
          <p:cNvPr id="8243" name="Rectangle 8"/>
          <p:cNvSpPr>
            <a:spLocks noChangeArrowheads="1"/>
          </p:cNvSpPr>
          <p:nvPr/>
        </p:nvSpPr>
        <p:spPr bwMode="auto">
          <a:xfrm>
            <a:off x="6156325" y="3119438"/>
            <a:ext cx="1474788" cy="309562"/>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de-DE" sz="1400">
                <a:ea typeface="Arial Unicode MS" panose="020B0604020202020204" pitchFamily="34" charset="-128"/>
                <a:cs typeface="Arial Unicode MS" panose="020B0604020202020204" pitchFamily="34" charset="-128"/>
              </a:rPr>
              <a:t>GBI Heidelberg</a:t>
            </a:r>
          </a:p>
        </p:txBody>
      </p:sp>
      <p:sp>
        <p:nvSpPr>
          <p:cNvPr id="8244" name="Rectangle 7"/>
          <p:cNvSpPr>
            <a:spLocks noChangeArrowheads="1"/>
          </p:cNvSpPr>
          <p:nvPr/>
        </p:nvSpPr>
        <p:spPr bwMode="auto">
          <a:xfrm>
            <a:off x="6300788" y="4005263"/>
            <a:ext cx="769937" cy="287337"/>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en-US">
                <a:ea typeface="Arial Unicode MS" panose="020B0604020202020204" pitchFamily="34" charset="-128"/>
                <a:cs typeface="Arial Unicode MS" panose="020B0604020202020204" pitchFamily="34" charset="-128"/>
              </a:rPr>
              <a:t>Finance</a:t>
            </a:r>
          </a:p>
        </p:txBody>
      </p:sp>
      <p:sp>
        <p:nvSpPr>
          <p:cNvPr id="8245" name="Rectangle 7"/>
          <p:cNvSpPr>
            <a:spLocks noChangeArrowheads="1"/>
          </p:cNvSpPr>
          <p:nvPr/>
        </p:nvSpPr>
        <p:spPr bwMode="auto">
          <a:xfrm>
            <a:off x="6302375" y="3644900"/>
            <a:ext cx="987425" cy="287338"/>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en-US">
                <a:ea typeface="Arial Unicode MS" panose="020B0604020202020204" pitchFamily="34" charset="-128"/>
                <a:cs typeface="Arial Unicode MS" panose="020B0604020202020204" pitchFamily="34" charset="-128"/>
              </a:rPr>
              <a:t>Executives</a:t>
            </a:r>
          </a:p>
        </p:txBody>
      </p:sp>
      <p:sp>
        <p:nvSpPr>
          <p:cNvPr id="8246" name="Rectangle 7"/>
          <p:cNvSpPr>
            <a:spLocks noChangeArrowheads="1"/>
          </p:cNvSpPr>
          <p:nvPr/>
        </p:nvSpPr>
        <p:spPr bwMode="auto">
          <a:xfrm>
            <a:off x="4787900" y="3644900"/>
            <a:ext cx="590550" cy="287338"/>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en-US">
                <a:ea typeface="Arial Unicode MS" panose="020B0604020202020204" pitchFamily="34" charset="-128"/>
                <a:cs typeface="Arial Unicode MS" panose="020B0604020202020204" pitchFamily="34" charset="-128"/>
              </a:rPr>
              <a:t>Sales</a:t>
            </a:r>
          </a:p>
        </p:txBody>
      </p:sp>
      <p:sp>
        <p:nvSpPr>
          <p:cNvPr id="8247" name="Rectangle 7"/>
          <p:cNvSpPr>
            <a:spLocks noChangeArrowheads="1"/>
          </p:cNvSpPr>
          <p:nvPr/>
        </p:nvSpPr>
        <p:spPr bwMode="auto">
          <a:xfrm>
            <a:off x="6315075" y="4797425"/>
            <a:ext cx="447675" cy="287338"/>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en-US">
                <a:ea typeface="Arial Unicode MS" panose="020B0604020202020204" pitchFamily="34" charset="-128"/>
                <a:cs typeface="Arial Unicode MS" panose="020B0604020202020204" pitchFamily="34" charset="-128"/>
              </a:rPr>
              <a:t>MM</a:t>
            </a:r>
          </a:p>
        </p:txBody>
      </p:sp>
      <p:sp>
        <p:nvSpPr>
          <p:cNvPr id="8248" name="Rectangle 7"/>
          <p:cNvSpPr>
            <a:spLocks noChangeArrowheads="1"/>
          </p:cNvSpPr>
          <p:nvPr/>
        </p:nvSpPr>
        <p:spPr bwMode="auto">
          <a:xfrm>
            <a:off x="6302375" y="5516563"/>
            <a:ext cx="1000125" cy="287337"/>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en-US">
                <a:ea typeface="Arial Unicode MS" panose="020B0604020202020204" pitchFamily="34" charset="-128"/>
                <a:cs typeface="Arial Unicode MS" panose="020B0604020202020204" pitchFamily="34" charset="-128"/>
              </a:rPr>
              <a:t>Production</a:t>
            </a:r>
          </a:p>
        </p:txBody>
      </p:sp>
      <p:sp>
        <p:nvSpPr>
          <p:cNvPr id="8249" name="Rectangle 7"/>
          <p:cNvSpPr>
            <a:spLocks noChangeArrowheads="1"/>
          </p:cNvSpPr>
          <p:nvPr/>
        </p:nvSpPr>
        <p:spPr bwMode="auto">
          <a:xfrm>
            <a:off x="6302375" y="5157788"/>
            <a:ext cx="1023938" cy="287337"/>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en-US">
                <a:ea typeface="Arial Unicode MS" panose="020B0604020202020204" pitchFamily="34" charset="-128"/>
                <a:cs typeface="Arial Unicode MS" panose="020B0604020202020204" pitchFamily="34" charset="-128"/>
              </a:rPr>
              <a:t>Purchasing</a:t>
            </a:r>
          </a:p>
        </p:txBody>
      </p:sp>
      <p:sp>
        <p:nvSpPr>
          <p:cNvPr id="8250" name="Line 10"/>
          <p:cNvSpPr>
            <a:spLocks noChangeShapeType="1"/>
          </p:cNvSpPr>
          <p:nvPr/>
        </p:nvSpPr>
        <p:spPr bwMode="white">
          <a:xfrm>
            <a:off x="6227763" y="3789363"/>
            <a:ext cx="714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51" name="Line 10"/>
          <p:cNvSpPr>
            <a:spLocks noChangeShapeType="1"/>
          </p:cNvSpPr>
          <p:nvPr/>
        </p:nvSpPr>
        <p:spPr bwMode="white">
          <a:xfrm>
            <a:off x="6227763" y="4149725"/>
            <a:ext cx="714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52" name="Line 10"/>
          <p:cNvSpPr>
            <a:spLocks noChangeShapeType="1"/>
          </p:cNvSpPr>
          <p:nvPr/>
        </p:nvSpPr>
        <p:spPr bwMode="white">
          <a:xfrm>
            <a:off x="6227763" y="5661025"/>
            <a:ext cx="714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53" name="Rectangle 7"/>
          <p:cNvSpPr>
            <a:spLocks noChangeArrowheads="1"/>
          </p:cNvSpPr>
          <p:nvPr/>
        </p:nvSpPr>
        <p:spPr bwMode="auto">
          <a:xfrm>
            <a:off x="4787900" y="4508500"/>
            <a:ext cx="447675" cy="287338"/>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en-US">
                <a:ea typeface="Arial Unicode MS" panose="020B0604020202020204" pitchFamily="34" charset="-128"/>
                <a:cs typeface="Arial Unicode MS" panose="020B0604020202020204" pitchFamily="34" charset="-128"/>
              </a:rPr>
              <a:t>MM</a:t>
            </a:r>
          </a:p>
        </p:txBody>
      </p:sp>
      <p:sp>
        <p:nvSpPr>
          <p:cNvPr id="8254" name="Rectangle 7"/>
          <p:cNvSpPr>
            <a:spLocks noChangeArrowheads="1"/>
          </p:cNvSpPr>
          <p:nvPr/>
        </p:nvSpPr>
        <p:spPr bwMode="auto">
          <a:xfrm>
            <a:off x="4772025" y="4076700"/>
            <a:ext cx="1023938" cy="287338"/>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en-US">
                <a:ea typeface="Arial Unicode MS" panose="020B0604020202020204" pitchFamily="34" charset="-128"/>
                <a:cs typeface="Arial Unicode MS" panose="020B0604020202020204" pitchFamily="34" charset="-128"/>
              </a:rPr>
              <a:t>Purchasing</a:t>
            </a:r>
          </a:p>
        </p:txBody>
      </p:sp>
      <p:sp>
        <p:nvSpPr>
          <p:cNvPr id="8255" name="Line 10"/>
          <p:cNvSpPr>
            <a:spLocks noChangeShapeType="1"/>
          </p:cNvSpPr>
          <p:nvPr/>
        </p:nvSpPr>
        <p:spPr bwMode="white">
          <a:xfrm>
            <a:off x="4716463" y="4652963"/>
            <a:ext cx="714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56" name="Line 10"/>
          <p:cNvSpPr>
            <a:spLocks noChangeShapeType="1"/>
          </p:cNvSpPr>
          <p:nvPr/>
        </p:nvSpPr>
        <p:spPr bwMode="white">
          <a:xfrm>
            <a:off x="4716463" y="3789363"/>
            <a:ext cx="714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57" name="Rectangle 7"/>
          <p:cNvSpPr>
            <a:spLocks noChangeArrowheads="1"/>
          </p:cNvSpPr>
          <p:nvPr/>
        </p:nvSpPr>
        <p:spPr bwMode="auto">
          <a:xfrm>
            <a:off x="6313488" y="4437063"/>
            <a:ext cx="412750" cy="287337"/>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
                <a:schemeClr val="accent1"/>
              </a:buClr>
              <a:buSzPct val="80000"/>
            </a:pPr>
            <a:r>
              <a:rPr lang="en-US">
                <a:ea typeface="Arial Unicode MS" panose="020B0604020202020204" pitchFamily="34" charset="-128"/>
                <a:cs typeface="Arial Unicode MS" panose="020B0604020202020204" pitchFamily="34" charset="-128"/>
              </a:rPr>
              <a:t>HR</a:t>
            </a:r>
          </a:p>
        </p:txBody>
      </p:sp>
      <p:sp>
        <p:nvSpPr>
          <p:cNvPr id="8258" name="Line 31"/>
          <p:cNvSpPr>
            <a:spLocks noChangeShapeType="1"/>
          </p:cNvSpPr>
          <p:nvPr/>
        </p:nvSpPr>
        <p:spPr bwMode="auto">
          <a:xfrm>
            <a:off x="2389188" y="1989138"/>
            <a:ext cx="3767137" cy="0"/>
          </a:xfrm>
          <a:prstGeom prst="line">
            <a:avLst/>
          </a:prstGeom>
          <a:noFill/>
          <a:ln w="12700" algn="ctr">
            <a:solidFill>
              <a:schemeClr val="tx1"/>
            </a:solidFill>
            <a:miter lim="800000"/>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8259" name="Line 10"/>
          <p:cNvSpPr>
            <a:spLocks noChangeShapeType="1"/>
          </p:cNvSpPr>
          <p:nvPr/>
        </p:nvSpPr>
        <p:spPr bwMode="white">
          <a:xfrm>
            <a:off x="6227763" y="5300663"/>
            <a:ext cx="714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60" name="Line 10"/>
          <p:cNvSpPr>
            <a:spLocks noChangeShapeType="1"/>
          </p:cNvSpPr>
          <p:nvPr/>
        </p:nvSpPr>
        <p:spPr bwMode="white">
          <a:xfrm>
            <a:off x="6227763" y="4941888"/>
            <a:ext cx="714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61" name="Line 10"/>
          <p:cNvSpPr>
            <a:spLocks noChangeShapeType="1"/>
          </p:cNvSpPr>
          <p:nvPr/>
        </p:nvSpPr>
        <p:spPr bwMode="white">
          <a:xfrm>
            <a:off x="6227763" y="4581525"/>
            <a:ext cx="714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62" name="Line 8"/>
          <p:cNvSpPr>
            <a:spLocks noChangeShapeType="1"/>
          </p:cNvSpPr>
          <p:nvPr/>
        </p:nvSpPr>
        <p:spPr bwMode="white">
          <a:xfrm>
            <a:off x="6156325" y="2708275"/>
            <a:ext cx="0" cy="215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8263" name="Line 31"/>
          <p:cNvSpPr>
            <a:spLocks noChangeShapeType="1"/>
          </p:cNvSpPr>
          <p:nvPr/>
        </p:nvSpPr>
        <p:spPr bwMode="auto">
          <a:xfrm>
            <a:off x="5292725" y="2924175"/>
            <a:ext cx="1511300" cy="0"/>
          </a:xfrm>
          <a:prstGeom prst="line">
            <a:avLst/>
          </a:prstGeom>
          <a:noFill/>
          <a:ln w="12700" algn="ctr">
            <a:solidFill>
              <a:schemeClr val="tx1"/>
            </a:solidFill>
            <a:miter lim="800000"/>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Tree>
    <p:extLst>
      <p:ext uri="{BB962C8B-B14F-4D97-AF65-F5344CB8AC3E}">
        <p14:creationId xmlns:p14="http://schemas.microsoft.com/office/powerpoint/2010/main" val="15194807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a:xfrm>
            <a:off x="485775" y="239994"/>
            <a:ext cx="7042150" cy="1143000"/>
          </a:xfrm>
        </p:spPr>
        <p:txBody>
          <a:bodyPr/>
          <a:lstStyle/>
          <a:p>
            <a:r>
              <a:rPr lang="en-US" smtClean="0"/>
              <a:t>HCM Personnel Structure</a:t>
            </a:r>
            <a:endParaRPr lang="de-DE" smtClean="0"/>
          </a:p>
        </p:txBody>
      </p:sp>
      <p:sp>
        <p:nvSpPr>
          <p:cNvPr id="9219" name="Inhaltsplatzhalter 2"/>
          <p:cNvSpPr>
            <a:spLocks noGrp="1"/>
          </p:cNvSpPr>
          <p:nvPr>
            <p:ph idx="1"/>
          </p:nvPr>
        </p:nvSpPr>
        <p:spPr>
          <a:xfrm>
            <a:off x="485775" y="1202485"/>
            <a:ext cx="8229600" cy="4525962"/>
          </a:xfrm>
        </p:spPr>
        <p:txBody>
          <a:bodyPr/>
          <a:lstStyle/>
          <a:p>
            <a:r>
              <a:rPr lang="en-US" sz="1600" b="1" dirty="0" smtClean="0"/>
              <a:t>Personnel Structure</a:t>
            </a:r>
          </a:p>
          <a:p>
            <a:pPr lvl="1"/>
            <a:r>
              <a:rPr lang="en-US" sz="2000" dirty="0" smtClean="0"/>
              <a:t>Describes an employee’s position within the company</a:t>
            </a:r>
          </a:p>
          <a:p>
            <a:pPr lvl="1"/>
            <a:r>
              <a:rPr lang="en-US" sz="2000" dirty="0" smtClean="0"/>
              <a:t>Is defined by employee group and employee subgroup</a:t>
            </a:r>
          </a:p>
          <a:p>
            <a:pPr lvl="1"/>
            <a:r>
              <a:rPr lang="en-US" sz="2000" dirty="0" smtClean="0"/>
              <a:t>Employee Group </a:t>
            </a:r>
          </a:p>
          <a:p>
            <a:pPr lvl="2"/>
            <a:r>
              <a:rPr lang="en-US" sz="1800" dirty="0" smtClean="0"/>
              <a:t>Organizational unit for which personnel related regulations can be specified</a:t>
            </a:r>
          </a:p>
          <a:p>
            <a:pPr lvl="2"/>
            <a:r>
              <a:rPr lang="en-US" sz="1800" dirty="0" smtClean="0"/>
              <a:t>Examples: </a:t>
            </a:r>
          </a:p>
          <a:p>
            <a:pPr lvl="3"/>
            <a:r>
              <a:rPr lang="en-US" sz="1600" dirty="0" smtClean="0"/>
              <a:t>Active employees</a:t>
            </a:r>
          </a:p>
          <a:p>
            <a:pPr lvl="3"/>
            <a:r>
              <a:rPr lang="en-US" sz="1600" dirty="0" smtClean="0"/>
              <a:t>External </a:t>
            </a:r>
          </a:p>
          <a:p>
            <a:pPr lvl="3"/>
            <a:r>
              <a:rPr lang="en-US" sz="1600" dirty="0" smtClean="0"/>
              <a:t>Retirees</a:t>
            </a:r>
          </a:p>
          <a:p>
            <a:pPr lvl="1"/>
            <a:r>
              <a:rPr lang="en-US" sz="2000" dirty="0" smtClean="0"/>
              <a:t>Employee Subgroup</a:t>
            </a:r>
          </a:p>
          <a:p>
            <a:pPr lvl="2"/>
            <a:r>
              <a:rPr lang="en-US" sz="1800" dirty="0" smtClean="0"/>
              <a:t>Organizational unit within the employee group, for which personnel related regulations are specified</a:t>
            </a:r>
          </a:p>
          <a:p>
            <a:pPr lvl="2"/>
            <a:r>
              <a:rPr lang="en-US" sz="1800" dirty="0" smtClean="0"/>
              <a:t>Examples: </a:t>
            </a:r>
          </a:p>
          <a:p>
            <a:pPr lvl="3"/>
            <a:r>
              <a:rPr lang="en-US" sz="1600" dirty="0" smtClean="0"/>
              <a:t>Industrial employees</a:t>
            </a:r>
          </a:p>
          <a:p>
            <a:pPr lvl="3"/>
            <a:r>
              <a:rPr lang="en-US" sz="1600" dirty="0" smtClean="0"/>
              <a:t>Commercial clerks</a:t>
            </a:r>
          </a:p>
          <a:p>
            <a:pPr lvl="3"/>
            <a:r>
              <a:rPr lang="en-US" sz="1800" dirty="0" smtClean="0"/>
              <a:t>Laboratory assistants</a:t>
            </a:r>
          </a:p>
          <a:p>
            <a:endParaRPr lang="en-US" sz="1600" dirty="0" smtClean="0"/>
          </a:p>
          <a:p>
            <a:endParaRPr lang="de-DE" sz="1600" dirty="0" smtClean="0"/>
          </a:p>
        </p:txBody>
      </p:sp>
    </p:spTree>
    <p:extLst>
      <p:ext uri="{BB962C8B-B14F-4D97-AF65-F5344CB8AC3E}">
        <p14:creationId xmlns:p14="http://schemas.microsoft.com/office/powerpoint/2010/main" val="13152253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idx="4294967295"/>
          </p:nvPr>
        </p:nvSpPr>
        <p:spPr/>
        <p:txBody>
          <a:bodyPr/>
          <a:lstStyle/>
          <a:p>
            <a:r>
              <a:rPr lang="en-US" smtClean="0"/>
              <a:t>HCM Personnel Structure</a:t>
            </a:r>
          </a:p>
        </p:txBody>
      </p:sp>
      <p:grpSp>
        <p:nvGrpSpPr>
          <p:cNvPr id="10243" name="Group 34"/>
          <p:cNvGrpSpPr>
            <a:grpSpLocks/>
          </p:cNvGrpSpPr>
          <p:nvPr/>
        </p:nvGrpSpPr>
        <p:grpSpPr bwMode="auto">
          <a:xfrm>
            <a:off x="857250" y="2143125"/>
            <a:ext cx="7858125" cy="2455863"/>
            <a:chOff x="1219" y="1398"/>
            <a:chExt cx="4950" cy="1547"/>
          </a:xfrm>
        </p:grpSpPr>
        <p:grpSp>
          <p:nvGrpSpPr>
            <p:cNvPr id="10244" name="Group 23"/>
            <p:cNvGrpSpPr>
              <a:grpSpLocks/>
            </p:cNvGrpSpPr>
            <p:nvPr/>
          </p:nvGrpSpPr>
          <p:grpSpPr bwMode="auto">
            <a:xfrm>
              <a:off x="2171" y="1398"/>
              <a:ext cx="3647" cy="854"/>
              <a:chOff x="2171" y="1398"/>
              <a:chExt cx="3647" cy="854"/>
            </a:xfrm>
          </p:grpSpPr>
          <p:pic>
            <p:nvPicPr>
              <p:cNvPr id="10252" name="Picture 5" descr="j04317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 y="1398"/>
                <a:ext cx="635"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3" name="Picture 6" descr="j04308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0" y="1398"/>
                <a:ext cx="475"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4" name="Picture 8" descr="j04221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3" y="1398"/>
                <a:ext cx="680"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 name="Text Box 9"/>
              <p:cNvSpPr txBox="1">
                <a:spLocks noChangeArrowheads="1"/>
              </p:cNvSpPr>
              <p:nvPr/>
            </p:nvSpPr>
            <p:spPr bwMode="auto">
              <a:xfrm>
                <a:off x="3033" y="2079"/>
                <a:ext cx="725" cy="173"/>
              </a:xfrm>
              <a:prstGeom prst="rect">
                <a:avLst/>
              </a:prstGeom>
              <a:noFill/>
              <a:ln w="12700">
                <a:noFill/>
                <a:miter lim="800000"/>
                <a:headEnd/>
                <a:tailEnd/>
              </a:ln>
            </p:spPr>
            <p:txBody>
              <a:bodyPr lIns="0" tIns="0" rIns="0" bIns="0">
                <a:spAutoFit/>
              </a:bodyPr>
              <a:lstStyle/>
              <a:p>
                <a:pPr fontAlgn="auto">
                  <a:spcBef>
                    <a:spcPts val="0"/>
                  </a:spcBef>
                  <a:spcAft>
                    <a:spcPts val="0"/>
                  </a:spcAft>
                  <a:buClrTx/>
                  <a:buFontTx/>
                  <a:buNone/>
                  <a:defRPr/>
                </a:pPr>
                <a:r>
                  <a:rPr lang="de-DE" sz="1800" b="0" kern="0">
                    <a:solidFill>
                      <a:sysClr val="windowText" lastClr="000000"/>
                    </a:solidFill>
                    <a:latin typeface="Arial" charset="0"/>
                  </a:rPr>
                  <a:t>External</a:t>
                </a:r>
              </a:p>
            </p:txBody>
          </p:sp>
          <p:sp>
            <p:nvSpPr>
              <p:cNvPr id="71" name="Text Box 11"/>
              <p:cNvSpPr txBox="1">
                <a:spLocks noChangeArrowheads="1"/>
              </p:cNvSpPr>
              <p:nvPr/>
            </p:nvSpPr>
            <p:spPr bwMode="auto">
              <a:xfrm>
                <a:off x="2171" y="2079"/>
                <a:ext cx="725" cy="173"/>
              </a:xfrm>
              <a:prstGeom prst="rect">
                <a:avLst/>
              </a:prstGeom>
              <a:noFill/>
              <a:ln w="12700">
                <a:noFill/>
                <a:miter lim="800000"/>
                <a:headEnd/>
                <a:tailEnd/>
              </a:ln>
            </p:spPr>
            <p:txBody>
              <a:bodyPr lIns="0" tIns="0" rIns="0" bIns="0">
                <a:spAutoFit/>
              </a:bodyPr>
              <a:lstStyle/>
              <a:p>
                <a:pPr fontAlgn="auto">
                  <a:spcBef>
                    <a:spcPts val="0"/>
                  </a:spcBef>
                  <a:spcAft>
                    <a:spcPts val="0"/>
                  </a:spcAft>
                  <a:buClrTx/>
                  <a:buFontTx/>
                  <a:buNone/>
                  <a:defRPr/>
                </a:pPr>
                <a:r>
                  <a:rPr lang="de-DE" sz="1800" b="0" kern="0">
                    <a:solidFill>
                      <a:sysClr val="windowText" lastClr="000000"/>
                    </a:solidFill>
                    <a:latin typeface="Arial" charset="0"/>
                  </a:rPr>
                  <a:t>Active</a:t>
                </a:r>
              </a:p>
            </p:txBody>
          </p:sp>
          <p:sp>
            <p:nvSpPr>
              <p:cNvPr id="72" name="Text Box 12"/>
              <p:cNvSpPr txBox="1">
                <a:spLocks noChangeArrowheads="1"/>
              </p:cNvSpPr>
              <p:nvPr/>
            </p:nvSpPr>
            <p:spPr bwMode="auto">
              <a:xfrm>
                <a:off x="3941" y="2079"/>
                <a:ext cx="725" cy="173"/>
              </a:xfrm>
              <a:prstGeom prst="rect">
                <a:avLst/>
              </a:prstGeom>
              <a:noFill/>
              <a:ln w="12700">
                <a:noFill/>
                <a:miter lim="800000"/>
                <a:headEnd/>
                <a:tailEnd/>
              </a:ln>
            </p:spPr>
            <p:txBody>
              <a:bodyPr lIns="0" tIns="0" rIns="0" bIns="0">
                <a:spAutoFit/>
              </a:bodyPr>
              <a:lstStyle/>
              <a:p>
                <a:pPr fontAlgn="auto">
                  <a:spcBef>
                    <a:spcPts val="0"/>
                  </a:spcBef>
                  <a:spcAft>
                    <a:spcPts val="0"/>
                  </a:spcAft>
                  <a:buClrTx/>
                  <a:buFontTx/>
                  <a:buNone/>
                  <a:defRPr/>
                </a:pPr>
                <a:r>
                  <a:rPr lang="de-DE" sz="1800" b="0" kern="0">
                    <a:solidFill>
                      <a:sysClr val="windowText" lastClr="000000"/>
                    </a:solidFill>
                    <a:latin typeface="Arial" charset="0"/>
                  </a:rPr>
                  <a:t>Retiree</a:t>
                </a:r>
              </a:p>
            </p:txBody>
          </p:sp>
          <p:sp>
            <p:nvSpPr>
              <p:cNvPr id="73" name="Text Box 14"/>
              <p:cNvSpPr txBox="1">
                <a:spLocks noChangeArrowheads="1"/>
              </p:cNvSpPr>
              <p:nvPr/>
            </p:nvSpPr>
            <p:spPr bwMode="auto">
              <a:xfrm>
                <a:off x="4729" y="1620"/>
                <a:ext cx="1089" cy="173"/>
              </a:xfrm>
              <a:prstGeom prst="rect">
                <a:avLst/>
              </a:prstGeom>
              <a:noFill/>
              <a:ln w="12700">
                <a:noFill/>
                <a:miter lim="800000"/>
                <a:headEnd/>
                <a:tailEnd/>
              </a:ln>
            </p:spPr>
            <p:txBody>
              <a:bodyPr lIns="0" tIns="0" rIns="0" bIns="0">
                <a:spAutoFit/>
              </a:bodyPr>
              <a:lstStyle/>
              <a:p>
                <a:pPr fontAlgn="auto">
                  <a:spcBef>
                    <a:spcPts val="0"/>
                  </a:spcBef>
                  <a:spcAft>
                    <a:spcPts val="0"/>
                  </a:spcAft>
                  <a:buClrTx/>
                  <a:buFontTx/>
                  <a:buNone/>
                  <a:defRPr/>
                </a:pPr>
                <a:r>
                  <a:rPr lang="de-DE" sz="1800" b="0" kern="0">
                    <a:solidFill>
                      <a:sysClr val="windowText" lastClr="000000"/>
                    </a:solidFill>
                    <a:latin typeface="Arial" charset="0"/>
                  </a:rPr>
                  <a:t>Employee Group</a:t>
                </a:r>
              </a:p>
            </p:txBody>
          </p:sp>
        </p:grpSp>
        <p:sp>
          <p:nvSpPr>
            <p:cNvPr id="60" name="Text Box 24"/>
            <p:cNvSpPr txBox="1">
              <a:spLocks noChangeArrowheads="1"/>
            </p:cNvSpPr>
            <p:nvPr/>
          </p:nvSpPr>
          <p:spPr bwMode="auto">
            <a:xfrm>
              <a:off x="1219" y="2759"/>
              <a:ext cx="726" cy="185"/>
            </a:xfrm>
            <a:prstGeom prst="rect">
              <a:avLst/>
            </a:prstGeom>
            <a:noFill/>
            <a:ln w="19050">
              <a:solidFill>
                <a:srgbClr val="969696"/>
              </a:solidFill>
              <a:miter lim="800000"/>
              <a:headEnd/>
              <a:tailEnd/>
            </a:ln>
          </p:spPr>
          <p:txBody>
            <a:bodyPr lIns="0" tIns="0" rIns="0" bIns="0">
              <a:spAutoFit/>
            </a:bodyPr>
            <a:lstStyle/>
            <a:p>
              <a:pPr fontAlgn="auto">
                <a:spcBef>
                  <a:spcPts val="0"/>
                </a:spcBef>
                <a:spcAft>
                  <a:spcPts val="0"/>
                </a:spcAft>
                <a:buClrTx/>
                <a:buFontTx/>
                <a:buNone/>
                <a:defRPr/>
              </a:pPr>
              <a:r>
                <a:rPr lang="de-DE" sz="1800" b="0" kern="0">
                  <a:solidFill>
                    <a:sysClr val="windowText" lastClr="000000"/>
                  </a:solidFill>
                  <a:latin typeface="Arial" charset="0"/>
                </a:rPr>
                <a:t>Employee</a:t>
              </a:r>
            </a:p>
          </p:txBody>
        </p:sp>
        <p:sp>
          <p:nvSpPr>
            <p:cNvPr id="61" name="Text Box 25"/>
            <p:cNvSpPr txBox="1">
              <a:spLocks noChangeArrowheads="1"/>
            </p:cNvSpPr>
            <p:nvPr/>
          </p:nvSpPr>
          <p:spPr bwMode="auto">
            <a:xfrm>
              <a:off x="2080" y="2759"/>
              <a:ext cx="817" cy="185"/>
            </a:xfrm>
            <a:prstGeom prst="rect">
              <a:avLst/>
            </a:prstGeom>
            <a:noFill/>
            <a:ln w="19050">
              <a:solidFill>
                <a:srgbClr val="969696"/>
              </a:solidFill>
              <a:miter lim="800000"/>
              <a:headEnd/>
              <a:tailEnd/>
            </a:ln>
          </p:spPr>
          <p:txBody>
            <a:bodyPr lIns="0" tIns="0" rIns="0" bIns="0">
              <a:spAutoFit/>
            </a:bodyPr>
            <a:lstStyle/>
            <a:p>
              <a:pPr fontAlgn="auto">
                <a:spcBef>
                  <a:spcPts val="0"/>
                </a:spcBef>
                <a:spcAft>
                  <a:spcPts val="0"/>
                </a:spcAft>
                <a:buClrTx/>
                <a:buFontTx/>
                <a:buNone/>
                <a:defRPr/>
              </a:pPr>
              <a:r>
                <a:rPr lang="de-DE" sz="1800" b="0" kern="0">
                  <a:solidFill>
                    <a:sysClr val="windowText" lastClr="000000"/>
                  </a:solidFill>
                  <a:latin typeface="Arial" charset="0"/>
                </a:rPr>
                <a:t>Internal</a:t>
              </a:r>
            </a:p>
          </p:txBody>
        </p:sp>
        <p:sp>
          <p:nvSpPr>
            <p:cNvPr id="62" name="Text Box 26"/>
            <p:cNvSpPr txBox="1">
              <a:spLocks noChangeArrowheads="1"/>
            </p:cNvSpPr>
            <p:nvPr/>
          </p:nvSpPr>
          <p:spPr bwMode="auto">
            <a:xfrm>
              <a:off x="3033" y="2759"/>
              <a:ext cx="1089" cy="185"/>
            </a:xfrm>
            <a:prstGeom prst="rect">
              <a:avLst/>
            </a:prstGeom>
            <a:noFill/>
            <a:ln w="19050">
              <a:solidFill>
                <a:srgbClr val="969696"/>
              </a:solidFill>
              <a:miter lim="800000"/>
              <a:headEnd/>
              <a:tailEnd/>
            </a:ln>
          </p:spPr>
          <p:txBody>
            <a:bodyPr lIns="0" tIns="0" rIns="0" bIns="0">
              <a:spAutoFit/>
            </a:bodyPr>
            <a:lstStyle/>
            <a:p>
              <a:pPr fontAlgn="auto">
                <a:spcBef>
                  <a:spcPts val="0"/>
                </a:spcBef>
                <a:spcAft>
                  <a:spcPts val="0"/>
                </a:spcAft>
                <a:buClrTx/>
                <a:buFontTx/>
                <a:buNone/>
                <a:defRPr/>
              </a:pPr>
              <a:r>
                <a:rPr lang="de-DE" sz="1800" b="0" kern="0">
                  <a:solidFill>
                    <a:sysClr val="windowText" lastClr="000000"/>
                  </a:solidFill>
                  <a:latin typeface="Arial" charset="0"/>
                </a:rPr>
                <a:t>Trainee</a:t>
              </a:r>
            </a:p>
          </p:txBody>
        </p:sp>
        <p:sp>
          <p:nvSpPr>
            <p:cNvPr id="63" name="Line 27"/>
            <p:cNvSpPr>
              <a:spLocks noChangeShapeType="1"/>
            </p:cNvSpPr>
            <p:nvPr/>
          </p:nvSpPr>
          <p:spPr bwMode="auto">
            <a:xfrm>
              <a:off x="2715" y="2306"/>
              <a:ext cx="364" cy="317"/>
            </a:xfrm>
            <a:prstGeom prst="line">
              <a:avLst/>
            </a:prstGeom>
            <a:noFill/>
            <a:ln w="12700">
              <a:solidFill>
                <a:srgbClr val="000000"/>
              </a:solidFill>
              <a:round/>
              <a:headEnd/>
              <a:tailEnd type="triangle" w="med" len="med"/>
            </a:ln>
          </p:spPr>
          <p:txBody>
            <a:bodyPr wrap="none" lIns="0" tIns="0" rIns="0" bIns="0"/>
            <a:lstStyle/>
            <a:p>
              <a:pPr fontAlgn="auto">
                <a:spcBef>
                  <a:spcPts val="0"/>
                </a:spcBef>
                <a:spcAft>
                  <a:spcPts val="0"/>
                </a:spcAft>
                <a:buClrTx/>
                <a:buFontTx/>
                <a:buNone/>
                <a:defRPr/>
              </a:pPr>
              <a:endParaRPr lang="de-DE" sz="1800" b="0" kern="0">
                <a:solidFill>
                  <a:sysClr val="windowText" lastClr="000000"/>
                </a:solidFill>
                <a:latin typeface="Arial" charset="0"/>
              </a:endParaRPr>
            </a:p>
          </p:txBody>
        </p:sp>
        <p:sp>
          <p:nvSpPr>
            <p:cNvPr id="64" name="Line 28"/>
            <p:cNvSpPr>
              <a:spLocks noChangeShapeType="1"/>
            </p:cNvSpPr>
            <p:nvPr/>
          </p:nvSpPr>
          <p:spPr bwMode="auto">
            <a:xfrm>
              <a:off x="2534" y="2306"/>
              <a:ext cx="0" cy="362"/>
            </a:xfrm>
            <a:prstGeom prst="line">
              <a:avLst/>
            </a:prstGeom>
            <a:noFill/>
            <a:ln w="12700">
              <a:solidFill>
                <a:srgbClr val="000000"/>
              </a:solidFill>
              <a:round/>
              <a:headEnd/>
              <a:tailEnd type="triangle" w="med" len="med"/>
            </a:ln>
          </p:spPr>
          <p:txBody>
            <a:bodyPr wrap="none" lIns="0" tIns="0" rIns="0" bIns="0"/>
            <a:lstStyle/>
            <a:p>
              <a:pPr fontAlgn="auto">
                <a:spcBef>
                  <a:spcPts val="0"/>
                </a:spcBef>
                <a:spcAft>
                  <a:spcPts val="0"/>
                </a:spcAft>
                <a:buClrTx/>
                <a:buFontTx/>
                <a:buNone/>
                <a:defRPr/>
              </a:pPr>
              <a:endParaRPr lang="de-DE" sz="1800" b="0" kern="0">
                <a:solidFill>
                  <a:sysClr val="windowText" lastClr="000000"/>
                </a:solidFill>
                <a:latin typeface="Arial" charset="0"/>
              </a:endParaRPr>
            </a:p>
          </p:txBody>
        </p:sp>
        <p:sp>
          <p:nvSpPr>
            <p:cNvPr id="65" name="Line 29"/>
            <p:cNvSpPr>
              <a:spLocks noChangeShapeType="1"/>
            </p:cNvSpPr>
            <p:nvPr/>
          </p:nvSpPr>
          <p:spPr bwMode="auto">
            <a:xfrm flipH="1">
              <a:off x="1945" y="2306"/>
              <a:ext cx="362" cy="317"/>
            </a:xfrm>
            <a:prstGeom prst="line">
              <a:avLst/>
            </a:prstGeom>
            <a:noFill/>
            <a:ln w="12700">
              <a:solidFill>
                <a:srgbClr val="000000"/>
              </a:solidFill>
              <a:round/>
              <a:headEnd/>
              <a:tailEnd type="triangle" w="med" len="med"/>
            </a:ln>
          </p:spPr>
          <p:txBody>
            <a:bodyPr wrap="none" lIns="0" tIns="0" rIns="0" bIns="0"/>
            <a:lstStyle/>
            <a:p>
              <a:pPr fontAlgn="auto">
                <a:spcBef>
                  <a:spcPts val="0"/>
                </a:spcBef>
                <a:spcAft>
                  <a:spcPts val="0"/>
                </a:spcAft>
                <a:buClrTx/>
                <a:buFontTx/>
                <a:buNone/>
                <a:defRPr/>
              </a:pPr>
              <a:endParaRPr lang="de-DE" sz="1800" b="0" kern="0">
                <a:solidFill>
                  <a:sysClr val="windowText" lastClr="000000"/>
                </a:solidFill>
                <a:latin typeface="Arial" charset="0"/>
              </a:endParaRPr>
            </a:p>
          </p:txBody>
        </p:sp>
        <p:sp>
          <p:nvSpPr>
            <p:cNvPr id="66" name="Text Box 31"/>
            <p:cNvSpPr txBox="1">
              <a:spLocks noChangeArrowheads="1"/>
            </p:cNvSpPr>
            <p:nvPr/>
          </p:nvSpPr>
          <p:spPr bwMode="auto">
            <a:xfrm>
              <a:off x="4764" y="2771"/>
              <a:ext cx="1405" cy="174"/>
            </a:xfrm>
            <a:prstGeom prst="rect">
              <a:avLst/>
            </a:prstGeom>
            <a:noFill/>
            <a:ln w="12700">
              <a:noFill/>
              <a:miter lim="800000"/>
              <a:headEnd/>
              <a:tailEnd/>
            </a:ln>
          </p:spPr>
          <p:txBody>
            <a:bodyPr lIns="0" tIns="0" rIns="0" bIns="0">
              <a:spAutoFit/>
            </a:bodyPr>
            <a:lstStyle/>
            <a:p>
              <a:pPr fontAlgn="auto">
                <a:spcBef>
                  <a:spcPts val="0"/>
                </a:spcBef>
                <a:spcAft>
                  <a:spcPts val="0"/>
                </a:spcAft>
                <a:buClrTx/>
                <a:buFontTx/>
                <a:buNone/>
                <a:defRPr/>
              </a:pPr>
              <a:r>
                <a:rPr lang="de-DE" sz="1800" b="0" kern="0" dirty="0" err="1">
                  <a:solidFill>
                    <a:sysClr val="windowText" lastClr="000000"/>
                  </a:solidFill>
                  <a:latin typeface="Arial" charset="0"/>
                </a:rPr>
                <a:t>Employee</a:t>
              </a:r>
              <a:r>
                <a:rPr lang="de-DE" sz="1800" b="0" kern="0" dirty="0">
                  <a:solidFill>
                    <a:sysClr val="windowText" lastClr="000000"/>
                  </a:solidFill>
                  <a:latin typeface="Arial" charset="0"/>
                </a:rPr>
                <a:t> </a:t>
              </a:r>
              <a:r>
                <a:rPr lang="de-DE" sz="1800" b="0" kern="0" dirty="0" err="1">
                  <a:solidFill>
                    <a:sysClr val="windowText" lastClr="000000"/>
                  </a:solidFill>
                  <a:latin typeface="Arial" charset="0"/>
                </a:rPr>
                <a:t>Subgroup</a:t>
              </a:r>
              <a:endParaRPr lang="de-DE" sz="1800" b="0" kern="0" dirty="0">
                <a:solidFill>
                  <a:sysClr val="windowText" lastClr="000000"/>
                </a:solidFill>
                <a:latin typeface="Arial" charset="0"/>
              </a:endParaRPr>
            </a:p>
          </p:txBody>
        </p:sp>
      </p:grpSp>
    </p:spTree>
    <p:extLst>
      <p:ext uri="{BB962C8B-B14F-4D97-AF65-F5344CB8AC3E}">
        <p14:creationId xmlns:p14="http://schemas.microsoft.com/office/powerpoint/2010/main" val="14038863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p:txBody>
          <a:bodyPr/>
          <a:lstStyle/>
          <a:p>
            <a:r>
              <a:rPr lang="en-US" smtClean="0"/>
              <a:t>HCM Organizational Plan</a:t>
            </a:r>
            <a:endParaRPr lang="de-DE" smtClean="0"/>
          </a:p>
        </p:txBody>
      </p:sp>
      <p:sp>
        <p:nvSpPr>
          <p:cNvPr id="11267" name="Inhaltsplatzhalter 2"/>
          <p:cNvSpPr>
            <a:spLocks/>
          </p:cNvSpPr>
          <p:nvPr/>
        </p:nvSpPr>
        <p:spPr bwMode="auto">
          <a:xfrm>
            <a:off x="539750" y="1196975"/>
            <a:ext cx="8064500" cy="547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algn="l">
              <a:buClrTx/>
              <a:buFont typeface="Wingdings" panose="05000000000000000000" pitchFamily="2" charset="2"/>
              <a:buChar char="§"/>
            </a:pPr>
            <a:r>
              <a:rPr lang="en-US" sz="1800"/>
              <a:t>Organizational Plan </a:t>
            </a:r>
          </a:p>
          <a:p>
            <a:pPr lvl="1" algn="l">
              <a:spcBef>
                <a:spcPct val="20000"/>
              </a:spcBef>
              <a:buClrTx/>
              <a:buFontTx/>
              <a:buChar char="-"/>
            </a:pPr>
            <a:r>
              <a:rPr lang="en-US" sz="1600" b="0"/>
              <a:t>Describes in which function an employee is acting </a:t>
            </a:r>
          </a:p>
          <a:p>
            <a:pPr lvl="1" algn="l" eaLnBrk="1" hangingPunct="1">
              <a:spcBef>
                <a:spcPct val="20000"/>
              </a:spcBef>
              <a:buClrTx/>
              <a:buFontTx/>
              <a:buChar char="-"/>
            </a:pPr>
            <a:r>
              <a:rPr lang="en-US" sz="1600" b="0"/>
              <a:t>Organizational Unit</a:t>
            </a:r>
          </a:p>
          <a:p>
            <a:pPr lvl="2" algn="l" eaLnBrk="1" hangingPunct="1">
              <a:buClrTx/>
              <a:buFont typeface="Arial" panose="020B0604020202020204" pitchFamily="34" charset="0"/>
              <a:buChar char="•"/>
            </a:pPr>
            <a:r>
              <a:rPr lang="en-US" sz="1400" b="0">
                <a:solidFill>
                  <a:srgbClr val="000000"/>
                </a:solidFill>
              </a:rPr>
              <a:t>Can be grouped according to functional and regional aspects.</a:t>
            </a:r>
          </a:p>
          <a:p>
            <a:pPr lvl="1" algn="l" eaLnBrk="1" hangingPunct="1">
              <a:buClrTx/>
              <a:buFontTx/>
              <a:buChar char="-"/>
            </a:pPr>
            <a:r>
              <a:rPr lang="en-US" sz="1600" b="0">
                <a:solidFill>
                  <a:srgbClr val="000000"/>
                </a:solidFill>
              </a:rPr>
              <a:t>Position</a:t>
            </a:r>
          </a:p>
          <a:p>
            <a:pPr lvl="2" algn="l" eaLnBrk="1" hangingPunct="1">
              <a:spcBef>
                <a:spcPct val="20000"/>
              </a:spcBef>
              <a:buClrTx/>
              <a:buFont typeface="Arial" panose="020B0604020202020204" pitchFamily="34" charset="0"/>
              <a:buChar char="•"/>
            </a:pPr>
            <a:r>
              <a:rPr lang="en-US" sz="1400" b="0">
                <a:solidFill>
                  <a:srgbClr val="000000"/>
                </a:solidFill>
              </a:rPr>
              <a:t>Are assigned to organizational units and filled by employees</a:t>
            </a:r>
          </a:p>
          <a:p>
            <a:pPr lvl="2" algn="l" eaLnBrk="1" hangingPunct="1">
              <a:spcBef>
                <a:spcPct val="20000"/>
              </a:spcBef>
              <a:buClrTx/>
              <a:buFont typeface="Arial" panose="020B0604020202020204" pitchFamily="34" charset="0"/>
              <a:buChar char="•"/>
            </a:pPr>
            <a:r>
              <a:rPr lang="en-US" sz="1400" b="0">
                <a:solidFill>
                  <a:srgbClr val="000000"/>
                </a:solidFill>
              </a:rPr>
              <a:t>Example: Position accounting clerk in the Accounting Department</a:t>
            </a:r>
          </a:p>
          <a:p>
            <a:pPr lvl="1" algn="l" eaLnBrk="1" hangingPunct="1">
              <a:spcBef>
                <a:spcPct val="20000"/>
              </a:spcBef>
              <a:buClrTx/>
              <a:buFontTx/>
              <a:buChar char="-"/>
            </a:pPr>
            <a:r>
              <a:rPr lang="en-US" sz="1600" b="0">
                <a:solidFill>
                  <a:srgbClr val="000000"/>
                </a:solidFill>
              </a:rPr>
              <a:t>Person</a:t>
            </a:r>
          </a:p>
          <a:p>
            <a:pPr lvl="2" algn="l" eaLnBrk="1" hangingPunct="1">
              <a:spcBef>
                <a:spcPct val="20000"/>
              </a:spcBef>
              <a:buClrTx/>
              <a:buFont typeface="Arial" panose="020B0604020202020204" pitchFamily="34" charset="0"/>
              <a:buChar char="•"/>
            </a:pPr>
            <a:r>
              <a:rPr lang="en-US" sz="1400" b="0">
                <a:solidFill>
                  <a:srgbClr val="000000"/>
                </a:solidFill>
              </a:rPr>
              <a:t>Are employees and fill positions</a:t>
            </a:r>
          </a:p>
          <a:p>
            <a:pPr lvl="1" algn="l" eaLnBrk="1" hangingPunct="1">
              <a:buClrTx/>
              <a:buFontTx/>
              <a:buChar char="-"/>
            </a:pPr>
            <a:r>
              <a:rPr lang="en-US" sz="1600" b="0">
                <a:solidFill>
                  <a:srgbClr val="000000"/>
                </a:solidFill>
              </a:rPr>
              <a:t>Cost Center</a:t>
            </a:r>
          </a:p>
          <a:p>
            <a:pPr lvl="2" algn="l" eaLnBrk="1" hangingPunct="1">
              <a:buClrTx/>
              <a:buFont typeface="Arial" panose="020B0604020202020204" pitchFamily="34" charset="0"/>
              <a:buChar char="•"/>
            </a:pPr>
            <a:r>
              <a:rPr lang="en-US" sz="1400" b="0">
                <a:solidFill>
                  <a:srgbClr val="000000"/>
                </a:solidFill>
              </a:rPr>
              <a:t>originate from Controlling and can be linked with positions or organizational units</a:t>
            </a:r>
          </a:p>
          <a:p>
            <a:pPr lvl="1" algn="l" eaLnBrk="1" hangingPunct="1">
              <a:buClrTx/>
              <a:buFontTx/>
              <a:buChar char="-"/>
            </a:pPr>
            <a:r>
              <a:rPr lang="en-US" sz="1600" b="0">
                <a:solidFill>
                  <a:srgbClr val="000000"/>
                </a:solidFill>
              </a:rPr>
              <a:t>Job</a:t>
            </a:r>
          </a:p>
          <a:p>
            <a:pPr lvl="2" algn="l" eaLnBrk="1" hangingPunct="1">
              <a:spcBef>
                <a:spcPct val="20000"/>
              </a:spcBef>
              <a:buClrTx/>
              <a:buFont typeface="Arial" panose="020B0604020202020204" pitchFamily="34" charset="0"/>
              <a:buChar char="•"/>
            </a:pPr>
            <a:r>
              <a:rPr lang="en-US" sz="1400" b="0">
                <a:solidFill>
                  <a:srgbClr val="000000"/>
                </a:solidFill>
              </a:rPr>
              <a:t>General description of tasks which an employee should  perform </a:t>
            </a:r>
          </a:p>
          <a:p>
            <a:pPr lvl="2" algn="l" eaLnBrk="1" hangingPunct="1">
              <a:spcBef>
                <a:spcPct val="20000"/>
              </a:spcBef>
              <a:buClrTx/>
              <a:buFont typeface="Arial" panose="020B0604020202020204" pitchFamily="34" charset="0"/>
              <a:buChar char="•"/>
            </a:pPr>
            <a:r>
              <a:rPr lang="en-US" sz="1400" b="0">
                <a:solidFill>
                  <a:srgbClr val="000000"/>
                </a:solidFill>
              </a:rPr>
              <a:t>Are assigned to positions</a:t>
            </a:r>
          </a:p>
          <a:p>
            <a:pPr lvl="2" algn="l" eaLnBrk="1" hangingPunct="1">
              <a:spcBef>
                <a:spcPct val="20000"/>
              </a:spcBef>
              <a:buClrTx/>
              <a:buFont typeface="Arial" panose="020B0604020202020204" pitchFamily="34" charset="0"/>
              <a:buChar char="•"/>
            </a:pPr>
            <a:r>
              <a:rPr lang="en-US" sz="1400" b="0">
                <a:solidFill>
                  <a:srgbClr val="000000"/>
                </a:solidFill>
              </a:rPr>
              <a:t>Example: Position Head of Department</a:t>
            </a:r>
          </a:p>
          <a:p>
            <a:pPr algn="l">
              <a:buClrTx/>
              <a:buFont typeface="Wingdings" panose="05000000000000000000" pitchFamily="2" charset="2"/>
              <a:buChar char="§"/>
            </a:pPr>
            <a:endParaRPr lang="en-US" sz="1800" b="0"/>
          </a:p>
        </p:txBody>
      </p:sp>
    </p:spTree>
    <p:extLst>
      <p:ext uri="{BB962C8B-B14F-4D97-AF65-F5344CB8AC3E}">
        <p14:creationId xmlns:p14="http://schemas.microsoft.com/office/powerpoint/2010/main" val="24879869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el 1"/>
          <p:cNvSpPr>
            <a:spLocks noGrp="1"/>
          </p:cNvSpPr>
          <p:nvPr>
            <p:ph type="title"/>
          </p:nvPr>
        </p:nvSpPr>
        <p:spPr/>
        <p:txBody>
          <a:bodyPr/>
          <a:lstStyle/>
          <a:p>
            <a:r>
              <a:rPr lang="de-DE" smtClean="0"/>
              <a:t>HCM </a:t>
            </a:r>
            <a:r>
              <a:rPr lang="en-US" smtClean="0"/>
              <a:t>Organizational</a:t>
            </a:r>
            <a:r>
              <a:rPr lang="de-DE" smtClean="0"/>
              <a:t> Plan</a:t>
            </a:r>
          </a:p>
        </p:txBody>
      </p:sp>
      <p:sp>
        <p:nvSpPr>
          <p:cNvPr id="12291" name="Text Box 6"/>
          <p:cNvSpPr txBox="1">
            <a:spLocks noChangeArrowheads="1"/>
          </p:cNvSpPr>
          <p:nvPr/>
        </p:nvSpPr>
        <p:spPr bwMode="auto">
          <a:xfrm>
            <a:off x="5675313" y="1858963"/>
            <a:ext cx="1295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r>
              <a:rPr lang="en-US" sz="1800" b="0">
                <a:solidFill>
                  <a:srgbClr val="000000"/>
                </a:solidFill>
              </a:rPr>
              <a:t>Cost Center</a:t>
            </a:r>
          </a:p>
        </p:txBody>
      </p:sp>
      <p:sp>
        <p:nvSpPr>
          <p:cNvPr id="24" name="Text Box 5"/>
          <p:cNvSpPr txBox="1">
            <a:spLocks noChangeArrowheads="1"/>
          </p:cNvSpPr>
          <p:nvPr/>
        </p:nvSpPr>
        <p:spPr bwMode="auto">
          <a:xfrm>
            <a:off x="1571625" y="2117725"/>
            <a:ext cx="2519363" cy="274638"/>
          </a:xfrm>
          <a:prstGeom prst="rect">
            <a:avLst/>
          </a:prstGeom>
          <a:noFill/>
          <a:ln w="12700">
            <a:noFill/>
            <a:miter lim="800000"/>
            <a:headEnd/>
            <a:tailEnd/>
          </a:ln>
        </p:spPr>
        <p:txBody>
          <a:bodyPr lIns="0" tIns="0" rIns="0" bIns="0">
            <a:spAutoFit/>
          </a:bodyPr>
          <a:lstStyle/>
          <a:p>
            <a:pPr fontAlgn="auto">
              <a:spcBef>
                <a:spcPts val="0"/>
              </a:spcBef>
              <a:spcAft>
                <a:spcPts val="0"/>
              </a:spcAft>
              <a:buClrTx/>
              <a:buFontTx/>
              <a:buNone/>
              <a:defRPr/>
            </a:pPr>
            <a:r>
              <a:rPr lang="en-US" sz="1800" b="0" kern="0">
                <a:solidFill>
                  <a:sysClr val="windowText" lastClr="000000"/>
                </a:solidFill>
                <a:latin typeface="Arial" charset="0"/>
              </a:rPr>
              <a:t>Organizational Unit</a:t>
            </a:r>
          </a:p>
        </p:txBody>
      </p:sp>
      <p:pic>
        <p:nvPicPr>
          <p:cNvPr id="1229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3788" y="1714500"/>
            <a:ext cx="4318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 Box 7"/>
          <p:cNvSpPr txBox="1">
            <a:spLocks noChangeArrowheads="1"/>
          </p:cNvSpPr>
          <p:nvPr/>
        </p:nvSpPr>
        <p:spPr bwMode="auto">
          <a:xfrm>
            <a:off x="2147888" y="3729038"/>
            <a:ext cx="1008062" cy="274637"/>
          </a:xfrm>
          <a:prstGeom prst="rect">
            <a:avLst/>
          </a:prstGeom>
          <a:noFill/>
          <a:ln w="12700">
            <a:noFill/>
            <a:miter lim="800000"/>
            <a:headEnd/>
            <a:tailEnd/>
          </a:ln>
        </p:spPr>
        <p:txBody>
          <a:bodyPr lIns="0" tIns="0" rIns="0" bIns="0">
            <a:spAutoFit/>
          </a:bodyPr>
          <a:lstStyle/>
          <a:p>
            <a:pPr fontAlgn="auto">
              <a:spcBef>
                <a:spcPts val="0"/>
              </a:spcBef>
              <a:spcAft>
                <a:spcPts val="0"/>
              </a:spcAft>
              <a:buClrTx/>
              <a:buFontTx/>
              <a:buNone/>
              <a:defRPr/>
            </a:pPr>
            <a:r>
              <a:rPr lang="de-DE" sz="1800" b="0" kern="0">
                <a:solidFill>
                  <a:sysClr val="windowText" lastClr="000000"/>
                </a:solidFill>
                <a:latin typeface="Arial" charset="0"/>
              </a:rPr>
              <a:t>Position</a:t>
            </a:r>
          </a:p>
        </p:txBody>
      </p:sp>
      <p:pic>
        <p:nvPicPr>
          <p:cNvPr id="12295" name="Picture 13"/>
          <p:cNvPicPr>
            <a:picLocks noChangeAspect="1" noChangeArrowheads="1"/>
          </p:cNvPicPr>
          <p:nvPr/>
        </p:nvPicPr>
        <p:blipFill>
          <a:blip r:embed="rId4">
            <a:clrChange>
              <a:clrFrom>
                <a:srgbClr val="E0E7ED"/>
              </a:clrFrom>
              <a:clrTo>
                <a:srgbClr val="E0E7ED">
                  <a:alpha val="0"/>
                </a:srgbClr>
              </a:clrTo>
            </a:clrChange>
            <a:extLst>
              <a:ext uri="{28A0092B-C50C-407E-A947-70E740481C1C}">
                <a14:useLocalDpi xmlns:a14="http://schemas.microsoft.com/office/drawing/2010/main" val="0"/>
              </a:ext>
            </a:extLst>
          </a:blip>
          <a:srcRect/>
          <a:stretch>
            <a:fillRect/>
          </a:stretch>
        </p:blipFill>
        <p:spPr bwMode="auto">
          <a:xfrm>
            <a:off x="2435225" y="3152775"/>
            <a:ext cx="40322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6"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3788" y="4738688"/>
            <a:ext cx="46037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 Box 19"/>
          <p:cNvSpPr txBox="1">
            <a:spLocks noChangeArrowheads="1"/>
          </p:cNvSpPr>
          <p:nvPr/>
        </p:nvSpPr>
        <p:spPr bwMode="auto">
          <a:xfrm>
            <a:off x="2074863" y="5170488"/>
            <a:ext cx="1008062" cy="274637"/>
          </a:xfrm>
          <a:prstGeom prst="rect">
            <a:avLst/>
          </a:prstGeom>
          <a:noFill/>
          <a:ln w="12700">
            <a:noFill/>
            <a:miter lim="800000"/>
            <a:headEnd/>
            <a:tailEnd/>
          </a:ln>
        </p:spPr>
        <p:txBody>
          <a:bodyPr lIns="0" tIns="0" rIns="0" bIns="0">
            <a:spAutoFit/>
          </a:bodyPr>
          <a:lstStyle/>
          <a:p>
            <a:pPr fontAlgn="auto">
              <a:spcBef>
                <a:spcPts val="0"/>
              </a:spcBef>
              <a:spcAft>
                <a:spcPts val="0"/>
              </a:spcAft>
              <a:buClrTx/>
              <a:buFontTx/>
              <a:buNone/>
              <a:defRPr/>
            </a:pPr>
            <a:r>
              <a:rPr lang="de-DE" sz="1800" b="0" kern="0">
                <a:solidFill>
                  <a:sysClr val="windowText" lastClr="000000"/>
                </a:solidFill>
                <a:latin typeface="Arial" charset="0"/>
              </a:rPr>
              <a:t>Person</a:t>
            </a:r>
          </a:p>
        </p:txBody>
      </p:sp>
      <p:pic>
        <p:nvPicPr>
          <p:cNvPr id="12298" name="Picture 24"/>
          <p:cNvPicPr>
            <a:picLocks noChangeAspect="1" noChangeArrowheads="1"/>
          </p:cNvPicPr>
          <p:nvPr/>
        </p:nvPicPr>
        <p:blipFill>
          <a:blip r:embed="rId6">
            <a:clrChange>
              <a:clrFrom>
                <a:srgbClr val="E0E7ED"/>
              </a:clrFrom>
              <a:clrTo>
                <a:srgbClr val="E0E7ED">
                  <a:alpha val="0"/>
                </a:srgbClr>
              </a:clrTo>
            </a:clrChange>
            <a:extLst>
              <a:ext uri="{28A0092B-C50C-407E-A947-70E740481C1C}">
                <a14:useLocalDpi xmlns:a14="http://schemas.microsoft.com/office/drawing/2010/main" val="0"/>
              </a:ext>
            </a:extLst>
          </a:blip>
          <a:srcRect/>
          <a:stretch>
            <a:fillRect/>
          </a:stretch>
        </p:blipFill>
        <p:spPr bwMode="auto">
          <a:xfrm>
            <a:off x="5962650" y="3154363"/>
            <a:ext cx="576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Box 25"/>
          <p:cNvSpPr txBox="1">
            <a:spLocks noChangeArrowheads="1"/>
          </p:cNvSpPr>
          <p:nvPr/>
        </p:nvSpPr>
        <p:spPr bwMode="auto">
          <a:xfrm>
            <a:off x="5818188" y="3659188"/>
            <a:ext cx="1008062" cy="274637"/>
          </a:xfrm>
          <a:prstGeom prst="rect">
            <a:avLst/>
          </a:prstGeom>
          <a:noFill/>
          <a:ln w="12700">
            <a:noFill/>
            <a:miter lim="800000"/>
            <a:headEnd/>
            <a:tailEnd/>
          </a:ln>
        </p:spPr>
        <p:txBody>
          <a:bodyPr lIns="0" tIns="0" rIns="0" bIns="0">
            <a:spAutoFit/>
          </a:bodyPr>
          <a:lstStyle/>
          <a:p>
            <a:pPr fontAlgn="auto">
              <a:spcBef>
                <a:spcPts val="0"/>
              </a:spcBef>
              <a:spcAft>
                <a:spcPts val="0"/>
              </a:spcAft>
              <a:buClrTx/>
              <a:buFontTx/>
              <a:buNone/>
              <a:defRPr/>
            </a:pPr>
            <a:r>
              <a:rPr lang="de-DE" sz="1800" b="0" kern="0">
                <a:solidFill>
                  <a:sysClr val="windowText" lastClr="000000"/>
                </a:solidFill>
                <a:latin typeface="Arial" charset="0"/>
              </a:rPr>
              <a:t>Job </a:t>
            </a:r>
          </a:p>
        </p:txBody>
      </p:sp>
      <p:sp>
        <p:nvSpPr>
          <p:cNvPr id="32" name="Line 27"/>
          <p:cNvSpPr>
            <a:spLocks noChangeShapeType="1"/>
          </p:cNvSpPr>
          <p:nvPr/>
        </p:nvSpPr>
        <p:spPr bwMode="auto">
          <a:xfrm flipH="1">
            <a:off x="3948113" y="2003425"/>
            <a:ext cx="1366837" cy="0"/>
          </a:xfrm>
          <a:prstGeom prst="line">
            <a:avLst/>
          </a:prstGeom>
          <a:noFill/>
          <a:ln w="31750">
            <a:solidFill>
              <a:srgbClr val="808080"/>
            </a:solidFill>
            <a:round/>
            <a:headEnd/>
            <a:tailEnd type="triangle" w="med" len="med"/>
          </a:ln>
        </p:spPr>
        <p:txBody>
          <a:bodyPr lIns="0" tIns="0" rIns="0" bIns="0">
            <a:spAutoFit/>
          </a:bodyPr>
          <a:lstStyle/>
          <a:p>
            <a:pPr fontAlgn="auto">
              <a:spcBef>
                <a:spcPts val="0"/>
              </a:spcBef>
              <a:spcAft>
                <a:spcPts val="0"/>
              </a:spcAft>
              <a:buClrTx/>
              <a:buFontTx/>
              <a:buNone/>
              <a:defRPr/>
            </a:pPr>
            <a:endParaRPr lang="de-DE" sz="1800" b="0" kern="0">
              <a:solidFill>
                <a:sysClr val="windowText" lastClr="000000"/>
              </a:solidFill>
              <a:latin typeface="Arial" charset="0"/>
            </a:endParaRPr>
          </a:p>
        </p:txBody>
      </p:sp>
      <p:sp>
        <p:nvSpPr>
          <p:cNvPr id="33" name="Line 29"/>
          <p:cNvSpPr>
            <a:spLocks noChangeShapeType="1"/>
          </p:cNvSpPr>
          <p:nvPr/>
        </p:nvSpPr>
        <p:spPr bwMode="auto">
          <a:xfrm>
            <a:off x="2579688" y="2578100"/>
            <a:ext cx="0" cy="504825"/>
          </a:xfrm>
          <a:prstGeom prst="line">
            <a:avLst/>
          </a:prstGeom>
          <a:noFill/>
          <a:ln w="31750">
            <a:solidFill>
              <a:srgbClr val="808080"/>
            </a:solidFill>
            <a:round/>
            <a:headEnd type="triangle" w="med" len="med"/>
            <a:tailEnd type="triangle" w="med" len="med"/>
          </a:ln>
        </p:spPr>
        <p:txBody>
          <a:bodyPr lIns="0" tIns="0" rIns="0" bIns="0">
            <a:spAutoFit/>
          </a:bodyPr>
          <a:lstStyle/>
          <a:p>
            <a:pPr fontAlgn="auto">
              <a:spcBef>
                <a:spcPts val="0"/>
              </a:spcBef>
              <a:spcAft>
                <a:spcPts val="0"/>
              </a:spcAft>
              <a:buClrTx/>
              <a:buFontTx/>
              <a:buNone/>
              <a:defRPr/>
            </a:pPr>
            <a:endParaRPr lang="de-DE" sz="1800" b="0" kern="0">
              <a:solidFill>
                <a:sysClr val="windowText" lastClr="000000"/>
              </a:solidFill>
              <a:latin typeface="Arial" charset="0"/>
            </a:endParaRPr>
          </a:p>
        </p:txBody>
      </p:sp>
      <p:sp>
        <p:nvSpPr>
          <p:cNvPr id="34" name="Line 30"/>
          <p:cNvSpPr>
            <a:spLocks noChangeShapeType="1"/>
          </p:cNvSpPr>
          <p:nvPr/>
        </p:nvSpPr>
        <p:spPr bwMode="auto">
          <a:xfrm>
            <a:off x="2579688" y="4090988"/>
            <a:ext cx="0" cy="504825"/>
          </a:xfrm>
          <a:prstGeom prst="line">
            <a:avLst/>
          </a:prstGeom>
          <a:noFill/>
          <a:ln w="31750">
            <a:solidFill>
              <a:srgbClr val="808080"/>
            </a:solidFill>
            <a:round/>
            <a:headEnd type="triangle" w="med" len="med"/>
            <a:tailEnd type="triangle" w="med" len="med"/>
          </a:ln>
        </p:spPr>
        <p:txBody>
          <a:bodyPr lIns="0" tIns="0" rIns="0" bIns="0">
            <a:spAutoFit/>
          </a:bodyPr>
          <a:lstStyle/>
          <a:p>
            <a:pPr fontAlgn="auto">
              <a:spcBef>
                <a:spcPts val="0"/>
              </a:spcBef>
              <a:spcAft>
                <a:spcPts val="0"/>
              </a:spcAft>
              <a:buClrTx/>
              <a:buFontTx/>
              <a:buNone/>
              <a:defRPr/>
            </a:pPr>
            <a:endParaRPr lang="de-DE" sz="1800" b="0" kern="0">
              <a:solidFill>
                <a:sysClr val="windowText" lastClr="000000"/>
              </a:solidFill>
              <a:latin typeface="Arial" charset="0"/>
            </a:endParaRPr>
          </a:p>
        </p:txBody>
      </p:sp>
      <p:sp>
        <p:nvSpPr>
          <p:cNvPr id="35" name="Line 31"/>
          <p:cNvSpPr>
            <a:spLocks noChangeShapeType="1"/>
          </p:cNvSpPr>
          <p:nvPr/>
        </p:nvSpPr>
        <p:spPr bwMode="auto">
          <a:xfrm flipH="1">
            <a:off x="3803650" y="3586163"/>
            <a:ext cx="1152525" cy="0"/>
          </a:xfrm>
          <a:prstGeom prst="line">
            <a:avLst/>
          </a:prstGeom>
          <a:noFill/>
          <a:ln w="31750">
            <a:solidFill>
              <a:srgbClr val="808080"/>
            </a:solidFill>
            <a:prstDash val="dash"/>
            <a:round/>
            <a:headEnd/>
            <a:tailEnd type="triangle" w="med" len="med"/>
          </a:ln>
        </p:spPr>
        <p:txBody>
          <a:bodyPr lIns="0" tIns="0" rIns="0" bIns="0">
            <a:spAutoFit/>
          </a:bodyPr>
          <a:lstStyle/>
          <a:p>
            <a:pPr fontAlgn="auto">
              <a:spcBef>
                <a:spcPts val="0"/>
              </a:spcBef>
              <a:spcAft>
                <a:spcPts val="0"/>
              </a:spcAft>
              <a:buClrTx/>
              <a:buFontTx/>
              <a:buNone/>
              <a:defRPr/>
            </a:pPr>
            <a:endParaRPr lang="de-DE" sz="1800" b="0" kern="0">
              <a:solidFill>
                <a:sysClr val="windowText" lastClr="000000"/>
              </a:solidFill>
              <a:latin typeface="Arial" charset="0"/>
            </a:endParaRPr>
          </a:p>
        </p:txBody>
      </p:sp>
      <p:sp>
        <p:nvSpPr>
          <p:cNvPr id="36" name="Line 32"/>
          <p:cNvSpPr>
            <a:spLocks noChangeShapeType="1"/>
          </p:cNvSpPr>
          <p:nvPr/>
        </p:nvSpPr>
        <p:spPr bwMode="auto">
          <a:xfrm flipH="1">
            <a:off x="6251575" y="2290763"/>
            <a:ext cx="0" cy="720725"/>
          </a:xfrm>
          <a:prstGeom prst="line">
            <a:avLst/>
          </a:prstGeom>
          <a:noFill/>
          <a:ln w="31750">
            <a:solidFill>
              <a:srgbClr val="808080"/>
            </a:solidFill>
            <a:prstDash val="dash"/>
            <a:round/>
            <a:headEnd/>
            <a:tailEnd type="triangle" w="med" len="med"/>
          </a:ln>
        </p:spPr>
        <p:txBody>
          <a:bodyPr lIns="0" tIns="0" rIns="0" bIns="0">
            <a:spAutoFit/>
          </a:bodyPr>
          <a:lstStyle/>
          <a:p>
            <a:pPr fontAlgn="auto">
              <a:spcBef>
                <a:spcPts val="0"/>
              </a:spcBef>
              <a:spcAft>
                <a:spcPts val="0"/>
              </a:spcAft>
              <a:buClrTx/>
              <a:buFontTx/>
              <a:buNone/>
              <a:defRPr/>
            </a:pPr>
            <a:endParaRPr lang="de-DE" sz="1800" b="0" kern="0">
              <a:solidFill>
                <a:sysClr val="windowText" lastClr="000000"/>
              </a:solidFill>
              <a:latin typeface="Arial" charset="0"/>
            </a:endParaRPr>
          </a:p>
        </p:txBody>
      </p:sp>
      <p:sp>
        <p:nvSpPr>
          <p:cNvPr id="37" name="Line 33"/>
          <p:cNvSpPr>
            <a:spLocks noChangeShapeType="1"/>
          </p:cNvSpPr>
          <p:nvPr/>
        </p:nvSpPr>
        <p:spPr bwMode="auto">
          <a:xfrm flipH="1">
            <a:off x="3803650" y="2290763"/>
            <a:ext cx="1871663" cy="792162"/>
          </a:xfrm>
          <a:prstGeom prst="line">
            <a:avLst/>
          </a:prstGeom>
          <a:noFill/>
          <a:ln w="31750">
            <a:solidFill>
              <a:srgbClr val="808080"/>
            </a:solidFill>
            <a:prstDash val="dash"/>
            <a:round/>
            <a:headEnd/>
            <a:tailEnd type="triangle" w="med" len="med"/>
          </a:ln>
        </p:spPr>
        <p:txBody>
          <a:bodyPr lIns="0" tIns="0" rIns="0" bIns="0">
            <a:spAutoFit/>
          </a:bodyPr>
          <a:lstStyle/>
          <a:p>
            <a:pPr fontAlgn="auto">
              <a:spcBef>
                <a:spcPts val="0"/>
              </a:spcBef>
              <a:spcAft>
                <a:spcPts val="0"/>
              </a:spcAft>
              <a:buClrTx/>
              <a:buFontTx/>
              <a:buNone/>
              <a:defRPr/>
            </a:pPr>
            <a:endParaRPr lang="de-DE" sz="1800" b="0" kern="0">
              <a:solidFill>
                <a:sysClr val="windowText" lastClr="000000"/>
              </a:solidFill>
              <a:latin typeface="Arial" charset="0"/>
            </a:endParaRPr>
          </a:p>
        </p:txBody>
      </p:sp>
      <p:sp>
        <p:nvSpPr>
          <p:cNvPr id="38" name="Line 34"/>
          <p:cNvSpPr>
            <a:spLocks noChangeShapeType="1"/>
          </p:cNvSpPr>
          <p:nvPr/>
        </p:nvSpPr>
        <p:spPr bwMode="auto">
          <a:xfrm flipH="1">
            <a:off x="5891213" y="5459413"/>
            <a:ext cx="431800" cy="1587"/>
          </a:xfrm>
          <a:prstGeom prst="line">
            <a:avLst/>
          </a:prstGeom>
          <a:noFill/>
          <a:ln w="31750">
            <a:solidFill>
              <a:srgbClr val="808080"/>
            </a:solidFill>
            <a:round/>
            <a:headEnd type="triangle" w="med" len="med"/>
            <a:tailEnd type="triangle" w="med" len="med"/>
          </a:ln>
        </p:spPr>
        <p:txBody>
          <a:bodyPr lIns="0" tIns="0" rIns="0" bIns="0">
            <a:spAutoFit/>
          </a:bodyPr>
          <a:lstStyle/>
          <a:p>
            <a:pPr fontAlgn="auto">
              <a:spcBef>
                <a:spcPts val="0"/>
              </a:spcBef>
              <a:spcAft>
                <a:spcPts val="0"/>
              </a:spcAft>
              <a:buClrTx/>
              <a:buFontTx/>
              <a:buNone/>
              <a:defRPr/>
            </a:pPr>
            <a:endParaRPr lang="de-DE" sz="1800" b="0" kern="0">
              <a:solidFill>
                <a:sysClr val="windowText" lastClr="000000"/>
              </a:solidFill>
              <a:latin typeface="Arial" charset="0"/>
            </a:endParaRPr>
          </a:p>
        </p:txBody>
      </p:sp>
      <p:sp>
        <p:nvSpPr>
          <p:cNvPr id="39" name="Line 35"/>
          <p:cNvSpPr>
            <a:spLocks noChangeShapeType="1"/>
          </p:cNvSpPr>
          <p:nvPr/>
        </p:nvSpPr>
        <p:spPr bwMode="auto">
          <a:xfrm flipH="1">
            <a:off x="5891213" y="5748338"/>
            <a:ext cx="503237" cy="0"/>
          </a:xfrm>
          <a:prstGeom prst="line">
            <a:avLst/>
          </a:prstGeom>
          <a:noFill/>
          <a:ln w="31750">
            <a:solidFill>
              <a:srgbClr val="808080"/>
            </a:solidFill>
            <a:prstDash val="dash"/>
            <a:round/>
            <a:headEnd/>
            <a:tailEnd type="triangle" w="med" len="med"/>
          </a:ln>
        </p:spPr>
        <p:txBody>
          <a:bodyPr lIns="0" tIns="0" rIns="0" bIns="0">
            <a:spAutoFit/>
          </a:bodyPr>
          <a:lstStyle/>
          <a:p>
            <a:pPr fontAlgn="auto">
              <a:spcBef>
                <a:spcPts val="0"/>
              </a:spcBef>
              <a:spcAft>
                <a:spcPts val="0"/>
              </a:spcAft>
              <a:buClrTx/>
              <a:buFontTx/>
              <a:buNone/>
              <a:defRPr/>
            </a:pPr>
            <a:endParaRPr lang="de-DE" sz="1800" b="0" kern="0">
              <a:solidFill>
                <a:sysClr val="windowText" lastClr="000000"/>
              </a:solidFill>
              <a:latin typeface="Arial" charset="0"/>
            </a:endParaRPr>
          </a:p>
        </p:txBody>
      </p:sp>
      <p:sp>
        <p:nvSpPr>
          <p:cNvPr id="12308" name="Text Box 36"/>
          <p:cNvSpPr txBox="1">
            <a:spLocks noChangeArrowheads="1"/>
          </p:cNvSpPr>
          <p:nvPr/>
        </p:nvSpPr>
        <p:spPr bwMode="auto">
          <a:xfrm>
            <a:off x="6611938" y="5349875"/>
            <a:ext cx="10795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r>
              <a:rPr lang="en-US" b="0">
                <a:solidFill>
                  <a:srgbClr val="000000"/>
                </a:solidFill>
              </a:rPr>
              <a:t>Assignment</a:t>
            </a:r>
          </a:p>
        </p:txBody>
      </p:sp>
      <p:sp>
        <p:nvSpPr>
          <p:cNvPr id="12309" name="Text Box 38"/>
          <p:cNvSpPr txBox="1">
            <a:spLocks noChangeArrowheads="1"/>
          </p:cNvSpPr>
          <p:nvPr/>
        </p:nvSpPr>
        <p:spPr bwMode="auto">
          <a:xfrm>
            <a:off x="6610350" y="5637213"/>
            <a:ext cx="158432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lIns="0" tIns="0" rIns="0" bIns="0">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F48B00"/>
              </a:buClr>
              <a:buFont typeface="Wingdings" panose="05000000000000000000" pitchFamily="2" charset="2"/>
              <a:defRPr sz="1200" b="1">
                <a:solidFill>
                  <a:schemeClr val="tx1"/>
                </a:solidFill>
                <a:latin typeface="Arial" panose="020B0604020202020204" pitchFamily="34" charset="0"/>
              </a:defRPr>
            </a:lvl9pPr>
          </a:lstStyle>
          <a:p>
            <a:pPr eaLnBrk="1" hangingPunct="1">
              <a:spcBef>
                <a:spcPct val="0"/>
              </a:spcBef>
              <a:buClrTx/>
              <a:buFontTx/>
              <a:buNone/>
            </a:pPr>
            <a:r>
              <a:rPr lang="en-US" b="0">
                <a:solidFill>
                  <a:srgbClr val="000000"/>
                </a:solidFill>
              </a:rPr>
              <a:t>Assignment (optional)</a:t>
            </a:r>
          </a:p>
        </p:txBody>
      </p:sp>
    </p:spTree>
    <p:extLst>
      <p:ext uri="{BB962C8B-B14F-4D97-AF65-F5344CB8AC3E}">
        <p14:creationId xmlns:p14="http://schemas.microsoft.com/office/powerpoint/2010/main" val="1003828453"/>
      </p:ext>
    </p:extLst>
  </p:cSld>
  <p:clrMapOvr>
    <a:masterClrMapping/>
  </p:clrMapOvr>
  <p:timing>
    <p:tnLst>
      <p:par>
        <p:cTn id="1" dur="indefinite" restart="never" nodeType="tmRoot"/>
      </p:par>
    </p:tnLst>
  </p:timing>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APUtemplate-Level_2 (3)</Template>
  <TotalTime>915</TotalTime>
  <Pages>11</Pages>
  <Words>4465</Words>
  <Application>Microsoft Office PowerPoint</Application>
  <PresentationFormat>On-screen Show (4:3)</PresentationFormat>
  <Paragraphs>489</Paragraphs>
  <Slides>45</Slides>
  <Notes>42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 Unicode MS</vt:lpstr>
      <vt:lpstr>ＭＳ Ｐゴシック</vt:lpstr>
      <vt:lpstr>Arial</vt:lpstr>
      <vt:lpstr>Calibri</vt:lpstr>
      <vt:lpstr>Times New Roman</vt:lpstr>
      <vt:lpstr>Wingdings</vt:lpstr>
      <vt:lpstr>UCTI-Template-foundation-level</vt:lpstr>
      <vt:lpstr>PowerPoint Presentation</vt:lpstr>
      <vt:lpstr>Unit Overview</vt:lpstr>
      <vt:lpstr>HCM Organizational Structure</vt:lpstr>
      <vt:lpstr>HCM Enterprise Structure</vt:lpstr>
      <vt:lpstr>GBI 2.0 Enterprise Structure for HCM</vt:lpstr>
      <vt:lpstr>HCM Personnel Structure</vt:lpstr>
      <vt:lpstr>HCM Personnel Structure</vt:lpstr>
      <vt:lpstr>HCM Organizational Plan</vt:lpstr>
      <vt:lpstr>HCM Organizational Plan</vt:lpstr>
      <vt:lpstr>HCM Master Data</vt:lpstr>
      <vt:lpstr>HCM Master Data</vt:lpstr>
      <vt:lpstr>HCM Master Data</vt:lpstr>
      <vt:lpstr>Time Constraints of Infotypes</vt:lpstr>
      <vt:lpstr>Maintenance of Infotype</vt:lpstr>
      <vt:lpstr>Roles</vt:lpstr>
      <vt:lpstr>HCM Processes - Organizational Management</vt:lpstr>
      <vt:lpstr>HCM Processes - Personnel Administration </vt:lpstr>
      <vt:lpstr>HCM Processes - Recruitment</vt:lpstr>
      <vt:lpstr>Recruitment - Organizational Assignment</vt:lpstr>
      <vt:lpstr>Recruitment  -  Applicant Data</vt:lpstr>
      <vt:lpstr>Recruitment - Process</vt:lpstr>
      <vt:lpstr>Recruitment  - Selection Procedures</vt:lpstr>
      <vt:lpstr>HCM Processes - Personnel Development</vt:lpstr>
      <vt:lpstr>Personnel Development - Qualifications</vt:lpstr>
      <vt:lpstr>Personnel Development  - Qualifications Catalog</vt:lpstr>
      <vt:lpstr>Personnel Development - Requirements </vt:lpstr>
      <vt:lpstr>Personnel Development - Profile Matchup</vt:lpstr>
      <vt:lpstr>Personnel Development - Process</vt:lpstr>
      <vt:lpstr>HCM Processes - Talent Management</vt:lpstr>
      <vt:lpstr>Talent Management - Career Planning</vt:lpstr>
      <vt:lpstr>Talent Management - Career Planning (cont.)</vt:lpstr>
      <vt:lpstr>Talent Management - Succession Planning</vt:lpstr>
      <vt:lpstr>Talent Management - Development Plans</vt:lpstr>
      <vt:lpstr>HCM Processes - Performance Management</vt:lpstr>
      <vt:lpstr>Performance Management - Process of Appraisal</vt:lpstr>
      <vt:lpstr>Performance Management - Status</vt:lpstr>
      <vt:lpstr>Performance Management - Appraisal Template</vt:lpstr>
      <vt:lpstr>HCM Processes - Personnel Controlling </vt:lpstr>
      <vt:lpstr>Personnel Controlling - Standard Reports</vt:lpstr>
      <vt:lpstr>Personnel Controlling - HIS</vt:lpstr>
      <vt:lpstr>Personnel Controlling - Manager‘s Desktop</vt:lpstr>
      <vt:lpstr>Personnel Controlling - Ad-hoc Query</vt:lpstr>
      <vt:lpstr>Personnel Controlling - Business Intelligence</vt:lpstr>
      <vt:lpstr>PowerPoint Presentation</vt:lpstr>
      <vt:lpstr>What we will cover next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Nur Khairunnisha Binti Zainal</cp:lastModifiedBy>
  <cp:revision>80</cp:revision>
  <cp:lastPrinted>2018-11-30T03:11:04Z</cp:lastPrinted>
  <dcterms:created xsi:type="dcterms:W3CDTF">2017-09-17T08:56:15Z</dcterms:created>
  <dcterms:modified xsi:type="dcterms:W3CDTF">2019-02-10T11:12:33Z</dcterms:modified>
</cp:coreProperties>
</file>