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9"/>
  </p:notesMasterIdLst>
  <p:handoutMasterIdLst>
    <p:handoutMasterId r:id="rId20"/>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03" r:id="rId17"/>
    <p:sldId id="327" r:id="rId1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1" d="100"/>
          <a:sy n="71" d="100"/>
        </p:scale>
        <p:origin x="690" y="60"/>
      </p:cViewPr>
      <p:guideLst/>
    </p:cSldViewPr>
  </p:slideViewPr>
  <p:notesTextViewPr>
    <p:cViewPr>
      <p:scale>
        <a:sx n="1" d="1"/>
        <a:sy n="1" d="1"/>
      </p:scale>
      <p:origin x="0" y="0"/>
    </p:cViewPr>
  </p:notesTextViewPr>
  <p:sorterViewPr>
    <p:cViewPr varScale="1">
      <p:scale>
        <a:sx n="100" d="100"/>
        <a:sy n="100" d="100"/>
      </p:scale>
      <p:origin x="0" y="-37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1805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2356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9903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ERP - Enterprise Resource Planning - breaks down the traditional barrier that exist within a corporation.  For anyone to benefit from ERP, everyone has to contribute, this is the key to ERP survival.</a:t>
            </a:r>
          </a:p>
          <a:p>
            <a:endParaRPr lang="en-US" smtClean="0"/>
          </a:p>
          <a:p>
            <a:r>
              <a:rPr lang="en-US" smtClean="0"/>
              <a:t>There has to be a common agenda throughout the business.  To get the commitment from everyone, everyone has to believe their needs and objectives are addressed by the plan, learning the tools and techniques to accomplish this is then relatively easy. </a:t>
            </a:r>
          </a:p>
          <a:p>
            <a:endParaRPr lang="de-DE" smtClean="0"/>
          </a:p>
        </p:txBody>
      </p:sp>
    </p:spTree>
    <p:extLst>
      <p:ext uri="{BB962C8B-B14F-4D97-AF65-F5344CB8AC3E}">
        <p14:creationId xmlns:p14="http://schemas.microsoft.com/office/powerpoint/2010/main" val="611235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46281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121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11922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94790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18044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431753" y="5018890"/>
            <a:ext cx="6105996" cy="349869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01" tIns="43871" rIns="89301" bIns="43871"/>
          <a:lstStyle/>
          <a:p>
            <a:endParaRPr lang="de-DE" smtClean="0"/>
          </a:p>
        </p:txBody>
      </p:sp>
    </p:spTree>
    <p:extLst>
      <p:ext uri="{BB962C8B-B14F-4D97-AF65-F5344CB8AC3E}">
        <p14:creationId xmlns:p14="http://schemas.microsoft.com/office/powerpoint/2010/main" val="60122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431753" y="5018890"/>
            <a:ext cx="6105996" cy="349869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301" tIns="43871" rIns="89301" bIns="43871"/>
          <a:lstStyle/>
          <a:p>
            <a:endParaRPr lang="de-DE" smtClean="0"/>
          </a:p>
        </p:txBody>
      </p:sp>
    </p:spTree>
    <p:extLst>
      <p:ext uri="{BB962C8B-B14F-4D97-AF65-F5344CB8AC3E}">
        <p14:creationId xmlns:p14="http://schemas.microsoft.com/office/powerpoint/2010/main" val="70178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586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89799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343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INTRO</a:t>
            </a:r>
            <a:r>
              <a:rPr lang="en-GB" sz="800" baseline="0" dirty="0" smtClean="0">
                <a:latin typeface="Calibri" pitchFamily="34" charset="0"/>
                <a:cs typeface="Calibri" pitchFamily="34" charset="0"/>
              </a:rPr>
              <a:t> TO  </a:t>
            </a:r>
            <a:r>
              <a:rPr lang="en-GB" sz="800" dirty="0" smtClean="0">
                <a:latin typeface="Calibri" pitchFamily="34" charset="0"/>
                <a:cs typeface="Calibri" pitchFamily="34" charset="0"/>
              </a:rPr>
              <a:t>GBI</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INTRODUCTION TO GBI</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smtClean="0"/>
              <a:t>CT104-3-2</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latin typeface="Arial" panose="020B0604020202020204" pitchFamily="34" charset="0"/>
              </a:rPr>
              <a:t>Business Partners</a:t>
            </a:r>
          </a:p>
        </p:txBody>
      </p:sp>
      <p:sp>
        <p:nvSpPr>
          <p:cNvPr id="13315" name="Rectangle 3"/>
          <p:cNvSpPr>
            <a:spLocks noGrp="1" noChangeArrowheads="1"/>
          </p:cNvSpPr>
          <p:nvPr>
            <p:ph type="body" idx="4294967295"/>
          </p:nvPr>
        </p:nvSpPr>
        <p:spPr/>
        <p:txBody>
          <a:bodyPr/>
          <a:lstStyle/>
          <a:p>
            <a:r>
              <a:rPr lang="en-US" smtClean="0">
                <a:latin typeface="Arial" panose="020B0604020202020204" pitchFamily="34" charset="0"/>
              </a:rPr>
              <a:t>Customers (US and Germany)</a:t>
            </a:r>
          </a:p>
          <a:p>
            <a:pPr marL="808038" lvl="1"/>
            <a:endParaRPr lang="en-US" sz="1800" smtClean="0">
              <a:latin typeface="Arial" panose="020B0604020202020204" pitchFamily="34" charset="0"/>
            </a:endParaRPr>
          </a:p>
        </p:txBody>
      </p:sp>
      <p:pic>
        <p:nvPicPr>
          <p:cNvPr id="13316" name="Picture 4" descr="02_Customers_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29" y="2535238"/>
            <a:ext cx="4124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02_Customers_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3042" y="3353268"/>
            <a:ext cx="34861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36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descr="03_Vendors_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3071110"/>
            <a:ext cx="42005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p:cNvSpPr>
          <p:nvPr>
            <p:ph type="title" idx="4294967295"/>
          </p:nvPr>
        </p:nvSpPr>
        <p:spPr/>
        <p:txBody>
          <a:bodyPr/>
          <a:lstStyle/>
          <a:p>
            <a:r>
              <a:rPr lang="en-US" smtClean="0">
                <a:latin typeface="Arial" panose="020B0604020202020204" pitchFamily="34" charset="0"/>
              </a:rPr>
              <a:t>Business Partners</a:t>
            </a:r>
          </a:p>
        </p:txBody>
      </p:sp>
      <p:sp>
        <p:nvSpPr>
          <p:cNvPr id="14340" name="Rectangle 3"/>
          <p:cNvSpPr>
            <a:spLocks noGrp="1" noChangeArrowheads="1"/>
          </p:cNvSpPr>
          <p:nvPr>
            <p:ph type="body" idx="4294967295"/>
          </p:nvPr>
        </p:nvSpPr>
        <p:spPr/>
        <p:txBody>
          <a:bodyPr/>
          <a:lstStyle/>
          <a:p>
            <a:r>
              <a:rPr lang="en-US" smtClean="0">
                <a:latin typeface="Arial" panose="020B0604020202020204" pitchFamily="34" charset="0"/>
              </a:rPr>
              <a:t>Vendors (US and Germany)</a:t>
            </a:r>
          </a:p>
          <a:p>
            <a:pPr marL="808038" lvl="1"/>
            <a:endParaRPr lang="en-US" sz="1800" smtClean="0">
              <a:latin typeface="Arial" panose="020B0604020202020204" pitchFamily="34" charset="0"/>
            </a:endParaRPr>
          </a:p>
        </p:txBody>
      </p:sp>
      <p:pic>
        <p:nvPicPr>
          <p:cNvPr id="14341" name="Picture 7" descr="03_Vendors_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888" y="3071111"/>
            <a:ext cx="42672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172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latin typeface="Arial" panose="020B0604020202020204" pitchFamily="34" charset="0"/>
              </a:rPr>
              <a:t>Business Processes</a:t>
            </a:r>
          </a:p>
        </p:txBody>
      </p:sp>
      <p:sp>
        <p:nvSpPr>
          <p:cNvPr id="15363" name="Rectangle 3"/>
          <p:cNvSpPr>
            <a:spLocks noGrp="1" noChangeArrowheads="1"/>
          </p:cNvSpPr>
          <p:nvPr>
            <p:ph type="body" idx="4294967295"/>
          </p:nvPr>
        </p:nvSpPr>
        <p:spPr>
          <a:xfrm>
            <a:off x="635280" y="1549121"/>
            <a:ext cx="8229600" cy="4525962"/>
          </a:xfrm>
        </p:spPr>
        <p:txBody>
          <a:bodyPr/>
          <a:lstStyle/>
          <a:p>
            <a:pPr>
              <a:tabLst>
                <a:tab pos="1971675" algn="l"/>
              </a:tabLst>
            </a:pPr>
            <a:r>
              <a:rPr lang="en-US" sz="2400" dirty="0" smtClean="0">
                <a:latin typeface="Arial" panose="020B0604020202020204" pitchFamily="34" charset="0"/>
              </a:rPr>
              <a:t>Sell – Fulfillment</a:t>
            </a:r>
          </a:p>
          <a:p>
            <a:pPr>
              <a:tabLst>
                <a:tab pos="1971675" algn="l"/>
              </a:tabLst>
            </a:pPr>
            <a:r>
              <a:rPr lang="en-US" sz="2400" dirty="0" smtClean="0">
                <a:latin typeface="Arial" panose="020B0604020202020204" pitchFamily="34" charset="0"/>
              </a:rPr>
              <a:t>Buy – Procurement</a:t>
            </a:r>
          </a:p>
          <a:p>
            <a:pPr>
              <a:tabLst>
                <a:tab pos="1971675" algn="l"/>
              </a:tabLst>
            </a:pPr>
            <a:r>
              <a:rPr lang="en-US" sz="2400" dirty="0" smtClean="0">
                <a:latin typeface="Arial" panose="020B0604020202020204" pitchFamily="34" charset="0"/>
              </a:rPr>
              <a:t>Make – Production</a:t>
            </a:r>
          </a:p>
          <a:p>
            <a:pPr>
              <a:tabLst>
                <a:tab pos="1971675" algn="l"/>
              </a:tabLst>
            </a:pPr>
            <a:r>
              <a:rPr lang="en-US" sz="2400" dirty="0" smtClean="0">
                <a:latin typeface="Arial" panose="020B0604020202020204" pitchFamily="34" charset="0"/>
              </a:rPr>
              <a:t>Track – Financial Accounting</a:t>
            </a:r>
          </a:p>
          <a:p>
            <a:pPr>
              <a:tabLst>
                <a:tab pos="1971675" algn="l"/>
              </a:tabLst>
            </a:pPr>
            <a:r>
              <a:rPr lang="en-US" sz="2400" dirty="0" smtClean="0">
                <a:latin typeface="Arial" panose="020B0604020202020204" pitchFamily="34" charset="0"/>
              </a:rPr>
              <a:t>Track – Controlling</a:t>
            </a:r>
          </a:p>
          <a:p>
            <a:pPr>
              <a:tabLst>
                <a:tab pos="1971675" algn="l"/>
              </a:tabLst>
            </a:pPr>
            <a:r>
              <a:rPr lang="en-US" sz="2400" dirty="0" smtClean="0">
                <a:latin typeface="Arial" panose="020B0604020202020204" pitchFamily="34" charset="0"/>
              </a:rPr>
              <a:t>People – Human Capital Management</a:t>
            </a:r>
          </a:p>
          <a:p>
            <a:pPr>
              <a:tabLst>
                <a:tab pos="1971675" algn="l"/>
              </a:tabLst>
            </a:pPr>
            <a:r>
              <a:rPr lang="en-US" sz="2400" dirty="0" smtClean="0">
                <a:latin typeface="Arial" panose="020B0604020202020204" pitchFamily="34" charset="0"/>
              </a:rPr>
              <a:t>Store – Inventory and Warehouse Management</a:t>
            </a:r>
          </a:p>
          <a:p>
            <a:pPr>
              <a:tabLst>
                <a:tab pos="1971675" algn="l"/>
              </a:tabLst>
            </a:pPr>
            <a:r>
              <a:rPr lang="en-US" sz="2400" dirty="0" smtClean="0">
                <a:latin typeface="Arial" panose="020B0604020202020204" pitchFamily="34" charset="0"/>
              </a:rPr>
              <a:t>Plan – Material Planning</a:t>
            </a:r>
          </a:p>
          <a:p>
            <a:pPr>
              <a:tabLst>
                <a:tab pos="1971675" algn="l"/>
              </a:tabLst>
            </a:pPr>
            <a:r>
              <a:rPr lang="en-US" sz="2400" dirty="0" smtClean="0">
                <a:latin typeface="Arial" panose="020B0604020202020204" pitchFamily="34" charset="0"/>
              </a:rPr>
              <a:t>Maintain – Enterprise Asset Management</a:t>
            </a:r>
          </a:p>
          <a:p>
            <a:pPr>
              <a:tabLst>
                <a:tab pos="1971675" algn="l"/>
              </a:tabLst>
            </a:pPr>
            <a:r>
              <a:rPr lang="en-US" sz="2400" dirty="0" smtClean="0">
                <a:latin typeface="Arial" panose="020B0604020202020204" pitchFamily="34" charset="0"/>
              </a:rPr>
              <a:t>Service – Customer Service</a:t>
            </a:r>
          </a:p>
          <a:p>
            <a:pPr>
              <a:tabLst>
                <a:tab pos="1971675" algn="l"/>
              </a:tabLst>
            </a:pPr>
            <a:r>
              <a:rPr lang="en-US" sz="2400" dirty="0" smtClean="0">
                <a:latin typeface="Arial" panose="020B0604020202020204" pitchFamily="34" charset="0"/>
              </a:rPr>
              <a:t>Project – Project Management</a:t>
            </a:r>
          </a:p>
        </p:txBody>
      </p:sp>
    </p:spTree>
    <p:extLst>
      <p:ext uri="{BB962C8B-B14F-4D97-AF65-F5344CB8AC3E}">
        <p14:creationId xmlns:p14="http://schemas.microsoft.com/office/powerpoint/2010/main" val="285258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latin typeface="Arial" panose="020B0604020202020204" pitchFamily="34" charset="0"/>
              </a:rPr>
              <a:t>Cross-functional Integration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71600" y="1371600"/>
            <a:ext cx="624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6388" name="Text Box 4"/>
          <p:cNvSpPr txBox="1">
            <a:spLocks noChangeArrowheads="1"/>
          </p:cNvSpPr>
          <p:nvPr/>
        </p:nvSpPr>
        <p:spPr bwMode="auto">
          <a:xfrm>
            <a:off x="7019925" y="6092825"/>
            <a:ext cx="152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50000"/>
              </a:spcBef>
              <a:buClrTx/>
              <a:buFontTx/>
              <a:buNone/>
            </a:pPr>
            <a:r>
              <a:rPr lang="en-US" sz="1000"/>
              <a:t>Source Unknown</a:t>
            </a:r>
          </a:p>
        </p:txBody>
      </p:sp>
    </p:spTree>
    <p:extLst>
      <p:ext uri="{BB962C8B-B14F-4D97-AF65-F5344CB8AC3E}">
        <p14:creationId xmlns:p14="http://schemas.microsoft.com/office/powerpoint/2010/main" val="139872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p:txBody>
          <a:bodyPr/>
          <a:lstStyle/>
          <a:p>
            <a:r>
              <a:rPr lang="en-US" smtClean="0">
                <a:latin typeface="Arial" panose="020B0604020202020204" pitchFamily="34" charset="0"/>
              </a:rPr>
              <a:t>Process Integration</a:t>
            </a:r>
          </a:p>
        </p:txBody>
      </p:sp>
      <p:pic>
        <p:nvPicPr>
          <p:cNvPr id="17411" name="Picture 17" descr="SD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81300"/>
            <a:ext cx="5508625" cy="3327400"/>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7412"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1971675" algn="l"/>
              </a:tabLst>
              <a:defRPr sz="2800" b="1">
                <a:solidFill>
                  <a:schemeClr val="tx1"/>
                </a:solidFill>
                <a:latin typeface="Arial" panose="020B0604020202020204" pitchFamily="34" charset="0"/>
              </a:defRPr>
            </a:lvl1pPr>
            <a:lvl2pPr marL="742950" indent="-285750" eaLnBrk="0" hangingPunct="0">
              <a:tabLst>
                <a:tab pos="1971675" algn="l"/>
              </a:tabLst>
              <a:defRPr sz="2800" b="1">
                <a:solidFill>
                  <a:schemeClr val="tx1"/>
                </a:solidFill>
                <a:latin typeface="Arial" panose="020B0604020202020204" pitchFamily="34" charset="0"/>
              </a:defRPr>
            </a:lvl2pPr>
            <a:lvl3pPr marL="1143000" indent="-228600" eaLnBrk="0" hangingPunct="0">
              <a:tabLst>
                <a:tab pos="1971675" algn="l"/>
              </a:tabLst>
              <a:defRPr sz="2800" b="1">
                <a:solidFill>
                  <a:schemeClr val="tx1"/>
                </a:solidFill>
                <a:latin typeface="Arial" panose="020B0604020202020204" pitchFamily="34" charset="0"/>
              </a:defRPr>
            </a:lvl3pPr>
            <a:lvl4pPr marL="1600200" indent="-228600" eaLnBrk="0" hangingPunct="0">
              <a:tabLst>
                <a:tab pos="1971675" algn="l"/>
              </a:tabLst>
              <a:defRPr sz="2800" b="1">
                <a:solidFill>
                  <a:schemeClr val="tx1"/>
                </a:solidFill>
                <a:latin typeface="Arial" panose="020B0604020202020204" pitchFamily="34" charset="0"/>
              </a:defRPr>
            </a:lvl4pPr>
            <a:lvl5pPr marL="2057400" indent="-228600" eaLnBrk="0" hangingPunct="0">
              <a:tabLst>
                <a:tab pos="1971675" algn="l"/>
              </a:tabLst>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Order-to-Cash Process</a:t>
            </a:r>
          </a:p>
          <a:p>
            <a:pPr lvl="1">
              <a:buClrTx/>
              <a:buFontTx/>
              <a:buChar char="-"/>
            </a:pPr>
            <a:r>
              <a:rPr lang="en-US" sz="1800" b="0"/>
              <a:t>Sales and Distribution (SD)</a:t>
            </a:r>
          </a:p>
          <a:p>
            <a:pPr lvl="1">
              <a:buClrTx/>
              <a:buFontTx/>
              <a:buChar char="-"/>
            </a:pPr>
            <a:r>
              <a:rPr lang="en-US" sz="1800" b="0"/>
              <a:t>Materials Management (MM)</a:t>
            </a:r>
          </a:p>
          <a:p>
            <a:pPr lvl="1">
              <a:buClrTx/>
              <a:buFontTx/>
              <a:buChar char="-"/>
            </a:pPr>
            <a:r>
              <a:rPr lang="en-US" sz="1800" b="0"/>
              <a:t>Financial Accounting (FI)</a:t>
            </a:r>
          </a:p>
        </p:txBody>
      </p:sp>
    </p:spTree>
    <p:extLst>
      <p:ext uri="{BB962C8B-B14F-4D97-AF65-F5344CB8AC3E}">
        <p14:creationId xmlns:p14="http://schemas.microsoft.com/office/powerpoint/2010/main" val="333781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latin typeface="Arial" panose="020B0604020202020204" pitchFamily="34" charset="0"/>
              </a:rPr>
              <a:t>Process Integration</a:t>
            </a:r>
          </a:p>
        </p:txBody>
      </p:sp>
      <p:sp>
        <p:nvSpPr>
          <p:cNvPr id="18435"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1971675" algn="l"/>
              </a:tabLst>
              <a:defRPr sz="2800" b="1">
                <a:solidFill>
                  <a:schemeClr val="tx1"/>
                </a:solidFill>
                <a:latin typeface="Arial" panose="020B0604020202020204" pitchFamily="34" charset="0"/>
              </a:defRPr>
            </a:lvl1pPr>
            <a:lvl2pPr marL="742950" indent="-285750" eaLnBrk="0" hangingPunct="0">
              <a:tabLst>
                <a:tab pos="1971675" algn="l"/>
              </a:tabLst>
              <a:defRPr sz="2800" b="1">
                <a:solidFill>
                  <a:schemeClr val="tx1"/>
                </a:solidFill>
                <a:latin typeface="Arial" panose="020B0604020202020204" pitchFamily="34" charset="0"/>
              </a:defRPr>
            </a:lvl2pPr>
            <a:lvl3pPr marL="1143000" indent="-228600" eaLnBrk="0" hangingPunct="0">
              <a:tabLst>
                <a:tab pos="1971675" algn="l"/>
              </a:tabLst>
              <a:defRPr sz="2800" b="1">
                <a:solidFill>
                  <a:schemeClr val="tx1"/>
                </a:solidFill>
                <a:latin typeface="Arial" panose="020B0604020202020204" pitchFamily="34" charset="0"/>
              </a:defRPr>
            </a:lvl3pPr>
            <a:lvl4pPr marL="1600200" indent="-228600" eaLnBrk="0" hangingPunct="0">
              <a:tabLst>
                <a:tab pos="1971675" algn="l"/>
              </a:tabLst>
              <a:defRPr sz="2800" b="1">
                <a:solidFill>
                  <a:schemeClr val="tx1"/>
                </a:solidFill>
                <a:latin typeface="Arial" panose="020B0604020202020204" pitchFamily="34" charset="0"/>
              </a:defRPr>
            </a:lvl4pPr>
            <a:lvl5pPr marL="2057400" indent="-228600" eaLnBrk="0" hangingPunct="0">
              <a:tabLst>
                <a:tab pos="1971675" algn="l"/>
              </a:tabLst>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tabLst>
                <a:tab pos="1971675" algn="l"/>
              </a:tabLst>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Procure-to-Cash Process</a:t>
            </a:r>
          </a:p>
          <a:p>
            <a:pPr lvl="1">
              <a:buClrTx/>
              <a:buFontTx/>
              <a:buChar char="-"/>
            </a:pPr>
            <a:r>
              <a:rPr lang="en-US" sz="1800" b="0"/>
              <a:t>Materials Management (MM)</a:t>
            </a:r>
          </a:p>
          <a:p>
            <a:pPr lvl="1">
              <a:buClrTx/>
              <a:buFontTx/>
              <a:buChar char="-"/>
            </a:pPr>
            <a:r>
              <a:rPr lang="en-US" sz="1800" b="0"/>
              <a:t>Financial Accounting (FI)</a:t>
            </a:r>
          </a:p>
        </p:txBody>
      </p:sp>
      <p:pic>
        <p:nvPicPr>
          <p:cNvPr id="18436" name="Picture 5" descr="MM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67013"/>
            <a:ext cx="5903913" cy="332581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72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C374A7FD-6E95-483D-B366-CDB341AB23B7}" type="slidenum">
              <a:rPr lang="en-GB" smtClean="0"/>
              <a:t>16</a:t>
            </a:fld>
            <a:r>
              <a:rPr lang="en-GB" dirty="0" smtClean="0"/>
              <a:t> of 20</a:t>
            </a:r>
            <a:endParaRPr lang="en-GB" dirty="0"/>
          </a:p>
        </p:txBody>
      </p:sp>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rPr>
              <a:t>What we will cover next</a:t>
            </a:r>
            <a:endParaRPr lang="en-US" dirty="0"/>
          </a:p>
        </p:txBody>
      </p:sp>
      <p:sp>
        <p:nvSpPr>
          <p:cNvPr id="3" name="Content Placeholder 2"/>
          <p:cNvSpPr>
            <a:spLocks noGrp="1"/>
          </p:cNvSpPr>
          <p:nvPr>
            <p:ph idx="1"/>
          </p:nvPr>
        </p:nvSpPr>
        <p:spPr/>
        <p:txBody>
          <a:bodyPr/>
          <a:lstStyle/>
          <a:p>
            <a:r>
              <a:rPr lang="en-US" dirty="0" smtClean="0"/>
              <a:t>SAP </a:t>
            </a:r>
            <a:r>
              <a:rPr lang="en-US" smtClean="0"/>
              <a:t>GUI navigation</a:t>
            </a:r>
          </a:p>
          <a:p>
            <a:r>
              <a:rPr lang="en-US" smtClean="0"/>
              <a:t>Fulfillment</a:t>
            </a:r>
            <a:endParaRPr lang="en-US" dirty="0"/>
          </a:p>
        </p:txBody>
      </p:sp>
    </p:spTree>
    <p:extLst>
      <p:ext uri="{BB962C8B-B14F-4D97-AF65-F5344CB8AC3E}">
        <p14:creationId xmlns:p14="http://schemas.microsoft.com/office/powerpoint/2010/main" val="346759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latin typeface="Arial" panose="020B0604020202020204" pitchFamily="34" charset="0"/>
              </a:rPr>
              <a:t>Course Overview</a:t>
            </a:r>
          </a:p>
        </p:txBody>
      </p:sp>
      <p:sp>
        <p:nvSpPr>
          <p:cNvPr id="5123" name="Rectangle 3"/>
          <p:cNvSpPr>
            <a:spLocks noGrp="1" noChangeArrowheads="1"/>
          </p:cNvSpPr>
          <p:nvPr>
            <p:ph type="body" idx="4294967295"/>
          </p:nvPr>
        </p:nvSpPr>
        <p:spPr>
          <a:xfrm>
            <a:off x="485775" y="1417638"/>
            <a:ext cx="8229600" cy="4525962"/>
          </a:xfrm>
        </p:spPr>
        <p:txBody>
          <a:bodyPr/>
          <a:lstStyle/>
          <a:p>
            <a:r>
              <a:rPr lang="en-US" sz="2000" dirty="0" smtClean="0">
                <a:latin typeface="Arial" panose="020B0604020202020204" pitchFamily="34" charset="0"/>
              </a:rPr>
              <a:t>Introduction to SAP</a:t>
            </a:r>
          </a:p>
          <a:p>
            <a:r>
              <a:rPr lang="en-US" sz="2000" dirty="0" smtClean="0">
                <a:latin typeface="Arial" panose="020B0604020202020204" pitchFamily="34" charset="0"/>
              </a:rPr>
              <a:t>Navigation</a:t>
            </a:r>
          </a:p>
          <a:p>
            <a:r>
              <a:rPr lang="en-US" sz="2000" dirty="0" smtClean="0">
                <a:latin typeface="Arial" panose="020B0604020202020204" pitchFamily="34" charset="0"/>
              </a:rPr>
              <a:t>Introduction to GBI</a:t>
            </a:r>
          </a:p>
          <a:p>
            <a:r>
              <a:rPr lang="en-US" sz="2000" dirty="0" smtClean="0">
                <a:latin typeface="Arial" panose="020B0604020202020204" pitchFamily="34" charset="0"/>
              </a:rPr>
              <a:t>Sales &amp; Distribution</a:t>
            </a:r>
          </a:p>
          <a:p>
            <a:r>
              <a:rPr lang="en-US" sz="2000" dirty="0" smtClean="0">
                <a:latin typeface="Arial" panose="020B0604020202020204" pitchFamily="34" charset="0"/>
              </a:rPr>
              <a:t>Materials Management</a:t>
            </a:r>
          </a:p>
          <a:p>
            <a:r>
              <a:rPr lang="en-US" sz="2000" dirty="0" smtClean="0">
                <a:latin typeface="Arial" panose="020B0604020202020204" pitchFamily="34" charset="0"/>
              </a:rPr>
              <a:t>Production Planning</a:t>
            </a:r>
          </a:p>
          <a:p>
            <a:r>
              <a:rPr lang="en-US" sz="2000" dirty="0" smtClean="0">
                <a:latin typeface="Arial" panose="020B0604020202020204" pitchFamily="34" charset="0"/>
              </a:rPr>
              <a:t>Financial Accounting </a:t>
            </a:r>
          </a:p>
          <a:p>
            <a:r>
              <a:rPr lang="en-US" sz="2000" dirty="0" smtClean="0">
                <a:latin typeface="Arial" panose="020B0604020202020204" pitchFamily="34" charset="0"/>
              </a:rPr>
              <a:t>Controlling</a:t>
            </a:r>
          </a:p>
          <a:p>
            <a:r>
              <a:rPr lang="en-US" sz="2000" dirty="0" smtClean="0">
                <a:latin typeface="Arial" panose="020B0604020202020204" pitchFamily="34" charset="0"/>
              </a:rPr>
              <a:t>Human Capital Management</a:t>
            </a:r>
          </a:p>
          <a:p>
            <a:r>
              <a:rPr lang="en-US" sz="2000" dirty="0" smtClean="0">
                <a:latin typeface="Arial" panose="020B0604020202020204" pitchFamily="34" charset="0"/>
              </a:rPr>
              <a:t>Warehouse Management</a:t>
            </a:r>
          </a:p>
          <a:p>
            <a:r>
              <a:rPr lang="en-US" sz="2000" dirty="0" smtClean="0">
                <a:latin typeface="Arial" panose="020B0604020202020204" pitchFamily="34" charset="0"/>
              </a:rPr>
              <a:t>Project System</a:t>
            </a:r>
            <a:endParaRPr lang="de-DE" sz="2000" dirty="0" smtClean="0">
              <a:latin typeface="Arial" panose="020B0604020202020204" pitchFamily="34" charset="0"/>
            </a:endParaRPr>
          </a:p>
        </p:txBody>
      </p:sp>
    </p:spTree>
    <p:extLst>
      <p:ext uri="{BB962C8B-B14F-4D97-AF65-F5344CB8AC3E}">
        <p14:creationId xmlns:p14="http://schemas.microsoft.com/office/powerpoint/2010/main" val="447362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latin typeface="Arial" panose="020B0604020202020204" pitchFamily="34" charset="0"/>
              </a:rPr>
              <a:t>Unit Overview</a:t>
            </a:r>
          </a:p>
        </p:txBody>
      </p:sp>
      <p:sp>
        <p:nvSpPr>
          <p:cNvPr id="6147" name="Rectangle 3"/>
          <p:cNvSpPr>
            <a:spLocks noGrp="1" noChangeArrowheads="1"/>
          </p:cNvSpPr>
          <p:nvPr>
            <p:ph type="body" idx="4294967295"/>
          </p:nvPr>
        </p:nvSpPr>
        <p:spPr/>
        <p:txBody>
          <a:bodyPr/>
          <a:lstStyle/>
          <a:p>
            <a:r>
              <a:rPr lang="en-US" smtClean="0">
                <a:latin typeface="Arial" panose="020B0604020202020204" pitchFamily="34" charset="0"/>
              </a:rPr>
              <a:t>Global Bike Group</a:t>
            </a:r>
          </a:p>
          <a:p>
            <a:r>
              <a:rPr lang="en-US" smtClean="0">
                <a:latin typeface="Arial" panose="020B0604020202020204" pitchFamily="34" charset="0"/>
              </a:rPr>
              <a:t>Organizational Structure</a:t>
            </a:r>
          </a:p>
          <a:p>
            <a:r>
              <a:rPr lang="en-US" smtClean="0">
                <a:latin typeface="Arial" panose="020B0604020202020204" pitchFamily="34" charset="0"/>
              </a:rPr>
              <a:t>Products</a:t>
            </a:r>
          </a:p>
          <a:p>
            <a:r>
              <a:rPr lang="en-US" smtClean="0">
                <a:latin typeface="Arial" panose="020B0604020202020204" pitchFamily="34" charset="0"/>
              </a:rPr>
              <a:t>Business Partners</a:t>
            </a:r>
          </a:p>
          <a:p>
            <a:r>
              <a:rPr lang="en-US" smtClean="0">
                <a:latin typeface="Arial" panose="020B0604020202020204" pitchFamily="34" charset="0"/>
              </a:rPr>
              <a:t>Business Processes</a:t>
            </a:r>
          </a:p>
        </p:txBody>
      </p:sp>
    </p:spTree>
    <p:extLst>
      <p:ext uri="{BB962C8B-B14F-4D97-AF65-F5344CB8AC3E}">
        <p14:creationId xmlns:p14="http://schemas.microsoft.com/office/powerpoint/2010/main" val="1543512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latin typeface="Arial" panose="020B0604020202020204" pitchFamily="34" charset="0"/>
              </a:rPr>
              <a:t>Global Bike Group</a:t>
            </a:r>
          </a:p>
        </p:txBody>
      </p:sp>
      <p:sp>
        <p:nvSpPr>
          <p:cNvPr id="7171" name="Rectangle 3"/>
          <p:cNvSpPr>
            <a:spLocks noGrp="1" noChangeArrowheads="1"/>
          </p:cNvSpPr>
          <p:nvPr>
            <p:ph type="body" idx="4294967295"/>
          </p:nvPr>
        </p:nvSpPr>
        <p:spPr/>
        <p:txBody>
          <a:bodyPr/>
          <a:lstStyle/>
          <a:p>
            <a:r>
              <a:rPr lang="en-US" smtClean="0">
                <a:latin typeface="Arial" panose="020B0604020202020204" pitchFamily="34" charset="0"/>
              </a:rPr>
              <a:t>Background:</a:t>
            </a:r>
          </a:p>
          <a:p>
            <a:pPr marL="808038" lvl="1"/>
            <a:r>
              <a:rPr lang="en-US" sz="1800" smtClean="0">
                <a:latin typeface="Arial" panose="020B0604020202020204" pitchFamily="34" charset="0"/>
              </a:rPr>
              <a:t>Global concern using full ERP capabilities</a:t>
            </a:r>
          </a:p>
          <a:p>
            <a:pPr marL="808038" lvl="1"/>
            <a:r>
              <a:rPr lang="en-US" sz="1800" smtClean="0">
                <a:latin typeface="Arial" panose="020B0604020202020204" pitchFamily="34" charset="0"/>
              </a:rPr>
              <a:t>Consists of two companies located in the US and in Germany</a:t>
            </a:r>
          </a:p>
          <a:p>
            <a:r>
              <a:rPr lang="en-US" smtClean="0">
                <a:latin typeface="Arial" panose="020B0604020202020204" pitchFamily="34" charset="0"/>
              </a:rPr>
              <a:t>History:</a:t>
            </a:r>
          </a:p>
          <a:p>
            <a:pPr marL="808038" lvl="1"/>
            <a:r>
              <a:rPr lang="en-US" sz="1800" b="1" i="1" smtClean="0">
                <a:latin typeface="Arial" panose="020B0604020202020204" pitchFamily="34" charset="0"/>
              </a:rPr>
              <a:t>John Davis</a:t>
            </a:r>
            <a:r>
              <a:rPr lang="en-US" sz="1800" smtClean="0">
                <a:latin typeface="Arial" panose="020B0604020202020204" pitchFamily="34" charset="0"/>
              </a:rPr>
              <a:t> won numerous mountain bike championships in the US</a:t>
            </a:r>
          </a:p>
          <a:p>
            <a:pPr marL="808038" lvl="1"/>
            <a:r>
              <a:rPr lang="en-US" sz="1800" smtClean="0">
                <a:latin typeface="Arial" panose="020B0604020202020204" pitchFamily="34" charset="0"/>
              </a:rPr>
              <a:t>In 1990, started his own mountain bike company (Frankenstein Bikes)</a:t>
            </a:r>
          </a:p>
          <a:p>
            <a:pPr marL="808038" lvl="1"/>
            <a:r>
              <a:rPr lang="en-US" sz="1800" b="1" i="1" smtClean="0">
                <a:latin typeface="Arial" panose="020B0604020202020204" pitchFamily="34" charset="0"/>
              </a:rPr>
              <a:t>Peter Schwarz</a:t>
            </a:r>
            <a:r>
              <a:rPr lang="en-US" sz="1800" smtClean="0">
                <a:latin typeface="Arial" panose="020B0604020202020204" pitchFamily="34" charset="0"/>
              </a:rPr>
              <a:t> grew up on road bikes in the Black Forest, Germany</a:t>
            </a:r>
          </a:p>
          <a:p>
            <a:pPr marL="808038" lvl="1"/>
            <a:r>
              <a:rPr lang="en-US" sz="1800" smtClean="0">
                <a:latin typeface="Arial" panose="020B0604020202020204" pitchFamily="34" charset="0"/>
              </a:rPr>
              <a:t>As a student, he engineered ultra-light composite frames</a:t>
            </a:r>
          </a:p>
          <a:p>
            <a:pPr marL="808038" lvl="1"/>
            <a:r>
              <a:rPr lang="en-US" sz="1800" smtClean="0">
                <a:latin typeface="Arial" panose="020B0604020202020204" pitchFamily="34" charset="0"/>
              </a:rPr>
              <a:t>In 1993, started his own bike frame company (Heidelberg Composites)</a:t>
            </a:r>
          </a:p>
          <a:p>
            <a:pPr marL="808038" lvl="1"/>
            <a:r>
              <a:rPr lang="en-US" sz="1800" smtClean="0">
                <a:latin typeface="Arial" panose="020B0604020202020204" pitchFamily="34" charset="0"/>
              </a:rPr>
              <a:t>Both met in 2000</a:t>
            </a:r>
          </a:p>
          <a:p>
            <a:pPr marL="808038" lvl="1"/>
            <a:r>
              <a:rPr lang="en-US" sz="1800" smtClean="0">
                <a:latin typeface="Arial" panose="020B0604020202020204" pitchFamily="34" charset="0"/>
              </a:rPr>
              <a:t>In 2001, merged to form Global Bike Inc.</a:t>
            </a:r>
          </a:p>
        </p:txBody>
      </p:sp>
    </p:spTree>
    <p:extLst>
      <p:ext uri="{BB962C8B-B14F-4D97-AF65-F5344CB8AC3E}">
        <p14:creationId xmlns:p14="http://schemas.microsoft.com/office/powerpoint/2010/main" val="259163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8881" y="180509"/>
            <a:ext cx="7042150" cy="1143000"/>
          </a:xfrm>
        </p:spPr>
        <p:txBody>
          <a:bodyPr/>
          <a:lstStyle/>
          <a:p>
            <a:r>
              <a:rPr lang="en-US" dirty="0" smtClean="0">
                <a:latin typeface="Arial" panose="020B0604020202020204" pitchFamily="34" charset="0"/>
              </a:rPr>
              <a:t>Global Bike Group</a:t>
            </a:r>
          </a:p>
        </p:txBody>
      </p:sp>
      <p:sp>
        <p:nvSpPr>
          <p:cNvPr id="8195" name="Rectangle 3"/>
          <p:cNvSpPr>
            <a:spLocks noGrp="1" noChangeArrowheads="1"/>
          </p:cNvSpPr>
          <p:nvPr>
            <p:ph type="body" idx="4294967295"/>
          </p:nvPr>
        </p:nvSpPr>
        <p:spPr>
          <a:xfrm>
            <a:off x="594940" y="1323509"/>
            <a:ext cx="8229600" cy="4525962"/>
          </a:xfrm>
        </p:spPr>
        <p:txBody>
          <a:bodyPr/>
          <a:lstStyle/>
          <a:p>
            <a:r>
              <a:rPr lang="en-US" sz="2800" dirty="0" smtClean="0">
                <a:latin typeface="Arial" panose="020B0604020202020204" pitchFamily="34" charset="0"/>
              </a:rPr>
              <a:t>Strategy:</a:t>
            </a:r>
          </a:p>
          <a:p>
            <a:pPr marL="808038" lvl="1"/>
            <a:r>
              <a:rPr lang="en-US" sz="1600" dirty="0" smtClean="0">
                <a:latin typeface="Arial" panose="020B0604020202020204" pitchFamily="34" charset="0"/>
              </a:rPr>
              <a:t>John and Peter are Co-CEOs</a:t>
            </a:r>
          </a:p>
          <a:p>
            <a:pPr marL="808038" lvl="1"/>
            <a:r>
              <a:rPr lang="en-US" sz="1600" dirty="0" smtClean="0">
                <a:latin typeface="Arial" panose="020B0604020202020204" pitchFamily="34" charset="0"/>
              </a:rPr>
              <a:t>John is responsible for (in terms of reporting)</a:t>
            </a:r>
          </a:p>
          <a:p>
            <a:pPr lvl="2"/>
            <a:r>
              <a:rPr lang="en-US" sz="2000" dirty="0" smtClean="0">
                <a:latin typeface="Arial" panose="020B0604020202020204" pitchFamily="34" charset="0"/>
              </a:rPr>
              <a:t>Sales, Marketing, Service and Support, IT, Finance, and Human Resources</a:t>
            </a:r>
          </a:p>
          <a:p>
            <a:pPr lvl="2"/>
            <a:r>
              <a:rPr lang="en-US" sz="2000" dirty="0" smtClean="0">
                <a:latin typeface="Arial" panose="020B0604020202020204" pitchFamily="34" charset="0"/>
              </a:rPr>
              <a:t>sells products and brings in money</a:t>
            </a:r>
          </a:p>
          <a:p>
            <a:pPr marL="808038" lvl="1"/>
            <a:r>
              <a:rPr lang="en-US" sz="1600" dirty="0" smtClean="0">
                <a:latin typeface="Arial" panose="020B0604020202020204" pitchFamily="34" charset="0"/>
              </a:rPr>
              <a:t>Peter is responsible for</a:t>
            </a:r>
          </a:p>
          <a:p>
            <a:pPr lvl="2"/>
            <a:r>
              <a:rPr lang="en-US" sz="2000" dirty="0" smtClean="0">
                <a:latin typeface="Arial" panose="020B0604020202020204" pitchFamily="34" charset="0"/>
              </a:rPr>
              <a:t>Research, Design, Procurement, and Manufacturing Groups</a:t>
            </a:r>
          </a:p>
          <a:p>
            <a:pPr lvl="2"/>
            <a:r>
              <a:rPr lang="en-US" sz="2000" dirty="0" smtClean="0">
                <a:latin typeface="Arial" panose="020B0604020202020204" pitchFamily="34" charset="0"/>
              </a:rPr>
              <a:t>builds products and spends money</a:t>
            </a:r>
          </a:p>
          <a:p>
            <a:pPr marL="808038" lvl="1"/>
            <a:r>
              <a:rPr lang="en-US" sz="1600" dirty="0" smtClean="0">
                <a:latin typeface="Arial" panose="020B0604020202020204" pitchFamily="34" charset="0"/>
              </a:rPr>
              <a:t>World-class bicycle company serving both the professional and “</a:t>
            </a:r>
            <a:r>
              <a:rPr lang="en-US" sz="1600" dirty="0" err="1" smtClean="0">
                <a:latin typeface="Arial" panose="020B0604020202020204" pitchFamily="34" charset="0"/>
              </a:rPr>
              <a:t>prosumer</a:t>
            </a:r>
            <a:r>
              <a:rPr lang="en-US" sz="1600" dirty="0" smtClean="0">
                <a:latin typeface="Arial" panose="020B0604020202020204" pitchFamily="34" charset="0"/>
              </a:rPr>
              <a:t>” in touring and off-road racing. </a:t>
            </a:r>
          </a:p>
          <a:p>
            <a:pPr marL="808038" lvl="1"/>
            <a:r>
              <a:rPr lang="en-US" sz="1600" dirty="0" smtClean="0">
                <a:latin typeface="Arial" panose="020B0604020202020204" pitchFamily="34" charset="0"/>
              </a:rPr>
              <a:t>Focus on:</a:t>
            </a:r>
          </a:p>
          <a:p>
            <a:pPr lvl="2"/>
            <a:r>
              <a:rPr lang="en-US" sz="2000" dirty="0" smtClean="0">
                <a:latin typeface="Arial" panose="020B0604020202020204" pitchFamily="34" charset="0"/>
              </a:rPr>
              <a:t>Quality</a:t>
            </a:r>
          </a:p>
          <a:p>
            <a:pPr lvl="2"/>
            <a:r>
              <a:rPr lang="en-US" sz="2000" dirty="0" smtClean="0">
                <a:latin typeface="Arial" panose="020B0604020202020204" pitchFamily="34" charset="0"/>
              </a:rPr>
              <a:t>Toughness</a:t>
            </a:r>
          </a:p>
          <a:p>
            <a:pPr lvl="2"/>
            <a:r>
              <a:rPr lang="en-US" sz="2000" dirty="0" smtClean="0">
                <a:latin typeface="Arial" panose="020B0604020202020204" pitchFamily="34" charset="0"/>
              </a:rPr>
              <a:t>Performance </a:t>
            </a:r>
          </a:p>
        </p:txBody>
      </p:sp>
    </p:spTree>
    <p:extLst>
      <p:ext uri="{BB962C8B-B14F-4D97-AF65-F5344CB8AC3E}">
        <p14:creationId xmlns:p14="http://schemas.microsoft.com/office/powerpoint/2010/main" val="164733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latin typeface="Arial" panose="020B0604020202020204" pitchFamily="34" charset="0"/>
              </a:rPr>
              <a:t>Organizational Structure (Overview)</a:t>
            </a:r>
          </a:p>
        </p:txBody>
      </p:sp>
      <p:sp>
        <p:nvSpPr>
          <p:cNvPr id="9219" name="Rectangle 5"/>
          <p:cNvSpPr>
            <a:spLocks noChangeArrowheads="1"/>
          </p:cNvSpPr>
          <p:nvPr/>
        </p:nvSpPr>
        <p:spPr bwMode="white">
          <a:xfrm>
            <a:off x="3067050" y="1711325"/>
            <a:ext cx="19796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Group</a:t>
            </a:r>
            <a:endParaRPr lang="de-DE" sz="1600">
              <a:ea typeface="Arial Unicode MS" panose="020B0604020202020204" pitchFamily="34" charset="-128"/>
              <a:cs typeface="Arial Unicode MS" panose="020B0604020202020204" pitchFamily="34" charset="-128"/>
            </a:endParaRPr>
          </a:p>
        </p:txBody>
      </p:sp>
      <p:sp>
        <p:nvSpPr>
          <p:cNvPr id="9220" name="Line 10"/>
          <p:cNvSpPr>
            <a:spLocks noChangeShapeType="1"/>
          </p:cNvSpPr>
          <p:nvPr/>
        </p:nvSpPr>
        <p:spPr bwMode="white">
          <a:xfrm>
            <a:off x="2120900" y="3294063"/>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1" name="Rectangle 5"/>
          <p:cNvSpPr>
            <a:spLocks noChangeArrowheads="1"/>
          </p:cNvSpPr>
          <p:nvPr/>
        </p:nvSpPr>
        <p:spPr bwMode="white">
          <a:xfrm>
            <a:off x="1328738" y="3582988"/>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9222" name="Rectangle 5"/>
          <p:cNvSpPr>
            <a:spLocks noChangeArrowheads="1"/>
          </p:cNvSpPr>
          <p:nvPr/>
        </p:nvSpPr>
        <p:spPr bwMode="white">
          <a:xfrm>
            <a:off x="4425950" y="3582988"/>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9223" name="Line 8"/>
          <p:cNvSpPr>
            <a:spLocks noChangeShapeType="1"/>
          </p:cNvSpPr>
          <p:nvPr/>
        </p:nvSpPr>
        <p:spPr bwMode="white">
          <a:xfrm>
            <a:off x="2120900" y="32940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4" name="Line 8"/>
          <p:cNvSpPr>
            <a:spLocks noChangeShapeType="1"/>
          </p:cNvSpPr>
          <p:nvPr/>
        </p:nvSpPr>
        <p:spPr bwMode="white">
          <a:xfrm>
            <a:off x="5937250" y="32940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5" name="Line 8"/>
          <p:cNvSpPr>
            <a:spLocks noChangeShapeType="1"/>
          </p:cNvSpPr>
          <p:nvPr/>
        </p:nvSpPr>
        <p:spPr bwMode="white">
          <a:xfrm>
            <a:off x="4065588" y="2070100"/>
            <a:ext cx="1587" cy="1214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6" name="Rectangle 5"/>
          <p:cNvSpPr>
            <a:spLocks noChangeArrowheads="1"/>
          </p:cNvSpPr>
          <p:nvPr/>
        </p:nvSpPr>
        <p:spPr bwMode="white">
          <a:xfrm>
            <a:off x="4629150" y="2276475"/>
            <a:ext cx="1868488"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400">
                <a:ea typeface="Arial Unicode MS" panose="020B0604020202020204" pitchFamily="34" charset="-128"/>
                <a:cs typeface="Arial Unicode MS" panose="020B0604020202020204" pitchFamily="34" charset="-128"/>
              </a:rPr>
              <a:t>Co-CEO John Davis</a:t>
            </a:r>
            <a:endParaRPr lang="de-DE" sz="1400">
              <a:ea typeface="Arial Unicode MS" panose="020B0604020202020204" pitchFamily="34" charset="-128"/>
              <a:cs typeface="Arial Unicode MS" panose="020B0604020202020204" pitchFamily="34" charset="-128"/>
            </a:endParaRPr>
          </a:p>
        </p:txBody>
      </p:sp>
      <p:sp>
        <p:nvSpPr>
          <p:cNvPr id="9227" name="Line 10"/>
          <p:cNvSpPr>
            <a:spLocks noChangeShapeType="1"/>
          </p:cNvSpPr>
          <p:nvPr/>
        </p:nvSpPr>
        <p:spPr bwMode="white">
          <a:xfrm>
            <a:off x="4067175" y="2420938"/>
            <a:ext cx="576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28" name="Rectangle 5"/>
          <p:cNvSpPr>
            <a:spLocks noChangeArrowheads="1"/>
          </p:cNvSpPr>
          <p:nvPr/>
        </p:nvSpPr>
        <p:spPr bwMode="white">
          <a:xfrm>
            <a:off x="4649788" y="2708275"/>
            <a:ext cx="2138362"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400">
                <a:ea typeface="Arial Unicode MS" panose="020B0604020202020204" pitchFamily="34" charset="-128"/>
                <a:cs typeface="Arial Unicode MS" panose="020B0604020202020204" pitchFamily="34" charset="-128"/>
              </a:rPr>
              <a:t>Co-CEO Peter Schwarz</a:t>
            </a:r>
            <a:endParaRPr lang="de-DE" sz="1400">
              <a:ea typeface="Arial Unicode MS" panose="020B0604020202020204" pitchFamily="34" charset="-128"/>
              <a:cs typeface="Arial Unicode MS" panose="020B0604020202020204" pitchFamily="34" charset="-128"/>
            </a:endParaRPr>
          </a:p>
        </p:txBody>
      </p:sp>
      <p:sp>
        <p:nvSpPr>
          <p:cNvPr id="9229" name="Line 10"/>
          <p:cNvSpPr>
            <a:spLocks noChangeShapeType="1"/>
          </p:cNvSpPr>
          <p:nvPr/>
        </p:nvSpPr>
        <p:spPr bwMode="white">
          <a:xfrm>
            <a:off x="4081463" y="2852738"/>
            <a:ext cx="576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0" name="Line 8"/>
          <p:cNvSpPr>
            <a:spLocks noChangeShapeType="1"/>
          </p:cNvSpPr>
          <p:nvPr/>
        </p:nvSpPr>
        <p:spPr bwMode="white">
          <a:xfrm>
            <a:off x="2122488" y="39322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1" name="Line 10"/>
          <p:cNvSpPr>
            <a:spLocks noChangeShapeType="1"/>
          </p:cNvSpPr>
          <p:nvPr/>
        </p:nvSpPr>
        <p:spPr bwMode="white">
          <a:xfrm>
            <a:off x="1011238" y="4221163"/>
            <a:ext cx="2408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2" name="Line 8"/>
          <p:cNvSpPr>
            <a:spLocks noChangeShapeType="1"/>
          </p:cNvSpPr>
          <p:nvPr/>
        </p:nvSpPr>
        <p:spPr bwMode="white">
          <a:xfrm>
            <a:off x="1011238"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3" name="Rectangle 5"/>
          <p:cNvSpPr>
            <a:spLocks noChangeArrowheads="1"/>
          </p:cNvSpPr>
          <p:nvPr/>
        </p:nvSpPr>
        <p:spPr bwMode="white">
          <a:xfrm>
            <a:off x="611188" y="4508500"/>
            <a:ext cx="7921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9234" name="Line 8"/>
          <p:cNvSpPr>
            <a:spLocks noChangeShapeType="1"/>
          </p:cNvSpPr>
          <p:nvPr/>
        </p:nvSpPr>
        <p:spPr bwMode="white">
          <a:xfrm>
            <a:off x="212407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5" name="Rectangle 5"/>
          <p:cNvSpPr>
            <a:spLocks noChangeArrowheads="1"/>
          </p:cNvSpPr>
          <p:nvPr/>
        </p:nvSpPr>
        <p:spPr bwMode="white">
          <a:xfrm>
            <a:off x="1735138" y="4508500"/>
            <a:ext cx="7715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Miami</a:t>
            </a:r>
            <a:endParaRPr lang="de-DE" sz="1600">
              <a:ea typeface="Arial Unicode MS" panose="020B0604020202020204" pitchFamily="34" charset="-128"/>
              <a:cs typeface="Arial Unicode MS" panose="020B0604020202020204" pitchFamily="34" charset="-128"/>
            </a:endParaRPr>
          </a:p>
        </p:txBody>
      </p:sp>
      <p:sp>
        <p:nvSpPr>
          <p:cNvPr id="9236" name="Line 8"/>
          <p:cNvSpPr>
            <a:spLocks noChangeShapeType="1"/>
          </p:cNvSpPr>
          <p:nvPr/>
        </p:nvSpPr>
        <p:spPr bwMode="white">
          <a:xfrm>
            <a:off x="341947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7" name="Rectangle 5"/>
          <p:cNvSpPr>
            <a:spLocks noChangeArrowheads="1"/>
          </p:cNvSpPr>
          <p:nvPr/>
        </p:nvSpPr>
        <p:spPr bwMode="white">
          <a:xfrm>
            <a:off x="2809875" y="4508500"/>
            <a:ext cx="1185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San Diego</a:t>
            </a:r>
            <a:endParaRPr lang="de-DE" sz="1600">
              <a:ea typeface="Arial Unicode MS" panose="020B0604020202020204" pitchFamily="34" charset="-128"/>
              <a:cs typeface="Arial Unicode MS" panose="020B0604020202020204" pitchFamily="34" charset="-128"/>
            </a:endParaRPr>
          </a:p>
        </p:txBody>
      </p:sp>
      <p:sp>
        <p:nvSpPr>
          <p:cNvPr id="9238" name="Line 8"/>
          <p:cNvSpPr>
            <a:spLocks noChangeShapeType="1"/>
          </p:cNvSpPr>
          <p:nvPr/>
        </p:nvSpPr>
        <p:spPr bwMode="white">
          <a:xfrm>
            <a:off x="5970588" y="39322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39" name="Line 10"/>
          <p:cNvSpPr>
            <a:spLocks noChangeShapeType="1"/>
          </p:cNvSpPr>
          <p:nvPr/>
        </p:nvSpPr>
        <p:spPr bwMode="white">
          <a:xfrm>
            <a:off x="5219700" y="4221163"/>
            <a:ext cx="15843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0" name="Line 8"/>
          <p:cNvSpPr>
            <a:spLocks noChangeShapeType="1"/>
          </p:cNvSpPr>
          <p:nvPr/>
        </p:nvSpPr>
        <p:spPr bwMode="white">
          <a:xfrm>
            <a:off x="5219700"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1" name="Rectangle 5"/>
          <p:cNvSpPr>
            <a:spLocks noChangeArrowheads="1"/>
          </p:cNvSpPr>
          <p:nvPr/>
        </p:nvSpPr>
        <p:spPr bwMode="white">
          <a:xfrm>
            <a:off x="4570413" y="4508500"/>
            <a:ext cx="124301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9242" name="Line 8"/>
          <p:cNvSpPr>
            <a:spLocks noChangeShapeType="1"/>
          </p:cNvSpPr>
          <p:nvPr/>
        </p:nvSpPr>
        <p:spPr bwMode="white">
          <a:xfrm>
            <a:off x="6804025" y="4221163"/>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9243" name="Rectangle 5"/>
          <p:cNvSpPr>
            <a:spLocks noChangeArrowheads="1"/>
          </p:cNvSpPr>
          <p:nvPr/>
        </p:nvSpPr>
        <p:spPr bwMode="white">
          <a:xfrm>
            <a:off x="6294438" y="4519613"/>
            <a:ext cx="1084262"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Hamburg</a:t>
            </a:r>
            <a:endParaRPr lang="de-DE" sz="1600">
              <a:ea typeface="Arial Unicode MS" panose="020B0604020202020204" pitchFamily="34" charset="-128"/>
              <a:cs typeface="Arial Unicode MS" panose="020B0604020202020204" pitchFamily="34" charset="-128"/>
            </a:endParaRPr>
          </a:p>
        </p:txBody>
      </p:sp>
      <p:sp>
        <p:nvSpPr>
          <p:cNvPr id="9244" name="Rectangle 5"/>
          <p:cNvSpPr>
            <a:spLocks noChangeArrowheads="1"/>
          </p:cNvSpPr>
          <p:nvPr/>
        </p:nvSpPr>
        <p:spPr bwMode="white">
          <a:xfrm>
            <a:off x="7732713" y="1714500"/>
            <a:ext cx="754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Concern</a:t>
            </a:r>
            <a:endParaRPr lang="de-DE" sz="1200" b="0">
              <a:ea typeface="Arial Unicode MS" panose="020B0604020202020204" pitchFamily="34" charset="-128"/>
              <a:cs typeface="Arial Unicode MS" panose="020B0604020202020204" pitchFamily="34" charset="-128"/>
            </a:endParaRPr>
          </a:p>
        </p:txBody>
      </p:sp>
      <p:sp>
        <p:nvSpPr>
          <p:cNvPr id="9245" name="Rectangle 5"/>
          <p:cNvSpPr>
            <a:spLocks noChangeArrowheads="1"/>
          </p:cNvSpPr>
          <p:nvPr/>
        </p:nvSpPr>
        <p:spPr bwMode="white">
          <a:xfrm>
            <a:off x="7550150" y="3597275"/>
            <a:ext cx="947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Companies</a:t>
            </a:r>
            <a:endParaRPr lang="de-DE" sz="1200" b="0">
              <a:ea typeface="Arial Unicode MS" panose="020B0604020202020204" pitchFamily="34" charset="-128"/>
              <a:cs typeface="Arial Unicode MS" panose="020B0604020202020204" pitchFamily="34" charset="-128"/>
            </a:endParaRPr>
          </a:p>
        </p:txBody>
      </p:sp>
      <p:sp>
        <p:nvSpPr>
          <p:cNvPr id="9246" name="Rectangle 5"/>
          <p:cNvSpPr>
            <a:spLocks noChangeArrowheads="1"/>
          </p:cNvSpPr>
          <p:nvPr/>
        </p:nvSpPr>
        <p:spPr bwMode="white">
          <a:xfrm>
            <a:off x="7642225" y="4581525"/>
            <a:ext cx="830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Locations</a:t>
            </a:r>
            <a:endParaRPr lang="de-DE"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13002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latin typeface="Arial" panose="020B0604020202020204" pitchFamily="34" charset="0"/>
              </a:rPr>
              <a:t>Organizational Structure (Human Resources)</a:t>
            </a:r>
          </a:p>
        </p:txBody>
      </p:sp>
      <p:sp>
        <p:nvSpPr>
          <p:cNvPr id="10243"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Employees (US and Germany)</a:t>
            </a:r>
          </a:p>
        </p:txBody>
      </p:sp>
      <p:pic>
        <p:nvPicPr>
          <p:cNvPr id="10244" name="Picture 33" descr="04_Employees_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3141663"/>
            <a:ext cx="4876800" cy="30702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32" descr="04_Employees_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450" y="1773238"/>
            <a:ext cx="3744913" cy="2633662"/>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57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smtClean="0">
                <a:latin typeface="Arial" panose="020B0604020202020204" pitchFamily="34" charset="0"/>
              </a:rPr>
              <a:t>Products</a:t>
            </a:r>
          </a:p>
        </p:txBody>
      </p:sp>
      <p:sp>
        <p:nvSpPr>
          <p:cNvPr id="11267" name="Rectangle 3"/>
          <p:cNvSpPr>
            <a:spLocks noGrp="1" noChangeArrowheads="1"/>
          </p:cNvSpPr>
          <p:nvPr>
            <p:ph type="body" idx="4294967295"/>
          </p:nvPr>
        </p:nvSpPr>
        <p:spPr>
          <a:xfrm>
            <a:off x="539750" y="1268413"/>
            <a:ext cx="3816350" cy="4857750"/>
          </a:xfrm>
        </p:spPr>
        <p:txBody>
          <a:bodyPr/>
          <a:lstStyle/>
          <a:p>
            <a:r>
              <a:rPr lang="en-US" smtClean="0">
                <a:latin typeface="Arial" panose="020B0604020202020204" pitchFamily="34" charset="0"/>
              </a:rPr>
              <a:t>Trading Goods</a:t>
            </a:r>
          </a:p>
          <a:p>
            <a:pPr marL="808038" lvl="1"/>
            <a:r>
              <a:rPr lang="en-US" sz="1800" smtClean="0">
                <a:latin typeface="Arial" panose="020B0604020202020204" pitchFamily="34" charset="0"/>
              </a:rPr>
              <a:t>Accessories</a:t>
            </a:r>
          </a:p>
          <a:p>
            <a:pPr marL="1216025" lvl="2"/>
            <a:r>
              <a:rPr lang="en-US" smtClean="0">
                <a:latin typeface="Arial" panose="020B0604020202020204" pitchFamily="34" charset="0"/>
              </a:rPr>
              <a:t>Safety Gear</a:t>
            </a:r>
          </a:p>
          <a:p>
            <a:pPr marL="1216025" lvl="2"/>
            <a:r>
              <a:rPr lang="en-US" smtClean="0">
                <a:latin typeface="Arial" panose="020B0604020202020204" pitchFamily="34" charset="0"/>
              </a:rPr>
              <a:t>Other</a:t>
            </a:r>
          </a:p>
          <a:p>
            <a:pPr marL="808038" lvl="1"/>
            <a:endParaRPr lang="en-US" sz="1800" smtClean="0">
              <a:latin typeface="Arial" panose="020B0604020202020204" pitchFamily="34" charset="0"/>
            </a:endParaRPr>
          </a:p>
        </p:txBody>
      </p:sp>
      <p:pic>
        <p:nvPicPr>
          <p:cNvPr id="11268" name="Picture 4" descr="01_Materials_T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636838"/>
            <a:ext cx="25050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3"/>
          <p:cNvSpPr>
            <a:spLocks noChangeArrowheads="1"/>
          </p:cNvSpPr>
          <p:nvPr/>
        </p:nvSpPr>
        <p:spPr bwMode="auto">
          <a:xfrm>
            <a:off x="4500563" y="1268413"/>
            <a:ext cx="38163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808038"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Raw Materials</a:t>
            </a:r>
          </a:p>
          <a:p>
            <a:pPr lvl="1">
              <a:buClrTx/>
              <a:buFontTx/>
              <a:buChar char="-"/>
            </a:pPr>
            <a:endParaRPr lang="en-US" sz="1800" b="0"/>
          </a:p>
        </p:txBody>
      </p:sp>
      <p:pic>
        <p:nvPicPr>
          <p:cNvPr id="11270" name="Picture 6" descr="01_Materials_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3" y="1700213"/>
            <a:ext cx="301148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721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smtClean="0">
                <a:latin typeface="Arial" panose="020B0604020202020204" pitchFamily="34" charset="0"/>
              </a:rPr>
              <a:t>Products</a:t>
            </a:r>
          </a:p>
        </p:txBody>
      </p:sp>
      <p:sp>
        <p:nvSpPr>
          <p:cNvPr id="12291" name="Rectangle 3"/>
          <p:cNvSpPr>
            <a:spLocks noGrp="1" noChangeArrowheads="1"/>
          </p:cNvSpPr>
          <p:nvPr>
            <p:ph type="body" idx="4294967295"/>
          </p:nvPr>
        </p:nvSpPr>
        <p:spPr>
          <a:xfrm>
            <a:off x="539750" y="1268413"/>
            <a:ext cx="7993063" cy="4857750"/>
          </a:xfrm>
        </p:spPr>
        <p:txBody>
          <a:bodyPr/>
          <a:lstStyle/>
          <a:p>
            <a:r>
              <a:rPr lang="en-US" smtClean="0">
                <a:latin typeface="Arial" panose="020B0604020202020204" pitchFamily="34" charset="0"/>
              </a:rPr>
              <a:t>Semi-Finished Goods</a:t>
            </a:r>
          </a:p>
          <a:p>
            <a:endParaRPr lang="en-US" smtClean="0">
              <a:latin typeface="Arial" panose="020B0604020202020204" pitchFamily="34" charset="0"/>
            </a:endParaRPr>
          </a:p>
          <a:p>
            <a:endParaRPr lang="en-US" smtClean="0">
              <a:latin typeface="Arial" panose="020B0604020202020204" pitchFamily="34" charset="0"/>
            </a:endParaRPr>
          </a:p>
          <a:p>
            <a:r>
              <a:rPr lang="en-US" smtClean="0">
                <a:latin typeface="Arial" panose="020B0604020202020204" pitchFamily="34" charset="0"/>
              </a:rPr>
              <a:t>Finished Goods</a:t>
            </a:r>
          </a:p>
          <a:p>
            <a:pPr marL="808038" lvl="1"/>
            <a:r>
              <a:rPr lang="en-US" sz="1800" smtClean="0">
                <a:latin typeface="Arial" panose="020B0604020202020204" pitchFamily="34" charset="0"/>
              </a:rPr>
              <a:t>Touring Bikes (Deluxe, Professional) in three colors</a:t>
            </a:r>
          </a:p>
          <a:p>
            <a:pPr marL="808038" lvl="1"/>
            <a:r>
              <a:rPr lang="en-US" sz="1800" smtClean="0">
                <a:latin typeface="Arial" panose="020B0604020202020204" pitchFamily="34" charset="0"/>
              </a:rPr>
              <a:t>Off-Road Bikes (Men, Women)</a:t>
            </a:r>
          </a:p>
          <a:p>
            <a:pPr marL="808038" lvl="1"/>
            <a:endParaRPr lang="en-US" sz="1800" smtClean="0">
              <a:latin typeface="Arial" panose="020B0604020202020204" pitchFamily="34" charset="0"/>
            </a:endParaRPr>
          </a:p>
        </p:txBody>
      </p:sp>
      <p:pic>
        <p:nvPicPr>
          <p:cNvPr id="12292" name="Picture 7" descr="01_Materials_S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858963"/>
            <a:ext cx="35528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8" descr="01_Materials_F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053" y="4502058"/>
            <a:ext cx="35433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785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876</TotalTime>
  <Pages>11</Pages>
  <Words>460</Words>
  <Application>Microsoft Office PowerPoint</Application>
  <PresentationFormat>On-screen Show (4:3)</PresentationFormat>
  <Paragraphs>115</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ＭＳ Ｐゴシック</vt:lpstr>
      <vt:lpstr>Arial</vt:lpstr>
      <vt:lpstr>Calibri</vt:lpstr>
      <vt:lpstr>Wingdings</vt:lpstr>
      <vt:lpstr>UCTI-Template-foundation-level</vt:lpstr>
      <vt:lpstr>PowerPoint Presentation</vt:lpstr>
      <vt:lpstr>Course Overview</vt:lpstr>
      <vt:lpstr>Unit Overview</vt:lpstr>
      <vt:lpstr>Global Bike Group</vt:lpstr>
      <vt:lpstr>Global Bike Group</vt:lpstr>
      <vt:lpstr>Organizational Structure (Overview)</vt:lpstr>
      <vt:lpstr>Organizational Structure (Human Resources)</vt:lpstr>
      <vt:lpstr>Products</vt:lpstr>
      <vt:lpstr>Products</vt:lpstr>
      <vt:lpstr>Business Partners</vt:lpstr>
      <vt:lpstr>Business Partners</vt:lpstr>
      <vt:lpstr>Business Processes</vt:lpstr>
      <vt:lpstr>Cross-functional Integration</vt:lpstr>
      <vt:lpstr>Process Integration</vt:lpstr>
      <vt:lpstr>Process Integration</vt:lpstr>
      <vt:lpstr>PowerPoint Presentation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69</cp:revision>
  <cp:lastPrinted>2018-11-30T02:32:32Z</cp:lastPrinted>
  <dcterms:created xsi:type="dcterms:W3CDTF">2017-09-17T08:56:15Z</dcterms:created>
  <dcterms:modified xsi:type="dcterms:W3CDTF">2019-02-10T11:04:29Z</dcterms:modified>
</cp:coreProperties>
</file>