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59"/>
  </p:notesMasterIdLst>
  <p:handoutMasterIdLst>
    <p:handoutMasterId r:id="rId60"/>
  </p:handoutMasterIdLst>
  <p:sldIdLst>
    <p:sldId id="256" r:id="rId2"/>
    <p:sldId id="260" r:id="rId3"/>
    <p:sldId id="259" r:id="rId4"/>
    <p:sldId id="261" r:id="rId5"/>
    <p:sldId id="262" r:id="rId6"/>
    <p:sldId id="263" r:id="rId7"/>
    <p:sldId id="269" r:id="rId8"/>
    <p:sldId id="270" r:id="rId9"/>
    <p:sldId id="271" r:id="rId10"/>
    <p:sldId id="272" r:id="rId11"/>
    <p:sldId id="273" r:id="rId12"/>
    <p:sldId id="274" r:id="rId13"/>
    <p:sldId id="275" r:id="rId14"/>
    <p:sldId id="276" r:id="rId15"/>
    <p:sldId id="277" r:id="rId16"/>
    <p:sldId id="278"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76" autoAdjust="0"/>
    <p:restoredTop sz="94702" autoAdjust="0"/>
  </p:normalViewPr>
  <p:slideViewPr>
    <p:cSldViewPr snapToGrid="0">
      <p:cViewPr varScale="1">
        <p:scale>
          <a:sx n="71" d="100"/>
          <a:sy n="71" d="100"/>
        </p:scale>
        <p:origin x="1452" y="60"/>
      </p:cViewPr>
      <p:guideLst/>
    </p:cSldViewPr>
  </p:slideViewPr>
  <p:notesTextViewPr>
    <p:cViewPr>
      <p:scale>
        <a:sx n="1" d="1"/>
        <a:sy n="1" d="1"/>
      </p:scale>
      <p:origin x="0" y="0"/>
    </p:cViewPr>
  </p:notesTextViewPr>
  <p:sorterViewPr>
    <p:cViewPr varScale="1">
      <p:scale>
        <a:sx n="100" d="100"/>
        <a:sy n="100" d="100"/>
      </p:scale>
      <p:origin x="0" y="-1771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ABD47F-B01A-4C0D-8395-C02BEA752B64}"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412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C8C0C52-44E2-4B45-9A4D-49A570D99419}"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4074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help.sap.com/saphelp_470/helpdata/EN/cb/7f941a43b711d189410000e829fbbd/content.ht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help.sap.com/saphelp_470/helpdata/EN/cb/7f93cc43b711d189410000e829fbbd/content.ht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32206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368550" y="198438"/>
            <a:ext cx="3944938" cy="2959100"/>
          </a:xfrm>
          <a:ln/>
        </p:spPr>
      </p:sp>
      <p:sp>
        <p:nvSpPr>
          <p:cNvPr id="35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Item Categories</a:t>
            </a:r>
          </a:p>
          <a:p>
            <a:r>
              <a:rPr lang="en-US" smtClean="0"/>
              <a:t>Stock Item – place a reservation and removed from stock when needed</a:t>
            </a:r>
          </a:p>
          <a:p>
            <a:r>
              <a:rPr lang="en-US" smtClean="0"/>
              <a:t>Non-Stock Item – Purchase Requisition will need to be created for the item</a:t>
            </a:r>
          </a:p>
          <a:p>
            <a:r>
              <a:rPr lang="en-US" smtClean="0"/>
              <a:t>Document Item – CAD drawing, Engineering Documents, etc</a:t>
            </a:r>
          </a:p>
          <a:p>
            <a:endParaRPr lang="de-DE" smtClean="0"/>
          </a:p>
        </p:txBody>
      </p:sp>
    </p:spTree>
    <p:extLst>
      <p:ext uri="{BB962C8B-B14F-4D97-AF65-F5344CB8AC3E}">
        <p14:creationId xmlns:p14="http://schemas.microsoft.com/office/powerpoint/2010/main" val="3678326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2368550" y="198438"/>
            <a:ext cx="3944938" cy="2959100"/>
          </a:xfrm>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Routings enable you to plan the production of </a:t>
            </a:r>
            <a:r>
              <a:rPr lang="en-US" b="1" smtClean="0"/>
              <a:t>materials</a:t>
            </a:r>
            <a:r>
              <a:rPr lang="en-US" smtClean="0"/>
              <a:t> (products). Therefore, routings are used as a template for production orders and run schedules as well as a basis for product costing. </a:t>
            </a:r>
          </a:p>
          <a:p>
            <a:endParaRPr lang="en-US" smtClean="0"/>
          </a:p>
          <a:p>
            <a:r>
              <a:rPr lang="en-US" smtClean="0"/>
              <a:t>A routing is a description of which </a:t>
            </a:r>
            <a:r>
              <a:rPr lang="en-US" b="1" smtClean="0"/>
              <a:t>operations</a:t>
            </a:r>
            <a:r>
              <a:rPr lang="en-US" smtClean="0"/>
              <a:t> (process steps) have to be carried out and in which order to produce a </a:t>
            </a:r>
            <a:r>
              <a:rPr lang="en-US" b="1" smtClean="0"/>
              <a:t>material</a:t>
            </a:r>
            <a:r>
              <a:rPr lang="en-US" smtClean="0"/>
              <a:t> (product). As well as information about the </a:t>
            </a:r>
            <a:r>
              <a:rPr lang="en-US" b="1" smtClean="0"/>
              <a:t>operations</a:t>
            </a:r>
            <a:r>
              <a:rPr lang="en-US" smtClean="0"/>
              <a:t> and the order in which they are carried out, a routing also contains details about the work centers at which they are carried out as well as about the required </a:t>
            </a:r>
            <a:r>
              <a:rPr lang="en-US" b="1" smtClean="0"/>
              <a:t>production resources and tools</a:t>
            </a:r>
            <a:r>
              <a:rPr lang="en-US" smtClean="0"/>
              <a:t> (includes jigs and fixtures). </a:t>
            </a:r>
            <a:r>
              <a:rPr lang="en-US" b="1" smtClean="0"/>
              <a:t>Standard values</a:t>
            </a:r>
            <a:r>
              <a:rPr lang="en-US" smtClean="0"/>
              <a:t> for the execution of individual operations are also saved in routings.</a:t>
            </a:r>
          </a:p>
          <a:p>
            <a:endParaRPr lang="en-US" smtClean="0"/>
          </a:p>
          <a:p>
            <a:r>
              <a:rPr lang="en-US" smtClean="0"/>
              <a:t>In a routing you plan</a:t>
            </a:r>
          </a:p>
          <a:p>
            <a:r>
              <a:rPr lang="en-US" smtClean="0"/>
              <a:t>- The </a:t>
            </a:r>
            <a:r>
              <a:rPr lang="en-US" b="1" smtClean="0"/>
              <a:t>operations</a:t>
            </a:r>
            <a:r>
              <a:rPr lang="en-US" smtClean="0"/>
              <a:t> (work steps) to be carried out during production</a:t>
            </a:r>
          </a:p>
          <a:p>
            <a:r>
              <a:rPr lang="en-US" smtClean="0"/>
              <a:t>- The activities to be performed in the operations as a basis for determining dates, capacity requirements, and costs</a:t>
            </a:r>
          </a:p>
          <a:p>
            <a:r>
              <a:rPr lang="en-US" smtClean="0"/>
              <a:t>- The use of materials during production</a:t>
            </a:r>
          </a:p>
          <a:p>
            <a:r>
              <a:rPr lang="en-US" smtClean="0"/>
              <a:t>- The use of work centers</a:t>
            </a:r>
          </a:p>
          <a:p>
            <a:r>
              <a:rPr lang="en-US" smtClean="0"/>
              <a:t>- The quality checks to be carried out during production</a:t>
            </a:r>
          </a:p>
          <a:p>
            <a:endParaRPr lang="en-US" smtClean="0"/>
          </a:p>
          <a:p>
            <a:endParaRPr lang="de-DE" smtClean="0"/>
          </a:p>
        </p:txBody>
      </p:sp>
    </p:spTree>
    <p:extLst>
      <p:ext uri="{BB962C8B-B14F-4D97-AF65-F5344CB8AC3E}">
        <p14:creationId xmlns:p14="http://schemas.microsoft.com/office/powerpoint/2010/main" val="2338658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2368550" y="198438"/>
            <a:ext cx="3944938" cy="2959100"/>
          </a:xfrm>
          <a:ln/>
        </p:spPr>
      </p:sp>
      <p:sp>
        <p:nvSpPr>
          <p:cNvPr id="399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517237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2368550" y="198438"/>
            <a:ext cx="3944938" cy="2959100"/>
          </a:xfrm>
          <a:ln/>
        </p:spPr>
      </p:sp>
      <p:sp>
        <p:nvSpPr>
          <p:cNvPr id="419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0793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2368550" y="198438"/>
            <a:ext cx="3944938" cy="2959100"/>
          </a:xfrm>
          <a:ln/>
        </p:spPr>
      </p:sp>
      <p:sp>
        <p:nvSpPr>
          <p:cNvPr id="440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44036"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Operations are carried out at a work center. In the SAP system </a:t>
            </a:r>
            <a:r>
              <a:rPr lang="en-US" sz="900" b="0" i="1"/>
              <a:t>work centers</a:t>
            </a:r>
            <a:r>
              <a:rPr lang="en-US" sz="900" b="0"/>
              <a:t> are business objects that can represent the following real work centers, for example:</a:t>
            </a:r>
          </a:p>
          <a:p>
            <a:r>
              <a:rPr lang="en-US" sz="900" b="0"/>
              <a:t>- Machines, machine groups</a:t>
            </a:r>
          </a:p>
          <a:p>
            <a:r>
              <a:rPr lang="en-US" sz="900" b="0"/>
              <a:t>- Production lines</a:t>
            </a:r>
          </a:p>
          <a:p>
            <a:r>
              <a:rPr lang="en-US" sz="900" b="0"/>
              <a:t>- Assembly work centers</a:t>
            </a:r>
          </a:p>
          <a:p>
            <a:r>
              <a:rPr lang="en-US" sz="900" b="0"/>
              <a:t>- Employees, groups of employees</a:t>
            </a:r>
            <a:endParaRPr lang="en-US" sz="900"/>
          </a:p>
          <a:p>
            <a:r>
              <a:rPr lang="en-US" sz="900"/>
              <a:t>Use</a:t>
            </a:r>
          </a:p>
          <a:p>
            <a:r>
              <a:rPr lang="en-US" sz="900" b="0"/>
              <a:t>Together with bills of material and routings, work centers belong to the most important master data in the production planning and control system. Work centers are used in task list operations and work orders. Task lists are for example routings, maintenance task lists, inspection plans and standard networks. Work orders are created for production, quality assurance, plant maintenance and for the Project System as networks.</a:t>
            </a:r>
          </a:p>
          <a:p>
            <a:endParaRPr lang="de-DE" sz="900" b="0"/>
          </a:p>
        </p:txBody>
      </p:sp>
    </p:spTree>
    <p:extLst>
      <p:ext uri="{BB962C8B-B14F-4D97-AF65-F5344CB8AC3E}">
        <p14:creationId xmlns:p14="http://schemas.microsoft.com/office/powerpoint/2010/main" val="695308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2368550" y="198438"/>
            <a:ext cx="3944938" cy="295910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b="1" smtClean="0"/>
              <a:t>Data in work centers is used for</a:t>
            </a:r>
          </a:p>
          <a:p>
            <a:r>
              <a:rPr lang="en-US" smtClean="0"/>
              <a:t>- Scheduling - Operating times and formulas are entered in the work center, so that the duration of an operation can be calculated. </a:t>
            </a:r>
          </a:p>
          <a:p>
            <a:r>
              <a:rPr lang="en-US" smtClean="0"/>
              <a:t>- Costing - Formulas are entered in the work center, so that the costs of an operation can be calculated. A work center is also assigned to a cost center. </a:t>
            </a:r>
          </a:p>
          <a:p>
            <a:r>
              <a:rPr lang="en-US" smtClean="0"/>
              <a:t>- Capacity planning - The available capacity and formulas for calculating capacity requirements are entered in the work center. </a:t>
            </a:r>
          </a:p>
          <a:p>
            <a:r>
              <a:rPr lang="en-US" smtClean="0"/>
              <a:t>- Simplifying operation maintenance - Various default values for operations can be entered in the work center</a:t>
            </a:r>
          </a:p>
          <a:p>
            <a:endParaRPr lang="en-US" smtClean="0"/>
          </a:p>
          <a:p>
            <a:endParaRPr lang="de-DE" smtClean="0"/>
          </a:p>
        </p:txBody>
      </p:sp>
    </p:spTree>
    <p:extLst>
      <p:ext uri="{BB962C8B-B14F-4D97-AF65-F5344CB8AC3E}">
        <p14:creationId xmlns:p14="http://schemas.microsoft.com/office/powerpoint/2010/main" val="76014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368550" y="198438"/>
            <a:ext cx="3944938" cy="29591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49156"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Aggregate forecasts of a group of similar products are generally more accurate than individual forecasts of the individual products that make up the group.</a:t>
            </a:r>
          </a:p>
        </p:txBody>
      </p:sp>
    </p:spTree>
    <p:extLst>
      <p:ext uri="{BB962C8B-B14F-4D97-AF65-F5344CB8AC3E}">
        <p14:creationId xmlns:p14="http://schemas.microsoft.com/office/powerpoint/2010/main" val="298809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2368550" y="198438"/>
            <a:ext cx="3944938" cy="29591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51204"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Reyovac Batteries</a:t>
            </a:r>
          </a:p>
          <a:p>
            <a:endParaRPr lang="en-US" sz="900" b="0"/>
          </a:p>
          <a:p>
            <a:r>
              <a:rPr lang="en-US" sz="900" b="0"/>
              <a:t>Constant Production building up On-hand inventory</a:t>
            </a:r>
          </a:p>
          <a:p>
            <a:r>
              <a:rPr lang="en-US" sz="900" b="0"/>
              <a:t>90% of battery sales are in Nov and Dec for christmas</a:t>
            </a:r>
            <a:endParaRPr lang="de-DE" sz="900" b="0"/>
          </a:p>
        </p:txBody>
      </p:sp>
    </p:spTree>
    <p:extLst>
      <p:ext uri="{BB962C8B-B14F-4D97-AF65-F5344CB8AC3E}">
        <p14:creationId xmlns:p14="http://schemas.microsoft.com/office/powerpoint/2010/main" val="3258032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2368550" y="198438"/>
            <a:ext cx="3944938" cy="2959100"/>
          </a:xfrm>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2174317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2368550" y="198438"/>
            <a:ext cx="3944938" cy="29591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40004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2368550" y="198438"/>
            <a:ext cx="3944938" cy="2959100"/>
          </a:xfrm>
          <a:ln/>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de-DE" smtClean="0"/>
              <a:t>Repetitive- process manufacturing- powder, food, etc..</a:t>
            </a:r>
          </a:p>
        </p:txBody>
      </p:sp>
    </p:spTree>
    <p:extLst>
      <p:ext uri="{BB962C8B-B14F-4D97-AF65-F5344CB8AC3E}">
        <p14:creationId xmlns:p14="http://schemas.microsoft.com/office/powerpoint/2010/main" val="4282660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2368550" y="198438"/>
            <a:ext cx="3944938" cy="29591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Supply chain planning, to a large degree, starts with forecasting. Matching supply and demand is an important goal for most firms and is at the heart of operational planning. It is also of significant importance as the overly optimistic Cisco found in 2001 when it took a $2.2 Billion inventory write-down because of their ability to “forecast demand with near-scientific precision” 1. Since most production systems can’t respond to consumer demand instantaneously, some estimate, or </a:t>
            </a:r>
            <a:r>
              <a:rPr lang="en-US" i="1" smtClean="0"/>
              <a:t>forecast, </a:t>
            </a:r>
            <a:r>
              <a:rPr lang="en-US" smtClean="0"/>
              <a:t>of future demand is required so that the efficient and effective operational plans can be made. </a:t>
            </a:r>
          </a:p>
          <a:p>
            <a:endParaRPr lang="en-US" smtClean="0"/>
          </a:p>
          <a:p>
            <a:r>
              <a:rPr lang="en-US" smtClean="0"/>
              <a:t>Forecasts are always wrong, but some are “more wrong” than others. Forecasting the demand for innovative products, fashion goods, and the like is generally more difficult than forecasting demand for more “commodity-like” products that are sold on a daily basis. Aggregate forecasts of a group of similar products are generally more accurate than individual forecasts of the individual products that make up the group. Finally, the longer the forecast into the future, the less reliable the forecast will be. </a:t>
            </a:r>
          </a:p>
          <a:p>
            <a:endParaRPr lang="de-DE" smtClean="0"/>
          </a:p>
        </p:txBody>
      </p:sp>
    </p:spTree>
    <p:extLst>
      <p:ext uri="{BB962C8B-B14F-4D97-AF65-F5344CB8AC3E}">
        <p14:creationId xmlns:p14="http://schemas.microsoft.com/office/powerpoint/2010/main" val="1840228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2368550" y="198438"/>
            <a:ext cx="3944938" cy="29591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93935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2368550" y="198438"/>
            <a:ext cx="3944938" cy="29591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61444" name="Rectangle 4"/>
          <p:cNvSpPr>
            <a:spLocks noChangeArrowheads="1"/>
          </p:cNvSpPr>
          <p:nvPr/>
        </p:nvSpPr>
        <p:spPr bwMode="auto">
          <a:xfrm>
            <a:off x="554038" y="3379788"/>
            <a:ext cx="758348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A more recent proposal to fix forecast errors is to use </a:t>
            </a:r>
            <a:r>
              <a:rPr lang="en-US" sz="900" b="0" i="1"/>
              <a:t>collaboration</a:t>
            </a:r>
            <a:r>
              <a:rPr lang="en-US" sz="900" b="0"/>
              <a:t>. The idea is that if different parts of the supply chain collaborate on a common forecast and everyone plans based on that single forecast; then there is little need for one part of the chain to hedge based on the uncertainty of what is done in other parts of the chain. Intra-firm collaboration, you would think, would be common place – seems that a little common sense would dictate that everyone in a firm come together with a common set of forecast figures. But this is rarely the case. Marketing has a set of forecasts, so too does operations. Sales has their forecast and it’s possible that for budgeting purposes Finance uses still another. The advancement of enterprise resource planning (ERP) systems is helping ensure that there is only one forecast, based upon the principles of a single data repository used by all areas of the enterprise. </a:t>
            </a:r>
          </a:p>
          <a:p>
            <a:endParaRPr lang="en-US" sz="900" b="0"/>
          </a:p>
          <a:p>
            <a:r>
              <a:rPr lang="en-US" sz="900" b="0"/>
              <a:t>Forecasts affect most functional areas of the firm and are the starting point for resource allocation decisions. For example, manufacturing must plan production on a day to day basis to meet customer orders, while purchasing needs to know how to align supplier deliveries with the production schedules. Finance needs to understand the forecasts so that the proper levels of investment can be made in plant, equipment, and inventory and so that budgets can be constructed to better manage the business. The marketing function needs to know how to allocate resources for various product groups and marketing campaigns. Forecasts also determine the labor requirements required by the firm so that the human resources function can make proper hiring and training decisions when demand is expected to grow. </a:t>
            </a:r>
          </a:p>
          <a:p>
            <a:endParaRPr lang="en-US" sz="900" b="0"/>
          </a:p>
        </p:txBody>
      </p:sp>
    </p:spTree>
    <p:extLst>
      <p:ext uri="{BB962C8B-B14F-4D97-AF65-F5344CB8AC3E}">
        <p14:creationId xmlns:p14="http://schemas.microsoft.com/office/powerpoint/2010/main" val="20468541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2368550" y="198438"/>
            <a:ext cx="3944938" cy="2959100"/>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185062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2368550" y="198438"/>
            <a:ext cx="3944938" cy="29591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Aggregating forecasts across multiple items reduces forecasting errors. A clothing store, for instance, might be able to estimate within a pretty narrow range what the demand will be for men’s dress shirts. But when that store tries to estimate the demand for individual styles, colors, and sizes of shirts, the accuracy of their forecasts will be considerably worse. Firms handle this kind of forecasting problem usually in one of three ways; they either forecast from the bottom up, from the top down, or they start in the middle and work both up and down. The “top down” forecast essentially estimates total sales demand and then divides those sales dollars level by level until the stock keeping unit (SKU) is reached. The “bottom up” method, as one might expect, starts with forecasts at the SKU level and then aggregates those demand estimates level by level to reach a company–level forecast. Another method, one might call the “in-between” method, starts forecasts at the category level (like men’s dress shirts), and then works up to determine store sales and works down to divide up the forecast into styles, colors and SKUs. </a:t>
            </a:r>
          </a:p>
          <a:p>
            <a:endParaRPr lang="de-DE" smtClean="0"/>
          </a:p>
        </p:txBody>
      </p:sp>
    </p:spTree>
    <p:extLst>
      <p:ext uri="{BB962C8B-B14F-4D97-AF65-F5344CB8AC3E}">
        <p14:creationId xmlns:p14="http://schemas.microsoft.com/office/powerpoint/2010/main" val="3262419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2368550" y="198438"/>
            <a:ext cx="3944938" cy="2959100"/>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536905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2368550" y="198438"/>
            <a:ext cx="3944938" cy="29591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Planning strategies represent the business procedures for the planning of production quantities and dates. A wide range of production planning strategies are available in the SAP R/3 System, offering a large number of different options ranging from pure </a:t>
            </a:r>
            <a:r>
              <a:rPr lang="en-US" sz="800" smtClean="0">
                <a:hlinkClick r:id="rId3"/>
              </a:rPr>
              <a:t>make-to-order production</a:t>
            </a:r>
            <a:r>
              <a:rPr lang="en-US" sz="800" smtClean="0"/>
              <a:t> to </a:t>
            </a:r>
            <a:r>
              <a:rPr lang="en-US" sz="800" smtClean="0">
                <a:hlinkClick r:id="rId4"/>
              </a:rPr>
              <a:t>make-to-stock production</a:t>
            </a:r>
            <a:r>
              <a:rPr lang="en-US" sz="800" smtClean="0"/>
              <a:t>. Depending on the strategy you choose, you can:</a:t>
            </a:r>
          </a:p>
          <a:p>
            <a:pPr>
              <a:lnSpc>
                <a:spcPct val="80000"/>
              </a:lnSpc>
            </a:pPr>
            <a:r>
              <a:rPr lang="en-US" sz="800" smtClean="0"/>
              <a:t>Use sales orders and/or sales forecast values to create the demand program </a:t>
            </a:r>
          </a:p>
          <a:p>
            <a:pPr>
              <a:lnSpc>
                <a:spcPct val="80000"/>
              </a:lnSpc>
            </a:pPr>
            <a:r>
              <a:rPr lang="en-US" sz="800" smtClean="0"/>
              <a:t>Move the stocking level down to the assembly level so that final assembly is triggered by the incoming sales order </a:t>
            </a:r>
          </a:p>
          <a:p>
            <a:pPr>
              <a:lnSpc>
                <a:spcPct val="80000"/>
              </a:lnSpc>
            </a:pPr>
            <a:r>
              <a:rPr lang="en-US" sz="800" smtClean="0"/>
              <a:t>Carry out Demand Management specifically for the assembly</a:t>
            </a:r>
          </a:p>
          <a:p>
            <a:pPr>
              <a:lnSpc>
                <a:spcPct val="80000"/>
              </a:lnSpc>
            </a:pPr>
            <a:r>
              <a:rPr lang="en-US" sz="800" smtClean="0"/>
              <a:t>Strategies for Make-to-Stock Production   </a:t>
            </a:r>
          </a:p>
          <a:p>
            <a:pPr>
              <a:lnSpc>
                <a:spcPct val="80000"/>
              </a:lnSpc>
            </a:pPr>
            <a:r>
              <a:rPr lang="en-US" sz="800" smtClean="0"/>
              <a:t>Purpose</a:t>
            </a:r>
          </a:p>
          <a:p>
            <a:pPr>
              <a:lnSpc>
                <a:spcPct val="80000"/>
              </a:lnSpc>
            </a:pPr>
            <a:r>
              <a:rPr lang="en-US" sz="800" smtClean="0"/>
              <a:t>The planning strategies explained in this section are designed for planning procurement (production or purchasing) of components by planning the final products. If you can plan at component level more easily.</a:t>
            </a:r>
          </a:p>
          <a:p>
            <a:pPr>
              <a:lnSpc>
                <a:spcPct val="80000"/>
              </a:lnSpc>
            </a:pPr>
            <a:r>
              <a:rPr lang="en-US" sz="800" smtClean="0"/>
              <a:t>Prerequisites</a:t>
            </a:r>
          </a:p>
          <a:p>
            <a:pPr>
              <a:lnSpc>
                <a:spcPct val="80000"/>
              </a:lnSpc>
            </a:pPr>
            <a:r>
              <a:rPr lang="en-US" sz="800" smtClean="0"/>
              <a:t>Choose a make-to-stock strategy, if:</a:t>
            </a:r>
          </a:p>
          <a:p>
            <a:pPr>
              <a:lnSpc>
                <a:spcPct val="80000"/>
              </a:lnSpc>
            </a:pPr>
            <a:r>
              <a:rPr lang="en-US" sz="800" smtClean="0"/>
              <a:t>The materials are not segregated. In other words, they are not assigned to specific sales orders. </a:t>
            </a:r>
          </a:p>
          <a:p>
            <a:pPr>
              <a:lnSpc>
                <a:spcPct val="80000"/>
              </a:lnSpc>
            </a:pPr>
            <a:r>
              <a:rPr lang="en-US" sz="800" smtClean="0"/>
              <a:t>Costs need to be tracked at material level, and </a:t>
            </a:r>
            <a:r>
              <a:rPr lang="en-US" sz="800" u="sng" smtClean="0"/>
              <a:t>not</a:t>
            </a:r>
            <a:r>
              <a:rPr lang="en-US" sz="800" smtClean="0"/>
              <a:t> at sales order level.</a:t>
            </a:r>
          </a:p>
          <a:p>
            <a:pPr>
              <a:lnSpc>
                <a:spcPct val="80000"/>
              </a:lnSpc>
            </a:pPr>
            <a:endParaRPr lang="en-US" sz="800" smtClean="0"/>
          </a:p>
          <a:p>
            <a:pPr>
              <a:lnSpc>
                <a:spcPct val="80000"/>
              </a:lnSpc>
            </a:pPr>
            <a:r>
              <a:rPr lang="en-US" sz="800" smtClean="0"/>
              <a:t>Strategies for Planning Components   </a:t>
            </a:r>
          </a:p>
          <a:p>
            <a:pPr>
              <a:lnSpc>
                <a:spcPct val="80000"/>
              </a:lnSpc>
            </a:pPr>
            <a:r>
              <a:rPr lang="en-US" sz="800" smtClean="0"/>
              <a:t>Purpose</a:t>
            </a:r>
          </a:p>
          <a:p>
            <a:pPr>
              <a:lnSpc>
                <a:spcPct val="80000"/>
              </a:lnSpc>
            </a:pPr>
            <a:r>
              <a:rPr lang="en-US" sz="800" smtClean="0"/>
              <a:t>The planning strategies explained in this section are designed for planning the procurement (production or purchasing) of components by planning the components themselves. This is particularly useful in the following cases:</a:t>
            </a:r>
          </a:p>
          <a:p>
            <a:pPr>
              <a:lnSpc>
                <a:spcPct val="80000"/>
              </a:lnSpc>
            </a:pPr>
            <a:r>
              <a:rPr lang="en-US" sz="800" smtClean="0"/>
              <a:t>There is a variety of finished products (possibly with an irregular demand pattern where planning is not possible). </a:t>
            </a:r>
          </a:p>
          <a:p>
            <a:pPr>
              <a:lnSpc>
                <a:spcPct val="80000"/>
              </a:lnSpc>
            </a:pPr>
            <a:r>
              <a:rPr lang="en-US" sz="800" smtClean="0"/>
              <a:t>The finished products are consumption-based.</a:t>
            </a:r>
          </a:p>
          <a:p>
            <a:pPr>
              <a:lnSpc>
                <a:spcPct val="80000"/>
              </a:lnSpc>
            </a:pPr>
            <a:r>
              <a:rPr lang="en-US" sz="800" smtClean="0"/>
              <a:t>The overall purpose of planning at component level is to procure components to stock (without sales orders) in order to react to customer demand as quickly as possible. </a:t>
            </a:r>
          </a:p>
          <a:p>
            <a:pPr>
              <a:lnSpc>
                <a:spcPct val="80000"/>
              </a:lnSpc>
            </a:pPr>
            <a:r>
              <a:rPr lang="en-US" sz="800" smtClean="0"/>
              <a:t>Prerequisites</a:t>
            </a:r>
          </a:p>
          <a:p>
            <a:pPr>
              <a:lnSpc>
                <a:spcPct val="80000"/>
              </a:lnSpc>
            </a:pPr>
            <a:r>
              <a:rPr lang="en-US" sz="800" smtClean="0"/>
              <a:t>Choose a strategy for planning components, if:</a:t>
            </a:r>
          </a:p>
          <a:p>
            <a:pPr>
              <a:lnSpc>
                <a:spcPct val="80000"/>
              </a:lnSpc>
            </a:pPr>
            <a:r>
              <a:rPr lang="en-US" sz="800" smtClean="0"/>
              <a:t>The components are not segregated; that is, they are not uniquely linked at specific orders. </a:t>
            </a:r>
          </a:p>
          <a:p>
            <a:pPr>
              <a:lnSpc>
                <a:spcPct val="80000"/>
              </a:lnSpc>
            </a:pPr>
            <a:r>
              <a:rPr lang="en-US" sz="800" smtClean="0"/>
              <a:t>Costs should be tracked at component (material) level and not at order level.</a:t>
            </a:r>
          </a:p>
        </p:txBody>
      </p:sp>
    </p:spTree>
    <p:extLst>
      <p:ext uri="{BB962C8B-B14F-4D97-AF65-F5344CB8AC3E}">
        <p14:creationId xmlns:p14="http://schemas.microsoft.com/office/powerpoint/2010/main" val="2490741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2368550" y="198438"/>
            <a:ext cx="3944938" cy="29591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Strategies for Make-to-Order (MTO) Production   </a:t>
            </a:r>
          </a:p>
          <a:p>
            <a:pPr>
              <a:lnSpc>
                <a:spcPct val="80000"/>
              </a:lnSpc>
            </a:pPr>
            <a:r>
              <a:rPr lang="en-US" sz="800" smtClean="0"/>
              <a:t>Purpose</a:t>
            </a:r>
          </a:p>
          <a:p>
            <a:pPr>
              <a:lnSpc>
                <a:spcPct val="80000"/>
              </a:lnSpc>
            </a:pPr>
            <a:r>
              <a:rPr lang="en-US" sz="800" smtClean="0"/>
              <a:t>The planning strategies explained in this section are designed for the production of a material for a specific individual sales order. In other words, you do not want to produce finished products until you receive a sales order. This means that make-to-order strategies always support a very close customer-vendor relationship, because your sales orders are closely linked to production.</a:t>
            </a:r>
          </a:p>
          <a:p>
            <a:pPr>
              <a:lnSpc>
                <a:spcPct val="80000"/>
              </a:lnSpc>
            </a:pPr>
            <a:r>
              <a:rPr lang="en-US" sz="800" smtClean="0"/>
              <a:t>The same relationship exists between the sales order and production that exists in a make-to-order environment. Make-to-order is also used in the following environments.</a:t>
            </a:r>
          </a:p>
          <a:p>
            <a:pPr>
              <a:lnSpc>
                <a:spcPct val="80000"/>
              </a:lnSpc>
            </a:pPr>
            <a:r>
              <a:rPr lang="en-US" sz="800" smtClean="0"/>
              <a:t>Production using variant configuration </a:t>
            </a:r>
          </a:p>
          <a:p>
            <a:pPr>
              <a:lnSpc>
                <a:spcPct val="80000"/>
              </a:lnSpc>
            </a:pPr>
            <a:r>
              <a:rPr lang="en-US" sz="800" smtClean="0"/>
              <a:t>Assemble-to-order</a:t>
            </a:r>
          </a:p>
          <a:p>
            <a:pPr>
              <a:lnSpc>
                <a:spcPct val="80000"/>
              </a:lnSpc>
            </a:pPr>
            <a:r>
              <a:rPr lang="en-US" sz="800" smtClean="0"/>
              <a:t>Prerequisites</a:t>
            </a:r>
          </a:p>
          <a:p>
            <a:pPr>
              <a:lnSpc>
                <a:spcPct val="80000"/>
              </a:lnSpc>
            </a:pPr>
            <a:r>
              <a:rPr lang="en-US" sz="800" smtClean="0"/>
              <a:t>Choose a make-to-order strategy, if:</a:t>
            </a:r>
          </a:p>
          <a:p>
            <a:pPr>
              <a:lnSpc>
                <a:spcPct val="80000"/>
              </a:lnSpc>
            </a:pPr>
            <a:r>
              <a:rPr lang="en-US" sz="800" smtClean="0"/>
              <a:t>The materials are segregated. In other words, they are uniquely assigned to specific sales orders. </a:t>
            </a:r>
          </a:p>
          <a:p>
            <a:pPr>
              <a:lnSpc>
                <a:spcPct val="80000"/>
              </a:lnSpc>
            </a:pPr>
            <a:r>
              <a:rPr lang="en-US" sz="800" smtClean="0"/>
              <a:t>Costs must be tracked at sales order level and not on material level.</a:t>
            </a:r>
          </a:p>
          <a:p>
            <a:pPr>
              <a:lnSpc>
                <a:spcPct val="80000"/>
              </a:lnSpc>
            </a:pPr>
            <a:endParaRPr lang="en-US" sz="800" smtClean="0"/>
          </a:p>
          <a:p>
            <a:pPr>
              <a:lnSpc>
                <a:spcPct val="80000"/>
              </a:lnSpc>
            </a:pPr>
            <a:r>
              <a:rPr lang="en-US" sz="800" smtClean="0"/>
              <a:t>Strategies for Configurable Materials   </a:t>
            </a:r>
          </a:p>
          <a:p>
            <a:pPr>
              <a:lnSpc>
                <a:spcPct val="80000"/>
              </a:lnSpc>
            </a:pPr>
            <a:r>
              <a:rPr lang="en-US" sz="800" smtClean="0"/>
              <a:t>Definition</a:t>
            </a:r>
          </a:p>
          <a:p>
            <a:pPr>
              <a:lnSpc>
                <a:spcPct val="80000"/>
              </a:lnSpc>
            </a:pPr>
            <a:r>
              <a:rPr lang="en-US" sz="800" smtClean="0"/>
              <a:t>A configurable material is a material for which different variants are possible.</a:t>
            </a:r>
          </a:p>
          <a:p>
            <a:pPr>
              <a:lnSpc>
                <a:spcPct val="80000"/>
              </a:lnSpc>
            </a:pPr>
            <a:r>
              <a:rPr lang="en-US" sz="800" smtClean="0"/>
              <a:t>The strategies for configurable materials allow you to plan products with an almost unlimited number of possible combinations of characteristics and combination value keys. Use these strategies if you want to plan a product that uses a feasible combination of characteristic values and that does not include final assembly. Typical examples of such products are cars, elevators, forklifts, trucks, buses.</a:t>
            </a:r>
          </a:p>
          <a:p>
            <a:pPr>
              <a:lnSpc>
                <a:spcPct val="80000"/>
              </a:lnSpc>
            </a:pPr>
            <a:endParaRPr lang="en-US" sz="800" smtClean="0"/>
          </a:p>
          <a:p>
            <a:pPr>
              <a:lnSpc>
                <a:spcPct val="80000"/>
              </a:lnSpc>
            </a:pPr>
            <a:r>
              <a:rPr lang="en-US" sz="800" smtClean="0"/>
              <a:t>Assemble-to-order   </a:t>
            </a:r>
          </a:p>
          <a:p>
            <a:pPr>
              <a:lnSpc>
                <a:spcPct val="80000"/>
              </a:lnSpc>
            </a:pPr>
            <a:r>
              <a:rPr lang="en-US" sz="800" smtClean="0"/>
              <a:t>An assemble-to-order environment is one in which the product or service is assembled on receipt of the sales order. Key components are planned or stocked in anticipation of the sales order. Receipt of the order initiates assembly of the customized product. Assemble-to-order is useful where a large number of finished products can be assembled from common components.</a:t>
            </a:r>
          </a:p>
          <a:p>
            <a:pPr>
              <a:lnSpc>
                <a:spcPct val="80000"/>
              </a:lnSpc>
            </a:pPr>
            <a:endParaRPr lang="de-DE" sz="800" smtClean="0"/>
          </a:p>
        </p:txBody>
      </p:sp>
    </p:spTree>
    <p:extLst>
      <p:ext uri="{BB962C8B-B14F-4D97-AF65-F5344CB8AC3E}">
        <p14:creationId xmlns:p14="http://schemas.microsoft.com/office/powerpoint/2010/main" val="3942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2368550" y="198438"/>
            <a:ext cx="3944938" cy="2959100"/>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273441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2368550" y="198438"/>
            <a:ext cx="3944938" cy="29591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Using MPS you can carefully plan important parts or bottleneck parts in a separate planning run</a:t>
            </a:r>
          </a:p>
          <a:p>
            <a:r>
              <a:rPr lang="en-US" smtClean="0"/>
              <a:t>at the highest BOM level before the planning results have an effect on all of the production levels.</a:t>
            </a:r>
          </a:p>
          <a:p>
            <a:endParaRPr lang="de-DE" smtClean="0"/>
          </a:p>
        </p:txBody>
      </p:sp>
    </p:spTree>
    <p:extLst>
      <p:ext uri="{BB962C8B-B14F-4D97-AF65-F5344CB8AC3E}">
        <p14:creationId xmlns:p14="http://schemas.microsoft.com/office/powerpoint/2010/main" val="1768734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2368550" y="198438"/>
            <a:ext cx="3944938" cy="29591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422643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2368550" y="198438"/>
            <a:ext cx="3944938" cy="29591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The central role of MRP is to monitor stocks and in particular, to automatically create procurement proposals for purchasing and production (planned orders, purchase requisitions or delivery schedules). This target is achieved by using various materials planning methods which each cover different procedures.</a:t>
            </a:r>
          </a:p>
          <a:p>
            <a:r>
              <a:rPr lang="en-US" smtClean="0"/>
              <a:t>Consumption-based planning is based on past consumption values and uses the forecast or other statistical procedures to determine future requirements. The procedures in consumption-based planning do not refer to the master production schedule. That is, the net requirements calculation is not triggered either by planned independent requirements or dependent requirement. Instead, it is triggered when stock levels fall below a predefined reorder point or by forecast requirements calculated using past consumption values.</a:t>
            </a:r>
          </a:p>
          <a:p>
            <a:endParaRPr lang="de-DE" smtClean="0"/>
          </a:p>
        </p:txBody>
      </p:sp>
    </p:spTree>
    <p:extLst>
      <p:ext uri="{BB962C8B-B14F-4D97-AF65-F5344CB8AC3E}">
        <p14:creationId xmlns:p14="http://schemas.microsoft.com/office/powerpoint/2010/main" val="330149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2368550" y="198438"/>
            <a:ext cx="3944938" cy="29591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841404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2368550" y="198438"/>
            <a:ext cx="3944938" cy="2959100"/>
          </a:xfrm>
          <a:ln/>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96702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368550" y="198438"/>
            <a:ext cx="3944938" cy="2959100"/>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233541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2368550" y="198438"/>
            <a:ext cx="3944938" cy="29591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pPr>
              <a:lnSpc>
                <a:spcPct val="80000"/>
              </a:lnSpc>
            </a:pPr>
            <a:r>
              <a:rPr lang="en-US" sz="800" smtClean="0"/>
              <a:t>The lot-size calculation is carried out in MRP. In the net requirements calculation, the system determines material shortages for each requirement date. These shortage quantities must be covered by receipt elements. The system then calculates the quantities required for the receipts in the planning run in the procurement quantity calculation. </a:t>
            </a:r>
          </a:p>
          <a:p>
            <a:pPr>
              <a:lnSpc>
                <a:spcPct val="80000"/>
              </a:lnSpc>
            </a:pPr>
            <a:r>
              <a:rPr lang="en-US" sz="800" smtClean="0"/>
              <a:t>In static lot-sizing procedures, the procurement quantity is calculated exclusively by means of the quantity specifications entered in the material master.</a:t>
            </a:r>
          </a:p>
          <a:p>
            <a:pPr>
              <a:lnSpc>
                <a:spcPct val="80000"/>
              </a:lnSpc>
            </a:pPr>
            <a:r>
              <a:rPr lang="en-US" sz="800" smtClean="0"/>
              <a:t>Features</a:t>
            </a:r>
          </a:p>
          <a:p>
            <a:pPr>
              <a:lnSpc>
                <a:spcPct val="80000"/>
              </a:lnSpc>
            </a:pPr>
            <a:r>
              <a:rPr lang="en-US" sz="800" smtClean="0"/>
              <a:t>The following static lot-sizing procedures are available:</a:t>
            </a:r>
          </a:p>
          <a:p>
            <a:pPr>
              <a:lnSpc>
                <a:spcPct val="80000"/>
              </a:lnSpc>
            </a:pPr>
            <a:r>
              <a:rPr lang="en-US" sz="800" smtClean="0"/>
              <a:t>Lot-for-lot order quantity </a:t>
            </a:r>
          </a:p>
          <a:p>
            <a:pPr>
              <a:lnSpc>
                <a:spcPct val="80000"/>
              </a:lnSpc>
            </a:pPr>
            <a:r>
              <a:rPr lang="en-US" sz="800" smtClean="0"/>
              <a:t>Fixed lot size </a:t>
            </a:r>
          </a:p>
          <a:p>
            <a:pPr>
              <a:lnSpc>
                <a:spcPct val="80000"/>
              </a:lnSpc>
            </a:pPr>
            <a:r>
              <a:rPr lang="en-US" sz="800" smtClean="0"/>
              <a:t>Fixed lot size with splitting and overlapping</a:t>
            </a:r>
          </a:p>
          <a:p>
            <a:pPr>
              <a:lnSpc>
                <a:spcPct val="80000"/>
              </a:lnSpc>
            </a:pPr>
            <a:r>
              <a:rPr lang="en-US" sz="800" smtClean="0"/>
              <a:t>Replenishment up to maximum stock level</a:t>
            </a:r>
          </a:p>
          <a:p>
            <a:pPr>
              <a:lnSpc>
                <a:spcPct val="80000"/>
              </a:lnSpc>
            </a:pPr>
            <a:r>
              <a:rPr lang="en-US" sz="800" smtClean="0"/>
              <a:t>In period lot-sizing procedures, the system groups several requirements within a time interval together to form a lot. </a:t>
            </a:r>
          </a:p>
          <a:p>
            <a:pPr>
              <a:lnSpc>
                <a:spcPct val="80000"/>
              </a:lnSpc>
            </a:pPr>
            <a:r>
              <a:rPr lang="en-US" sz="800" smtClean="0"/>
              <a:t>Features</a:t>
            </a:r>
          </a:p>
          <a:p>
            <a:pPr>
              <a:lnSpc>
                <a:spcPct val="80000"/>
              </a:lnSpc>
            </a:pPr>
            <a:r>
              <a:rPr lang="en-US" sz="800" smtClean="0"/>
              <a:t>You can define the following periods: </a:t>
            </a:r>
          </a:p>
          <a:p>
            <a:pPr lvl="2">
              <a:lnSpc>
                <a:spcPct val="80000"/>
              </a:lnSpc>
            </a:pPr>
            <a:r>
              <a:rPr lang="en-US" sz="700" smtClean="0">
                <a:latin typeface="Arial" panose="020B0604020202020204" pitchFamily="34" charset="0"/>
              </a:rPr>
              <a:t>days </a:t>
            </a:r>
          </a:p>
          <a:p>
            <a:pPr lvl="2">
              <a:lnSpc>
                <a:spcPct val="80000"/>
              </a:lnSpc>
            </a:pPr>
            <a:r>
              <a:rPr lang="en-US" sz="700" smtClean="0">
                <a:latin typeface="Arial" panose="020B0604020202020204" pitchFamily="34" charset="0"/>
              </a:rPr>
              <a:t>weeks </a:t>
            </a:r>
          </a:p>
          <a:p>
            <a:pPr lvl="2">
              <a:lnSpc>
                <a:spcPct val="80000"/>
              </a:lnSpc>
            </a:pPr>
            <a:r>
              <a:rPr lang="en-US" sz="700" smtClean="0">
                <a:latin typeface="Arial" panose="020B0604020202020204" pitchFamily="34" charset="0"/>
              </a:rPr>
              <a:t>months </a:t>
            </a:r>
          </a:p>
          <a:p>
            <a:pPr lvl="2">
              <a:lnSpc>
                <a:spcPct val="80000"/>
              </a:lnSpc>
            </a:pPr>
            <a:r>
              <a:rPr lang="en-US" sz="700" smtClean="0">
                <a:latin typeface="Arial" panose="020B0604020202020204" pitchFamily="34" charset="0"/>
              </a:rPr>
              <a:t>periods of flexible length equal to posting periods </a:t>
            </a:r>
          </a:p>
          <a:p>
            <a:pPr lvl="2">
              <a:lnSpc>
                <a:spcPct val="80000"/>
              </a:lnSpc>
            </a:pPr>
            <a:r>
              <a:rPr lang="en-US" sz="700" smtClean="0">
                <a:latin typeface="Arial" panose="020B0604020202020204" pitchFamily="34" charset="0"/>
              </a:rPr>
              <a:t>freely definable periods according to a planning calendar </a:t>
            </a:r>
          </a:p>
          <a:p>
            <a:pPr>
              <a:lnSpc>
                <a:spcPct val="80000"/>
              </a:lnSpc>
            </a:pPr>
            <a:r>
              <a:rPr lang="en-US" sz="800" smtClean="0"/>
              <a:t>The system can interpret the period start of the planning calendar as the availability date or as the delivery date.</a:t>
            </a:r>
          </a:p>
          <a:p>
            <a:pPr>
              <a:lnSpc>
                <a:spcPct val="80000"/>
              </a:lnSpc>
            </a:pPr>
            <a:r>
              <a:rPr lang="en-US" sz="800" smtClean="0"/>
              <a:t>In static and period lot-sizing procedures, the costs resulting from stock keeping, from the setup procedures or from purchasing are not taken into consideration. The aim of optimum lot-sizing procedures, on the other hand, is to group shortages together in such a way that costs are minimized. These costs include lot size independent costs (setup or order costs) and storage costs.</a:t>
            </a:r>
          </a:p>
          <a:p>
            <a:pPr>
              <a:lnSpc>
                <a:spcPct val="80000"/>
              </a:lnSpc>
            </a:pPr>
            <a:endParaRPr lang="de-DE" sz="800" smtClean="0"/>
          </a:p>
        </p:txBody>
      </p:sp>
    </p:spTree>
    <p:extLst>
      <p:ext uri="{BB962C8B-B14F-4D97-AF65-F5344CB8AC3E}">
        <p14:creationId xmlns:p14="http://schemas.microsoft.com/office/powerpoint/2010/main" val="397557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2368550" y="198438"/>
            <a:ext cx="3944938" cy="29591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59154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2368550" y="198438"/>
            <a:ext cx="3944938" cy="2959100"/>
          </a:xfrm>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915113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2368550" y="198438"/>
            <a:ext cx="3944938" cy="2959100"/>
          </a:xfrm>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6972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2368550" y="198438"/>
            <a:ext cx="3944938" cy="2959100"/>
          </a:xfrm>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849304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2368550" y="198438"/>
            <a:ext cx="3944938" cy="2959100"/>
          </a:xfrm>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266433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smtClean="0"/>
          </a:p>
        </p:txBody>
      </p:sp>
    </p:spTree>
    <p:extLst>
      <p:ext uri="{BB962C8B-B14F-4D97-AF65-F5344CB8AC3E}">
        <p14:creationId xmlns:p14="http://schemas.microsoft.com/office/powerpoint/2010/main" val="1201099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2368550" y="198438"/>
            <a:ext cx="3944938" cy="2959100"/>
          </a:xfrm>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A request or instruction from a purchasing organization to a vendor (external supplier) or a plant to deliver a quantity of material or to perform services at a certain point in time. </a:t>
            </a:r>
          </a:p>
          <a:p>
            <a:endParaRPr lang="de-DE" smtClean="0"/>
          </a:p>
        </p:txBody>
      </p:sp>
    </p:spTree>
    <p:extLst>
      <p:ext uri="{BB962C8B-B14F-4D97-AF65-F5344CB8AC3E}">
        <p14:creationId xmlns:p14="http://schemas.microsoft.com/office/powerpoint/2010/main" val="2341627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2368550" y="198438"/>
            <a:ext cx="3944938" cy="2959100"/>
          </a:xfrm>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825125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2368550" y="198438"/>
            <a:ext cx="3944938" cy="2959100"/>
          </a:xfrm>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310051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2368550" y="198438"/>
            <a:ext cx="3944938" cy="2959100"/>
          </a:xfrm>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4868390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2368550" y="198438"/>
            <a:ext cx="3944938" cy="2959100"/>
          </a:xfrm>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15236845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2368550" y="198438"/>
            <a:ext cx="3944938" cy="2959100"/>
          </a:xfrm>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74017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2368550" y="198438"/>
            <a:ext cx="3944938" cy="2959100"/>
          </a:xfrm>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9567598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xfrm>
            <a:off x="2368550" y="198438"/>
            <a:ext cx="3944938" cy="2959100"/>
          </a:xfrm>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293835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2368550" y="198438"/>
            <a:ext cx="3944938" cy="2959100"/>
          </a:xfrm>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b="1" smtClean="0"/>
              <a:t>List Types</a:t>
            </a:r>
          </a:p>
          <a:p>
            <a:r>
              <a:rPr lang="en-US" smtClean="0"/>
              <a:t>The SAP system differentiates between the following types of lists:</a:t>
            </a:r>
          </a:p>
          <a:p>
            <a:r>
              <a:rPr lang="en-US" smtClean="0"/>
              <a:t>Operation-based lists, for example, time tickets, confirmation slips</a:t>
            </a:r>
          </a:p>
          <a:p>
            <a:r>
              <a:rPr lang="en-US" smtClean="0"/>
              <a:t>Component-based lists, for example Pull List, material withdrawal slips</a:t>
            </a:r>
          </a:p>
          <a:p>
            <a:r>
              <a:rPr lang="en-US" smtClean="0"/>
              <a:t>PRT lists, for example, PRT overview</a:t>
            </a:r>
          </a:p>
          <a:p>
            <a:r>
              <a:rPr lang="en-US" smtClean="0"/>
              <a:t>Multi-purpose lists, for example, object overview, operation control ticket</a:t>
            </a:r>
          </a:p>
          <a:p>
            <a:r>
              <a:rPr lang="en-US" smtClean="0"/>
              <a:t>This type of list can contain information about operations or production resources and tools, for example.</a:t>
            </a:r>
          </a:p>
          <a:p>
            <a:r>
              <a:rPr lang="en-US" smtClean="0"/>
              <a:t>The lists that the system generates and prints refer to all operations, suboperations, components, and production tool and resources contained in a production order.</a:t>
            </a:r>
          </a:p>
          <a:p>
            <a:endParaRPr lang="de-DE" smtClean="0"/>
          </a:p>
        </p:txBody>
      </p:sp>
    </p:spTree>
    <p:extLst>
      <p:ext uri="{BB962C8B-B14F-4D97-AF65-F5344CB8AC3E}">
        <p14:creationId xmlns:p14="http://schemas.microsoft.com/office/powerpoint/2010/main" val="26713167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2368550" y="198438"/>
            <a:ext cx="3944938" cy="2959100"/>
          </a:xfrm>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You can withdraw materials for an order that are not listed as components in the order. These "unplanned withdrawals" cause the actual costs of the production order to be updated.</a:t>
            </a:r>
          </a:p>
          <a:p>
            <a:endParaRPr lang="de-DE" smtClean="0"/>
          </a:p>
        </p:txBody>
      </p:sp>
    </p:spTree>
    <p:extLst>
      <p:ext uri="{BB962C8B-B14F-4D97-AF65-F5344CB8AC3E}">
        <p14:creationId xmlns:p14="http://schemas.microsoft.com/office/powerpoint/2010/main" val="72669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2368550" y="198438"/>
            <a:ext cx="3944938" cy="29591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682371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2368550" y="198438"/>
            <a:ext cx="3944938" cy="29591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41643887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2368550" y="198438"/>
            <a:ext cx="3944938" cy="2959100"/>
          </a:xfrm>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3789958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2368550" y="198438"/>
            <a:ext cx="3944938" cy="2959100"/>
          </a:xfrm>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26923344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2368550" y="198438"/>
            <a:ext cx="3944938" cy="2959100"/>
          </a:xfrm>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Since production costs were higher than planned, the additional expenditure negatively affects the operating profit. This means that the profit decreases by the amount by which the actual costs charged to the production order exceed the standard price.</a:t>
            </a:r>
          </a:p>
          <a:p>
            <a:r>
              <a:rPr lang="en-US" smtClean="0"/>
              <a:t>The actual costs charged to the production order affect net income just as the posting of the inventory change at the time of the goods receipt. Since the actual expense was 20 higher than expected, the operating profit is 200 lower than it would have been if production had been at standard cost.</a:t>
            </a:r>
          </a:p>
          <a:p>
            <a:endParaRPr lang="de-DE" smtClean="0"/>
          </a:p>
        </p:txBody>
      </p:sp>
    </p:spTree>
    <p:extLst>
      <p:ext uri="{BB962C8B-B14F-4D97-AF65-F5344CB8AC3E}">
        <p14:creationId xmlns:p14="http://schemas.microsoft.com/office/powerpoint/2010/main" val="35734746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2368550" y="198438"/>
            <a:ext cx="3944938" cy="2959100"/>
          </a:xfrm>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Calculate and analyze planned costs, target costs, and actual costs of production orders and process orders</a:t>
            </a:r>
          </a:p>
          <a:p>
            <a:r>
              <a:rPr lang="en-US" smtClean="0"/>
              <a:t>Calculate or update the work-in-process inventory and the finished goods inventory </a:t>
            </a:r>
          </a:p>
          <a:p>
            <a:pPr lvl="1"/>
            <a:r>
              <a:rPr lang="en-US" smtClean="0">
                <a:latin typeface="Arial" panose="020B0604020202020204" pitchFamily="34" charset="0"/>
              </a:rPr>
              <a:t>Calculate and analyze variances</a:t>
            </a:r>
          </a:p>
          <a:p>
            <a:pPr lvl="1"/>
            <a:r>
              <a:rPr lang="en-US" smtClean="0">
                <a:latin typeface="Arial" panose="020B0604020202020204" pitchFamily="34" charset="0"/>
              </a:rPr>
              <a:t>Transfer data to </a:t>
            </a:r>
            <a:r>
              <a:rPr lang="en-US" i="1" smtClean="0">
                <a:latin typeface="Arial" panose="020B0604020202020204" pitchFamily="34" charset="0"/>
              </a:rPr>
              <a:t>Financial Accounting </a:t>
            </a:r>
            <a:r>
              <a:rPr lang="en-US" smtClean="0">
                <a:latin typeface="Arial" panose="020B0604020202020204" pitchFamily="34" charset="0"/>
              </a:rPr>
              <a:t>(FI)</a:t>
            </a:r>
          </a:p>
          <a:p>
            <a:pPr lvl="1"/>
            <a:r>
              <a:rPr lang="en-US" smtClean="0">
                <a:latin typeface="Arial" panose="020B0604020202020204" pitchFamily="34" charset="0"/>
              </a:rPr>
              <a:t>Transfer data to </a:t>
            </a:r>
            <a:r>
              <a:rPr lang="en-US" i="1" smtClean="0">
                <a:latin typeface="Arial" panose="020B0604020202020204" pitchFamily="34" charset="0"/>
              </a:rPr>
              <a:t>Profitability Analysis </a:t>
            </a:r>
            <a:r>
              <a:rPr lang="en-US" smtClean="0">
                <a:latin typeface="Arial" panose="020B0604020202020204" pitchFamily="34" charset="0"/>
              </a:rPr>
              <a:t>(CO-PA)</a:t>
            </a:r>
          </a:p>
          <a:p>
            <a:pPr lvl="1"/>
            <a:r>
              <a:rPr lang="en-US" smtClean="0">
                <a:latin typeface="Arial" panose="020B0604020202020204" pitchFamily="34" charset="0"/>
              </a:rPr>
              <a:t>Transfer data to </a:t>
            </a:r>
            <a:r>
              <a:rPr lang="en-US" i="1" smtClean="0">
                <a:latin typeface="Arial" panose="020B0604020202020204" pitchFamily="34" charset="0"/>
              </a:rPr>
              <a:t>Profit Center Accounting </a:t>
            </a:r>
            <a:r>
              <a:rPr lang="en-US" smtClean="0">
                <a:latin typeface="Arial" panose="020B0604020202020204" pitchFamily="34" charset="0"/>
              </a:rPr>
              <a:t>(EC-PCA)</a:t>
            </a:r>
          </a:p>
          <a:p>
            <a:pPr lvl="1"/>
            <a:r>
              <a:rPr lang="en-US" smtClean="0">
                <a:latin typeface="Arial" panose="020B0604020202020204" pitchFamily="34" charset="0"/>
              </a:rPr>
              <a:t>Transfer data to </a:t>
            </a:r>
            <a:r>
              <a:rPr lang="en-US" i="1" smtClean="0">
                <a:latin typeface="Arial" panose="020B0604020202020204" pitchFamily="34" charset="0"/>
              </a:rPr>
              <a:t>Actual Costing / Material Ledger</a:t>
            </a:r>
            <a:r>
              <a:rPr lang="en-US" smtClean="0">
                <a:latin typeface="Arial" panose="020B0604020202020204" pitchFamily="34" charset="0"/>
              </a:rPr>
              <a:t> (CO-PC-ACT)</a:t>
            </a:r>
          </a:p>
          <a:p>
            <a:endParaRPr lang="de-DE" smtClean="0"/>
          </a:p>
        </p:txBody>
      </p:sp>
    </p:spTree>
    <p:extLst>
      <p:ext uri="{BB962C8B-B14F-4D97-AF65-F5344CB8AC3E}">
        <p14:creationId xmlns:p14="http://schemas.microsoft.com/office/powerpoint/2010/main" val="3629318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368550" y="198438"/>
            <a:ext cx="3944938" cy="2959100"/>
          </a:xfrm>
          <a:ln/>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r>
              <a:rPr lang="en-US" smtClean="0"/>
              <a:t>Forecasting should be done primarily for end-item demand. In manufacturing situations, this means there is no real need for forecasting component parts which make up the final item. When production quantities for the end item have been determined, component demand can be computed based on the production plan of the end item and knowledge of the bill of materials (BOM).</a:t>
            </a:r>
          </a:p>
          <a:p>
            <a:endParaRPr lang="de-DE" smtClean="0"/>
          </a:p>
        </p:txBody>
      </p:sp>
    </p:spTree>
    <p:extLst>
      <p:ext uri="{BB962C8B-B14F-4D97-AF65-F5344CB8AC3E}">
        <p14:creationId xmlns:p14="http://schemas.microsoft.com/office/powerpoint/2010/main" val="2812370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368550" y="198438"/>
            <a:ext cx="3944938" cy="2959100"/>
          </a:xfrm>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Tree>
    <p:extLst>
      <p:ext uri="{BB962C8B-B14F-4D97-AF65-F5344CB8AC3E}">
        <p14:creationId xmlns:p14="http://schemas.microsoft.com/office/powerpoint/2010/main" val="839410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2368550" y="198438"/>
            <a:ext cx="3944938" cy="2959100"/>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de-DE" smtClean="0"/>
          </a:p>
        </p:txBody>
      </p:sp>
    </p:spTree>
    <p:extLst>
      <p:ext uri="{BB962C8B-B14F-4D97-AF65-F5344CB8AC3E}">
        <p14:creationId xmlns:p14="http://schemas.microsoft.com/office/powerpoint/2010/main" val="147697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2368550" y="198438"/>
            <a:ext cx="3944938" cy="2959100"/>
          </a:xfrm>
          <a:ln/>
        </p:spPr>
      </p:sp>
      <p:sp>
        <p:nvSpPr>
          <p:cNvPr id="33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17" tIns="40340" rIns="82117" bIns="40340"/>
          <a:lstStyle/>
          <a:p>
            <a:endParaRPr lang="en-US" smtClean="0"/>
          </a:p>
          <a:p>
            <a:endParaRPr lang="de-DE" smtClean="0"/>
          </a:p>
        </p:txBody>
      </p:sp>
      <p:sp>
        <p:nvSpPr>
          <p:cNvPr id="33796" name="Rectangle 4"/>
          <p:cNvSpPr>
            <a:spLocks noChangeArrowheads="1"/>
          </p:cNvSpPr>
          <p:nvPr/>
        </p:nvSpPr>
        <p:spPr bwMode="auto">
          <a:xfrm>
            <a:off x="549275" y="3379788"/>
            <a:ext cx="7583488"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2117" tIns="40340" rIns="82117" bIns="40340"/>
          <a:lstStyle>
            <a:lvl1pPr marL="152400" indent="-152400" algn="just" defTabSz="815975">
              <a:spcAft>
                <a:spcPct val="50000"/>
              </a:spcAft>
              <a:buSzPct val="100000"/>
              <a:buFont typeface="Wingdings" panose="05000000000000000000" pitchFamily="2" charset="2"/>
              <a:defRPr sz="1000">
                <a:solidFill>
                  <a:schemeClr val="tx1"/>
                </a:solidFill>
                <a:latin typeface="Times New Roman" panose="02020603050405020304" pitchFamily="18" charset="0"/>
              </a:defRPr>
            </a:lvl1pPr>
            <a:lvl2pPr marL="742950" indent="-285750" defTabSz="815975">
              <a:spcAft>
                <a:spcPct val="50000"/>
              </a:spcAft>
              <a:buSzPct val="100000"/>
              <a:buFont typeface="Wingdings" panose="05000000000000000000" pitchFamily="2" charset="2"/>
              <a:buChar char=""/>
              <a:defRPr sz="1000">
                <a:solidFill>
                  <a:schemeClr val="tx1"/>
                </a:solidFill>
                <a:latin typeface="Arial" panose="020B0604020202020204" pitchFamily="34" charset="0"/>
              </a:defRPr>
            </a:lvl2pPr>
            <a:lvl3pPr marL="1143000" indent="-228600" defTabSz="815975">
              <a:spcAft>
                <a:spcPct val="50000"/>
              </a:spcAft>
              <a:buSzPct val="100000"/>
              <a:buChar char="•"/>
              <a:defRPr sz="800">
                <a:solidFill>
                  <a:schemeClr val="tx1"/>
                </a:solidFill>
                <a:latin typeface="Arial" panose="020B0604020202020204" pitchFamily="34" charset="0"/>
              </a:defRPr>
            </a:lvl3pPr>
            <a:lvl4pPr marL="1600200" indent="-228600" defTabSz="815975">
              <a:spcBef>
                <a:spcPct val="30000"/>
              </a:spcBef>
              <a:buSzPct val="100000"/>
              <a:buChar char="•"/>
              <a:defRPr sz="1400">
                <a:solidFill>
                  <a:schemeClr val="tx1"/>
                </a:solidFill>
                <a:latin typeface="Arial" panose="020B0604020202020204" pitchFamily="34" charset="0"/>
              </a:defRPr>
            </a:lvl4pPr>
            <a:lvl5pPr marL="2057400" indent="-228600" defTabSz="815975">
              <a:spcBef>
                <a:spcPct val="30000"/>
              </a:spcBef>
              <a:buSzPct val="100000"/>
              <a:buChar char="•"/>
              <a:defRPr sz="1400">
                <a:solidFill>
                  <a:schemeClr val="tx1"/>
                </a:solidFill>
                <a:latin typeface="Arial" panose="020B0604020202020204" pitchFamily="34" charset="0"/>
              </a:defRPr>
            </a:lvl5pPr>
            <a:lvl6pPr marL="25146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6pPr>
            <a:lvl7pPr marL="29718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7pPr>
            <a:lvl8pPr marL="34290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8pPr>
            <a:lvl9pPr marL="3886200" indent="-228600" defTabSz="815975" eaLnBrk="0" fontAlgn="base" hangingPunct="0">
              <a:spcBef>
                <a:spcPct val="30000"/>
              </a:spcBef>
              <a:spcAft>
                <a:spcPct val="0"/>
              </a:spcAft>
              <a:buSzPct val="100000"/>
              <a:buChar char="•"/>
              <a:defRPr sz="1400">
                <a:solidFill>
                  <a:schemeClr val="tx1"/>
                </a:solidFill>
                <a:latin typeface="Arial" panose="020B0604020202020204" pitchFamily="34" charset="0"/>
              </a:defRPr>
            </a:lvl9pPr>
          </a:lstStyle>
          <a:p>
            <a:r>
              <a:rPr lang="en-US" sz="900" b="0"/>
              <a:t>Similar products: small variations</a:t>
            </a:r>
          </a:p>
          <a:p>
            <a:r>
              <a:rPr lang="en-US" sz="900" b="0"/>
              <a:t>e.g. bike with a different color</a:t>
            </a:r>
          </a:p>
          <a:p>
            <a:r>
              <a:rPr lang="en-US" sz="900" b="0"/>
              <a:t>If you are producing several similar products that have a lot of common parts, you can describe these products using a variant BOM. This is the case, for example, if you replace one material component with another to make a different product. Variants can also differ by containing different quantities of a component. You create the new BOM as a variant of an existing BOM. </a:t>
            </a:r>
          </a:p>
        </p:txBody>
      </p:sp>
    </p:spTree>
    <p:extLst>
      <p:ext uri="{BB962C8B-B14F-4D97-AF65-F5344CB8AC3E}">
        <p14:creationId xmlns:p14="http://schemas.microsoft.com/office/powerpoint/2010/main" val="2014752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28535367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009224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27698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fld id="{62096DAD-2953-4773-80FB-4382729F438B}" type="slidenum">
              <a:rPr lang="en-GB" smtClean="0"/>
              <a:pPr>
                <a:defRPr/>
              </a:pPr>
              <a:t>‹#›</a:t>
            </a:fld>
            <a:endParaRPr lang="en-GB" dirty="0"/>
          </a:p>
        </p:txBody>
      </p:sp>
    </p:spTree>
    <p:extLst>
      <p:ext uri="{BB962C8B-B14F-4D97-AF65-F5344CB8AC3E}">
        <p14:creationId xmlns:p14="http://schemas.microsoft.com/office/powerpoint/2010/main" val="3055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2162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73403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843452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3340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86133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27916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00351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30163" y="6632576"/>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US" sz="800" b="0" i="0" kern="1200" dirty="0" smtClean="0">
                <a:solidFill>
                  <a:schemeClr val="tx1"/>
                </a:solidFill>
                <a:effectLst/>
                <a:latin typeface="Arial" panose="020B0604020202020204" pitchFamily="34" charset="0"/>
                <a:ea typeface="+mn-ea"/>
                <a:cs typeface="+mn-cs"/>
              </a:rPr>
              <a:t>CT104-3-2-IBPSES</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a:t>
            </a:r>
            <a:endParaRPr lang="en-US" altLang="en-US" dirty="0"/>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PRODUCTION PLANNING</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689225" y="6261184"/>
            <a:ext cx="5780088" cy="5078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900" dirty="0"/>
              <a:t>Prepared by: </a:t>
            </a:r>
            <a:r>
              <a:rPr lang="en-US" sz="900" dirty="0" smtClean="0"/>
              <a:t>KN </a:t>
            </a:r>
            <a:r>
              <a:rPr lang="en-US" sz="900" dirty="0"/>
              <a:t>First Prepared on: </a:t>
            </a:r>
            <a:r>
              <a:rPr lang="en-US" sz="900" dirty="0" smtClean="0"/>
              <a:t>01.08.12 </a:t>
            </a:r>
            <a:r>
              <a:rPr lang="en-US" sz="900" dirty="0"/>
              <a:t>Last Modified on: </a:t>
            </a:r>
            <a:r>
              <a:rPr lang="en-US" sz="900" dirty="0" smtClean="0"/>
              <a:t>DD.MM.YY</a:t>
            </a:r>
            <a:endParaRPr lang="en-US" sz="900" dirty="0"/>
          </a:p>
          <a:p>
            <a:pPr algn="ctr"/>
            <a:r>
              <a:rPr lang="en-US" sz="900" dirty="0"/>
              <a:t>Quality checked by: xxx</a:t>
            </a:r>
          </a:p>
          <a:p>
            <a:pPr algn="ctr"/>
            <a:r>
              <a:rPr lang="en-US" sz="900" dirty="0"/>
              <a:t>Copyright </a:t>
            </a:r>
            <a:r>
              <a:rPr lang="en-US" sz="900" dirty="0" smtClean="0"/>
              <a:t>2012 </a:t>
            </a:r>
            <a:r>
              <a:rPr lang="en-US" sz="900" dirty="0"/>
              <a:t>Asia Pacific </a:t>
            </a:r>
            <a:r>
              <a:rPr lang="en-US" sz="900" dirty="0" smtClean="0"/>
              <a:t>University </a:t>
            </a:r>
            <a:r>
              <a:rPr lang="en-US" sz="900" dirty="0"/>
              <a:t>of </a:t>
            </a:r>
            <a:r>
              <a:rPr lang="en-US" sz="900" dirty="0" smtClean="0"/>
              <a:t>Technology and Innovation</a:t>
            </a:r>
            <a:endParaRPr lang="en-US" sz="900" dirty="0"/>
          </a:p>
        </p:txBody>
      </p:sp>
      <p:sp>
        <p:nvSpPr>
          <p:cNvPr id="6" name="Text Box 6"/>
          <p:cNvSpPr txBox="1">
            <a:spLocks noChangeArrowheads="1"/>
          </p:cNvSpPr>
          <p:nvPr/>
        </p:nvSpPr>
        <p:spPr bwMode="auto">
          <a:xfrm>
            <a:off x="2201863" y="1890966"/>
            <a:ext cx="67548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r>
              <a:rPr lang="en-US" sz="4000" kern="0" dirty="0" smtClean="0"/>
              <a:t>IBPSES</a:t>
            </a:r>
          </a:p>
          <a:p>
            <a:r>
              <a:rPr lang="en-US" sz="2000" dirty="0" smtClean="0"/>
              <a:t>CT104-3-2</a:t>
            </a:r>
            <a:endParaRPr lang="en-US" sz="2000" kern="0" dirty="0"/>
          </a:p>
        </p:txBody>
      </p:sp>
      <p:pic>
        <p:nvPicPr>
          <p:cNvPr id="2" name="Picture 1"/>
          <p:cNvPicPr>
            <a:picLocks noChangeAspect="1"/>
          </p:cNvPicPr>
          <p:nvPr/>
        </p:nvPicPr>
        <p:blipFill>
          <a:blip r:embed="rId2"/>
          <a:stretch>
            <a:fillRect/>
          </a:stretch>
        </p:blipFill>
        <p:spPr>
          <a:xfrm>
            <a:off x="176687" y="4762500"/>
            <a:ext cx="1822930" cy="1882502"/>
          </a:xfrm>
          <a:prstGeom prst="rect">
            <a:avLst/>
          </a:prstGeom>
        </p:spPr>
      </p:pic>
      <p:sp>
        <p:nvSpPr>
          <p:cNvPr id="8" name="Rectangle 2"/>
          <p:cNvSpPr>
            <a:spLocks noGrp="1"/>
          </p:cNvSpPr>
          <p:nvPr>
            <p:ph type="ctrTitle"/>
          </p:nvPr>
        </p:nvSpPr>
        <p:spPr>
          <a:xfrm>
            <a:off x="2483317" y="3620060"/>
            <a:ext cx="6754812" cy="1470025"/>
          </a:xfrm>
        </p:spPr>
        <p:txBody>
          <a:bodyPr/>
          <a:lstStyle/>
          <a:p>
            <a:r>
              <a:rPr lang="en-US" dirty="0"/>
              <a:t>Production Planning and Execution (PP)</a:t>
            </a:r>
          </a:p>
        </p:txBody>
      </p:sp>
    </p:spTree>
    <p:extLst>
      <p:ext uri="{BB962C8B-B14F-4D97-AF65-F5344CB8AC3E}">
        <p14:creationId xmlns:p14="http://schemas.microsoft.com/office/powerpoint/2010/main" val="1476206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smtClean="0"/>
              <a:t>Bill of Materials (BOM)</a:t>
            </a:r>
          </a:p>
        </p:txBody>
      </p:sp>
      <p:sp>
        <p:nvSpPr>
          <p:cNvPr id="32771"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z="2400" dirty="0" smtClean="0"/>
              <a:t>Variant Bill of Materials (BOM)</a:t>
            </a:r>
          </a:p>
          <a:p>
            <a:pPr lvl="1">
              <a:tabLst>
                <a:tab pos="1971675" algn="l"/>
              </a:tabLst>
            </a:pPr>
            <a:r>
              <a:rPr lang="en-US" sz="2000" dirty="0" smtClean="0"/>
              <a:t>Several products with a large proportion of identical parts.</a:t>
            </a:r>
          </a:p>
        </p:txBody>
      </p:sp>
      <p:sp>
        <p:nvSpPr>
          <p:cNvPr id="32772" name="Rectangle 5"/>
          <p:cNvSpPr>
            <a:spLocks noChangeArrowheads="1"/>
          </p:cNvSpPr>
          <p:nvPr/>
        </p:nvSpPr>
        <p:spPr bwMode="auto">
          <a:xfrm>
            <a:off x="611188" y="2133600"/>
            <a:ext cx="4537075" cy="3744913"/>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2773" name="AutoShape 6"/>
          <p:cNvSpPr>
            <a:spLocks noChangeArrowheads="1"/>
          </p:cNvSpPr>
          <p:nvPr/>
        </p:nvSpPr>
        <p:spPr bwMode="auto">
          <a:xfrm>
            <a:off x="1979613" y="2317750"/>
            <a:ext cx="1871662"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Deluxe Bike (red)</a:t>
            </a:r>
          </a:p>
        </p:txBody>
      </p:sp>
      <p:sp>
        <p:nvSpPr>
          <p:cNvPr id="32774" name="AutoShape 7"/>
          <p:cNvSpPr>
            <a:spLocks noChangeArrowheads="1"/>
          </p:cNvSpPr>
          <p:nvPr/>
        </p:nvSpPr>
        <p:spPr bwMode="auto">
          <a:xfrm>
            <a:off x="900113" y="5227638"/>
            <a:ext cx="1800225"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32775" name="AutoShape 8"/>
          <p:cNvSpPr>
            <a:spLocks noChangeArrowheads="1"/>
          </p:cNvSpPr>
          <p:nvPr/>
        </p:nvSpPr>
        <p:spPr bwMode="auto">
          <a:xfrm>
            <a:off x="900113" y="2995613"/>
            <a:ext cx="1782762" cy="504825"/>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Aluminum Wheel</a:t>
            </a:r>
          </a:p>
        </p:txBody>
      </p:sp>
      <p:sp>
        <p:nvSpPr>
          <p:cNvPr id="32776" name="AutoShape 10"/>
          <p:cNvSpPr>
            <a:spLocks noChangeArrowheads="1"/>
          </p:cNvSpPr>
          <p:nvPr/>
        </p:nvSpPr>
        <p:spPr bwMode="auto">
          <a:xfrm>
            <a:off x="900113" y="3571875"/>
            <a:ext cx="1782762" cy="482600"/>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 red</a:t>
            </a:r>
          </a:p>
        </p:txBody>
      </p:sp>
      <p:sp>
        <p:nvSpPr>
          <p:cNvPr id="32777" name="AutoShape 11"/>
          <p:cNvSpPr>
            <a:spLocks noChangeArrowheads="1"/>
          </p:cNvSpPr>
          <p:nvPr/>
        </p:nvSpPr>
        <p:spPr bwMode="auto">
          <a:xfrm>
            <a:off x="3132138" y="3571875"/>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32778" name="AutoShape 12"/>
          <p:cNvSpPr>
            <a:spLocks noChangeArrowheads="1"/>
          </p:cNvSpPr>
          <p:nvPr/>
        </p:nvSpPr>
        <p:spPr bwMode="auto">
          <a:xfrm>
            <a:off x="900113" y="4148138"/>
            <a:ext cx="1782762" cy="471487"/>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32779" name="AutoShape 19"/>
          <p:cNvSpPr>
            <a:spLocks noChangeArrowheads="1"/>
          </p:cNvSpPr>
          <p:nvPr/>
        </p:nvSpPr>
        <p:spPr bwMode="auto">
          <a:xfrm>
            <a:off x="3132138" y="4694238"/>
            <a:ext cx="17287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32780" name="AutoShape 7"/>
          <p:cNvSpPr>
            <a:spLocks noChangeArrowheads="1"/>
          </p:cNvSpPr>
          <p:nvPr/>
        </p:nvSpPr>
        <p:spPr bwMode="auto">
          <a:xfrm>
            <a:off x="900113" y="4694238"/>
            <a:ext cx="1800225"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32781" name="AutoShape 11"/>
          <p:cNvSpPr>
            <a:spLocks noChangeArrowheads="1"/>
          </p:cNvSpPr>
          <p:nvPr/>
        </p:nvSpPr>
        <p:spPr bwMode="auto">
          <a:xfrm>
            <a:off x="3132138" y="4148138"/>
            <a:ext cx="17160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32782" name="AutoShape 9"/>
          <p:cNvSpPr>
            <a:spLocks noChangeArrowheads="1"/>
          </p:cNvSpPr>
          <p:nvPr/>
        </p:nvSpPr>
        <p:spPr bwMode="auto">
          <a:xfrm>
            <a:off x="3132138" y="29956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32783" name="Line 49"/>
          <p:cNvSpPr>
            <a:spLocks noChangeShapeType="1"/>
          </p:cNvSpPr>
          <p:nvPr/>
        </p:nvSpPr>
        <p:spPr bwMode="auto">
          <a:xfrm>
            <a:off x="2916238" y="2851150"/>
            <a:ext cx="0" cy="2592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4" name="AutoShape 19"/>
          <p:cNvSpPr>
            <a:spLocks noChangeArrowheads="1"/>
          </p:cNvSpPr>
          <p:nvPr/>
        </p:nvSpPr>
        <p:spPr bwMode="auto">
          <a:xfrm>
            <a:off x="3132138" y="5227638"/>
            <a:ext cx="1728787" cy="4619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32785" name="Line 51"/>
          <p:cNvSpPr>
            <a:spLocks noChangeShapeType="1"/>
          </p:cNvSpPr>
          <p:nvPr/>
        </p:nvSpPr>
        <p:spPr bwMode="auto">
          <a:xfrm>
            <a:off x="2916238" y="5443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6" name="Line 52"/>
          <p:cNvSpPr>
            <a:spLocks noChangeShapeType="1"/>
          </p:cNvSpPr>
          <p:nvPr/>
        </p:nvSpPr>
        <p:spPr bwMode="auto">
          <a:xfrm>
            <a:off x="2916238" y="49403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7" name="Line 53"/>
          <p:cNvSpPr>
            <a:spLocks noChangeShapeType="1"/>
          </p:cNvSpPr>
          <p:nvPr/>
        </p:nvSpPr>
        <p:spPr bwMode="auto">
          <a:xfrm>
            <a:off x="2916238" y="43640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8" name="Line 54"/>
          <p:cNvSpPr>
            <a:spLocks noChangeShapeType="1"/>
          </p:cNvSpPr>
          <p:nvPr/>
        </p:nvSpPr>
        <p:spPr bwMode="auto">
          <a:xfrm>
            <a:off x="2916238" y="38608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89" name="Line 55"/>
          <p:cNvSpPr>
            <a:spLocks noChangeShapeType="1"/>
          </p:cNvSpPr>
          <p:nvPr/>
        </p:nvSpPr>
        <p:spPr bwMode="auto">
          <a:xfrm>
            <a:off x="2916238" y="3284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0" name="Line 56"/>
          <p:cNvSpPr>
            <a:spLocks noChangeShapeType="1"/>
          </p:cNvSpPr>
          <p:nvPr/>
        </p:nvSpPr>
        <p:spPr bwMode="auto">
          <a:xfrm flipH="1" flipV="1">
            <a:off x="2700338" y="3284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1" name="Line 57"/>
          <p:cNvSpPr>
            <a:spLocks noChangeShapeType="1"/>
          </p:cNvSpPr>
          <p:nvPr/>
        </p:nvSpPr>
        <p:spPr bwMode="auto">
          <a:xfrm flipH="1" flipV="1">
            <a:off x="2700338" y="38608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2" name="Line 58"/>
          <p:cNvSpPr>
            <a:spLocks noChangeShapeType="1"/>
          </p:cNvSpPr>
          <p:nvPr/>
        </p:nvSpPr>
        <p:spPr bwMode="auto">
          <a:xfrm flipH="1" flipV="1">
            <a:off x="2700338" y="43640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3" name="Line 59"/>
          <p:cNvSpPr>
            <a:spLocks noChangeShapeType="1"/>
          </p:cNvSpPr>
          <p:nvPr/>
        </p:nvSpPr>
        <p:spPr bwMode="auto">
          <a:xfrm flipH="1" flipV="1">
            <a:off x="2700338" y="4940300"/>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4" name="Line 60"/>
          <p:cNvSpPr>
            <a:spLocks noChangeShapeType="1"/>
          </p:cNvSpPr>
          <p:nvPr/>
        </p:nvSpPr>
        <p:spPr bwMode="auto">
          <a:xfrm flipH="1" flipV="1">
            <a:off x="2700338" y="54435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795" name="Rectangle 5"/>
          <p:cNvSpPr>
            <a:spLocks noChangeArrowheads="1"/>
          </p:cNvSpPr>
          <p:nvPr/>
        </p:nvSpPr>
        <p:spPr bwMode="auto">
          <a:xfrm>
            <a:off x="3995738" y="2420938"/>
            <a:ext cx="4537075" cy="3744912"/>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2796" name="AutoShape 6"/>
          <p:cNvSpPr>
            <a:spLocks noChangeArrowheads="1"/>
          </p:cNvSpPr>
          <p:nvPr/>
        </p:nvSpPr>
        <p:spPr bwMode="auto">
          <a:xfrm>
            <a:off x="5003800" y="2636838"/>
            <a:ext cx="2592388" cy="50165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Professional Bike (black)</a:t>
            </a:r>
          </a:p>
        </p:txBody>
      </p:sp>
      <p:sp>
        <p:nvSpPr>
          <p:cNvPr id="32797" name="AutoShape 7"/>
          <p:cNvSpPr>
            <a:spLocks noChangeArrowheads="1"/>
          </p:cNvSpPr>
          <p:nvPr/>
        </p:nvSpPr>
        <p:spPr bwMode="auto">
          <a:xfrm>
            <a:off x="4284663" y="55149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32798" name="AutoShape 8"/>
          <p:cNvSpPr>
            <a:spLocks noChangeArrowheads="1"/>
          </p:cNvSpPr>
          <p:nvPr/>
        </p:nvSpPr>
        <p:spPr bwMode="auto">
          <a:xfrm>
            <a:off x="4284663" y="3282950"/>
            <a:ext cx="1782762" cy="504825"/>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Carbon Wheel</a:t>
            </a:r>
          </a:p>
        </p:txBody>
      </p:sp>
      <p:sp>
        <p:nvSpPr>
          <p:cNvPr id="32799" name="AutoShape 10"/>
          <p:cNvSpPr>
            <a:spLocks noChangeArrowheads="1"/>
          </p:cNvSpPr>
          <p:nvPr/>
        </p:nvSpPr>
        <p:spPr bwMode="auto">
          <a:xfrm>
            <a:off x="4284663" y="3859213"/>
            <a:ext cx="1782762" cy="482600"/>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 black</a:t>
            </a:r>
          </a:p>
        </p:txBody>
      </p:sp>
      <p:sp>
        <p:nvSpPr>
          <p:cNvPr id="32800" name="AutoShape 11"/>
          <p:cNvSpPr>
            <a:spLocks noChangeArrowheads="1"/>
          </p:cNvSpPr>
          <p:nvPr/>
        </p:nvSpPr>
        <p:spPr bwMode="auto">
          <a:xfrm>
            <a:off x="6516688" y="38592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32801" name="AutoShape 12"/>
          <p:cNvSpPr>
            <a:spLocks noChangeArrowheads="1"/>
          </p:cNvSpPr>
          <p:nvPr/>
        </p:nvSpPr>
        <p:spPr bwMode="auto">
          <a:xfrm>
            <a:off x="4284663" y="4435475"/>
            <a:ext cx="1782762" cy="471488"/>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32802" name="AutoShape 19"/>
          <p:cNvSpPr>
            <a:spLocks noChangeArrowheads="1"/>
          </p:cNvSpPr>
          <p:nvPr/>
        </p:nvSpPr>
        <p:spPr bwMode="auto">
          <a:xfrm>
            <a:off x="6516688" y="49815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32803" name="AutoShape 7"/>
          <p:cNvSpPr>
            <a:spLocks noChangeArrowheads="1"/>
          </p:cNvSpPr>
          <p:nvPr/>
        </p:nvSpPr>
        <p:spPr bwMode="auto">
          <a:xfrm>
            <a:off x="4284663" y="49815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32804" name="AutoShape 11"/>
          <p:cNvSpPr>
            <a:spLocks noChangeArrowheads="1"/>
          </p:cNvSpPr>
          <p:nvPr/>
        </p:nvSpPr>
        <p:spPr bwMode="auto">
          <a:xfrm>
            <a:off x="6516688" y="4435475"/>
            <a:ext cx="17160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32805" name="AutoShape 9"/>
          <p:cNvSpPr>
            <a:spLocks noChangeArrowheads="1"/>
          </p:cNvSpPr>
          <p:nvPr/>
        </p:nvSpPr>
        <p:spPr bwMode="auto">
          <a:xfrm>
            <a:off x="6516688" y="3282950"/>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32806" name="Line 72"/>
          <p:cNvSpPr>
            <a:spLocks noChangeShapeType="1"/>
          </p:cNvSpPr>
          <p:nvPr/>
        </p:nvSpPr>
        <p:spPr bwMode="auto">
          <a:xfrm>
            <a:off x="6300788" y="3138488"/>
            <a:ext cx="0" cy="259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07" name="AutoShape 19"/>
          <p:cNvSpPr>
            <a:spLocks noChangeArrowheads="1"/>
          </p:cNvSpPr>
          <p:nvPr/>
        </p:nvSpPr>
        <p:spPr bwMode="auto">
          <a:xfrm>
            <a:off x="6516688" y="55149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32808" name="Line 74"/>
          <p:cNvSpPr>
            <a:spLocks noChangeShapeType="1"/>
          </p:cNvSpPr>
          <p:nvPr/>
        </p:nvSpPr>
        <p:spPr bwMode="auto">
          <a:xfrm>
            <a:off x="6300788" y="5730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09" name="Line 75"/>
          <p:cNvSpPr>
            <a:spLocks noChangeShapeType="1"/>
          </p:cNvSpPr>
          <p:nvPr/>
        </p:nvSpPr>
        <p:spPr bwMode="auto">
          <a:xfrm>
            <a:off x="6300788" y="5227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0" name="Line 76"/>
          <p:cNvSpPr>
            <a:spLocks noChangeShapeType="1"/>
          </p:cNvSpPr>
          <p:nvPr/>
        </p:nvSpPr>
        <p:spPr bwMode="auto">
          <a:xfrm>
            <a:off x="63007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1" name="Line 77"/>
          <p:cNvSpPr>
            <a:spLocks noChangeShapeType="1"/>
          </p:cNvSpPr>
          <p:nvPr/>
        </p:nvSpPr>
        <p:spPr bwMode="auto">
          <a:xfrm>
            <a:off x="63007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2" name="Line 78"/>
          <p:cNvSpPr>
            <a:spLocks noChangeShapeType="1"/>
          </p:cNvSpPr>
          <p:nvPr/>
        </p:nvSpPr>
        <p:spPr bwMode="auto">
          <a:xfrm>
            <a:off x="63007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3" name="Line 79"/>
          <p:cNvSpPr>
            <a:spLocks noChangeShapeType="1"/>
          </p:cNvSpPr>
          <p:nvPr/>
        </p:nvSpPr>
        <p:spPr bwMode="auto">
          <a:xfrm flipH="1" flipV="1">
            <a:off x="60848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4" name="Line 80"/>
          <p:cNvSpPr>
            <a:spLocks noChangeShapeType="1"/>
          </p:cNvSpPr>
          <p:nvPr/>
        </p:nvSpPr>
        <p:spPr bwMode="auto">
          <a:xfrm flipH="1" flipV="1">
            <a:off x="60848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5" name="Line 81"/>
          <p:cNvSpPr>
            <a:spLocks noChangeShapeType="1"/>
          </p:cNvSpPr>
          <p:nvPr/>
        </p:nvSpPr>
        <p:spPr bwMode="auto">
          <a:xfrm flipH="1" flipV="1">
            <a:off x="60848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6" name="Line 82"/>
          <p:cNvSpPr>
            <a:spLocks noChangeShapeType="1"/>
          </p:cNvSpPr>
          <p:nvPr/>
        </p:nvSpPr>
        <p:spPr bwMode="auto">
          <a:xfrm flipH="1" flipV="1">
            <a:off x="6084888" y="5227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2817" name="Line 83"/>
          <p:cNvSpPr>
            <a:spLocks noChangeShapeType="1"/>
          </p:cNvSpPr>
          <p:nvPr/>
        </p:nvSpPr>
        <p:spPr bwMode="auto">
          <a:xfrm flipH="1" flipV="1">
            <a:off x="6084888" y="5730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193971265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p:txBody>
          <a:bodyPr/>
          <a:lstStyle/>
          <a:p>
            <a:r>
              <a:rPr lang="en-US" smtClean="0"/>
              <a:t>BOM – Item Categories</a:t>
            </a:r>
          </a:p>
        </p:txBody>
      </p:sp>
      <p:sp>
        <p:nvSpPr>
          <p:cNvPr id="34819"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mtClean="0"/>
              <a:t>Item Categories</a:t>
            </a:r>
          </a:p>
          <a:p>
            <a:pPr lvl="1">
              <a:tabLst>
                <a:tab pos="1971675" algn="l"/>
              </a:tabLst>
            </a:pPr>
            <a:r>
              <a:rPr lang="en-US" smtClean="0"/>
              <a:t>Stock Item</a:t>
            </a:r>
          </a:p>
          <a:p>
            <a:pPr lvl="1">
              <a:tabLst>
                <a:tab pos="1971675" algn="l"/>
              </a:tabLst>
            </a:pPr>
            <a:r>
              <a:rPr lang="en-US" smtClean="0"/>
              <a:t>Non-stock Item</a:t>
            </a:r>
          </a:p>
          <a:p>
            <a:pPr lvl="1">
              <a:tabLst>
                <a:tab pos="1971675" algn="l"/>
              </a:tabLst>
            </a:pPr>
            <a:r>
              <a:rPr lang="en-US" smtClean="0"/>
              <a:t>Variable Material – Sheet of steel</a:t>
            </a:r>
          </a:p>
          <a:p>
            <a:pPr lvl="1">
              <a:tabLst>
                <a:tab pos="1971675" algn="l"/>
              </a:tabLst>
            </a:pPr>
            <a:r>
              <a:rPr lang="en-US" smtClean="0"/>
              <a:t>Intra Item – Phantom material – process industry</a:t>
            </a:r>
          </a:p>
          <a:p>
            <a:pPr lvl="1">
              <a:tabLst>
                <a:tab pos="1971675" algn="l"/>
              </a:tabLst>
            </a:pPr>
            <a:r>
              <a:rPr lang="en-US" smtClean="0"/>
              <a:t>Class Item – place holder</a:t>
            </a:r>
          </a:p>
          <a:p>
            <a:pPr lvl="1">
              <a:tabLst>
                <a:tab pos="1971675" algn="l"/>
              </a:tabLst>
            </a:pPr>
            <a:r>
              <a:rPr lang="en-US" smtClean="0"/>
              <a:t>Document Item</a:t>
            </a:r>
          </a:p>
          <a:p>
            <a:pPr lvl="1">
              <a:tabLst>
                <a:tab pos="1971675" algn="l"/>
              </a:tabLst>
            </a:pPr>
            <a:r>
              <a:rPr lang="en-US" smtClean="0"/>
              <a:t>Text Item</a:t>
            </a:r>
          </a:p>
        </p:txBody>
      </p:sp>
    </p:spTree>
    <p:extLst>
      <p:ext uri="{BB962C8B-B14F-4D97-AF65-F5344CB8AC3E}">
        <p14:creationId xmlns:p14="http://schemas.microsoft.com/office/powerpoint/2010/main" val="1832373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p:txBody>
          <a:bodyPr/>
          <a:lstStyle/>
          <a:p>
            <a:r>
              <a:rPr lang="en-US" dirty="0" smtClean="0"/>
              <a:t>Routing</a:t>
            </a:r>
          </a:p>
        </p:txBody>
      </p:sp>
      <p:sp>
        <p:nvSpPr>
          <p:cNvPr id="36867"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z="2000" dirty="0" smtClean="0"/>
              <a:t>Routings enable you to plan the production of materials (products). </a:t>
            </a:r>
          </a:p>
          <a:p>
            <a:pPr>
              <a:tabLst>
                <a:tab pos="1971675" algn="l"/>
              </a:tabLst>
            </a:pPr>
            <a:r>
              <a:rPr lang="en-US" sz="2000" dirty="0" smtClean="0"/>
              <a:t>Routings are used as a template for production orders and run schedules</a:t>
            </a:r>
          </a:p>
          <a:p>
            <a:pPr>
              <a:tabLst>
                <a:tab pos="1971675" algn="l"/>
              </a:tabLst>
            </a:pPr>
            <a:r>
              <a:rPr lang="en-US" sz="2000" dirty="0" smtClean="0"/>
              <a:t>Routing are also used as a basis for product costing.</a:t>
            </a:r>
          </a:p>
          <a:p>
            <a:pPr>
              <a:tabLst>
                <a:tab pos="1971675" algn="l"/>
              </a:tabLst>
            </a:pPr>
            <a:r>
              <a:rPr lang="en-US" sz="2000" dirty="0" smtClean="0"/>
              <a:t>Series of sequential steps (operations) that must be carried out to produce a given product</a:t>
            </a:r>
          </a:p>
          <a:p>
            <a:pPr>
              <a:tabLst>
                <a:tab pos="1971675" algn="l"/>
              </a:tabLst>
            </a:pPr>
            <a:r>
              <a:rPr lang="en-US" sz="2000" dirty="0" smtClean="0"/>
              <a:t>Routings contain: </a:t>
            </a:r>
          </a:p>
          <a:p>
            <a:pPr lvl="1">
              <a:tabLst>
                <a:tab pos="1971675" algn="l"/>
              </a:tabLst>
            </a:pPr>
            <a:r>
              <a:rPr lang="en-US" sz="1800" dirty="0" smtClean="0"/>
              <a:t>What, Where, When, How</a:t>
            </a:r>
          </a:p>
        </p:txBody>
      </p:sp>
      <p:pic>
        <p:nvPicPr>
          <p:cNvPr id="36868" name="Picture 5" descr="PP0_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4762500"/>
            <a:ext cx="79200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492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p:txBody>
          <a:bodyPr/>
          <a:lstStyle/>
          <a:p>
            <a:r>
              <a:rPr lang="en-US" smtClean="0"/>
              <a:t>Routing</a:t>
            </a:r>
          </a:p>
        </p:txBody>
      </p:sp>
      <p:sp>
        <p:nvSpPr>
          <p:cNvPr id="38915" name="Rectangle 3"/>
          <p:cNvSpPr>
            <a:spLocks noGrp="1" noChangeArrowheads="1"/>
          </p:cNvSpPr>
          <p:nvPr>
            <p:ph type="body" idx="4294967295"/>
          </p:nvPr>
        </p:nvSpPr>
        <p:spPr>
          <a:xfrm>
            <a:off x="539750" y="1268413"/>
            <a:ext cx="4752975" cy="4857750"/>
          </a:xfrm>
        </p:spPr>
        <p:txBody>
          <a:bodyPr/>
          <a:lstStyle/>
          <a:p>
            <a:pPr>
              <a:tabLst>
                <a:tab pos="1971675" algn="l"/>
              </a:tabLst>
            </a:pPr>
            <a:r>
              <a:rPr lang="en-US" sz="2400" dirty="0" smtClean="0"/>
              <a:t>Routing – Operation 20 </a:t>
            </a:r>
          </a:p>
          <a:p>
            <a:pPr lvl="1">
              <a:tabLst>
                <a:tab pos="1971675" algn="l"/>
              </a:tabLst>
            </a:pPr>
            <a:r>
              <a:rPr lang="en-US" sz="2000" dirty="0" smtClean="0"/>
              <a:t>Attach seat to frame</a:t>
            </a:r>
          </a:p>
          <a:p>
            <a:pPr>
              <a:tabLst>
                <a:tab pos="1971675" algn="l"/>
              </a:tabLst>
            </a:pPr>
            <a:r>
              <a:rPr lang="en-US" sz="2400" dirty="0" smtClean="0"/>
              <a:t>Work Center – ASSY1000</a:t>
            </a:r>
          </a:p>
          <a:p>
            <a:pPr lvl="1">
              <a:tabLst>
                <a:tab pos="1971675" algn="l"/>
              </a:tabLst>
            </a:pPr>
            <a:r>
              <a:rPr lang="en-US" sz="2000" dirty="0" smtClean="0"/>
              <a:t>Assembly Work Center</a:t>
            </a:r>
          </a:p>
          <a:p>
            <a:pPr>
              <a:tabLst>
                <a:tab pos="1971675" algn="l"/>
              </a:tabLst>
            </a:pPr>
            <a:r>
              <a:rPr lang="en-US" sz="2400" dirty="0" smtClean="0"/>
              <a:t>Time</a:t>
            </a:r>
          </a:p>
          <a:p>
            <a:pPr lvl="1">
              <a:tabLst>
                <a:tab pos="1971675" algn="l"/>
              </a:tabLst>
            </a:pPr>
            <a:r>
              <a:rPr lang="en-US" sz="2000" dirty="0" smtClean="0"/>
              <a:t>1 minute</a:t>
            </a:r>
          </a:p>
        </p:txBody>
      </p:sp>
      <p:pic>
        <p:nvPicPr>
          <p:cNvPr id="38916" name="Picture 5" descr="PP0_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9939" y="2049836"/>
            <a:ext cx="3167062"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03927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smtClean="0"/>
              <a:t>Routing</a:t>
            </a:r>
          </a:p>
        </p:txBody>
      </p:sp>
      <p:sp>
        <p:nvSpPr>
          <p:cNvPr id="40963" name="Rectangle 3"/>
          <p:cNvSpPr>
            <a:spLocks noGrp="1" noChangeArrowheads="1"/>
          </p:cNvSpPr>
          <p:nvPr>
            <p:ph type="body" idx="4294967295"/>
          </p:nvPr>
        </p:nvSpPr>
        <p:spPr>
          <a:xfrm>
            <a:off x="539750" y="1268413"/>
            <a:ext cx="8135938" cy="4857750"/>
          </a:xfrm>
        </p:spPr>
        <p:txBody>
          <a:bodyPr/>
          <a:lstStyle/>
          <a:p>
            <a:pPr>
              <a:tabLst>
                <a:tab pos="1971675" algn="l"/>
              </a:tabLst>
            </a:pPr>
            <a:r>
              <a:rPr lang="en-US" smtClean="0"/>
              <a:t>Routing for Finished Bike</a:t>
            </a:r>
          </a:p>
        </p:txBody>
      </p:sp>
      <p:sp>
        <p:nvSpPr>
          <p:cNvPr id="40964" name="Text Box 5"/>
          <p:cNvSpPr txBox="1">
            <a:spLocks noChangeArrowheads="1"/>
          </p:cNvSpPr>
          <p:nvPr/>
        </p:nvSpPr>
        <p:spPr bwMode="auto">
          <a:xfrm>
            <a:off x="250825" y="2266950"/>
            <a:ext cx="13716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Operation</a:t>
            </a:r>
          </a:p>
        </p:txBody>
      </p:sp>
      <p:sp>
        <p:nvSpPr>
          <p:cNvPr id="40965" name="Text Box 6"/>
          <p:cNvSpPr txBox="1">
            <a:spLocks noChangeArrowheads="1"/>
          </p:cNvSpPr>
          <p:nvPr/>
        </p:nvSpPr>
        <p:spPr bwMode="auto">
          <a:xfrm>
            <a:off x="936625" y="2800350"/>
            <a:ext cx="16764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Work Center</a:t>
            </a:r>
          </a:p>
        </p:txBody>
      </p:sp>
      <p:sp>
        <p:nvSpPr>
          <p:cNvPr id="40966" name="Text Box 7"/>
          <p:cNvSpPr txBox="1">
            <a:spLocks noChangeArrowheads="1"/>
          </p:cNvSpPr>
          <p:nvPr/>
        </p:nvSpPr>
        <p:spPr bwMode="auto">
          <a:xfrm>
            <a:off x="2308225" y="22669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Plant</a:t>
            </a:r>
          </a:p>
        </p:txBody>
      </p:sp>
      <p:sp>
        <p:nvSpPr>
          <p:cNvPr id="40967" name="Text Box 8"/>
          <p:cNvSpPr txBox="1">
            <a:spLocks noChangeArrowheads="1"/>
          </p:cNvSpPr>
          <p:nvPr/>
        </p:nvSpPr>
        <p:spPr bwMode="auto">
          <a:xfrm>
            <a:off x="3298825" y="28765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Control Key</a:t>
            </a:r>
          </a:p>
        </p:txBody>
      </p:sp>
      <p:sp>
        <p:nvSpPr>
          <p:cNvPr id="40968" name="Text Box 9"/>
          <p:cNvSpPr txBox="1">
            <a:spLocks noChangeArrowheads="1"/>
          </p:cNvSpPr>
          <p:nvPr/>
        </p:nvSpPr>
        <p:spPr bwMode="auto">
          <a:xfrm>
            <a:off x="4518025" y="2266950"/>
            <a:ext cx="15240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Description</a:t>
            </a:r>
          </a:p>
        </p:txBody>
      </p:sp>
      <p:sp>
        <p:nvSpPr>
          <p:cNvPr id="40969" name="Text Box 10"/>
          <p:cNvSpPr txBox="1">
            <a:spLocks noChangeArrowheads="1"/>
          </p:cNvSpPr>
          <p:nvPr/>
        </p:nvSpPr>
        <p:spPr bwMode="auto">
          <a:xfrm>
            <a:off x="5280025" y="2876550"/>
            <a:ext cx="28956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Time and Unit of Measure</a:t>
            </a:r>
          </a:p>
        </p:txBody>
      </p:sp>
      <p:sp>
        <p:nvSpPr>
          <p:cNvPr id="40970" name="Text Box 11"/>
          <p:cNvSpPr txBox="1">
            <a:spLocks noChangeArrowheads="1"/>
          </p:cNvSpPr>
          <p:nvPr/>
        </p:nvSpPr>
        <p:spPr bwMode="auto">
          <a:xfrm>
            <a:off x="6880225" y="2266950"/>
            <a:ext cx="1828800" cy="379413"/>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b="0">
                <a:solidFill>
                  <a:srgbClr val="000000"/>
                </a:solidFill>
              </a:rPr>
              <a:t>Activity Type</a:t>
            </a:r>
          </a:p>
        </p:txBody>
      </p:sp>
      <p:pic>
        <p:nvPicPr>
          <p:cNvPr id="40971" name="Picture 19" descr="PP0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4076700"/>
            <a:ext cx="864235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Line 12"/>
          <p:cNvSpPr>
            <a:spLocks noChangeShapeType="1"/>
          </p:cNvSpPr>
          <p:nvPr/>
        </p:nvSpPr>
        <p:spPr bwMode="auto">
          <a:xfrm flipH="1">
            <a:off x="684213" y="2708275"/>
            <a:ext cx="71437"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3"/>
          <p:cNvSpPr>
            <a:spLocks noChangeShapeType="1"/>
          </p:cNvSpPr>
          <p:nvPr/>
        </p:nvSpPr>
        <p:spPr bwMode="auto">
          <a:xfrm flipH="1">
            <a:off x="1403350" y="3213100"/>
            <a:ext cx="360363" cy="10795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4" name="Line 14"/>
          <p:cNvSpPr>
            <a:spLocks noChangeShapeType="1"/>
          </p:cNvSpPr>
          <p:nvPr/>
        </p:nvSpPr>
        <p:spPr bwMode="auto">
          <a:xfrm flipH="1">
            <a:off x="1835150" y="2724150"/>
            <a:ext cx="1235075" cy="1568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5" name="Line 15"/>
          <p:cNvSpPr>
            <a:spLocks noChangeShapeType="1"/>
          </p:cNvSpPr>
          <p:nvPr/>
        </p:nvSpPr>
        <p:spPr bwMode="auto">
          <a:xfrm flipH="1">
            <a:off x="2195513" y="3333750"/>
            <a:ext cx="1865312" cy="9588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6" name="Line 16"/>
          <p:cNvSpPr>
            <a:spLocks noChangeShapeType="1"/>
          </p:cNvSpPr>
          <p:nvPr/>
        </p:nvSpPr>
        <p:spPr bwMode="auto">
          <a:xfrm flipH="1">
            <a:off x="4284663" y="2724150"/>
            <a:ext cx="919162" cy="15684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7" name="Line 17"/>
          <p:cNvSpPr>
            <a:spLocks noChangeShapeType="1"/>
          </p:cNvSpPr>
          <p:nvPr/>
        </p:nvSpPr>
        <p:spPr bwMode="auto">
          <a:xfrm>
            <a:off x="6516688" y="3284538"/>
            <a:ext cx="719137" cy="100806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8" name="Line 18"/>
          <p:cNvSpPr>
            <a:spLocks noChangeShapeType="1"/>
          </p:cNvSpPr>
          <p:nvPr/>
        </p:nvSpPr>
        <p:spPr bwMode="auto">
          <a:xfrm>
            <a:off x="8393113" y="2708275"/>
            <a:ext cx="211137" cy="15843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81476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smtClean="0"/>
              <a:t>Work Center</a:t>
            </a:r>
          </a:p>
        </p:txBody>
      </p:sp>
      <p:sp>
        <p:nvSpPr>
          <p:cNvPr id="43011"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A location within a plant where value-added work (operations or activities) are performed</a:t>
            </a:r>
          </a:p>
          <a:p>
            <a:pPr lvl="1">
              <a:lnSpc>
                <a:spcPct val="90000"/>
              </a:lnSpc>
              <a:tabLst>
                <a:tab pos="1971675" algn="l"/>
              </a:tabLst>
            </a:pPr>
            <a:r>
              <a:rPr lang="en-US" sz="2000" dirty="0" smtClean="0"/>
              <a:t>Work Centers can represent</a:t>
            </a:r>
          </a:p>
          <a:p>
            <a:pPr lvl="2">
              <a:lnSpc>
                <a:spcPct val="90000"/>
              </a:lnSpc>
              <a:tabLst>
                <a:tab pos="1971675" algn="l"/>
              </a:tabLst>
            </a:pPr>
            <a:r>
              <a:rPr lang="en-US" sz="1800" dirty="0" smtClean="0"/>
              <a:t>People or Groups of People</a:t>
            </a:r>
          </a:p>
          <a:p>
            <a:pPr lvl="2">
              <a:lnSpc>
                <a:spcPct val="90000"/>
              </a:lnSpc>
              <a:tabLst>
                <a:tab pos="1971675" algn="l"/>
              </a:tabLst>
            </a:pPr>
            <a:r>
              <a:rPr lang="en-US" sz="1800" dirty="0" smtClean="0"/>
              <a:t>Machines or Groups of Machines</a:t>
            </a:r>
          </a:p>
          <a:p>
            <a:pPr lvl="2">
              <a:lnSpc>
                <a:spcPct val="90000"/>
              </a:lnSpc>
              <a:tabLst>
                <a:tab pos="1971675" algn="l"/>
              </a:tabLst>
            </a:pPr>
            <a:r>
              <a:rPr lang="en-US" sz="1800" dirty="0" smtClean="0"/>
              <a:t>Assembly Lines</a:t>
            </a:r>
          </a:p>
          <a:p>
            <a:pPr>
              <a:lnSpc>
                <a:spcPct val="90000"/>
              </a:lnSpc>
              <a:tabLst>
                <a:tab pos="1971675" algn="l"/>
              </a:tabLst>
            </a:pPr>
            <a:r>
              <a:rPr lang="en-US" sz="2400" dirty="0" smtClean="0"/>
              <a:t>Work center used to define capacities </a:t>
            </a:r>
          </a:p>
          <a:p>
            <a:pPr lvl="1">
              <a:lnSpc>
                <a:spcPct val="90000"/>
              </a:lnSpc>
              <a:tabLst>
                <a:tab pos="1971675" algn="l"/>
              </a:tabLst>
            </a:pPr>
            <a:r>
              <a:rPr lang="en-US" sz="2000" dirty="0" smtClean="0"/>
              <a:t>Labor</a:t>
            </a:r>
          </a:p>
          <a:p>
            <a:pPr lvl="1">
              <a:lnSpc>
                <a:spcPct val="90000"/>
              </a:lnSpc>
              <a:tabLst>
                <a:tab pos="1971675" algn="l"/>
              </a:tabLst>
            </a:pPr>
            <a:r>
              <a:rPr lang="en-US" sz="2000" dirty="0" smtClean="0"/>
              <a:t>Machine</a:t>
            </a:r>
          </a:p>
          <a:p>
            <a:pPr lvl="1">
              <a:lnSpc>
                <a:spcPct val="90000"/>
              </a:lnSpc>
              <a:tabLst>
                <a:tab pos="1971675" algn="l"/>
              </a:tabLst>
            </a:pPr>
            <a:r>
              <a:rPr lang="en-US" sz="2000" dirty="0" smtClean="0"/>
              <a:t>Output</a:t>
            </a:r>
          </a:p>
          <a:p>
            <a:pPr lvl="1">
              <a:lnSpc>
                <a:spcPct val="90000"/>
              </a:lnSpc>
              <a:tabLst>
                <a:tab pos="1971675" algn="l"/>
              </a:tabLst>
            </a:pPr>
            <a:r>
              <a:rPr lang="en-US" sz="2000" dirty="0" smtClean="0"/>
              <a:t>Emissions </a:t>
            </a:r>
          </a:p>
          <a:p>
            <a:pPr>
              <a:lnSpc>
                <a:spcPct val="90000"/>
              </a:lnSpc>
              <a:tabLst>
                <a:tab pos="1971675" algn="l"/>
              </a:tabLst>
            </a:pPr>
            <a:r>
              <a:rPr lang="en-US" sz="2400" dirty="0" smtClean="0"/>
              <a:t>Capacities used in</a:t>
            </a:r>
          </a:p>
          <a:p>
            <a:pPr lvl="1">
              <a:lnSpc>
                <a:spcPct val="90000"/>
              </a:lnSpc>
              <a:tabLst>
                <a:tab pos="1971675" algn="l"/>
              </a:tabLst>
            </a:pPr>
            <a:r>
              <a:rPr lang="en-US" sz="2000" dirty="0" smtClean="0"/>
              <a:t>Capacity requirements planning (CRP)</a:t>
            </a:r>
          </a:p>
          <a:p>
            <a:pPr lvl="1">
              <a:lnSpc>
                <a:spcPct val="90000"/>
              </a:lnSpc>
              <a:tabLst>
                <a:tab pos="1971675" algn="l"/>
              </a:tabLst>
            </a:pPr>
            <a:r>
              <a:rPr lang="en-US" sz="2000" dirty="0" smtClean="0"/>
              <a:t>Detailed scheduling</a:t>
            </a:r>
          </a:p>
          <a:p>
            <a:pPr lvl="1">
              <a:lnSpc>
                <a:spcPct val="90000"/>
              </a:lnSpc>
              <a:tabLst>
                <a:tab pos="1971675" algn="l"/>
              </a:tabLst>
            </a:pPr>
            <a:r>
              <a:rPr lang="en-US" sz="2000" dirty="0" smtClean="0"/>
              <a:t>Costing</a:t>
            </a:r>
          </a:p>
        </p:txBody>
      </p:sp>
    </p:spTree>
    <p:extLst>
      <p:ext uri="{BB962C8B-B14F-4D97-AF65-F5344CB8AC3E}">
        <p14:creationId xmlns:p14="http://schemas.microsoft.com/office/powerpoint/2010/main" val="15628937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smtClean="0"/>
              <a:t>Work Center</a:t>
            </a:r>
          </a:p>
        </p:txBody>
      </p:sp>
      <p:sp>
        <p:nvSpPr>
          <p:cNvPr id="4505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Work centers capture and use the following Resource Related data</a:t>
            </a:r>
          </a:p>
          <a:p>
            <a:pPr lvl="1">
              <a:tabLst>
                <a:tab pos="1971675" algn="l"/>
              </a:tabLst>
            </a:pPr>
            <a:r>
              <a:rPr lang="en-US" sz="2000" dirty="0" smtClean="0"/>
              <a:t>Basic Data</a:t>
            </a:r>
          </a:p>
          <a:p>
            <a:pPr lvl="2">
              <a:tabLst>
                <a:tab pos="1971675" algn="l"/>
              </a:tabLst>
            </a:pPr>
            <a:r>
              <a:rPr lang="en-US" sz="1800" dirty="0" smtClean="0"/>
              <a:t>Person Responsible, Location of Work Center</a:t>
            </a:r>
          </a:p>
          <a:p>
            <a:pPr lvl="1">
              <a:tabLst>
                <a:tab pos="1971675" algn="l"/>
              </a:tabLst>
            </a:pPr>
            <a:r>
              <a:rPr lang="en-US" sz="2000" dirty="0" smtClean="0"/>
              <a:t>Scheduling Information</a:t>
            </a:r>
          </a:p>
          <a:p>
            <a:pPr lvl="2">
              <a:tabLst>
                <a:tab pos="1971675" algn="l"/>
              </a:tabLst>
            </a:pPr>
            <a:r>
              <a:rPr lang="en-US" sz="1800" dirty="0" smtClean="0"/>
              <a:t>Queues and Move Times (interoperation), Formula Keys</a:t>
            </a:r>
          </a:p>
          <a:p>
            <a:pPr lvl="1">
              <a:tabLst>
                <a:tab pos="1971675" algn="l"/>
              </a:tabLst>
            </a:pPr>
            <a:r>
              <a:rPr lang="en-US" sz="2000" dirty="0" smtClean="0"/>
              <a:t>Costing Data</a:t>
            </a:r>
          </a:p>
          <a:p>
            <a:pPr lvl="2">
              <a:tabLst>
                <a:tab pos="1971675" algn="l"/>
              </a:tabLst>
            </a:pPr>
            <a:r>
              <a:rPr lang="en-US" sz="1800" dirty="0" smtClean="0"/>
              <a:t>Cost Center, Activity Types</a:t>
            </a:r>
          </a:p>
          <a:p>
            <a:pPr lvl="1">
              <a:tabLst>
                <a:tab pos="1971675" algn="l"/>
              </a:tabLst>
            </a:pPr>
            <a:r>
              <a:rPr lang="en-US" sz="2000" dirty="0" smtClean="0"/>
              <a:t>Personnel Data</a:t>
            </a:r>
          </a:p>
          <a:p>
            <a:pPr lvl="2">
              <a:tabLst>
                <a:tab pos="1971675" algn="l"/>
              </a:tabLst>
            </a:pPr>
            <a:r>
              <a:rPr lang="en-US" sz="1800" dirty="0" smtClean="0"/>
              <a:t>People, Positions, Qualifications</a:t>
            </a:r>
          </a:p>
          <a:p>
            <a:pPr lvl="1">
              <a:tabLst>
                <a:tab pos="1971675" algn="l"/>
              </a:tabLst>
            </a:pPr>
            <a:r>
              <a:rPr lang="en-US" sz="2000" dirty="0" smtClean="0"/>
              <a:t>Capacity Planning</a:t>
            </a:r>
          </a:p>
          <a:p>
            <a:pPr lvl="2">
              <a:tabLst>
                <a:tab pos="1971675" algn="l"/>
              </a:tabLst>
            </a:pPr>
            <a:r>
              <a:rPr lang="en-US" sz="1800" dirty="0" smtClean="0"/>
              <a:t>Available Capacity, Formulas, Operating Time</a:t>
            </a:r>
          </a:p>
          <a:p>
            <a:pPr lvl="1">
              <a:tabLst>
                <a:tab pos="1971675" algn="l"/>
              </a:tabLst>
            </a:pPr>
            <a:r>
              <a:rPr lang="en-US" sz="2000" dirty="0" smtClean="0"/>
              <a:t>Default Data</a:t>
            </a:r>
          </a:p>
          <a:p>
            <a:pPr lvl="2">
              <a:tabLst>
                <a:tab pos="1971675" algn="l"/>
              </a:tabLst>
            </a:pPr>
            <a:r>
              <a:rPr lang="en-US" sz="1800" dirty="0" smtClean="0"/>
              <a:t>Control Key, Standard Text Key</a:t>
            </a:r>
          </a:p>
          <a:p>
            <a:pPr>
              <a:tabLst>
                <a:tab pos="1971675" algn="l"/>
              </a:tabLst>
            </a:pPr>
            <a:endParaRPr lang="en-US" sz="2400" dirty="0" smtClean="0"/>
          </a:p>
        </p:txBody>
      </p:sp>
    </p:spTree>
    <p:extLst>
      <p:ext uri="{BB962C8B-B14F-4D97-AF65-F5344CB8AC3E}">
        <p14:creationId xmlns:p14="http://schemas.microsoft.com/office/powerpoint/2010/main" val="318335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smtClean="0"/>
              <a:t>Product Group</a:t>
            </a:r>
          </a:p>
        </p:txBody>
      </p:sp>
      <p:sp>
        <p:nvSpPr>
          <p:cNvPr id="48131" name="Rectangle 3"/>
          <p:cNvSpPr>
            <a:spLocks noGrp="1" noChangeArrowheads="1"/>
          </p:cNvSpPr>
          <p:nvPr>
            <p:ph type="body" idx="4294967295"/>
          </p:nvPr>
        </p:nvSpPr>
        <p:spPr>
          <a:xfrm>
            <a:off x="580091" y="1577696"/>
            <a:ext cx="8135938" cy="4857750"/>
          </a:xfrm>
          <a:noFill/>
        </p:spPr>
        <p:txBody>
          <a:bodyPr/>
          <a:lstStyle/>
          <a:p>
            <a:pPr>
              <a:tabLst>
                <a:tab pos="1971675" algn="l"/>
              </a:tabLst>
            </a:pPr>
            <a:r>
              <a:rPr lang="en-US" sz="2800" dirty="0" smtClean="0"/>
              <a:t>Aggregate planning that group together materials or other product groups (Product Families)</a:t>
            </a:r>
          </a:p>
          <a:p>
            <a:pPr>
              <a:tabLst>
                <a:tab pos="1971675" algn="l"/>
              </a:tabLst>
            </a:pPr>
            <a:r>
              <a:rPr lang="en-US" sz="2800" dirty="0" smtClean="0"/>
              <a:t>Multi- or Single- Level Product Groups</a:t>
            </a:r>
          </a:p>
          <a:p>
            <a:pPr lvl="1">
              <a:tabLst>
                <a:tab pos="1971675" algn="l"/>
              </a:tabLst>
            </a:pPr>
            <a:r>
              <a:rPr lang="en-US" sz="2400" dirty="0" smtClean="0"/>
              <a:t>The lowest level must always consist of materials</a:t>
            </a:r>
          </a:p>
          <a:p>
            <a:pPr>
              <a:tabLst>
                <a:tab pos="1971675" algn="l"/>
              </a:tabLst>
            </a:pPr>
            <a:endParaRPr lang="en-US" sz="2800" dirty="0" smtClean="0"/>
          </a:p>
        </p:txBody>
      </p:sp>
    </p:spTree>
    <p:extLst>
      <p:ext uri="{BB962C8B-B14F-4D97-AF65-F5344CB8AC3E}">
        <p14:creationId xmlns:p14="http://schemas.microsoft.com/office/powerpoint/2010/main" val="32431730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p:txBody>
          <a:bodyPr/>
          <a:lstStyle/>
          <a:p>
            <a:r>
              <a:rPr lang="en-US" smtClean="0"/>
              <a:t>Material Planning</a:t>
            </a:r>
          </a:p>
        </p:txBody>
      </p:sp>
      <p:sp>
        <p:nvSpPr>
          <p:cNvPr id="50179" name="Rectangle 3"/>
          <p:cNvSpPr>
            <a:spLocks noGrp="1" noChangeArrowheads="1"/>
          </p:cNvSpPr>
          <p:nvPr>
            <p:ph type="body" sz="half" idx="4294967295"/>
          </p:nvPr>
        </p:nvSpPr>
        <p:spPr>
          <a:xfrm>
            <a:off x="539750" y="1268413"/>
            <a:ext cx="8135938" cy="4857750"/>
          </a:xfrm>
          <a:noFill/>
        </p:spPr>
        <p:txBody>
          <a:bodyPr/>
          <a:lstStyle/>
          <a:p>
            <a:pPr>
              <a:tabLst>
                <a:tab pos="1971675" algn="l"/>
              </a:tabLst>
            </a:pPr>
            <a:r>
              <a:rPr lang="en-US" sz="1800" smtClean="0"/>
              <a:t>SOP provides a method for Sales Planning, Production Planning,  Feasibility</a:t>
            </a:r>
          </a:p>
        </p:txBody>
      </p:sp>
      <p:graphicFrame>
        <p:nvGraphicFramePr>
          <p:cNvPr id="50180" name="Object 4"/>
          <p:cNvGraphicFramePr>
            <a:graphicFrameLocks noGrp="1" noChangeAspect="1"/>
          </p:cNvGraphicFramePr>
          <p:nvPr>
            <p:ph sz="half" idx="4294967295"/>
          </p:nvPr>
        </p:nvGraphicFramePr>
        <p:xfrm>
          <a:off x="755650" y="2636838"/>
          <a:ext cx="7561263" cy="3328987"/>
        </p:xfrm>
        <a:graphic>
          <a:graphicData uri="http://schemas.openxmlformats.org/presentationml/2006/ole">
            <mc:AlternateContent xmlns:mc="http://schemas.openxmlformats.org/markup-compatibility/2006">
              <mc:Choice xmlns:v="urn:schemas-microsoft-com:vml" Requires="v">
                <p:oleObj spid="_x0000_s1027" name="Chart" r:id="rId4" imgW="11382375" imgH="5010302" progId="Excel.Chart.8">
                  <p:embed/>
                </p:oleObj>
              </mc:Choice>
              <mc:Fallback>
                <p:oleObj name="Chart" r:id="rId4" imgW="11382375" imgH="5010302" progId="Excel.Char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636838"/>
                        <a:ext cx="7561263" cy="3328987"/>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cap="flat" cmpd="sng" algn="ctr">
                            <a:solidFill>
                              <a:srgbClr val="FF505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52811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smtClean="0"/>
              <a:t>Production Planning &amp; Execution</a:t>
            </a:r>
          </a:p>
        </p:txBody>
      </p:sp>
      <p:sp>
        <p:nvSpPr>
          <p:cNvPr id="52227" name="Rectangle 4"/>
          <p:cNvSpPr>
            <a:spLocks noChangeArrowheads="1"/>
          </p:cNvSpPr>
          <p:nvPr/>
        </p:nvSpPr>
        <p:spPr bwMode="auto">
          <a:xfrm>
            <a:off x="1371600" y="4889500"/>
            <a:ext cx="6248400" cy="13716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28" name="Rectangle 5"/>
          <p:cNvSpPr>
            <a:spLocks noChangeArrowheads="1"/>
          </p:cNvSpPr>
          <p:nvPr/>
        </p:nvSpPr>
        <p:spPr bwMode="auto">
          <a:xfrm>
            <a:off x="1371600" y="3441700"/>
            <a:ext cx="6248400" cy="13716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29" name="Rectangle 6"/>
          <p:cNvSpPr>
            <a:spLocks noChangeArrowheads="1"/>
          </p:cNvSpPr>
          <p:nvPr/>
        </p:nvSpPr>
        <p:spPr bwMode="auto">
          <a:xfrm>
            <a:off x="1371600" y="1231900"/>
            <a:ext cx="6248400" cy="14478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2230" name="AutoShape 7"/>
          <p:cNvSpPr>
            <a:spLocks noChangeArrowheads="1"/>
          </p:cNvSpPr>
          <p:nvPr/>
        </p:nvSpPr>
        <p:spPr bwMode="auto">
          <a:xfrm>
            <a:off x="3581400" y="2832100"/>
            <a:ext cx="1676400" cy="492125"/>
          </a:xfrm>
          <a:prstGeom prst="roundRect">
            <a:avLst>
              <a:gd name="adj" fmla="val 16667"/>
            </a:avLst>
          </a:prstGeom>
          <a:solidFill>
            <a:srgbClr val="B2E6B2"/>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Demand</a:t>
            </a:r>
            <a:br>
              <a:rPr lang="en-US" sz="1200">
                <a:solidFill>
                  <a:srgbClr val="000000"/>
                </a:solidFill>
              </a:rPr>
            </a:br>
            <a:r>
              <a:rPr lang="en-US" sz="1200">
                <a:solidFill>
                  <a:srgbClr val="000000"/>
                </a:solidFill>
              </a:rPr>
              <a:t>Management</a:t>
            </a:r>
          </a:p>
        </p:txBody>
      </p:sp>
      <p:sp>
        <p:nvSpPr>
          <p:cNvPr id="52231" name="AutoShape 8"/>
          <p:cNvSpPr>
            <a:spLocks noChangeArrowheads="1"/>
          </p:cNvSpPr>
          <p:nvPr/>
        </p:nvSpPr>
        <p:spPr bwMode="auto">
          <a:xfrm>
            <a:off x="3581400" y="1384300"/>
            <a:ext cx="1676400" cy="492125"/>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Forecasting</a:t>
            </a:r>
          </a:p>
        </p:txBody>
      </p:sp>
      <p:sp>
        <p:nvSpPr>
          <p:cNvPr id="52232" name="AutoShape 9"/>
          <p:cNvSpPr>
            <a:spLocks noChangeArrowheads="1"/>
          </p:cNvSpPr>
          <p:nvPr/>
        </p:nvSpPr>
        <p:spPr bwMode="auto">
          <a:xfrm>
            <a:off x="3581400" y="2070100"/>
            <a:ext cx="1676400" cy="492125"/>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Sales &amp; Operations</a:t>
            </a:r>
            <a:br>
              <a:rPr lang="en-US" sz="1200">
                <a:solidFill>
                  <a:srgbClr val="000000"/>
                </a:solidFill>
              </a:rPr>
            </a:br>
            <a:r>
              <a:rPr lang="en-US" sz="1200">
                <a:solidFill>
                  <a:srgbClr val="000000"/>
                </a:solidFill>
              </a:rPr>
              <a:t>Planning</a:t>
            </a:r>
          </a:p>
        </p:txBody>
      </p:sp>
      <p:sp>
        <p:nvSpPr>
          <p:cNvPr id="52233" name="AutoShape 10"/>
          <p:cNvSpPr>
            <a:spLocks noChangeArrowheads="1"/>
          </p:cNvSpPr>
          <p:nvPr/>
        </p:nvSpPr>
        <p:spPr bwMode="auto">
          <a:xfrm>
            <a:off x="1828800" y="1384300"/>
            <a:ext cx="1573213" cy="490538"/>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SIS</a:t>
            </a:r>
          </a:p>
        </p:txBody>
      </p:sp>
      <p:sp>
        <p:nvSpPr>
          <p:cNvPr id="52234" name="AutoShape 11"/>
          <p:cNvSpPr>
            <a:spLocks noChangeArrowheads="1"/>
          </p:cNvSpPr>
          <p:nvPr/>
        </p:nvSpPr>
        <p:spPr bwMode="auto">
          <a:xfrm>
            <a:off x="5486400" y="1384300"/>
            <a:ext cx="1573213" cy="492125"/>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CO/PA</a:t>
            </a:r>
          </a:p>
        </p:txBody>
      </p:sp>
      <p:sp>
        <p:nvSpPr>
          <p:cNvPr id="52235" name="AutoShape 12"/>
          <p:cNvSpPr>
            <a:spLocks noChangeArrowheads="1"/>
          </p:cNvSpPr>
          <p:nvPr/>
        </p:nvSpPr>
        <p:spPr bwMode="auto">
          <a:xfrm>
            <a:off x="3581400" y="3517900"/>
            <a:ext cx="1676400" cy="492125"/>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MPS</a:t>
            </a:r>
          </a:p>
        </p:txBody>
      </p:sp>
      <p:sp>
        <p:nvSpPr>
          <p:cNvPr id="52236" name="AutoShape 13"/>
          <p:cNvSpPr>
            <a:spLocks noChangeArrowheads="1"/>
          </p:cNvSpPr>
          <p:nvPr/>
        </p:nvSpPr>
        <p:spPr bwMode="auto">
          <a:xfrm>
            <a:off x="3581400" y="4203700"/>
            <a:ext cx="1676400" cy="492125"/>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MRP</a:t>
            </a:r>
          </a:p>
        </p:txBody>
      </p:sp>
      <p:sp>
        <p:nvSpPr>
          <p:cNvPr id="52237" name="Oval 14"/>
          <p:cNvSpPr>
            <a:spLocks noChangeArrowheads="1"/>
          </p:cNvSpPr>
          <p:nvPr/>
        </p:nvSpPr>
        <p:spPr bwMode="auto">
          <a:xfrm>
            <a:off x="1981200" y="4965700"/>
            <a:ext cx="1600200" cy="561975"/>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Manufacturing</a:t>
            </a:r>
            <a:br>
              <a:rPr lang="en-US" sz="1200">
                <a:solidFill>
                  <a:srgbClr val="000000"/>
                </a:solidFill>
              </a:rPr>
            </a:br>
            <a:r>
              <a:rPr lang="en-US" sz="1200">
                <a:solidFill>
                  <a:srgbClr val="000000"/>
                </a:solidFill>
              </a:rPr>
              <a:t>Execution</a:t>
            </a:r>
          </a:p>
        </p:txBody>
      </p:sp>
      <p:sp>
        <p:nvSpPr>
          <p:cNvPr id="52238" name="Oval 15"/>
          <p:cNvSpPr>
            <a:spLocks noChangeArrowheads="1"/>
          </p:cNvSpPr>
          <p:nvPr/>
        </p:nvSpPr>
        <p:spPr bwMode="auto">
          <a:xfrm>
            <a:off x="1981200" y="5651500"/>
            <a:ext cx="1600200" cy="561975"/>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Order</a:t>
            </a:r>
            <a:br>
              <a:rPr lang="en-US" sz="1200">
                <a:solidFill>
                  <a:srgbClr val="000000"/>
                </a:solidFill>
              </a:rPr>
            </a:br>
            <a:r>
              <a:rPr lang="en-US" sz="1200">
                <a:solidFill>
                  <a:srgbClr val="000000"/>
                </a:solidFill>
              </a:rPr>
              <a:t>Settlement</a:t>
            </a:r>
          </a:p>
        </p:txBody>
      </p:sp>
      <p:sp>
        <p:nvSpPr>
          <p:cNvPr id="52239" name="Oval 16"/>
          <p:cNvSpPr>
            <a:spLocks noChangeArrowheads="1"/>
          </p:cNvSpPr>
          <p:nvPr/>
        </p:nvSpPr>
        <p:spPr bwMode="auto">
          <a:xfrm>
            <a:off x="5334000" y="4965700"/>
            <a:ext cx="1600200" cy="561975"/>
          </a:xfrm>
          <a:prstGeom prst="ellipse">
            <a:avLst/>
          </a:prstGeom>
          <a:solidFill>
            <a:srgbClr val="666666"/>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Procurement</a:t>
            </a:r>
            <a:br>
              <a:rPr lang="en-US" sz="1200">
                <a:solidFill>
                  <a:srgbClr val="000000"/>
                </a:solidFill>
              </a:rPr>
            </a:br>
            <a:r>
              <a:rPr lang="en-US" sz="1200">
                <a:solidFill>
                  <a:srgbClr val="000000"/>
                </a:solidFill>
              </a:rPr>
              <a:t>Process</a:t>
            </a:r>
          </a:p>
        </p:txBody>
      </p:sp>
      <p:sp>
        <p:nvSpPr>
          <p:cNvPr id="52240" name="Text Box 17"/>
          <p:cNvSpPr txBox="1">
            <a:spLocks noChangeArrowheads="1"/>
          </p:cNvSpPr>
          <p:nvPr/>
        </p:nvSpPr>
        <p:spPr bwMode="auto">
          <a:xfrm>
            <a:off x="5676900" y="23495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Strategic Planning</a:t>
            </a:r>
          </a:p>
        </p:txBody>
      </p:sp>
      <p:sp>
        <p:nvSpPr>
          <p:cNvPr id="52241" name="Text Box 18"/>
          <p:cNvSpPr txBox="1">
            <a:spLocks noChangeArrowheads="1"/>
          </p:cNvSpPr>
          <p:nvPr/>
        </p:nvSpPr>
        <p:spPr bwMode="auto">
          <a:xfrm>
            <a:off x="5664200" y="34163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Detailed Planning</a:t>
            </a:r>
          </a:p>
        </p:txBody>
      </p:sp>
      <p:sp>
        <p:nvSpPr>
          <p:cNvPr id="52242" name="Text Box 19"/>
          <p:cNvSpPr txBox="1">
            <a:spLocks noChangeArrowheads="1"/>
          </p:cNvSpPr>
          <p:nvPr/>
        </p:nvSpPr>
        <p:spPr bwMode="auto">
          <a:xfrm>
            <a:off x="4876800" y="5943600"/>
            <a:ext cx="276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 Manufacturing Execution</a:t>
            </a:r>
          </a:p>
        </p:txBody>
      </p:sp>
      <p:cxnSp>
        <p:nvCxnSpPr>
          <p:cNvPr id="52243" name="AutoShape 20"/>
          <p:cNvCxnSpPr>
            <a:cxnSpLocks noChangeShapeType="1"/>
            <a:stCxn id="52231" idx="2"/>
            <a:endCxn id="52232" idx="0"/>
          </p:cNvCxnSpPr>
          <p:nvPr/>
        </p:nvCxnSpPr>
        <p:spPr bwMode="auto">
          <a:xfrm>
            <a:off x="4419600" y="18764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4" name="AutoShape 21"/>
          <p:cNvCxnSpPr>
            <a:cxnSpLocks noChangeShapeType="1"/>
            <a:stCxn id="52232" idx="2"/>
            <a:endCxn id="52230" idx="0"/>
          </p:cNvCxnSpPr>
          <p:nvPr/>
        </p:nvCxnSpPr>
        <p:spPr bwMode="auto">
          <a:xfrm>
            <a:off x="4419600" y="2562225"/>
            <a:ext cx="0" cy="2698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5" name="AutoShape 22"/>
          <p:cNvCxnSpPr>
            <a:cxnSpLocks noChangeShapeType="1"/>
            <a:stCxn id="52230" idx="2"/>
            <a:endCxn id="52235" idx="0"/>
          </p:cNvCxnSpPr>
          <p:nvPr/>
        </p:nvCxnSpPr>
        <p:spPr bwMode="auto">
          <a:xfrm>
            <a:off x="4419600" y="33242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6" name="AutoShape 23"/>
          <p:cNvCxnSpPr>
            <a:cxnSpLocks noChangeShapeType="1"/>
            <a:stCxn id="52235" idx="2"/>
            <a:endCxn id="52236" idx="0"/>
          </p:cNvCxnSpPr>
          <p:nvPr/>
        </p:nvCxnSpPr>
        <p:spPr bwMode="auto">
          <a:xfrm>
            <a:off x="4419600" y="4010025"/>
            <a:ext cx="0" cy="1936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47" name="AutoShape 24"/>
          <p:cNvCxnSpPr>
            <a:cxnSpLocks noChangeShapeType="1"/>
            <a:stCxn id="52236" idx="1"/>
            <a:endCxn id="52237" idx="0"/>
          </p:cNvCxnSpPr>
          <p:nvPr/>
        </p:nvCxnSpPr>
        <p:spPr bwMode="auto">
          <a:xfrm rot="10800000" flipV="1">
            <a:off x="2781300" y="4449763"/>
            <a:ext cx="800100" cy="51593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2248" name="AutoShape 25"/>
          <p:cNvCxnSpPr>
            <a:cxnSpLocks noChangeShapeType="1"/>
            <a:stCxn id="52236" idx="3"/>
            <a:endCxn id="52239" idx="0"/>
          </p:cNvCxnSpPr>
          <p:nvPr/>
        </p:nvCxnSpPr>
        <p:spPr bwMode="auto">
          <a:xfrm>
            <a:off x="5257800" y="4449763"/>
            <a:ext cx="876300" cy="51593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2249" name="AutoShape 26"/>
          <p:cNvCxnSpPr>
            <a:cxnSpLocks noChangeShapeType="1"/>
            <a:stCxn id="52237" idx="4"/>
            <a:endCxn id="52238" idx="0"/>
          </p:cNvCxnSpPr>
          <p:nvPr/>
        </p:nvCxnSpPr>
        <p:spPr bwMode="auto">
          <a:xfrm>
            <a:off x="2781300" y="5527675"/>
            <a:ext cx="0" cy="1238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50" name="AutoShape 27"/>
          <p:cNvCxnSpPr>
            <a:cxnSpLocks noChangeShapeType="1"/>
            <a:stCxn id="52233" idx="2"/>
            <a:endCxn id="52231" idx="1"/>
          </p:cNvCxnSpPr>
          <p:nvPr/>
        </p:nvCxnSpPr>
        <p:spPr bwMode="auto">
          <a:xfrm>
            <a:off x="3402013" y="1630363"/>
            <a:ext cx="1793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2251" name="AutoShape 28"/>
          <p:cNvCxnSpPr>
            <a:cxnSpLocks noChangeShapeType="1"/>
            <a:stCxn id="52234" idx="2"/>
            <a:endCxn id="52231" idx="3"/>
          </p:cNvCxnSpPr>
          <p:nvPr/>
        </p:nvCxnSpPr>
        <p:spPr bwMode="auto">
          <a:xfrm flipH="1">
            <a:off x="5257800" y="1630363"/>
            <a:ext cx="2286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184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p:txBody>
          <a:bodyPr/>
          <a:lstStyle/>
          <a:p>
            <a:r>
              <a:rPr lang="en-US" dirty="0" smtClean="0"/>
              <a:t>Module Overview</a:t>
            </a:r>
          </a:p>
        </p:txBody>
      </p:sp>
      <p:sp>
        <p:nvSpPr>
          <p:cNvPr id="12291" name="Rectangle 3"/>
          <p:cNvSpPr>
            <a:spLocks noGrp="1" noChangeArrowheads="1"/>
          </p:cNvSpPr>
          <p:nvPr>
            <p:ph type="body" idx="4294967295"/>
          </p:nvPr>
        </p:nvSpPr>
        <p:spPr/>
        <p:txBody>
          <a:bodyPr/>
          <a:lstStyle/>
          <a:p>
            <a:pPr>
              <a:tabLst>
                <a:tab pos="1971675" algn="l"/>
              </a:tabLst>
            </a:pPr>
            <a:r>
              <a:rPr lang="en-US" smtClean="0"/>
              <a:t>PP Organizational Structure</a:t>
            </a:r>
          </a:p>
          <a:p>
            <a:pPr>
              <a:tabLst>
                <a:tab pos="1971675" algn="l"/>
              </a:tabLst>
            </a:pPr>
            <a:r>
              <a:rPr lang="en-US" smtClean="0"/>
              <a:t>PP Master Data</a:t>
            </a:r>
          </a:p>
          <a:p>
            <a:pPr>
              <a:tabLst>
                <a:tab pos="1971675" algn="l"/>
              </a:tabLst>
            </a:pPr>
            <a:r>
              <a:rPr lang="en-US" smtClean="0"/>
              <a:t>PP Processes</a:t>
            </a:r>
          </a:p>
          <a:p>
            <a:pPr lvl="1">
              <a:tabLst>
                <a:tab pos="1971675" algn="l"/>
              </a:tabLst>
            </a:pPr>
            <a:r>
              <a:rPr lang="en-US" smtClean="0"/>
              <a:t>Material Planning</a:t>
            </a:r>
          </a:p>
          <a:p>
            <a:pPr lvl="1">
              <a:tabLst>
                <a:tab pos="1971675" algn="l"/>
              </a:tabLst>
            </a:pPr>
            <a:r>
              <a:rPr lang="en-US" smtClean="0"/>
              <a:t>Production Planning</a:t>
            </a:r>
          </a:p>
          <a:p>
            <a:pPr lvl="1">
              <a:tabLst>
                <a:tab pos="1971675" algn="l"/>
              </a:tabLst>
            </a:pPr>
            <a:r>
              <a:rPr lang="en-US" smtClean="0"/>
              <a:t>Manufacturing Execution Process</a:t>
            </a:r>
          </a:p>
        </p:txBody>
      </p:sp>
    </p:spTree>
    <p:extLst>
      <p:ext uri="{BB962C8B-B14F-4D97-AF65-F5344CB8AC3E}">
        <p14:creationId xmlns:p14="http://schemas.microsoft.com/office/powerpoint/2010/main" val="3144470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a:lstStyle/>
          <a:p>
            <a:r>
              <a:rPr lang="en-US" smtClean="0"/>
              <a:t>Production Planning &amp; Execution</a:t>
            </a:r>
          </a:p>
        </p:txBody>
      </p:sp>
      <p:sp>
        <p:nvSpPr>
          <p:cNvPr id="54275" name="Rectangle 3"/>
          <p:cNvSpPr>
            <a:spLocks noGrp="1" noChangeArrowheads="1"/>
          </p:cNvSpPr>
          <p:nvPr>
            <p:ph type="body" idx="4294967295"/>
          </p:nvPr>
        </p:nvSpPr>
        <p:spPr>
          <a:xfrm>
            <a:off x="539750" y="1268413"/>
            <a:ext cx="2952750" cy="4857750"/>
          </a:xfrm>
          <a:noFill/>
        </p:spPr>
        <p:txBody>
          <a:bodyPr/>
          <a:lstStyle/>
          <a:p>
            <a:pPr>
              <a:tabLst>
                <a:tab pos="1971675" algn="l"/>
              </a:tabLst>
            </a:pPr>
            <a:r>
              <a:rPr lang="en-US" smtClean="0"/>
              <a:t>Players in the Game</a:t>
            </a:r>
          </a:p>
          <a:p>
            <a:pPr lvl="1">
              <a:tabLst>
                <a:tab pos="1971675" algn="l"/>
              </a:tabLst>
            </a:pPr>
            <a:r>
              <a:rPr lang="en-US" smtClean="0"/>
              <a:t>Strategic Planning</a:t>
            </a:r>
          </a:p>
          <a:p>
            <a:pPr lvl="2">
              <a:tabLst>
                <a:tab pos="1971675" algn="l"/>
              </a:tabLst>
            </a:pPr>
            <a:r>
              <a:rPr lang="en-US" smtClean="0"/>
              <a:t>CEO, COO, CIO, CFO, Controller, Marketing Director</a:t>
            </a:r>
          </a:p>
          <a:p>
            <a:pPr lvl="1">
              <a:tabLst>
                <a:tab pos="1971675" algn="l"/>
              </a:tabLst>
            </a:pPr>
            <a:r>
              <a:rPr lang="en-US" smtClean="0"/>
              <a:t>Detailed Planning</a:t>
            </a:r>
          </a:p>
          <a:p>
            <a:pPr lvl="2">
              <a:tabLst>
                <a:tab pos="1971675" algn="l"/>
              </a:tabLst>
            </a:pPr>
            <a:r>
              <a:rPr lang="en-US" smtClean="0"/>
              <a:t>Line Managers, Production Scheduler, MRP Controller, Capacity Planners</a:t>
            </a:r>
          </a:p>
          <a:p>
            <a:pPr lvl="1">
              <a:tabLst>
                <a:tab pos="1971675" algn="l"/>
              </a:tabLst>
            </a:pPr>
            <a:r>
              <a:rPr lang="en-US" smtClean="0"/>
              <a:t>Execution</a:t>
            </a:r>
          </a:p>
          <a:p>
            <a:pPr lvl="2">
              <a:tabLst>
                <a:tab pos="1971675" algn="l"/>
              </a:tabLst>
            </a:pPr>
            <a:r>
              <a:rPr lang="en-US" smtClean="0"/>
              <a:t>Line Workers, Shop Floor Supervisors</a:t>
            </a:r>
          </a:p>
        </p:txBody>
      </p:sp>
      <p:sp>
        <p:nvSpPr>
          <p:cNvPr id="54276" name="Rectangle 4"/>
          <p:cNvSpPr>
            <a:spLocks noChangeArrowheads="1"/>
          </p:cNvSpPr>
          <p:nvPr/>
        </p:nvSpPr>
        <p:spPr bwMode="auto">
          <a:xfrm>
            <a:off x="3554413" y="4894263"/>
            <a:ext cx="5376862" cy="1347787"/>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7" name="Rectangle 5"/>
          <p:cNvSpPr>
            <a:spLocks noChangeArrowheads="1"/>
          </p:cNvSpPr>
          <p:nvPr/>
        </p:nvSpPr>
        <p:spPr bwMode="auto">
          <a:xfrm>
            <a:off x="3554413" y="3471863"/>
            <a:ext cx="5376862" cy="1347787"/>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8" name="Rectangle 6"/>
          <p:cNvSpPr>
            <a:spLocks noChangeArrowheads="1"/>
          </p:cNvSpPr>
          <p:nvPr/>
        </p:nvSpPr>
        <p:spPr bwMode="auto">
          <a:xfrm>
            <a:off x="3554413" y="1300163"/>
            <a:ext cx="5376862" cy="1422400"/>
          </a:xfrm>
          <a:prstGeom prst="rect">
            <a:avLst/>
          </a:prstGeom>
          <a:solidFill>
            <a:srgbClr val="C0C0C0"/>
          </a:solidFill>
          <a:ln w="9525">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54279" name="AutoShape 7"/>
          <p:cNvSpPr>
            <a:spLocks noChangeArrowheads="1"/>
          </p:cNvSpPr>
          <p:nvPr/>
        </p:nvSpPr>
        <p:spPr bwMode="auto">
          <a:xfrm>
            <a:off x="5456238" y="2873375"/>
            <a:ext cx="1443037" cy="482600"/>
          </a:xfrm>
          <a:prstGeom prst="roundRect">
            <a:avLst>
              <a:gd name="adj" fmla="val 16667"/>
            </a:avLst>
          </a:prstGeom>
          <a:solidFill>
            <a:srgbClr val="B2E6B2"/>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Demand</a:t>
            </a:r>
            <a:br>
              <a:rPr lang="en-US" sz="1200">
                <a:solidFill>
                  <a:srgbClr val="000000"/>
                </a:solidFill>
              </a:rPr>
            </a:br>
            <a:r>
              <a:rPr lang="en-US" sz="1200">
                <a:solidFill>
                  <a:srgbClr val="000000"/>
                </a:solidFill>
              </a:rPr>
              <a:t>Management</a:t>
            </a:r>
          </a:p>
        </p:txBody>
      </p:sp>
      <p:sp>
        <p:nvSpPr>
          <p:cNvPr id="54280" name="AutoShape 8"/>
          <p:cNvSpPr>
            <a:spLocks noChangeArrowheads="1"/>
          </p:cNvSpPr>
          <p:nvPr/>
        </p:nvSpPr>
        <p:spPr bwMode="auto">
          <a:xfrm>
            <a:off x="5456238" y="1449388"/>
            <a:ext cx="1443037" cy="484187"/>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Forecasting</a:t>
            </a:r>
          </a:p>
        </p:txBody>
      </p:sp>
      <p:sp>
        <p:nvSpPr>
          <p:cNvPr id="54281" name="AutoShape 9"/>
          <p:cNvSpPr>
            <a:spLocks noChangeArrowheads="1"/>
          </p:cNvSpPr>
          <p:nvPr/>
        </p:nvSpPr>
        <p:spPr bwMode="auto">
          <a:xfrm>
            <a:off x="5456238" y="2124075"/>
            <a:ext cx="1443037" cy="482600"/>
          </a:xfrm>
          <a:prstGeom prst="roundRect">
            <a:avLst>
              <a:gd name="adj" fmla="val 16667"/>
            </a:avLst>
          </a:prstGeom>
          <a:solidFill>
            <a:schemeClr val="accent1"/>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Sales &amp; Operations</a:t>
            </a:r>
            <a:br>
              <a:rPr lang="en-US" sz="1200">
                <a:solidFill>
                  <a:srgbClr val="000000"/>
                </a:solidFill>
              </a:rPr>
            </a:br>
            <a:r>
              <a:rPr lang="en-US" sz="1200">
                <a:solidFill>
                  <a:srgbClr val="000000"/>
                </a:solidFill>
              </a:rPr>
              <a:t>Planning</a:t>
            </a:r>
          </a:p>
        </p:txBody>
      </p:sp>
      <p:sp>
        <p:nvSpPr>
          <p:cNvPr id="54282" name="AutoShape 10"/>
          <p:cNvSpPr>
            <a:spLocks noChangeArrowheads="1"/>
          </p:cNvSpPr>
          <p:nvPr/>
        </p:nvSpPr>
        <p:spPr bwMode="auto">
          <a:xfrm>
            <a:off x="3948113" y="1449388"/>
            <a:ext cx="1354137" cy="482600"/>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SIS</a:t>
            </a:r>
          </a:p>
        </p:txBody>
      </p:sp>
      <p:sp>
        <p:nvSpPr>
          <p:cNvPr id="54283" name="AutoShape 11"/>
          <p:cNvSpPr>
            <a:spLocks noChangeArrowheads="1"/>
          </p:cNvSpPr>
          <p:nvPr/>
        </p:nvSpPr>
        <p:spPr bwMode="auto">
          <a:xfrm>
            <a:off x="7096125" y="1449388"/>
            <a:ext cx="1354138" cy="484187"/>
          </a:xfrm>
          <a:prstGeom prst="octagon">
            <a:avLst>
              <a:gd name="adj" fmla="val 29287"/>
            </a:avLst>
          </a:prstGeom>
          <a:solidFill>
            <a:srgbClr val="CCCCCC"/>
          </a:solidFill>
          <a:ln w="12700" algn="ctr">
            <a:solidFill>
              <a:srgbClr val="000000"/>
            </a:solidFill>
            <a:miter lim="800000"/>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a:solidFill>
                  <a:srgbClr val="FFFFFF"/>
                </a:solidFill>
              </a:rPr>
              <a:t>CO/PA</a:t>
            </a:r>
          </a:p>
        </p:txBody>
      </p:sp>
      <p:sp>
        <p:nvSpPr>
          <p:cNvPr id="54284" name="AutoShape 12"/>
          <p:cNvSpPr>
            <a:spLocks noChangeArrowheads="1"/>
          </p:cNvSpPr>
          <p:nvPr/>
        </p:nvSpPr>
        <p:spPr bwMode="auto">
          <a:xfrm>
            <a:off x="5456238" y="3546475"/>
            <a:ext cx="1443037" cy="484188"/>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MPS</a:t>
            </a:r>
          </a:p>
        </p:txBody>
      </p:sp>
      <p:sp>
        <p:nvSpPr>
          <p:cNvPr id="54285" name="AutoShape 13"/>
          <p:cNvSpPr>
            <a:spLocks noChangeArrowheads="1"/>
          </p:cNvSpPr>
          <p:nvPr/>
        </p:nvSpPr>
        <p:spPr bwMode="auto">
          <a:xfrm>
            <a:off x="5456238" y="4221163"/>
            <a:ext cx="1443037" cy="482600"/>
          </a:xfrm>
          <a:prstGeom prst="roundRect">
            <a:avLst>
              <a:gd name="adj" fmla="val 16667"/>
            </a:avLst>
          </a:prstGeom>
          <a:solidFill>
            <a:srgbClr val="DBB40D"/>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MRP</a:t>
            </a:r>
          </a:p>
        </p:txBody>
      </p:sp>
      <p:sp>
        <p:nvSpPr>
          <p:cNvPr id="54286" name="Oval 14"/>
          <p:cNvSpPr>
            <a:spLocks noChangeArrowheads="1"/>
          </p:cNvSpPr>
          <p:nvPr/>
        </p:nvSpPr>
        <p:spPr bwMode="auto">
          <a:xfrm>
            <a:off x="4078288" y="4968875"/>
            <a:ext cx="1377950" cy="552450"/>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Manufacturing</a:t>
            </a:r>
            <a:br>
              <a:rPr lang="en-US" sz="1200">
                <a:solidFill>
                  <a:srgbClr val="000000"/>
                </a:solidFill>
              </a:rPr>
            </a:br>
            <a:r>
              <a:rPr lang="en-US" sz="1200">
                <a:solidFill>
                  <a:srgbClr val="000000"/>
                </a:solidFill>
              </a:rPr>
              <a:t>Execution</a:t>
            </a:r>
          </a:p>
        </p:txBody>
      </p:sp>
      <p:sp>
        <p:nvSpPr>
          <p:cNvPr id="54287" name="Oval 15"/>
          <p:cNvSpPr>
            <a:spLocks noChangeArrowheads="1"/>
          </p:cNvSpPr>
          <p:nvPr/>
        </p:nvSpPr>
        <p:spPr bwMode="auto">
          <a:xfrm>
            <a:off x="4078288" y="5643563"/>
            <a:ext cx="1377950" cy="552450"/>
          </a:xfrm>
          <a:prstGeom prst="ellipse">
            <a:avLst/>
          </a:prstGeom>
          <a:solidFill>
            <a:srgbClr val="FCEB6A"/>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Order</a:t>
            </a:r>
            <a:br>
              <a:rPr lang="en-US" sz="1200">
                <a:solidFill>
                  <a:srgbClr val="000000"/>
                </a:solidFill>
              </a:rPr>
            </a:br>
            <a:r>
              <a:rPr lang="en-US" sz="1200">
                <a:solidFill>
                  <a:srgbClr val="000000"/>
                </a:solidFill>
              </a:rPr>
              <a:t>Settlement</a:t>
            </a:r>
          </a:p>
        </p:txBody>
      </p:sp>
      <p:sp>
        <p:nvSpPr>
          <p:cNvPr id="54288" name="Oval 16"/>
          <p:cNvSpPr>
            <a:spLocks noChangeArrowheads="1"/>
          </p:cNvSpPr>
          <p:nvPr/>
        </p:nvSpPr>
        <p:spPr bwMode="auto">
          <a:xfrm>
            <a:off x="6964363" y="4968875"/>
            <a:ext cx="1377950" cy="552450"/>
          </a:xfrm>
          <a:prstGeom prst="ellipse">
            <a:avLst/>
          </a:prstGeom>
          <a:solidFill>
            <a:srgbClr val="666666"/>
          </a:solidFill>
          <a:ln w="12700" algn="ctr">
            <a:solidFill>
              <a:srgbClr val="000000"/>
            </a:solidFill>
            <a:round/>
            <a:headEnd/>
            <a:tailEnd/>
          </a:ln>
        </p:spPr>
        <p:txBody>
          <a:bodyPr wrap="none" lIns="92075" tIns="46038" rIns="92075" bIns="46038"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200">
                <a:solidFill>
                  <a:srgbClr val="000000"/>
                </a:solidFill>
              </a:rPr>
              <a:t>Procurement</a:t>
            </a:r>
            <a:br>
              <a:rPr lang="en-US" sz="1200">
                <a:solidFill>
                  <a:srgbClr val="000000"/>
                </a:solidFill>
              </a:rPr>
            </a:br>
            <a:r>
              <a:rPr lang="en-US" sz="1200">
                <a:solidFill>
                  <a:srgbClr val="000000"/>
                </a:solidFill>
              </a:rPr>
              <a:t>Process</a:t>
            </a:r>
          </a:p>
        </p:txBody>
      </p:sp>
      <p:sp>
        <p:nvSpPr>
          <p:cNvPr id="54289" name="Text Box 17"/>
          <p:cNvSpPr txBox="1">
            <a:spLocks noChangeArrowheads="1"/>
          </p:cNvSpPr>
          <p:nvPr/>
        </p:nvSpPr>
        <p:spPr bwMode="auto">
          <a:xfrm>
            <a:off x="7059613" y="2062163"/>
            <a:ext cx="1704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Strategic Planning</a:t>
            </a:r>
          </a:p>
        </p:txBody>
      </p:sp>
      <p:sp>
        <p:nvSpPr>
          <p:cNvPr id="54290" name="Text Box 18"/>
          <p:cNvSpPr txBox="1">
            <a:spLocks noChangeArrowheads="1"/>
          </p:cNvSpPr>
          <p:nvPr/>
        </p:nvSpPr>
        <p:spPr bwMode="auto">
          <a:xfrm>
            <a:off x="7248525" y="3444875"/>
            <a:ext cx="1704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Detailed Planning</a:t>
            </a:r>
          </a:p>
        </p:txBody>
      </p:sp>
      <p:sp>
        <p:nvSpPr>
          <p:cNvPr id="54291" name="Text Box 19"/>
          <p:cNvSpPr txBox="1">
            <a:spLocks noChangeArrowheads="1"/>
          </p:cNvSpPr>
          <p:nvPr/>
        </p:nvSpPr>
        <p:spPr bwMode="auto">
          <a:xfrm>
            <a:off x="6580188" y="5643563"/>
            <a:ext cx="238442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buFontTx/>
              <a:buNone/>
            </a:pPr>
            <a:r>
              <a:rPr lang="en-US" sz="1600">
                <a:solidFill>
                  <a:srgbClr val="000000"/>
                </a:solidFill>
              </a:rPr>
              <a:t> Manufacturing Execution</a:t>
            </a:r>
          </a:p>
        </p:txBody>
      </p:sp>
      <p:cxnSp>
        <p:nvCxnSpPr>
          <p:cNvPr id="54292" name="AutoShape 20"/>
          <p:cNvCxnSpPr>
            <a:cxnSpLocks noChangeShapeType="1"/>
            <a:stCxn id="54280" idx="2"/>
            <a:endCxn id="54281" idx="0"/>
          </p:cNvCxnSpPr>
          <p:nvPr/>
        </p:nvCxnSpPr>
        <p:spPr bwMode="auto">
          <a:xfrm>
            <a:off x="6176963" y="193357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3" name="AutoShape 21"/>
          <p:cNvCxnSpPr>
            <a:cxnSpLocks noChangeShapeType="1"/>
            <a:stCxn id="54281" idx="2"/>
            <a:endCxn id="54279" idx="0"/>
          </p:cNvCxnSpPr>
          <p:nvPr/>
        </p:nvCxnSpPr>
        <p:spPr bwMode="auto">
          <a:xfrm>
            <a:off x="6176963" y="260667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4" name="AutoShape 22"/>
          <p:cNvCxnSpPr>
            <a:cxnSpLocks noChangeShapeType="1"/>
            <a:stCxn id="54279" idx="2"/>
            <a:endCxn id="54284" idx="0"/>
          </p:cNvCxnSpPr>
          <p:nvPr/>
        </p:nvCxnSpPr>
        <p:spPr bwMode="auto">
          <a:xfrm>
            <a:off x="6176963" y="335597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5" name="AutoShape 23"/>
          <p:cNvCxnSpPr>
            <a:cxnSpLocks noChangeShapeType="1"/>
            <a:stCxn id="54284" idx="2"/>
            <a:endCxn id="54285" idx="0"/>
          </p:cNvCxnSpPr>
          <p:nvPr/>
        </p:nvCxnSpPr>
        <p:spPr bwMode="auto">
          <a:xfrm>
            <a:off x="6176963" y="4030663"/>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6" name="AutoShape 24"/>
          <p:cNvCxnSpPr>
            <a:cxnSpLocks noChangeShapeType="1"/>
            <a:stCxn id="54285" idx="1"/>
            <a:endCxn id="54286" idx="0"/>
          </p:cNvCxnSpPr>
          <p:nvPr/>
        </p:nvCxnSpPr>
        <p:spPr bwMode="auto">
          <a:xfrm rot="10800000" flipV="1">
            <a:off x="4767263" y="4462463"/>
            <a:ext cx="688975" cy="50641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4297" name="AutoShape 25"/>
          <p:cNvCxnSpPr>
            <a:cxnSpLocks noChangeShapeType="1"/>
            <a:stCxn id="54285" idx="3"/>
            <a:endCxn id="54288" idx="0"/>
          </p:cNvCxnSpPr>
          <p:nvPr/>
        </p:nvCxnSpPr>
        <p:spPr bwMode="auto">
          <a:xfrm>
            <a:off x="6899275" y="4462463"/>
            <a:ext cx="754063" cy="50641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54298" name="AutoShape 26"/>
          <p:cNvCxnSpPr>
            <a:cxnSpLocks noChangeShapeType="1"/>
            <a:stCxn id="54286" idx="4"/>
            <a:endCxn id="54287" idx="0"/>
          </p:cNvCxnSpPr>
          <p:nvPr/>
        </p:nvCxnSpPr>
        <p:spPr bwMode="auto">
          <a:xfrm>
            <a:off x="4767263" y="5521325"/>
            <a:ext cx="0" cy="122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299" name="AutoShape 27"/>
          <p:cNvCxnSpPr>
            <a:cxnSpLocks noChangeShapeType="1"/>
            <a:stCxn id="54282" idx="2"/>
            <a:endCxn id="54280" idx="1"/>
          </p:cNvCxnSpPr>
          <p:nvPr/>
        </p:nvCxnSpPr>
        <p:spPr bwMode="auto">
          <a:xfrm>
            <a:off x="5302250" y="1692275"/>
            <a:ext cx="15398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4300" name="AutoShape 28"/>
          <p:cNvCxnSpPr>
            <a:cxnSpLocks noChangeShapeType="1"/>
            <a:stCxn id="54283" idx="2"/>
            <a:endCxn id="54280" idx="3"/>
          </p:cNvCxnSpPr>
          <p:nvPr/>
        </p:nvCxnSpPr>
        <p:spPr bwMode="auto">
          <a:xfrm flipH="1">
            <a:off x="6899275" y="1692275"/>
            <a:ext cx="1968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43377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smtClean="0"/>
              <a:t>Forecasting</a:t>
            </a:r>
          </a:p>
        </p:txBody>
      </p:sp>
      <p:sp>
        <p:nvSpPr>
          <p:cNvPr id="56323" name="Rectangle 3"/>
          <p:cNvSpPr>
            <a:spLocks noGrp="1" noChangeArrowheads="1"/>
          </p:cNvSpPr>
          <p:nvPr>
            <p:ph type="body" idx="4294967295"/>
          </p:nvPr>
        </p:nvSpPr>
        <p:spPr>
          <a:xfrm>
            <a:off x="539750" y="1268413"/>
            <a:ext cx="4032250" cy="4857750"/>
          </a:xfrm>
          <a:noFill/>
        </p:spPr>
        <p:txBody>
          <a:bodyPr/>
          <a:lstStyle/>
          <a:p>
            <a:pPr>
              <a:tabLst>
                <a:tab pos="1971675" algn="l"/>
              </a:tabLst>
            </a:pPr>
            <a:r>
              <a:rPr lang="en-US" sz="2400" dirty="0" smtClean="0"/>
              <a:t>Forecasting is the foundation of a reliable SOP</a:t>
            </a:r>
          </a:p>
          <a:p>
            <a:pPr>
              <a:tabLst>
                <a:tab pos="1971675" algn="l"/>
              </a:tabLst>
            </a:pPr>
            <a:r>
              <a:rPr lang="en-US" sz="2400" dirty="0" smtClean="0"/>
              <a:t>Accurate forecasts are essential in the manufacturing sector</a:t>
            </a:r>
          </a:p>
          <a:p>
            <a:pPr>
              <a:tabLst>
                <a:tab pos="1971675" algn="l"/>
              </a:tabLst>
            </a:pPr>
            <a:r>
              <a:rPr lang="en-US" sz="2400" dirty="0" smtClean="0"/>
              <a:t>Overstocked &amp; understocked warehouses result in the same thing: a loss in profits.</a:t>
            </a:r>
          </a:p>
        </p:txBody>
      </p:sp>
      <p:pic>
        <p:nvPicPr>
          <p:cNvPr id="56324" name="Picture 4" descr="Every result a surpri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16463" y="2060575"/>
            <a:ext cx="3784600"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82024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smtClean="0"/>
              <a:t>Forecasting</a:t>
            </a:r>
          </a:p>
        </p:txBody>
      </p:sp>
      <p:sp>
        <p:nvSpPr>
          <p:cNvPr id="58371" name="Rectangle 3"/>
          <p:cNvSpPr>
            <a:spLocks noGrp="1" noChangeArrowheads="1"/>
          </p:cNvSpPr>
          <p:nvPr>
            <p:ph type="body" idx="4294967295"/>
          </p:nvPr>
        </p:nvSpPr>
        <p:spPr>
          <a:xfrm>
            <a:off x="539750" y="1268413"/>
            <a:ext cx="4032250" cy="4857750"/>
          </a:xfrm>
          <a:noFill/>
        </p:spPr>
        <p:txBody>
          <a:bodyPr/>
          <a:lstStyle/>
          <a:p>
            <a:pPr>
              <a:tabLst>
                <a:tab pos="1971675" algn="l"/>
              </a:tabLst>
            </a:pPr>
            <a:r>
              <a:rPr lang="en-US" sz="2400" smtClean="0"/>
              <a:t>Forecasting Models</a:t>
            </a:r>
          </a:p>
          <a:p>
            <a:pPr lvl="1">
              <a:tabLst>
                <a:tab pos="1971675" algn="l"/>
              </a:tabLst>
            </a:pPr>
            <a:r>
              <a:rPr lang="en-US" sz="2000" smtClean="0"/>
              <a:t>Trend</a:t>
            </a:r>
          </a:p>
          <a:p>
            <a:pPr lvl="1">
              <a:tabLst>
                <a:tab pos="1971675" algn="l"/>
              </a:tabLst>
            </a:pPr>
            <a:r>
              <a:rPr lang="en-US" sz="2000" smtClean="0"/>
              <a:t>Seasonal</a:t>
            </a:r>
          </a:p>
          <a:p>
            <a:pPr lvl="1">
              <a:tabLst>
                <a:tab pos="1971675" algn="l"/>
              </a:tabLst>
            </a:pPr>
            <a:r>
              <a:rPr lang="en-US" sz="2000" smtClean="0"/>
              <a:t>Trend and Seasonal</a:t>
            </a:r>
          </a:p>
          <a:p>
            <a:pPr lvl="1">
              <a:tabLst>
                <a:tab pos="1971675" algn="l"/>
              </a:tabLst>
            </a:pPr>
            <a:r>
              <a:rPr lang="en-US" sz="2000" smtClean="0"/>
              <a:t>Constant</a:t>
            </a:r>
          </a:p>
          <a:p>
            <a:pPr>
              <a:tabLst>
                <a:tab pos="1971675" algn="l"/>
              </a:tabLst>
            </a:pPr>
            <a:endParaRPr lang="en-US" sz="2400" smtClean="0"/>
          </a:p>
          <a:p>
            <a:pPr>
              <a:tabLst>
                <a:tab pos="1971675" algn="l"/>
              </a:tabLst>
            </a:pPr>
            <a:r>
              <a:rPr lang="en-US" sz="2400" smtClean="0"/>
              <a:t>Selecting a Model</a:t>
            </a:r>
          </a:p>
          <a:p>
            <a:pPr lvl="1">
              <a:tabLst>
                <a:tab pos="1971675" algn="l"/>
              </a:tabLst>
            </a:pPr>
            <a:r>
              <a:rPr lang="en-US" sz="2000" smtClean="0"/>
              <a:t>Automatically</a:t>
            </a:r>
          </a:p>
          <a:p>
            <a:pPr lvl="1">
              <a:tabLst>
                <a:tab pos="1971675" algn="l"/>
              </a:tabLst>
            </a:pPr>
            <a:r>
              <a:rPr lang="en-US" sz="2000" smtClean="0"/>
              <a:t>Manually</a:t>
            </a:r>
          </a:p>
        </p:txBody>
      </p:sp>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356100" y="1484313"/>
            <a:ext cx="4175125"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extLst>
      <p:ext uri="{BB962C8B-B14F-4D97-AF65-F5344CB8AC3E}">
        <p14:creationId xmlns:p14="http://schemas.microsoft.com/office/powerpoint/2010/main" val="4287967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smtClean="0"/>
              <a:t>Sales and Operations Planning (SOP)</a:t>
            </a:r>
          </a:p>
        </p:txBody>
      </p:sp>
      <p:sp>
        <p:nvSpPr>
          <p:cNvPr id="60419" name="Rectangle 3"/>
          <p:cNvSpPr>
            <a:spLocks noGrp="1" noChangeArrowheads="1"/>
          </p:cNvSpPr>
          <p:nvPr>
            <p:ph type="body" idx="4294967295"/>
          </p:nvPr>
        </p:nvSpPr>
        <p:spPr>
          <a:xfrm>
            <a:off x="539750" y="1268413"/>
            <a:ext cx="3455988" cy="4857750"/>
          </a:xfrm>
          <a:noFill/>
        </p:spPr>
        <p:txBody>
          <a:bodyPr/>
          <a:lstStyle/>
          <a:p>
            <a:pPr>
              <a:tabLst>
                <a:tab pos="1971675" algn="l"/>
              </a:tabLst>
            </a:pPr>
            <a:r>
              <a:rPr lang="en-US" sz="2400" dirty="0" smtClean="0"/>
              <a:t>Information Origination</a:t>
            </a:r>
          </a:p>
          <a:p>
            <a:pPr lvl="1">
              <a:tabLst>
                <a:tab pos="1971675" algn="l"/>
              </a:tabLst>
            </a:pPr>
            <a:r>
              <a:rPr lang="en-US" sz="2000" dirty="0" smtClean="0"/>
              <a:t>Sales</a:t>
            </a:r>
          </a:p>
          <a:p>
            <a:pPr lvl="1">
              <a:tabLst>
                <a:tab pos="1971675" algn="l"/>
              </a:tabLst>
            </a:pPr>
            <a:r>
              <a:rPr lang="en-US" sz="2000" dirty="0" smtClean="0"/>
              <a:t>Marketing</a:t>
            </a:r>
          </a:p>
          <a:p>
            <a:pPr lvl="1">
              <a:tabLst>
                <a:tab pos="1971675" algn="l"/>
              </a:tabLst>
            </a:pPr>
            <a:r>
              <a:rPr lang="en-US" sz="2000" dirty="0" smtClean="0"/>
              <a:t>Manufacturing</a:t>
            </a:r>
          </a:p>
          <a:p>
            <a:pPr lvl="1">
              <a:tabLst>
                <a:tab pos="1971675" algn="l"/>
              </a:tabLst>
            </a:pPr>
            <a:r>
              <a:rPr lang="en-US" sz="2000" dirty="0" smtClean="0"/>
              <a:t>Accounting</a:t>
            </a:r>
          </a:p>
          <a:p>
            <a:pPr lvl="1">
              <a:tabLst>
                <a:tab pos="1971675" algn="l"/>
              </a:tabLst>
            </a:pPr>
            <a:r>
              <a:rPr lang="en-US" sz="2000" dirty="0" smtClean="0"/>
              <a:t>Human Resources</a:t>
            </a:r>
          </a:p>
          <a:p>
            <a:pPr lvl="1">
              <a:tabLst>
                <a:tab pos="1971675" algn="l"/>
              </a:tabLst>
            </a:pPr>
            <a:r>
              <a:rPr lang="en-US" sz="2000" dirty="0" smtClean="0"/>
              <a:t>Purchasing</a:t>
            </a:r>
          </a:p>
          <a:p>
            <a:pPr>
              <a:tabLst>
                <a:tab pos="1971675" algn="l"/>
              </a:tabLst>
            </a:pPr>
            <a:r>
              <a:rPr lang="en-US" sz="2400" dirty="0" smtClean="0"/>
              <a:t>Intra-firm Collaboration</a:t>
            </a:r>
          </a:p>
          <a:p>
            <a:pPr lvl="1">
              <a:tabLst>
                <a:tab pos="1971675" algn="l"/>
              </a:tabLst>
            </a:pPr>
            <a:r>
              <a:rPr lang="en-US" sz="2000" dirty="0" smtClean="0"/>
              <a:t>Institutional Common Sense</a:t>
            </a:r>
          </a:p>
        </p:txBody>
      </p:sp>
      <p:pic>
        <p:nvPicPr>
          <p:cNvPr id="60420" name="Picture 4"/>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bwMode="gray">
          <a:xfrm>
            <a:off x="3995738" y="1628775"/>
            <a:ext cx="4543425" cy="4572000"/>
          </a:xfrm>
          <a:noFill/>
        </p:spPr>
      </p:pic>
    </p:spTree>
    <p:extLst>
      <p:ext uri="{BB962C8B-B14F-4D97-AF65-F5344CB8AC3E}">
        <p14:creationId xmlns:p14="http://schemas.microsoft.com/office/powerpoint/2010/main" val="2557919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smtClean="0"/>
              <a:t>Sales and Operations Planning (SOP)</a:t>
            </a:r>
          </a:p>
        </p:txBody>
      </p:sp>
      <p:sp>
        <p:nvSpPr>
          <p:cNvPr id="62467" name="Rectangle 3"/>
          <p:cNvSpPr>
            <a:spLocks noGrp="1" noChangeArrowheads="1"/>
          </p:cNvSpPr>
          <p:nvPr>
            <p:ph type="body" idx="4294967295"/>
          </p:nvPr>
        </p:nvSpPr>
        <p:spPr>
          <a:xfrm>
            <a:off x="485775" y="2000250"/>
            <a:ext cx="7993063" cy="4857750"/>
          </a:xfrm>
          <a:noFill/>
        </p:spPr>
        <p:txBody>
          <a:bodyPr/>
          <a:lstStyle/>
          <a:p>
            <a:pPr>
              <a:tabLst>
                <a:tab pos="1971675" algn="l"/>
              </a:tabLst>
            </a:pPr>
            <a:r>
              <a:rPr lang="en-US" sz="2800" dirty="0" smtClean="0"/>
              <a:t>Flexible forecasting and planning tool</a:t>
            </a:r>
          </a:p>
          <a:p>
            <a:pPr>
              <a:tabLst>
                <a:tab pos="1971675" algn="l"/>
              </a:tabLst>
            </a:pPr>
            <a:r>
              <a:rPr lang="en-US" sz="2800" dirty="0" smtClean="0"/>
              <a:t>Usually consists of three steps:</a:t>
            </a:r>
          </a:p>
          <a:p>
            <a:pPr lvl="1">
              <a:tabLst>
                <a:tab pos="1971675" algn="l"/>
              </a:tabLst>
            </a:pPr>
            <a:r>
              <a:rPr lang="en-US" sz="2400" dirty="0" smtClean="0"/>
              <a:t>Sales Plan</a:t>
            </a:r>
          </a:p>
          <a:p>
            <a:pPr lvl="1">
              <a:tabLst>
                <a:tab pos="1971675" algn="l"/>
              </a:tabLst>
            </a:pPr>
            <a:r>
              <a:rPr lang="en-US" sz="2400" dirty="0" smtClean="0"/>
              <a:t>Production Plan</a:t>
            </a:r>
          </a:p>
          <a:p>
            <a:pPr lvl="1">
              <a:tabLst>
                <a:tab pos="1971675" algn="l"/>
              </a:tabLst>
            </a:pPr>
            <a:r>
              <a:rPr lang="en-US" sz="2400" dirty="0" smtClean="0"/>
              <a:t>Rough Cut Capacity Plan</a:t>
            </a:r>
          </a:p>
          <a:p>
            <a:pPr>
              <a:tabLst>
                <a:tab pos="1971675" algn="l"/>
              </a:tabLst>
            </a:pPr>
            <a:r>
              <a:rPr lang="en-US" sz="2800" dirty="0" smtClean="0"/>
              <a:t>Planned at an aggregate level in time buckets</a:t>
            </a:r>
          </a:p>
        </p:txBody>
      </p:sp>
    </p:spTree>
    <p:extLst>
      <p:ext uri="{BB962C8B-B14F-4D97-AF65-F5344CB8AC3E}">
        <p14:creationId xmlns:p14="http://schemas.microsoft.com/office/powerpoint/2010/main" val="4155893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dirty="0" smtClean="0"/>
              <a:t>Demand Management</a:t>
            </a:r>
          </a:p>
        </p:txBody>
      </p:sp>
      <p:sp>
        <p:nvSpPr>
          <p:cNvPr id="64515" name="Rectangle 3"/>
          <p:cNvSpPr>
            <a:spLocks noGrp="1" noChangeArrowheads="1"/>
          </p:cNvSpPr>
          <p:nvPr>
            <p:ph type="body" idx="4294967295"/>
          </p:nvPr>
        </p:nvSpPr>
        <p:spPr>
          <a:xfrm>
            <a:off x="485775" y="2000250"/>
            <a:ext cx="8135938" cy="4857750"/>
          </a:xfrm>
          <a:noFill/>
        </p:spPr>
        <p:txBody>
          <a:bodyPr/>
          <a:lstStyle/>
          <a:p>
            <a:pPr algn="just">
              <a:tabLst>
                <a:tab pos="1971675" algn="l"/>
              </a:tabLst>
            </a:pPr>
            <a:r>
              <a:rPr lang="en-US" sz="2800" dirty="0" smtClean="0"/>
              <a:t>Link between Strategic Planning (SOP) &amp; Detailed Planning (MPS/MRP)</a:t>
            </a:r>
          </a:p>
          <a:p>
            <a:pPr algn="just">
              <a:tabLst>
                <a:tab pos="1971675" algn="l"/>
              </a:tabLst>
            </a:pPr>
            <a:r>
              <a:rPr lang="en-US" sz="2800" dirty="0" smtClean="0"/>
              <a:t>The results of Demand </a:t>
            </a:r>
            <a:r>
              <a:rPr lang="en-US" sz="2800" dirty="0" err="1" smtClean="0"/>
              <a:t>Mgmt</a:t>
            </a:r>
            <a:r>
              <a:rPr lang="en-US" sz="2800" dirty="0" smtClean="0"/>
              <a:t> is called the Demand Program, it is generated from our independent requirements - PIR and CIR</a:t>
            </a:r>
          </a:p>
          <a:p>
            <a:pPr algn="just">
              <a:tabLst>
                <a:tab pos="1971675" algn="l"/>
              </a:tabLst>
            </a:pPr>
            <a:endParaRPr lang="en-US" sz="2800" dirty="0" smtClean="0"/>
          </a:p>
        </p:txBody>
      </p:sp>
    </p:spTree>
    <p:extLst>
      <p:ext uri="{BB962C8B-B14F-4D97-AF65-F5344CB8AC3E}">
        <p14:creationId xmlns:p14="http://schemas.microsoft.com/office/powerpoint/2010/main" val="368415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smtClean="0"/>
              <a:t>Demand Management</a:t>
            </a:r>
          </a:p>
        </p:txBody>
      </p:sp>
      <p:sp>
        <p:nvSpPr>
          <p:cNvPr id="66563" name="AutoShape 3"/>
          <p:cNvSpPr>
            <a:spLocks noChangeArrowheads="1"/>
          </p:cNvSpPr>
          <p:nvPr/>
        </p:nvSpPr>
        <p:spPr bwMode="auto">
          <a:xfrm rot="10800000">
            <a:off x="3070225" y="3124200"/>
            <a:ext cx="1371600" cy="609600"/>
          </a:xfrm>
          <a:prstGeom prst="rtTriangle">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64" name="AutoShape 4"/>
          <p:cNvSpPr>
            <a:spLocks noChangeArrowheads="1"/>
          </p:cNvSpPr>
          <p:nvPr/>
        </p:nvSpPr>
        <p:spPr bwMode="auto">
          <a:xfrm rot="5400000">
            <a:off x="4814888" y="2743200"/>
            <a:ext cx="609600" cy="1371600"/>
          </a:xfrm>
          <a:prstGeom prst="triangle">
            <a:avLst>
              <a:gd name="adj" fmla="val 0"/>
            </a:avLst>
          </a:prstGeom>
          <a:solidFill>
            <a:schemeClr val="accent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rot="10800000" vert="eaVert"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grpSp>
        <p:nvGrpSpPr>
          <p:cNvPr id="66565" name="Group 5"/>
          <p:cNvGrpSpPr>
            <a:grpSpLocks noChangeAspect="1"/>
          </p:cNvGrpSpPr>
          <p:nvPr/>
        </p:nvGrpSpPr>
        <p:grpSpPr bwMode="auto">
          <a:xfrm>
            <a:off x="1081088" y="2286000"/>
            <a:ext cx="1087437" cy="1133475"/>
            <a:chOff x="912" y="1440"/>
            <a:chExt cx="547" cy="570"/>
          </a:xfrm>
        </p:grpSpPr>
        <p:sp>
          <p:nvSpPr>
            <p:cNvPr id="66574" name="AutoShape 6"/>
            <p:cNvSpPr>
              <a:spLocks noChangeAspect="1" noChangeArrowheads="1" noTextEdit="1"/>
            </p:cNvSpPr>
            <p:nvPr/>
          </p:nvSpPr>
          <p:spPr bwMode="auto">
            <a:xfrm>
              <a:off x="912" y="1440"/>
              <a:ext cx="547"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75" name="Freeform 7"/>
            <p:cNvSpPr>
              <a:spLocks/>
            </p:cNvSpPr>
            <p:nvPr/>
          </p:nvSpPr>
          <p:spPr bwMode="auto">
            <a:xfrm>
              <a:off x="912" y="1870"/>
              <a:ext cx="141" cy="140"/>
            </a:xfrm>
            <a:custGeom>
              <a:avLst/>
              <a:gdLst>
                <a:gd name="T0" fmla="*/ 2 w 282"/>
                <a:gd name="T1" fmla="*/ 0 h 281"/>
                <a:gd name="T2" fmla="*/ 2 w 282"/>
                <a:gd name="T3" fmla="*/ 0 h 281"/>
                <a:gd name="T4" fmla="*/ 2 w 282"/>
                <a:gd name="T5" fmla="*/ 0 h 281"/>
                <a:gd name="T6" fmla="*/ 2 w 282"/>
                <a:gd name="T7" fmla="*/ 0 h 281"/>
                <a:gd name="T8" fmla="*/ 1 w 282"/>
                <a:gd name="T9" fmla="*/ 0 h 281"/>
                <a:gd name="T10" fmla="*/ 1 w 282"/>
                <a:gd name="T11" fmla="*/ 1 h 281"/>
                <a:gd name="T12" fmla="*/ 1 w 282"/>
                <a:gd name="T13" fmla="*/ 1 h 281"/>
                <a:gd name="T14" fmla="*/ 1 w 282"/>
                <a:gd name="T15" fmla="*/ 1 h 281"/>
                <a:gd name="T16" fmla="*/ 1 w 282"/>
                <a:gd name="T17" fmla="*/ 1 h 281"/>
                <a:gd name="T18" fmla="*/ 1 w 282"/>
                <a:gd name="T19" fmla="*/ 1 h 281"/>
                <a:gd name="T20" fmla="*/ 1 w 282"/>
                <a:gd name="T21" fmla="*/ 1 h 281"/>
                <a:gd name="T22" fmla="*/ 1 w 282"/>
                <a:gd name="T23" fmla="*/ 1 h 281"/>
                <a:gd name="T24" fmla="*/ 1 w 282"/>
                <a:gd name="T25" fmla="*/ 0 h 281"/>
                <a:gd name="T26" fmla="*/ 1 w 282"/>
                <a:gd name="T27" fmla="*/ 0 h 281"/>
                <a:gd name="T28" fmla="*/ 1 w 282"/>
                <a:gd name="T29" fmla="*/ 0 h 281"/>
                <a:gd name="T30" fmla="*/ 1 w 282"/>
                <a:gd name="T31" fmla="*/ 0 h 281"/>
                <a:gd name="T32" fmla="*/ 0 w 282"/>
                <a:gd name="T33" fmla="*/ 0 h 281"/>
                <a:gd name="T34" fmla="*/ 1 w 282"/>
                <a:gd name="T35" fmla="*/ 0 h 281"/>
                <a:gd name="T36" fmla="*/ 1 w 282"/>
                <a:gd name="T37" fmla="*/ 0 h 281"/>
                <a:gd name="T38" fmla="*/ 1 w 282"/>
                <a:gd name="T39" fmla="*/ 0 h 281"/>
                <a:gd name="T40" fmla="*/ 1 w 282"/>
                <a:gd name="T41" fmla="*/ 0 h 281"/>
                <a:gd name="T42" fmla="*/ 1 w 282"/>
                <a:gd name="T43" fmla="*/ 0 h 281"/>
                <a:gd name="T44" fmla="*/ 1 w 282"/>
                <a:gd name="T45" fmla="*/ 0 h 281"/>
                <a:gd name="T46" fmla="*/ 1 w 282"/>
                <a:gd name="T47" fmla="*/ 0 h 281"/>
                <a:gd name="T48" fmla="*/ 1 w 282"/>
                <a:gd name="T49" fmla="*/ 0 h 281"/>
                <a:gd name="T50" fmla="*/ 1 w 282"/>
                <a:gd name="T51" fmla="*/ 0 h 281"/>
                <a:gd name="T52" fmla="*/ 1 w 282"/>
                <a:gd name="T53" fmla="*/ 0 h 281"/>
                <a:gd name="T54" fmla="*/ 1 w 282"/>
                <a:gd name="T55" fmla="*/ 0 h 281"/>
                <a:gd name="T56" fmla="*/ 1 w 282"/>
                <a:gd name="T57" fmla="*/ 0 h 281"/>
                <a:gd name="T58" fmla="*/ 2 w 282"/>
                <a:gd name="T59" fmla="*/ 0 h 281"/>
                <a:gd name="T60" fmla="*/ 2 w 282"/>
                <a:gd name="T61" fmla="*/ 0 h 281"/>
                <a:gd name="T62" fmla="*/ 2 w 282"/>
                <a:gd name="T63" fmla="*/ 0 h 281"/>
                <a:gd name="T64" fmla="*/ 2 w 282"/>
                <a:gd name="T65" fmla="*/ 0 h 2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2"/>
                <a:gd name="T100" fmla="*/ 0 h 281"/>
                <a:gd name="T101" fmla="*/ 282 w 282"/>
                <a:gd name="T102" fmla="*/ 281 h 2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2" h="281">
                  <a:moveTo>
                    <a:pt x="282" y="141"/>
                  </a:moveTo>
                  <a:lnTo>
                    <a:pt x="280" y="168"/>
                  </a:lnTo>
                  <a:lnTo>
                    <a:pt x="271" y="195"/>
                  </a:lnTo>
                  <a:lnTo>
                    <a:pt x="258" y="219"/>
                  </a:lnTo>
                  <a:lnTo>
                    <a:pt x="241" y="240"/>
                  </a:lnTo>
                  <a:lnTo>
                    <a:pt x="220" y="257"/>
                  </a:lnTo>
                  <a:lnTo>
                    <a:pt x="196" y="269"/>
                  </a:lnTo>
                  <a:lnTo>
                    <a:pt x="169" y="279"/>
                  </a:lnTo>
                  <a:lnTo>
                    <a:pt x="140" y="281"/>
                  </a:lnTo>
                  <a:lnTo>
                    <a:pt x="113" y="279"/>
                  </a:lnTo>
                  <a:lnTo>
                    <a:pt x="86" y="269"/>
                  </a:lnTo>
                  <a:lnTo>
                    <a:pt x="62" y="257"/>
                  </a:lnTo>
                  <a:lnTo>
                    <a:pt x="41" y="240"/>
                  </a:lnTo>
                  <a:lnTo>
                    <a:pt x="24" y="219"/>
                  </a:lnTo>
                  <a:lnTo>
                    <a:pt x="12" y="195"/>
                  </a:lnTo>
                  <a:lnTo>
                    <a:pt x="2" y="168"/>
                  </a:lnTo>
                  <a:lnTo>
                    <a:pt x="0" y="141"/>
                  </a:lnTo>
                  <a:lnTo>
                    <a:pt x="2" y="112"/>
                  </a:lnTo>
                  <a:lnTo>
                    <a:pt x="12" y="85"/>
                  </a:lnTo>
                  <a:lnTo>
                    <a:pt x="24" y="62"/>
                  </a:lnTo>
                  <a:lnTo>
                    <a:pt x="41" y="40"/>
                  </a:lnTo>
                  <a:lnTo>
                    <a:pt x="62" y="24"/>
                  </a:lnTo>
                  <a:lnTo>
                    <a:pt x="86" y="10"/>
                  </a:lnTo>
                  <a:lnTo>
                    <a:pt x="113" y="2"/>
                  </a:lnTo>
                  <a:lnTo>
                    <a:pt x="140" y="0"/>
                  </a:lnTo>
                  <a:lnTo>
                    <a:pt x="169" y="2"/>
                  </a:lnTo>
                  <a:lnTo>
                    <a:pt x="196" y="10"/>
                  </a:lnTo>
                  <a:lnTo>
                    <a:pt x="220" y="24"/>
                  </a:lnTo>
                  <a:lnTo>
                    <a:pt x="241" y="40"/>
                  </a:lnTo>
                  <a:lnTo>
                    <a:pt x="258" y="62"/>
                  </a:lnTo>
                  <a:lnTo>
                    <a:pt x="271" y="85"/>
                  </a:lnTo>
                  <a:lnTo>
                    <a:pt x="280" y="112"/>
                  </a:lnTo>
                  <a:lnTo>
                    <a:pt x="282" y="141"/>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6" name="Freeform 8"/>
            <p:cNvSpPr>
              <a:spLocks/>
            </p:cNvSpPr>
            <p:nvPr/>
          </p:nvSpPr>
          <p:spPr bwMode="auto">
            <a:xfrm>
              <a:off x="1280" y="1440"/>
              <a:ext cx="179" cy="179"/>
            </a:xfrm>
            <a:custGeom>
              <a:avLst/>
              <a:gdLst>
                <a:gd name="T0" fmla="*/ 2 w 358"/>
                <a:gd name="T1" fmla="*/ 1 h 358"/>
                <a:gd name="T2" fmla="*/ 2 w 358"/>
                <a:gd name="T3" fmla="*/ 1 h 358"/>
                <a:gd name="T4" fmla="*/ 2 w 358"/>
                <a:gd name="T5" fmla="*/ 1 h 358"/>
                <a:gd name="T6" fmla="*/ 2 w 358"/>
                <a:gd name="T7" fmla="*/ 2 h 358"/>
                <a:gd name="T8" fmla="*/ 2 w 358"/>
                <a:gd name="T9" fmla="*/ 2 h 358"/>
                <a:gd name="T10" fmla="*/ 2 w 358"/>
                <a:gd name="T11" fmla="*/ 2 h 358"/>
                <a:gd name="T12" fmla="*/ 1 w 358"/>
                <a:gd name="T13" fmla="*/ 2 h 358"/>
                <a:gd name="T14" fmla="*/ 1 w 358"/>
                <a:gd name="T15" fmla="*/ 2 h 358"/>
                <a:gd name="T16" fmla="*/ 1 w 358"/>
                <a:gd name="T17" fmla="*/ 2 h 358"/>
                <a:gd name="T18" fmla="*/ 1 w 358"/>
                <a:gd name="T19" fmla="*/ 2 h 358"/>
                <a:gd name="T20" fmla="*/ 1 w 358"/>
                <a:gd name="T21" fmla="*/ 2 h 358"/>
                <a:gd name="T22" fmla="*/ 1 w 358"/>
                <a:gd name="T23" fmla="*/ 2 h 358"/>
                <a:gd name="T24" fmla="*/ 1 w 358"/>
                <a:gd name="T25" fmla="*/ 2 h 358"/>
                <a:gd name="T26" fmla="*/ 1 w 358"/>
                <a:gd name="T27" fmla="*/ 2 h 358"/>
                <a:gd name="T28" fmla="*/ 1 w 358"/>
                <a:gd name="T29" fmla="*/ 1 h 358"/>
                <a:gd name="T30" fmla="*/ 1 w 358"/>
                <a:gd name="T31" fmla="*/ 1 h 358"/>
                <a:gd name="T32" fmla="*/ 0 w 358"/>
                <a:gd name="T33" fmla="*/ 1 h 358"/>
                <a:gd name="T34" fmla="*/ 1 w 358"/>
                <a:gd name="T35" fmla="*/ 1 h 358"/>
                <a:gd name="T36" fmla="*/ 1 w 358"/>
                <a:gd name="T37" fmla="*/ 1 h 358"/>
                <a:gd name="T38" fmla="*/ 1 w 358"/>
                <a:gd name="T39" fmla="*/ 1 h 358"/>
                <a:gd name="T40" fmla="*/ 1 w 358"/>
                <a:gd name="T41" fmla="*/ 1 h 358"/>
                <a:gd name="T42" fmla="*/ 1 w 358"/>
                <a:gd name="T43" fmla="*/ 1 h 358"/>
                <a:gd name="T44" fmla="*/ 1 w 358"/>
                <a:gd name="T45" fmla="*/ 1 h 358"/>
                <a:gd name="T46" fmla="*/ 1 w 358"/>
                <a:gd name="T47" fmla="*/ 1 h 358"/>
                <a:gd name="T48" fmla="*/ 1 w 358"/>
                <a:gd name="T49" fmla="*/ 0 h 358"/>
                <a:gd name="T50" fmla="*/ 1 w 358"/>
                <a:gd name="T51" fmla="*/ 1 h 358"/>
                <a:gd name="T52" fmla="*/ 1 w 358"/>
                <a:gd name="T53" fmla="*/ 1 h 358"/>
                <a:gd name="T54" fmla="*/ 2 w 358"/>
                <a:gd name="T55" fmla="*/ 1 h 358"/>
                <a:gd name="T56" fmla="*/ 2 w 358"/>
                <a:gd name="T57" fmla="*/ 1 h 358"/>
                <a:gd name="T58" fmla="*/ 2 w 358"/>
                <a:gd name="T59" fmla="*/ 1 h 358"/>
                <a:gd name="T60" fmla="*/ 2 w 358"/>
                <a:gd name="T61" fmla="*/ 1 h 358"/>
                <a:gd name="T62" fmla="*/ 2 w 358"/>
                <a:gd name="T63" fmla="*/ 1 h 358"/>
                <a:gd name="T64" fmla="*/ 2 w 358"/>
                <a:gd name="T65" fmla="*/ 1 h 3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8"/>
                <a:gd name="T100" fmla="*/ 0 h 358"/>
                <a:gd name="T101" fmla="*/ 358 w 358"/>
                <a:gd name="T102" fmla="*/ 358 h 3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8" h="358">
                  <a:moveTo>
                    <a:pt x="358" y="178"/>
                  </a:moveTo>
                  <a:lnTo>
                    <a:pt x="355" y="214"/>
                  </a:lnTo>
                  <a:lnTo>
                    <a:pt x="344" y="249"/>
                  </a:lnTo>
                  <a:lnTo>
                    <a:pt x="327" y="279"/>
                  </a:lnTo>
                  <a:lnTo>
                    <a:pt x="305" y="305"/>
                  </a:lnTo>
                  <a:lnTo>
                    <a:pt x="279" y="327"/>
                  </a:lnTo>
                  <a:lnTo>
                    <a:pt x="249" y="344"/>
                  </a:lnTo>
                  <a:lnTo>
                    <a:pt x="214" y="355"/>
                  </a:lnTo>
                  <a:lnTo>
                    <a:pt x="178" y="358"/>
                  </a:lnTo>
                  <a:lnTo>
                    <a:pt x="143" y="355"/>
                  </a:lnTo>
                  <a:lnTo>
                    <a:pt x="109" y="344"/>
                  </a:lnTo>
                  <a:lnTo>
                    <a:pt x="78" y="327"/>
                  </a:lnTo>
                  <a:lnTo>
                    <a:pt x="52" y="305"/>
                  </a:lnTo>
                  <a:lnTo>
                    <a:pt x="30" y="279"/>
                  </a:lnTo>
                  <a:lnTo>
                    <a:pt x="14" y="249"/>
                  </a:lnTo>
                  <a:lnTo>
                    <a:pt x="3" y="214"/>
                  </a:lnTo>
                  <a:lnTo>
                    <a:pt x="0" y="178"/>
                  </a:lnTo>
                  <a:lnTo>
                    <a:pt x="3" y="143"/>
                  </a:lnTo>
                  <a:lnTo>
                    <a:pt x="14" y="108"/>
                  </a:lnTo>
                  <a:lnTo>
                    <a:pt x="30" y="78"/>
                  </a:lnTo>
                  <a:lnTo>
                    <a:pt x="52" y="52"/>
                  </a:lnTo>
                  <a:lnTo>
                    <a:pt x="78" y="30"/>
                  </a:lnTo>
                  <a:lnTo>
                    <a:pt x="109" y="14"/>
                  </a:lnTo>
                  <a:lnTo>
                    <a:pt x="143" y="3"/>
                  </a:lnTo>
                  <a:lnTo>
                    <a:pt x="178" y="0"/>
                  </a:lnTo>
                  <a:lnTo>
                    <a:pt x="214" y="3"/>
                  </a:lnTo>
                  <a:lnTo>
                    <a:pt x="249" y="14"/>
                  </a:lnTo>
                  <a:lnTo>
                    <a:pt x="279" y="30"/>
                  </a:lnTo>
                  <a:lnTo>
                    <a:pt x="305" y="52"/>
                  </a:lnTo>
                  <a:lnTo>
                    <a:pt x="327" y="78"/>
                  </a:lnTo>
                  <a:lnTo>
                    <a:pt x="344" y="108"/>
                  </a:lnTo>
                  <a:lnTo>
                    <a:pt x="355" y="143"/>
                  </a:lnTo>
                  <a:lnTo>
                    <a:pt x="358" y="178"/>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7" name="Freeform 9"/>
            <p:cNvSpPr>
              <a:spLocks/>
            </p:cNvSpPr>
            <p:nvPr/>
          </p:nvSpPr>
          <p:spPr bwMode="auto">
            <a:xfrm>
              <a:off x="926" y="1463"/>
              <a:ext cx="527" cy="527"/>
            </a:xfrm>
            <a:custGeom>
              <a:avLst/>
              <a:gdLst>
                <a:gd name="T0" fmla="*/ 5 w 1053"/>
                <a:gd name="T1" fmla="*/ 3 h 1054"/>
                <a:gd name="T2" fmla="*/ 5 w 1053"/>
                <a:gd name="T3" fmla="*/ 3 h 1054"/>
                <a:gd name="T4" fmla="*/ 4 w 1053"/>
                <a:gd name="T5" fmla="*/ 3 h 1054"/>
                <a:gd name="T6" fmla="*/ 4 w 1053"/>
                <a:gd name="T7" fmla="*/ 4 h 1054"/>
                <a:gd name="T8" fmla="*/ 4 w 1053"/>
                <a:gd name="T9" fmla="*/ 4 h 1054"/>
                <a:gd name="T10" fmla="*/ 4 w 1053"/>
                <a:gd name="T11" fmla="*/ 4 h 1054"/>
                <a:gd name="T12" fmla="*/ 3 w 1053"/>
                <a:gd name="T13" fmla="*/ 5 h 1054"/>
                <a:gd name="T14" fmla="*/ 3 w 1053"/>
                <a:gd name="T15" fmla="*/ 5 h 1054"/>
                <a:gd name="T16" fmla="*/ 2 w 1053"/>
                <a:gd name="T17" fmla="*/ 5 h 1054"/>
                <a:gd name="T18" fmla="*/ 2 w 1053"/>
                <a:gd name="T19" fmla="*/ 5 h 1054"/>
                <a:gd name="T20" fmla="*/ 2 w 1053"/>
                <a:gd name="T21" fmla="*/ 4 h 1054"/>
                <a:gd name="T22" fmla="*/ 1 w 1053"/>
                <a:gd name="T23" fmla="*/ 4 h 1054"/>
                <a:gd name="T24" fmla="*/ 1 w 1053"/>
                <a:gd name="T25" fmla="*/ 4 h 1054"/>
                <a:gd name="T26" fmla="*/ 1 w 1053"/>
                <a:gd name="T27" fmla="*/ 3 h 1054"/>
                <a:gd name="T28" fmla="*/ 1 w 1053"/>
                <a:gd name="T29" fmla="*/ 3 h 1054"/>
                <a:gd name="T30" fmla="*/ 1 w 1053"/>
                <a:gd name="T31" fmla="*/ 3 h 1054"/>
                <a:gd name="T32" fmla="*/ 1 w 1053"/>
                <a:gd name="T33" fmla="*/ 2 h 1054"/>
                <a:gd name="T34" fmla="*/ 1 w 1053"/>
                <a:gd name="T35" fmla="*/ 2 h 1054"/>
                <a:gd name="T36" fmla="*/ 1 w 1053"/>
                <a:gd name="T37" fmla="*/ 1 h 1054"/>
                <a:gd name="T38" fmla="*/ 1 w 1053"/>
                <a:gd name="T39" fmla="*/ 1 h 1054"/>
                <a:gd name="T40" fmla="*/ 1 w 1053"/>
                <a:gd name="T41" fmla="*/ 1 h 1054"/>
                <a:gd name="T42" fmla="*/ 2 w 1053"/>
                <a:gd name="T43" fmla="*/ 1 h 1054"/>
                <a:gd name="T44" fmla="*/ 2 w 1053"/>
                <a:gd name="T45" fmla="*/ 1 h 1054"/>
                <a:gd name="T46" fmla="*/ 2 w 1053"/>
                <a:gd name="T47" fmla="*/ 1 h 1054"/>
                <a:gd name="T48" fmla="*/ 3 w 1053"/>
                <a:gd name="T49" fmla="*/ 1 h 1054"/>
                <a:gd name="T50" fmla="*/ 3 w 1053"/>
                <a:gd name="T51" fmla="*/ 1 h 1054"/>
                <a:gd name="T52" fmla="*/ 4 w 1053"/>
                <a:gd name="T53" fmla="*/ 1 h 1054"/>
                <a:gd name="T54" fmla="*/ 4 w 1053"/>
                <a:gd name="T55" fmla="*/ 1 h 1054"/>
                <a:gd name="T56" fmla="*/ 4 w 1053"/>
                <a:gd name="T57" fmla="*/ 1 h 1054"/>
                <a:gd name="T58" fmla="*/ 4 w 1053"/>
                <a:gd name="T59" fmla="*/ 1 h 1054"/>
                <a:gd name="T60" fmla="*/ 5 w 1053"/>
                <a:gd name="T61" fmla="*/ 2 h 1054"/>
                <a:gd name="T62" fmla="*/ 5 w 1053"/>
                <a:gd name="T63" fmla="*/ 2 h 10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3"/>
                <a:gd name="T97" fmla="*/ 0 h 1054"/>
                <a:gd name="T98" fmla="*/ 1053 w 1053"/>
                <a:gd name="T99" fmla="*/ 1054 h 10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3" h="1054">
                  <a:moveTo>
                    <a:pt x="1053" y="527"/>
                  </a:moveTo>
                  <a:lnTo>
                    <a:pt x="1051" y="582"/>
                  </a:lnTo>
                  <a:lnTo>
                    <a:pt x="1043" y="633"/>
                  </a:lnTo>
                  <a:lnTo>
                    <a:pt x="1029" y="684"/>
                  </a:lnTo>
                  <a:lnTo>
                    <a:pt x="1012" y="732"/>
                  </a:lnTo>
                  <a:lnTo>
                    <a:pt x="990" y="778"/>
                  </a:lnTo>
                  <a:lnTo>
                    <a:pt x="964" y="821"/>
                  </a:lnTo>
                  <a:lnTo>
                    <a:pt x="932" y="863"/>
                  </a:lnTo>
                  <a:lnTo>
                    <a:pt x="899" y="899"/>
                  </a:lnTo>
                  <a:lnTo>
                    <a:pt x="861" y="934"/>
                  </a:lnTo>
                  <a:lnTo>
                    <a:pt x="821" y="964"/>
                  </a:lnTo>
                  <a:lnTo>
                    <a:pt x="777" y="990"/>
                  </a:lnTo>
                  <a:lnTo>
                    <a:pt x="731" y="1012"/>
                  </a:lnTo>
                  <a:lnTo>
                    <a:pt x="683" y="1030"/>
                  </a:lnTo>
                  <a:lnTo>
                    <a:pt x="632" y="1043"/>
                  </a:lnTo>
                  <a:lnTo>
                    <a:pt x="580" y="1051"/>
                  </a:lnTo>
                  <a:lnTo>
                    <a:pt x="526" y="1054"/>
                  </a:lnTo>
                  <a:lnTo>
                    <a:pt x="472" y="1051"/>
                  </a:lnTo>
                  <a:lnTo>
                    <a:pt x="420" y="1043"/>
                  </a:lnTo>
                  <a:lnTo>
                    <a:pt x="369" y="1030"/>
                  </a:lnTo>
                  <a:lnTo>
                    <a:pt x="321" y="1012"/>
                  </a:lnTo>
                  <a:lnTo>
                    <a:pt x="275" y="990"/>
                  </a:lnTo>
                  <a:lnTo>
                    <a:pt x="232" y="964"/>
                  </a:lnTo>
                  <a:lnTo>
                    <a:pt x="191" y="934"/>
                  </a:lnTo>
                  <a:lnTo>
                    <a:pt x="154" y="899"/>
                  </a:lnTo>
                  <a:lnTo>
                    <a:pt x="119" y="863"/>
                  </a:lnTo>
                  <a:lnTo>
                    <a:pt x="89" y="821"/>
                  </a:lnTo>
                  <a:lnTo>
                    <a:pt x="63" y="778"/>
                  </a:lnTo>
                  <a:lnTo>
                    <a:pt x="41" y="732"/>
                  </a:lnTo>
                  <a:lnTo>
                    <a:pt x="24" y="684"/>
                  </a:lnTo>
                  <a:lnTo>
                    <a:pt x="10" y="633"/>
                  </a:lnTo>
                  <a:lnTo>
                    <a:pt x="2" y="582"/>
                  </a:lnTo>
                  <a:lnTo>
                    <a:pt x="0" y="527"/>
                  </a:lnTo>
                  <a:lnTo>
                    <a:pt x="2" y="473"/>
                  </a:lnTo>
                  <a:lnTo>
                    <a:pt x="10" y="422"/>
                  </a:lnTo>
                  <a:lnTo>
                    <a:pt x="24" y="371"/>
                  </a:lnTo>
                  <a:lnTo>
                    <a:pt x="41" y="322"/>
                  </a:lnTo>
                  <a:lnTo>
                    <a:pt x="63" y="276"/>
                  </a:lnTo>
                  <a:lnTo>
                    <a:pt x="89" y="233"/>
                  </a:lnTo>
                  <a:lnTo>
                    <a:pt x="119" y="192"/>
                  </a:lnTo>
                  <a:lnTo>
                    <a:pt x="154" y="154"/>
                  </a:lnTo>
                  <a:lnTo>
                    <a:pt x="191" y="121"/>
                  </a:lnTo>
                  <a:lnTo>
                    <a:pt x="232" y="90"/>
                  </a:lnTo>
                  <a:lnTo>
                    <a:pt x="275" y="63"/>
                  </a:lnTo>
                  <a:lnTo>
                    <a:pt x="321" y="42"/>
                  </a:lnTo>
                  <a:lnTo>
                    <a:pt x="369" y="24"/>
                  </a:lnTo>
                  <a:lnTo>
                    <a:pt x="420" y="10"/>
                  </a:lnTo>
                  <a:lnTo>
                    <a:pt x="472" y="2"/>
                  </a:lnTo>
                  <a:lnTo>
                    <a:pt x="526" y="0"/>
                  </a:lnTo>
                  <a:lnTo>
                    <a:pt x="580" y="2"/>
                  </a:lnTo>
                  <a:lnTo>
                    <a:pt x="632" y="10"/>
                  </a:lnTo>
                  <a:lnTo>
                    <a:pt x="683" y="24"/>
                  </a:lnTo>
                  <a:lnTo>
                    <a:pt x="731" y="42"/>
                  </a:lnTo>
                  <a:lnTo>
                    <a:pt x="777" y="63"/>
                  </a:lnTo>
                  <a:lnTo>
                    <a:pt x="821" y="90"/>
                  </a:lnTo>
                  <a:lnTo>
                    <a:pt x="861" y="121"/>
                  </a:lnTo>
                  <a:lnTo>
                    <a:pt x="899" y="154"/>
                  </a:lnTo>
                  <a:lnTo>
                    <a:pt x="932" y="192"/>
                  </a:lnTo>
                  <a:lnTo>
                    <a:pt x="964" y="233"/>
                  </a:lnTo>
                  <a:lnTo>
                    <a:pt x="990" y="276"/>
                  </a:lnTo>
                  <a:lnTo>
                    <a:pt x="1012" y="322"/>
                  </a:lnTo>
                  <a:lnTo>
                    <a:pt x="1029" y="371"/>
                  </a:lnTo>
                  <a:lnTo>
                    <a:pt x="1043" y="422"/>
                  </a:lnTo>
                  <a:lnTo>
                    <a:pt x="1051" y="473"/>
                  </a:lnTo>
                  <a:lnTo>
                    <a:pt x="1053" y="527"/>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8" name="Freeform 10"/>
            <p:cNvSpPr>
              <a:spLocks/>
            </p:cNvSpPr>
            <p:nvPr/>
          </p:nvSpPr>
          <p:spPr bwMode="auto">
            <a:xfrm>
              <a:off x="1009" y="1537"/>
              <a:ext cx="366" cy="374"/>
            </a:xfrm>
            <a:custGeom>
              <a:avLst/>
              <a:gdLst>
                <a:gd name="T0" fmla="*/ 3 w 731"/>
                <a:gd name="T1" fmla="*/ 0 h 747"/>
                <a:gd name="T2" fmla="*/ 0 w 731"/>
                <a:gd name="T3" fmla="*/ 0 h 747"/>
                <a:gd name="T4" fmla="*/ 0 w 731"/>
                <a:gd name="T5" fmla="*/ 3 h 747"/>
                <a:gd name="T6" fmla="*/ 3 w 731"/>
                <a:gd name="T7" fmla="*/ 3 h 747"/>
                <a:gd name="T8" fmla="*/ 3 w 731"/>
                <a:gd name="T9" fmla="*/ 0 h 747"/>
                <a:gd name="T10" fmla="*/ 3 w 731"/>
                <a:gd name="T11" fmla="*/ 0 h 747"/>
                <a:gd name="T12" fmla="*/ 0 60000 65536"/>
                <a:gd name="T13" fmla="*/ 0 60000 65536"/>
                <a:gd name="T14" fmla="*/ 0 60000 65536"/>
                <a:gd name="T15" fmla="*/ 0 60000 65536"/>
                <a:gd name="T16" fmla="*/ 0 60000 65536"/>
                <a:gd name="T17" fmla="*/ 0 60000 65536"/>
                <a:gd name="T18" fmla="*/ 0 w 731"/>
                <a:gd name="T19" fmla="*/ 0 h 747"/>
                <a:gd name="T20" fmla="*/ 731 w 731"/>
                <a:gd name="T21" fmla="*/ 747 h 747"/>
              </a:gdLst>
              <a:ahLst/>
              <a:cxnLst>
                <a:cxn ang="T12">
                  <a:pos x="T0" y="T1"/>
                </a:cxn>
                <a:cxn ang="T13">
                  <a:pos x="T2" y="T3"/>
                </a:cxn>
                <a:cxn ang="T14">
                  <a:pos x="T4" y="T5"/>
                </a:cxn>
                <a:cxn ang="T15">
                  <a:pos x="T6" y="T7"/>
                </a:cxn>
                <a:cxn ang="T16">
                  <a:pos x="T8" y="T9"/>
                </a:cxn>
                <a:cxn ang="T17">
                  <a:pos x="T10" y="T11"/>
                </a:cxn>
              </a:cxnLst>
              <a:rect l="T18" t="T19" r="T20" b="T21"/>
              <a:pathLst>
                <a:path w="731" h="747">
                  <a:moveTo>
                    <a:pt x="683" y="0"/>
                  </a:moveTo>
                  <a:lnTo>
                    <a:pt x="0" y="0"/>
                  </a:lnTo>
                  <a:lnTo>
                    <a:pt x="0" y="747"/>
                  </a:lnTo>
                  <a:lnTo>
                    <a:pt x="731" y="747"/>
                  </a:lnTo>
                  <a:lnTo>
                    <a:pt x="731" y="0"/>
                  </a:lnTo>
                  <a:lnTo>
                    <a:pt x="68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9" name="Freeform 11"/>
            <p:cNvSpPr>
              <a:spLocks/>
            </p:cNvSpPr>
            <p:nvPr/>
          </p:nvSpPr>
          <p:spPr bwMode="auto">
            <a:xfrm>
              <a:off x="929" y="1460"/>
              <a:ext cx="72" cy="72"/>
            </a:xfrm>
            <a:custGeom>
              <a:avLst/>
              <a:gdLst>
                <a:gd name="T0" fmla="*/ 0 w 145"/>
                <a:gd name="T1" fmla="*/ 0 h 145"/>
                <a:gd name="T2" fmla="*/ 0 w 145"/>
                <a:gd name="T3" fmla="*/ 0 h 145"/>
                <a:gd name="T4" fmla="*/ 0 w 145"/>
                <a:gd name="T5" fmla="*/ 0 h 145"/>
                <a:gd name="T6" fmla="*/ 0 w 145"/>
                <a:gd name="T7" fmla="*/ 0 h 145"/>
                <a:gd name="T8" fmla="*/ 0 w 145"/>
                <a:gd name="T9" fmla="*/ 0 h 145"/>
                <a:gd name="T10" fmla="*/ 0 w 145"/>
                <a:gd name="T11" fmla="*/ 0 h 145"/>
                <a:gd name="T12" fmla="*/ 0 w 145"/>
                <a:gd name="T13" fmla="*/ 0 h 145"/>
                <a:gd name="T14" fmla="*/ 0 w 145"/>
                <a:gd name="T15" fmla="*/ 0 h 145"/>
                <a:gd name="T16" fmla="*/ 0 w 145"/>
                <a:gd name="T17" fmla="*/ 0 h 145"/>
                <a:gd name="T18" fmla="*/ 0 w 145"/>
                <a:gd name="T19" fmla="*/ 0 h 145"/>
                <a:gd name="T20" fmla="*/ 0 w 145"/>
                <a:gd name="T21" fmla="*/ 0 h 145"/>
                <a:gd name="T22" fmla="*/ 0 w 145"/>
                <a:gd name="T23" fmla="*/ 0 h 145"/>
                <a:gd name="T24" fmla="*/ 0 w 145"/>
                <a:gd name="T25" fmla="*/ 0 h 145"/>
                <a:gd name="T26" fmla="*/ 0 w 145"/>
                <a:gd name="T27" fmla="*/ 0 h 145"/>
                <a:gd name="T28" fmla="*/ 0 w 145"/>
                <a:gd name="T29" fmla="*/ 0 h 145"/>
                <a:gd name="T30" fmla="*/ 0 w 145"/>
                <a:gd name="T31" fmla="*/ 0 h 145"/>
                <a:gd name="T32" fmla="*/ 0 w 145"/>
                <a:gd name="T33" fmla="*/ 0 h 145"/>
                <a:gd name="T34" fmla="*/ 0 w 145"/>
                <a:gd name="T35" fmla="*/ 0 h 145"/>
                <a:gd name="T36" fmla="*/ 0 w 145"/>
                <a:gd name="T37" fmla="*/ 0 h 145"/>
                <a:gd name="T38" fmla="*/ 0 w 145"/>
                <a:gd name="T39" fmla="*/ 0 h 145"/>
                <a:gd name="T40" fmla="*/ 0 w 145"/>
                <a:gd name="T41" fmla="*/ 0 h 145"/>
                <a:gd name="T42" fmla="*/ 0 w 145"/>
                <a:gd name="T43" fmla="*/ 0 h 145"/>
                <a:gd name="T44" fmla="*/ 0 w 145"/>
                <a:gd name="T45" fmla="*/ 0 h 145"/>
                <a:gd name="T46" fmla="*/ 0 w 145"/>
                <a:gd name="T47" fmla="*/ 0 h 145"/>
                <a:gd name="T48" fmla="*/ 0 w 145"/>
                <a:gd name="T49" fmla="*/ 0 h 145"/>
                <a:gd name="T50" fmla="*/ 0 w 145"/>
                <a:gd name="T51" fmla="*/ 0 h 145"/>
                <a:gd name="T52" fmla="*/ 0 w 145"/>
                <a:gd name="T53" fmla="*/ 0 h 145"/>
                <a:gd name="T54" fmla="*/ 0 w 145"/>
                <a:gd name="T55" fmla="*/ 0 h 145"/>
                <a:gd name="T56" fmla="*/ 0 w 145"/>
                <a:gd name="T57" fmla="*/ 0 h 145"/>
                <a:gd name="T58" fmla="*/ 0 w 145"/>
                <a:gd name="T59" fmla="*/ 0 h 145"/>
                <a:gd name="T60" fmla="*/ 0 w 145"/>
                <a:gd name="T61" fmla="*/ 0 h 145"/>
                <a:gd name="T62" fmla="*/ 0 w 145"/>
                <a:gd name="T63" fmla="*/ 0 h 145"/>
                <a:gd name="T64" fmla="*/ 0 w 145"/>
                <a:gd name="T65" fmla="*/ 0 h 1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5"/>
                <a:gd name="T100" fmla="*/ 0 h 145"/>
                <a:gd name="T101" fmla="*/ 145 w 145"/>
                <a:gd name="T102" fmla="*/ 145 h 14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5" h="145">
                  <a:moveTo>
                    <a:pt x="145" y="73"/>
                  </a:moveTo>
                  <a:lnTo>
                    <a:pt x="144" y="88"/>
                  </a:lnTo>
                  <a:lnTo>
                    <a:pt x="140" y="101"/>
                  </a:lnTo>
                  <a:lnTo>
                    <a:pt x="133" y="113"/>
                  </a:lnTo>
                  <a:lnTo>
                    <a:pt x="124" y="125"/>
                  </a:lnTo>
                  <a:lnTo>
                    <a:pt x="113" y="133"/>
                  </a:lnTo>
                  <a:lnTo>
                    <a:pt x="101" y="139"/>
                  </a:lnTo>
                  <a:lnTo>
                    <a:pt x="87" y="144"/>
                  </a:lnTo>
                  <a:lnTo>
                    <a:pt x="73" y="145"/>
                  </a:lnTo>
                  <a:lnTo>
                    <a:pt x="58" y="144"/>
                  </a:lnTo>
                  <a:lnTo>
                    <a:pt x="44" y="139"/>
                  </a:lnTo>
                  <a:lnTo>
                    <a:pt x="33" y="133"/>
                  </a:lnTo>
                  <a:lnTo>
                    <a:pt x="21" y="125"/>
                  </a:lnTo>
                  <a:lnTo>
                    <a:pt x="13" y="113"/>
                  </a:lnTo>
                  <a:lnTo>
                    <a:pt x="6" y="101"/>
                  </a:lnTo>
                  <a:lnTo>
                    <a:pt x="2" y="88"/>
                  </a:lnTo>
                  <a:lnTo>
                    <a:pt x="0" y="73"/>
                  </a:lnTo>
                  <a:lnTo>
                    <a:pt x="2" y="58"/>
                  </a:lnTo>
                  <a:lnTo>
                    <a:pt x="6" y="44"/>
                  </a:lnTo>
                  <a:lnTo>
                    <a:pt x="13" y="32"/>
                  </a:lnTo>
                  <a:lnTo>
                    <a:pt x="21" y="21"/>
                  </a:lnTo>
                  <a:lnTo>
                    <a:pt x="33" y="13"/>
                  </a:lnTo>
                  <a:lnTo>
                    <a:pt x="44" y="6"/>
                  </a:lnTo>
                  <a:lnTo>
                    <a:pt x="58" y="1"/>
                  </a:lnTo>
                  <a:lnTo>
                    <a:pt x="73" y="0"/>
                  </a:lnTo>
                  <a:lnTo>
                    <a:pt x="87" y="1"/>
                  </a:lnTo>
                  <a:lnTo>
                    <a:pt x="101" y="6"/>
                  </a:lnTo>
                  <a:lnTo>
                    <a:pt x="113" y="13"/>
                  </a:lnTo>
                  <a:lnTo>
                    <a:pt x="124" y="21"/>
                  </a:lnTo>
                  <a:lnTo>
                    <a:pt x="133" y="32"/>
                  </a:lnTo>
                  <a:lnTo>
                    <a:pt x="140" y="44"/>
                  </a:lnTo>
                  <a:lnTo>
                    <a:pt x="144" y="58"/>
                  </a:lnTo>
                  <a:lnTo>
                    <a:pt x="145" y="73"/>
                  </a:lnTo>
                  <a:close/>
                </a:path>
              </a:pathLst>
            </a:custGeom>
            <a:solidFill>
              <a:srgbClr val="B2FF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0" name="Rectangle 12"/>
            <p:cNvSpPr>
              <a:spLocks noChangeArrowheads="1"/>
            </p:cNvSpPr>
            <p:nvPr/>
          </p:nvSpPr>
          <p:spPr bwMode="auto">
            <a:xfrm>
              <a:off x="1033" y="1561"/>
              <a:ext cx="318" cy="326"/>
            </a:xfrm>
            <a:prstGeom prst="rect">
              <a:avLst/>
            </a:prstGeom>
            <a:solidFill>
              <a:srgbClr val="BFDD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1" name="Rectangle 13"/>
            <p:cNvSpPr>
              <a:spLocks noChangeArrowheads="1"/>
            </p:cNvSpPr>
            <p:nvPr/>
          </p:nvSpPr>
          <p:spPr bwMode="auto">
            <a:xfrm>
              <a:off x="1057" y="1791"/>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2" name="Rectangle 14"/>
            <p:cNvSpPr>
              <a:spLocks noChangeArrowheads="1"/>
            </p:cNvSpPr>
            <p:nvPr/>
          </p:nvSpPr>
          <p:spPr bwMode="auto">
            <a:xfrm>
              <a:off x="1057" y="1722"/>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3" name="Rectangle 15"/>
            <p:cNvSpPr>
              <a:spLocks noChangeArrowheads="1"/>
            </p:cNvSpPr>
            <p:nvPr/>
          </p:nvSpPr>
          <p:spPr bwMode="auto">
            <a:xfrm>
              <a:off x="1057" y="1652"/>
              <a:ext cx="271"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66584" name="Freeform 16"/>
            <p:cNvSpPr>
              <a:spLocks/>
            </p:cNvSpPr>
            <p:nvPr/>
          </p:nvSpPr>
          <p:spPr bwMode="auto">
            <a:xfrm>
              <a:off x="1216" y="1619"/>
              <a:ext cx="87" cy="33"/>
            </a:xfrm>
            <a:custGeom>
              <a:avLst/>
              <a:gdLst>
                <a:gd name="T0" fmla="*/ 1 w 174"/>
                <a:gd name="T1" fmla="*/ 1 h 66"/>
                <a:gd name="T2" fmla="*/ 1 w 174"/>
                <a:gd name="T3" fmla="*/ 1 h 66"/>
                <a:gd name="T4" fmla="*/ 1 w 174"/>
                <a:gd name="T5" fmla="*/ 1 h 66"/>
                <a:gd name="T6" fmla="*/ 0 w 174"/>
                <a:gd name="T7" fmla="*/ 1 h 66"/>
                <a:gd name="T8" fmla="*/ 1 w 174"/>
                <a:gd name="T9" fmla="*/ 1 h 66"/>
                <a:gd name="T10" fmla="*/ 1 w 174"/>
                <a:gd name="T11" fmla="*/ 0 h 66"/>
                <a:gd name="T12" fmla="*/ 1 w 174"/>
                <a:gd name="T13" fmla="*/ 1 h 66"/>
                <a:gd name="T14" fmla="*/ 1 w 174"/>
                <a:gd name="T15" fmla="*/ 1 h 66"/>
                <a:gd name="T16" fmla="*/ 1 w 174"/>
                <a:gd name="T17" fmla="*/ 1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4"/>
                <a:gd name="T28" fmla="*/ 0 h 66"/>
                <a:gd name="T29" fmla="*/ 174 w 174"/>
                <a:gd name="T30" fmla="*/ 66 h 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4" h="66">
                  <a:moveTo>
                    <a:pt x="150" y="66"/>
                  </a:moveTo>
                  <a:lnTo>
                    <a:pt x="151" y="30"/>
                  </a:lnTo>
                  <a:lnTo>
                    <a:pt x="59" y="66"/>
                  </a:lnTo>
                  <a:lnTo>
                    <a:pt x="0" y="66"/>
                  </a:lnTo>
                  <a:lnTo>
                    <a:pt x="159" y="6"/>
                  </a:lnTo>
                  <a:lnTo>
                    <a:pt x="174" y="0"/>
                  </a:lnTo>
                  <a:lnTo>
                    <a:pt x="173" y="16"/>
                  </a:lnTo>
                  <a:lnTo>
                    <a:pt x="170" y="66"/>
                  </a:lnTo>
                  <a:lnTo>
                    <a:pt x="150" y="66"/>
                  </a:lnTo>
                  <a:close/>
                </a:path>
              </a:pathLst>
            </a:custGeom>
            <a:solidFill>
              <a:srgbClr val="8C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5" name="Freeform 17"/>
            <p:cNvSpPr>
              <a:spLocks noEditPoints="1"/>
            </p:cNvSpPr>
            <p:nvPr/>
          </p:nvSpPr>
          <p:spPr bwMode="auto">
            <a:xfrm>
              <a:off x="1090" y="1660"/>
              <a:ext cx="211" cy="204"/>
            </a:xfrm>
            <a:custGeom>
              <a:avLst/>
              <a:gdLst>
                <a:gd name="T0" fmla="*/ 1 w 420"/>
                <a:gd name="T1" fmla="*/ 1 h 409"/>
                <a:gd name="T2" fmla="*/ 1 w 420"/>
                <a:gd name="T3" fmla="*/ 1 h 409"/>
                <a:gd name="T4" fmla="*/ 1 w 420"/>
                <a:gd name="T5" fmla="*/ 1 h 409"/>
                <a:gd name="T6" fmla="*/ 1 w 420"/>
                <a:gd name="T7" fmla="*/ 1 h 409"/>
                <a:gd name="T8" fmla="*/ 1 w 420"/>
                <a:gd name="T9" fmla="*/ 1 h 409"/>
                <a:gd name="T10" fmla="*/ 1 w 420"/>
                <a:gd name="T11" fmla="*/ 1 h 409"/>
                <a:gd name="T12" fmla="*/ 1 w 420"/>
                <a:gd name="T13" fmla="*/ 1 h 409"/>
                <a:gd name="T14" fmla="*/ 1 w 420"/>
                <a:gd name="T15" fmla="*/ 1 h 409"/>
                <a:gd name="T16" fmla="*/ 1 w 420"/>
                <a:gd name="T17" fmla="*/ 1 h 409"/>
                <a:gd name="T18" fmla="*/ 1 w 420"/>
                <a:gd name="T19" fmla="*/ 1 h 409"/>
                <a:gd name="T20" fmla="*/ 1 w 420"/>
                <a:gd name="T21" fmla="*/ 1 h 409"/>
                <a:gd name="T22" fmla="*/ 1 w 420"/>
                <a:gd name="T23" fmla="*/ 1 h 409"/>
                <a:gd name="T24" fmla="*/ 1 w 420"/>
                <a:gd name="T25" fmla="*/ 1 h 409"/>
                <a:gd name="T26" fmla="*/ 1 w 420"/>
                <a:gd name="T27" fmla="*/ 1 h 409"/>
                <a:gd name="T28" fmla="*/ 1 w 420"/>
                <a:gd name="T29" fmla="*/ 1 h 409"/>
                <a:gd name="T30" fmla="*/ 1 w 420"/>
                <a:gd name="T31" fmla="*/ 1 h 409"/>
                <a:gd name="T32" fmla="*/ 1 w 420"/>
                <a:gd name="T33" fmla="*/ 0 h 409"/>
                <a:gd name="T34" fmla="*/ 1 w 420"/>
                <a:gd name="T35" fmla="*/ 0 h 409"/>
                <a:gd name="T36" fmla="*/ 1 w 420"/>
                <a:gd name="T37" fmla="*/ 0 h 409"/>
                <a:gd name="T38" fmla="*/ 1 w 420"/>
                <a:gd name="T39" fmla="*/ 0 h 409"/>
                <a:gd name="T40" fmla="*/ 1 w 420"/>
                <a:gd name="T41" fmla="*/ 0 h 409"/>
                <a:gd name="T42" fmla="*/ 1 w 420"/>
                <a:gd name="T43" fmla="*/ 0 h 409"/>
                <a:gd name="T44" fmla="*/ 1 w 420"/>
                <a:gd name="T45" fmla="*/ 0 h 409"/>
                <a:gd name="T46" fmla="*/ 1 w 420"/>
                <a:gd name="T47" fmla="*/ 0 h 409"/>
                <a:gd name="T48" fmla="*/ 1 w 420"/>
                <a:gd name="T49" fmla="*/ 0 h 409"/>
                <a:gd name="T50" fmla="*/ 1 w 420"/>
                <a:gd name="T51" fmla="*/ 0 h 409"/>
                <a:gd name="T52" fmla="*/ 1 w 420"/>
                <a:gd name="T53" fmla="*/ 0 h 409"/>
                <a:gd name="T54" fmla="*/ 1 w 420"/>
                <a:gd name="T55" fmla="*/ 0 h 409"/>
                <a:gd name="T56" fmla="*/ 1 w 420"/>
                <a:gd name="T57" fmla="*/ 0 h 409"/>
                <a:gd name="T58" fmla="*/ 1 w 420"/>
                <a:gd name="T59" fmla="*/ 0 h 409"/>
                <a:gd name="T60" fmla="*/ 1 w 420"/>
                <a:gd name="T61" fmla="*/ 0 h 409"/>
                <a:gd name="T62" fmla="*/ 1 w 420"/>
                <a:gd name="T63" fmla="*/ 0 h 409"/>
                <a:gd name="T64" fmla="*/ 2 w 420"/>
                <a:gd name="T65" fmla="*/ 0 h 409"/>
                <a:gd name="T66" fmla="*/ 2 w 420"/>
                <a:gd name="T67" fmla="*/ 0 h 409"/>
                <a:gd name="T68" fmla="*/ 2 w 420"/>
                <a:gd name="T69" fmla="*/ 0 h 409"/>
                <a:gd name="T70" fmla="*/ 1 w 420"/>
                <a:gd name="T71" fmla="*/ 0 h 409"/>
                <a:gd name="T72" fmla="*/ 1 w 420"/>
                <a:gd name="T73" fmla="*/ 0 h 409"/>
                <a:gd name="T74" fmla="*/ 1 w 420"/>
                <a:gd name="T75" fmla="*/ 0 h 409"/>
                <a:gd name="T76" fmla="*/ 1 w 420"/>
                <a:gd name="T77" fmla="*/ 0 h 409"/>
                <a:gd name="T78" fmla="*/ 1 w 420"/>
                <a:gd name="T79" fmla="*/ 0 h 409"/>
                <a:gd name="T80" fmla="*/ 1 w 420"/>
                <a:gd name="T81" fmla="*/ 1 h 409"/>
                <a:gd name="T82" fmla="*/ 2 w 420"/>
                <a:gd name="T83" fmla="*/ 0 h 409"/>
                <a:gd name="T84" fmla="*/ 2 w 420"/>
                <a:gd name="T85" fmla="*/ 0 h 409"/>
                <a:gd name="T86" fmla="*/ 2 w 420"/>
                <a:gd name="T87" fmla="*/ 0 h 409"/>
                <a:gd name="T88" fmla="*/ 2 w 420"/>
                <a:gd name="T89" fmla="*/ 0 h 409"/>
                <a:gd name="T90" fmla="*/ 2 w 420"/>
                <a:gd name="T91" fmla="*/ 0 h 409"/>
                <a:gd name="T92" fmla="*/ 2 w 420"/>
                <a:gd name="T93" fmla="*/ 0 h 409"/>
                <a:gd name="T94" fmla="*/ 2 w 420"/>
                <a:gd name="T95" fmla="*/ 0 h 409"/>
                <a:gd name="T96" fmla="*/ 2 w 420"/>
                <a:gd name="T97" fmla="*/ 0 h 409"/>
                <a:gd name="T98" fmla="*/ 2 w 420"/>
                <a:gd name="T99" fmla="*/ 0 h 409"/>
                <a:gd name="T100" fmla="*/ 2 w 420"/>
                <a:gd name="T101" fmla="*/ 0 h 409"/>
                <a:gd name="T102" fmla="*/ 2 w 420"/>
                <a:gd name="T103" fmla="*/ 0 h 40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20"/>
                <a:gd name="T157" fmla="*/ 0 h 409"/>
                <a:gd name="T158" fmla="*/ 420 w 420"/>
                <a:gd name="T159" fmla="*/ 409 h 40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20" h="409">
                  <a:moveTo>
                    <a:pt x="0" y="398"/>
                  </a:moveTo>
                  <a:lnTo>
                    <a:pt x="6" y="390"/>
                  </a:lnTo>
                  <a:lnTo>
                    <a:pt x="14" y="379"/>
                  </a:lnTo>
                  <a:lnTo>
                    <a:pt x="24" y="365"/>
                  </a:lnTo>
                  <a:lnTo>
                    <a:pt x="36" y="350"/>
                  </a:lnTo>
                  <a:lnTo>
                    <a:pt x="48" y="333"/>
                  </a:lnTo>
                  <a:lnTo>
                    <a:pt x="61" y="314"/>
                  </a:lnTo>
                  <a:lnTo>
                    <a:pt x="74" y="296"/>
                  </a:lnTo>
                  <a:lnTo>
                    <a:pt x="85" y="279"/>
                  </a:lnTo>
                  <a:lnTo>
                    <a:pt x="111" y="279"/>
                  </a:lnTo>
                  <a:lnTo>
                    <a:pt x="107" y="284"/>
                  </a:lnTo>
                  <a:lnTo>
                    <a:pt x="102" y="291"/>
                  </a:lnTo>
                  <a:lnTo>
                    <a:pt x="98" y="297"/>
                  </a:lnTo>
                  <a:lnTo>
                    <a:pt x="93" y="304"/>
                  </a:lnTo>
                  <a:lnTo>
                    <a:pt x="90" y="310"/>
                  </a:lnTo>
                  <a:lnTo>
                    <a:pt x="85" y="317"/>
                  </a:lnTo>
                  <a:lnTo>
                    <a:pt x="81" y="323"/>
                  </a:lnTo>
                  <a:lnTo>
                    <a:pt x="76" y="330"/>
                  </a:lnTo>
                  <a:lnTo>
                    <a:pt x="70" y="338"/>
                  </a:lnTo>
                  <a:lnTo>
                    <a:pt x="64" y="346"/>
                  </a:lnTo>
                  <a:lnTo>
                    <a:pt x="60" y="355"/>
                  </a:lnTo>
                  <a:lnTo>
                    <a:pt x="55" y="361"/>
                  </a:lnTo>
                  <a:lnTo>
                    <a:pt x="50" y="370"/>
                  </a:lnTo>
                  <a:lnTo>
                    <a:pt x="45" y="376"/>
                  </a:lnTo>
                  <a:lnTo>
                    <a:pt x="41" y="383"/>
                  </a:lnTo>
                  <a:lnTo>
                    <a:pt x="37" y="389"/>
                  </a:lnTo>
                  <a:lnTo>
                    <a:pt x="32" y="395"/>
                  </a:lnTo>
                  <a:lnTo>
                    <a:pt x="29" y="401"/>
                  </a:lnTo>
                  <a:lnTo>
                    <a:pt x="26" y="405"/>
                  </a:lnTo>
                  <a:lnTo>
                    <a:pt x="24" y="409"/>
                  </a:lnTo>
                  <a:lnTo>
                    <a:pt x="0" y="398"/>
                  </a:lnTo>
                  <a:close/>
                  <a:moveTo>
                    <a:pt x="96" y="262"/>
                  </a:moveTo>
                  <a:lnTo>
                    <a:pt x="106" y="247"/>
                  </a:lnTo>
                  <a:lnTo>
                    <a:pt x="114" y="236"/>
                  </a:lnTo>
                  <a:lnTo>
                    <a:pt x="121" y="227"/>
                  </a:lnTo>
                  <a:lnTo>
                    <a:pt x="124" y="221"/>
                  </a:lnTo>
                  <a:lnTo>
                    <a:pt x="127" y="219"/>
                  </a:lnTo>
                  <a:lnTo>
                    <a:pt x="130" y="218"/>
                  </a:lnTo>
                  <a:lnTo>
                    <a:pt x="132" y="228"/>
                  </a:lnTo>
                  <a:lnTo>
                    <a:pt x="130" y="218"/>
                  </a:lnTo>
                  <a:lnTo>
                    <a:pt x="135" y="216"/>
                  </a:lnTo>
                  <a:lnTo>
                    <a:pt x="140" y="215"/>
                  </a:lnTo>
                  <a:lnTo>
                    <a:pt x="149" y="213"/>
                  </a:lnTo>
                  <a:lnTo>
                    <a:pt x="157" y="211"/>
                  </a:lnTo>
                  <a:lnTo>
                    <a:pt x="167" y="208"/>
                  </a:lnTo>
                  <a:lnTo>
                    <a:pt x="177" y="206"/>
                  </a:lnTo>
                  <a:lnTo>
                    <a:pt x="189" y="203"/>
                  </a:lnTo>
                  <a:lnTo>
                    <a:pt x="200" y="200"/>
                  </a:lnTo>
                  <a:lnTo>
                    <a:pt x="206" y="199"/>
                  </a:lnTo>
                  <a:lnTo>
                    <a:pt x="211" y="197"/>
                  </a:lnTo>
                  <a:lnTo>
                    <a:pt x="216" y="196"/>
                  </a:lnTo>
                  <a:lnTo>
                    <a:pt x="221" y="194"/>
                  </a:lnTo>
                  <a:lnTo>
                    <a:pt x="226" y="193"/>
                  </a:lnTo>
                  <a:lnTo>
                    <a:pt x="231" y="192"/>
                  </a:lnTo>
                  <a:lnTo>
                    <a:pt x="235" y="191"/>
                  </a:lnTo>
                  <a:lnTo>
                    <a:pt x="240" y="190"/>
                  </a:lnTo>
                  <a:lnTo>
                    <a:pt x="244" y="189"/>
                  </a:lnTo>
                  <a:lnTo>
                    <a:pt x="248" y="188"/>
                  </a:lnTo>
                  <a:lnTo>
                    <a:pt x="250" y="188"/>
                  </a:lnTo>
                  <a:lnTo>
                    <a:pt x="252" y="186"/>
                  </a:lnTo>
                  <a:lnTo>
                    <a:pt x="253" y="186"/>
                  </a:lnTo>
                  <a:lnTo>
                    <a:pt x="287" y="139"/>
                  </a:lnTo>
                  <a:lnTo>
                    <a:pt x="312" y="139"/>
                  </a:lnTo>
                  <a:lnTo>
                    <a:pt x="268" y="201"/>
                  </a:lnTo>
                  <a:lnTo>
                    <a:pt x="266" y="205"/>
                  </a:lnTo>
                  <a:lnTo>
                    <a:pt x="263" y="206"/>
                  </a:lnTo>
                  <a:lnTo>
                    <a:pt x="258" y="207"/>
                  </a:lnTo>
                  <a:lnTo>
                    <a:pt x="246" y="209"/>
                  </a:lnTo>
                  <a:lnTo>
                    <a:pt x="230" y="214"/>
                  </a:lnTo>
                  <a:lnTo>
                    <a:pt x="210" y="219"/>
                  </a:lnTo>
                  <a:lnTo>
                    <a:pt x="189" y="224"/>
                  </a:lnTo>
                  <a:lnTo>
                    <a:pt x="168" y="229"/>
                  </a:lnTo>
                  <a:lnTo>
                    <a:pt x="151" y="232"/>
                  </a:lnTo>
                  <a:lnTo>
                    <a:pt x="138" y="236"/>
                  </a:lnTo>
                  <a:lnTo>
                    <a:pt x="135" y="241"/>
                  </a:lnTo>
                  <a:lnTo>
                    <a:pt x="131" y="247"/>
                  </a:lnTo>
                  <a:lnTo>
                    <a:pt x="127" y="254"/>
                  </a:lnTo>
                  <a:lnTo>
                    <a:pt x="121" y="262"/>
                  </a:lnTo>
                  <a:lnTo>
                    <a:pt x="96" y="262"/>
                  </a:lnTo>
                  <a:close/>
                  <a:moveTo>
                    <a:pt x="263" y="206"/>
                  </a:moveTo>
                  <a:lnTo>
                    <a:pt x="260" y="196"/>
                  </a:lnTo>
                  <a:lnTo>
                    <a:pt x="263" y="206"/>
                  </a:lnTo>
                  <a:close/>
                  <a:moveTo>
                    <a:pt x="298" y="123"/>
                  </a:moveTo>
                  <a:lnTo>
                    <a:pt x="343" y="59"/>
                  </a:lnTo>
                  <a:lnTo>
                    <a:pt x="349" y="51"/>
                  </a:lnTo>
                  <a:lnTo>
                    <a:pt x="357" y="56"/>
                  </a:lnTo>
                  <a:lnTo>
                    <a:pt x="396" y="85"/>
                  </a:lnTo>
                  <a:lnTo>
                    <a:pt x="401" y="0"/>
                  </a:lnTo>
                  <a:lnTo>
                    <a:pt x="420" y="0"/>
                  </a:lnTo>
                  <a:lnTo>
                    <a:pt x="417" y="106"/>
                  </a:lnTo>
                  <a:lnTo>
                    <a:pt x="406" y="105"/>
                  </a:lnTo>
                  <a:lnTo>
                    <a:pt x="400" y="113"/>
                  </a:lnTo>
                  <a:lnTo>
                    <a:pt x="354" y="79"/>
                  </a:lnTo>
                  <a:lnTo>
                    <a:pt x="324" y="123"/>
                  </a:lnTo>
                  <a:lnTo>
                    <a:pt x="298" y="123"/>
                  </a:lnTo>
                  <a:close/>
                  <a:moveTo>
                    <a:pt x="351" y="66"/>
                  </a:moveTo>
                  <a:lnTo>
                    <a:pt x="351" y="66"/>
                  </a:lnTo>
                  <a:lnTo>
                    <a:pt x="343" y="59"/>
                  </a:lnTo>
                  <a:lnTo>
                    <a:pt x="351" y="66"/>
                  </a:lnTo>
                  <a:close/>
                </a:path>
              </a:pathLst>
            </a:custGeom>
            <a:solidFill>
              <a:srgbClr val="8C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6" name="Freeform 18"/>
            <p:cNvSpPr>
              <a:spLocks/>
            </p:cNvSpPr>
            <p:nvPr/>
          </p:nvSpPr>
          <p:spPr bwMode="auto">
            <a:xfrm>
              <a:off x="1133" y="1791"/>
              <a:ext cx="18" cy="8"/>
            </a:xfrm>
            <a:custGeom>
              <a:avLst/>
              <a:gdLst>
                <a:gd name="T0" fmla="*/ 0 w 36"/>
                <a:gd name="T1" fmla="*/ 0 h 17"/>
                <a:gd name="T2" fmla="*/ 1 w 36"/>
                <a:gd name="T3" fmla="*/ 0 h 17"/>
                <a:gd name="T4" fmla="*/ 1 w 36"/>
                <a:gd name="T5" fmla="*/ 0 h 17"/>
                <a:gd name="T6" fmla="*/ 1 w 36"/>
                <a:gd name="T7" fmla="*/ 0 h 17"/>
                <a:gd name="T8" fmla="*/ 1 w 36"/>
                <a:gd name="T9" fmla="*/ 0 h 17"/>
                <a:gd name="T10" fmla="*/ 1 w 36"/>
                <a:gd name="T11" fmla="*/ 0 h 17"/>
                <a:gd name="T12" fmla="*/ 1 w 36"/>
                <a:gd name="T13" fmla="*/ 0 h 17"/>
                <a:gd name="T14" fmla="*/ 1 w 36"/>
                <a:gd name="T15" fmla="*/ 0 h 17"/>
                <a:gd name="T16" fmla="*/ 1 w 36"/>
                <a:gd name="T17" fmla="*/ 0 h 17"/>
                <a:gd name="T18" fmla="*/ 1 w 36"/>
                <a:gd name="T19" fmla="*/ 0 h 17"/>
                <a:gd name="T20" fmla="*/ 0 w 36"/>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7"/>
                <a:gd name="T35" fmla="*/ 36 w 3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7">
                  <a:moveTo>
                    <a:pt x="0" y="17"/>
                  </a:moveTo>
                  <a:lnTo>
                    <a:pt x="3" y="12"/>
                  </a:lnTo>
                  <a:lnTo>
                    <a:pt x="6" y="8"/>
                  </a:lnTo>
                  <a:lnTo>
                    <a:pt x="8" y="5"/>
                  </a:lnTo>
                  <a:lnTo>
                    <a:pt x="11" y="0"/>
                  </a:lnTo>
                  <a:lnTo>
                    <a:pt x="36" y="0"/>
                  </a:lnTo>
                  <a:lnTo>
                    <a:pt x="34" y="5"/>
                  </a:lnTo>
                  <a:lnTo>
                    <a:pt x="31" y="8"/>
                  </a:lnTo>
                  <a:lnTo>
                    <a:pt x="28" y="12"/>
                  </a:lnTo>
                  <a:lnTo>
                    <a:pt x="26" y="17"/>
                  </a:lnTo>
                  <a:lnTo>
                    <a:pt x="0" y="17"/>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7" name="Freeform 19"/>
            <p:cNvSpPr>
              <a:spLocks/>
            </p:cNvSpPr>
            <p:nvPr/>
          </p:nvSpPr>
          <p:spPr bwMode="auto">
            <a:xfrm>
              <a:off x="1234" y="1722"/>
              <a:ext cx="18" cy="8"/>
            </a:xfrm>
            <a:custGeom>
              <a:avLst/>
              <a:gdLst>
                <a:gd name="T0" fmla="*/ 0 w 37"/>
                <a:gd name="T1" fmla="*/ 1 h 16"/>
                <a:gd name="T2" fmla="*/ 0 w 37"/>
                <a:gd name="T3" fmla="*/ 0 h 16"/>
                <a:gd name="T4" fmla="*/ 0 w 37"/>
                <a:gd name="T5" fmla="*/ 0 h 16"/>
                <a:gd name="T6" fmla="*/ 0 w 37"/>
                <a:gd name="T7" fmla="*/ 1 h 16"/>
                <a:gd name="T8" fmla="*/ 0 w 37"/>
                <a:gd name="T9" fmla="*/ 1 h 16"/>
                <a:gd name="T10" fmla="*/ 0 60000 65536"/>
                <a:gd name="T11" fmla="*/ 0 60000 65536"/>
                <a:gd name="T12" fmla="*/ 0 60000 65536"/>
                <a:gd name="T13" fmla="*/ 0 60000 65536"/>
                <a:gd name="T14" fmla="*/ 0 60000 65536"/>
                <a:gd name="T15" fmla="*/ 0 w 37"/>
                <a:gd name="T16" fmla="*/ 0 h 16"/>
                <a:gd name="T17" fmla="*/ 37 w 37"/>
                <a:gd name="T18" fmla="*/ 16 h 16"/>
              </a:gdLst>
              <a:ahLst/>
              <a:cxnLst>
                <a:cxn ang="T10">
                  <a:pos x="T0" y="T1"/>
                </a:cxn>
                <a:cxn ang="T11">
                  <a:pos x="T2" y="T3"/>
                </a:cxn>
                <a:cxn ang="T12">
                  <a:pos x="T4" y="T5"/>
                </a:cxn>
                <a:cxn ang="T13">
                  <a:pos x="T6" y="T7"/>
                </a:cxn>
                <a:cxn ang="T14">
                  <a:pos x="T8" y="T9"/>
                </a:cxn>
              </a:cxnLst>
              <a:rect l="T15" t="T16" r="T17" b="T18"/>
              <a:pathLst>
                <a:path w="37" h="16">
                  <a:moveTo>
                    <a:pt x="0" y="16"/>
                  </a:moveTo>
                  <a:lnTo>
                    <a:pt x="11" y="0"/>
                  </a:lnTo>
                  <a:lnTo>
                    <a:pt x="37" y="0"/>
                  </a:lnTo>
                  <a:lnTo>
                    <a:pt x="25" y="16"/>
                  </a:lnTo>
                  <a:lnTo>
                    <a:pt x="0" y="1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8" name="Freeform 20"/>
            <p:cNvSpPr>
              <a:spLocks/>
            </p:cNvSpPr>
            <p:nvPr/>
          </p:nvSpPr>
          <p:spPr bwMode="auto">
            <a:xfrm>
              <a:off x="1290" y="1712"/>
              <a:ext cx="9" cy="10"/>
            </a:xfrm>
            <a:custGeom>
              <a:avLst/>
              <a:gdLst>
                <a:gd name="T0" fmla="*/ 1 w 17"/>
                <a:gd name="T1" fmla="*/ 1 h 18"/>
                <a:gd name="T2" fmla="*/ 0 w 17"/>
                <a:gd name="T3" fmla="*/ 1 h 18"/>
                <a:gd name="T4" fmla="*/ 1 w 17"/>
                <a:gd name="T5" fmla="*/ 0 h 18"/>
                <a:gd name="T6" fmla="*/ 1 w 17"/>
                <a:gd name="T7" fmla="*/ 1 h 18"/>
                <a:gd name="T8" fmla="*/ 1 w 17"/>
                <a:gd name="T9" fmla="*/ 1 h 18"/>
                <a:gd name="T10" fmla="*/ 1 w 17"/>
                <a:gd name="T11" fmla="*/ 1 h 18"/>
                <a:gd name="T12" fmla="*/ 0 60000 65536"/>
                <a:gd name="T13" fmla="*/ 0 60000 65536"/>
                <a:gd name="T14" fmla="*/ 0 60000 65536"/>
                <a:gd name="T15" fmla="*/ 0 60000 65536"/>
                <a:gd name="T16" fmla="*/ 0 60000 65536"/>
                <a:gd name="T17" fmla="*/ 0 60000 65536"/>
                <a:gd name="T18" fmla="*/ 0 w 17"/>
                <a:gd name="T19" fmla="*/ 0 h 18"/>
                <a:gd name="T20" fmla="*/ 17 w 1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7" h="18">
                  <a:moveTo>
                    <a:pt x="15" y="18"/>
                  </a:moveTo>
                  <a:lnTo>
                    <a:pt x="0" y="8"/>
                  </a:lnTo>
                  <a:lnTo>
                    <a:pt x="6" y="0"/>
                  </a:lnTo>
                  <a:lnTo>
                    <a:pt x="17" y="1"/>
                  </a:lnTo>
                  <a:lnTo>
                    <a:pt x="16" y="18"/>
                  </a:lnTo>
                  <a:lnTo>
                    <a:pt x="15" y="18"/>
                  </a:lnTo>
                  <a:close/>
                </a:path>
              </a:pathLst>
            </a:custGeom>
            <a:solidFill>
              <a:srgbClr val="99B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89" name="Freeform 21"/>
            <p:cNvSpPr>
              <a:spLocks/>
            </p:cNvSpPr>
            <p:nvPr/>
          </p:nvSpPr>
          <p:spPr bwMode="auto">
            <a:xfrm>
              <a:off x="1291" y="1652"/>
              <a:ext cx="10" cy="8"/>
            </a:xfrm>
            <a:custGeom>
              <a:avLst/>
              <a:gdLst>
                <a:gd name="T0" fmla="*/ 0 w 20"/>
                <a:gd name="T1" fmla="*/ 1 h 16"/>
                <a:gd name="T2" fmla="*/ 0 w 20"/>
                <a:gd name="T3" fmla="*/ 0 h 16"/>
                <a:gd name="T4" fmla="*/ 1 w 20"/>
                <a:gd name="T5" fmla="*/ 0 h 16"/>
                <a:gd name="T6" fmla="*/ 1 w 20"/>
                <a:gd name="T7" fmla="*/ 1 h 16"/>
                <a:gd name="T8" fmla="*/ 0 w 20"/>
                <a:gd name="T9" fmla="*/ 1 h 16"/>
                <a:gd name="T10" fmla="*/ 0 60000 65536"/>
                <a:gd name="T11" fmla="*/ 0 60000 65536"/>
                <a:gd name="T12" fmla="*/ 0 60000 65536"/>
                <a:gd name="T13" fmla="*/ 0 60000 65536"/>
                <a:gd name="T14" fmla="*/ 0 60000 65536"/>
                <a:gd name="T15" fmla="*/ 0 w 20"/>
                <a:gd name="T16" fmla="*/ 0 h 16"/>
                <a:gd name="T17" fmla="*/ 20 w 20"/>
                <a:gd name="T18" fmla="*/ 16 h 16"/>
              </a:gdLst>
              <a:ahLst/>
              <a:cxnLst>
                <a:cxn ang="T10">
                  <a:pos x="T0" y="T1"/>
                </a:cxn>
                <a:cxn ang="T11">
                  <a:pos x="T2" y="T3"/>
                </a:cxn>
                <a:cxn ang="T12">
                  <a:pos x="T4" y="T5"/>
                </a:cxn>
                <a:cxn ang="T13">
                  <a:pos x="T6" y="T7"/>
                </a:cxn>
                <a:cxn ang="T14">
                  <a:pos x="T8" y="T9"/>
                </a:cxn>
              </a:cxnLst>
              <a:rect l="T15" t="T16" r="T17" b="T18"/>
              <a:pathLst>
                <a:path w="20" h="16">
                  <a:moveTo>
                    <a:pt x="0" y="16"/>
                  </a:moveTo>
                  <a:lnTo>
                    <a:pt x="0" y="0"/>
                  </a:lnTo>
                  <a:lnTo>
                    <a:pt x="20" y="0"/>
                  </a:lnTo>
                  <a:lnTo>
                    <a:pt x="19" y="16"/>
                  </a:lnTo>
                  <a:lnTo>
                    <a:pt x="0" y="16"/>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0" name="Freeform 22"/>
            <p:cNvSpPr>
              <a:spLocks/>
            </p:cNvSpPr>
            <p:nvPr/>
          </p:nvSpPr>
          <p:spPr bwMode="auto">
            <a:xfrm>
              <a:off x="1057" y="1620"/>
              <a:ext cx="232" cy="245"/>
            </a:xfrm>
            <a:custGeom>
              <a:avLst/>
              <a:gdLst>
                <a:gd name="T0" fmla="*/ 2 w 464"/>
                <a:gd name="T1" fmla="*/ 1 h 490"/>
                <a:gd name="T2" fmla="*/ 2 w 464"/>
                <a:gd name="T3" fmla="*/ 0 h 490"/>
                <a:gd name="T4" fmla="*/ 2 w 464"/>
                <a:gd name="T5" fmla="*/ 1 h 490"/>
                <a:gd name="T6" fmla="*/ 2 w 464"/>
                <a:gd name="T7" fmla="*/ 1 h 490"/>
                <a:gd name="T8" fmla="*/ 2 w 464"/>
                <a:gd name="T9" fmla="*/ 1 h 490"/>
                <a:gd name="T10" fmla="*/ 2 w 464"/>
                <a:gd name="T11" fmla="*/ 1 h 490"/>
                <a:gd name="T12" fmla="*/ 2 w 464"/>
                <a:gd name="T13" fmla="*/ 1 h 490"/>
                <a:gd name="T14" fmla="*/ 2 w 464"/>
                <a:gd name="T15" fmla="*/ 1 h 490"/>
                <a:gd name="T16" fmla="*/ 2 w 464"/>
                <a:gd name="T17" fmla="*/ 1 h 490"/>
                <a:gd name="T18" fmla="*/ 2 w 464"/>
                <a:gd name="T19" fmla="*/ 1 h 490"/>
                <a:gd name="T20" fmla="*/ 2 w 464"/>
                <a:gd name="T21" fmla="*/ 1 h 490"/>
                <a:gd name="T22" fmla="*/ 2 w 464"/>
                <a:gd name="T23" fmla="*/ 1 h 490"/>
                <a:gd name="T24" fmla="*/ 2 w 464"/>
                <a:gd name="T25" fmla="*/ 1 h 490"/>
                <a:gd name="T26" fmla="*/ 1 w 464"/>
                <a:gd name="T27" fmla="*/ 1 h 490"/>
                <a:gd name="T28" fmla="*/ 1 w 464"/>
                <a:gd name="T29" fmla="*/ 1 h 490"/>
                <a:gd name="T30" fmla="*/ 1 w 464"/>
                <a:gd name="T31" fmla="*/ 1 h 490"/>
                <a:gd name="T32" fmla="*/ 1 w 464"/>
                <a:gd name="T33" fmla="*/ 1 h 490"/>
                <a:gd name="T34" fmla="*/ 1 w 464"/>
                <a:gd name="T35" fmla="*/ 1 h 490"/>
                <a:gd name="T36" fmla="*/ 1 w 464"/>
                <a:gd name="T37" fmla="*/ 1 h 490"/>
                <a:gd name="T38" fmla="*/ 1 w 464"/>
                <a:gd name="T39" fmla="*/ 1 h 490"/>
                <a:gd name="T40" fmla="*/ 0 w 464"/>
                <a:gd name="T41" fmla="*/ 2 h 490"/>
                <a:gd name="T42" fmla="*/ 0 w 464"/>
                <a:gd name="T43" fmla="*/ 2 h 490"/>
                <a:gd name="T44" fmla="*/ 1 w 464"/>
                <a:gd name="T45" fmla="*/ 2 h 490"/>
                <a:gd name="T46" fmla="*/ 1 w 464"/>
                <a:gd name="T47" fmla="*/ 2 h 490"/>
                <a:gd name="T48" fmla="*/ 1 w 464"/>
                <a:gd name="T49" fmla="*/ 2 h 490"/>
                <a:gd name="T50" fmla="*/ 1 w 464"/>
                <a:gd name="T51" fmla="*/ 2 h 490"/>
                <a:gd name="T52" fmla="*/ 1 w 464"/>
                <a:gd name="T53" fmla="*/ 2 h 490"/>
                <a:gd name="T54" fmla="*/ 1 w 464"/>
                <a:gd name="T55" fmla="*/ 2 h 490"/>
                <a:gd name="T56" fmla="*/ 1 w 464"/>
                <a:gd name="T57" fmla="*/ 2 h 490"/>
                <a:gd name="T58" fmla="*/ 1 w 464"/>
                <a:gd name="T59" fmla="*/ 2 h 490"/>
                <a:gd name="T60" fmla="*/ 1 w 464"/>
                <a:gd name="T61" fmla="*/ 2 h 490"/>
                <a:gd name="T62" fmla="*/ 1 w 464"/>
                <a:gd name="T63" fmla="*/ 2 h 490"/>
                <a:gd name="T64" fmla="*/ 1 w 464"/>
                <a:gd name="T65" fmla="*/ 2 h 490"/>
                <a:gd name="T66" fmla="*/ 1 w 464"/>
                <a:gd name="T67" fmla="*/ 2 h 490"/>
                <a:gd name="T68" fmla="*/ 1 w 464"/>
                <a:gd name="T69" fmla="*/ 2 h 490"/>
                <a:gd name="T70" fmla="*/ 2 w 464"/>
                <a:gd name="T71" fmla="*/ 2 h 490"/>
                <a:gd name="T72" fmla="*/ 2 w 464"/>
                <a:gd name="T73" fmla="*/ 2 h 490"/>
                <a:gd name="T74" fmla="*/ 2 w 464"/>
                <a:gd name="T75" fmla="*/ 2 h 490"/>
                <a:gd name="T76" fmla="*/ 2 w 464"/>
                <a:gd name="T77" fmla="*/ 2 h 490"/>
                <a:gd name="T78" fmla="*/ 2 w 464"/>
                <a:gd name="T79" fmla="*/ 1 h 490"/>
                <a:gd name="T80" fmla="*/ 2 w 464"/>
                <a:gd name="T81" fmla="*/ 1 h 4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64"/>
                <a:gd name="T124" fmla="*/ 0 h 490"/>
                <a:gd name="T125" fmla="*/ 464 w 464"/>
                <a:gd name="T126" fmla="*/ 490 h 49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64" h="490">
                  <a:moveTo>
                    <a:pt x="456" y="172"/>
                  </a:moveTo>
                  <a:lnTo>
                    <a:pt x="464" y="0"/>
                  </a:lnTo>
                  <a:lnTo>
                    <a:pt x="303" y="61"/>
                  </a:lnTo>
                  <a:lnTo>
                    <a:pt x="358" y="102"/>
                  </a:lnTo>
                  <a:lnTo>
                    <a:pt x="347" y="118"/>
                  </a:lnTo>
                  <a:lnTo>
                    <a:pt x="334" y="136"/>
                  </a:lnTo>
                  <a:lnTo>
                    <a:pt x="321" y="154"/>
                  </a:lnTo>
                  <a:lnTo>
                    <a:pt x="310" y="171"/>
                  </a:lnTo>
                  <a:lnTo>
                    <a:pt x="298" y="187"/>
                  </a:lnTo>
                  <a:lnTo>
                    <a:pt x="289" y="200"/>
                  </a:lnTo>
                  <a:lnTo>
                    <a:pt x="282" y="210"/>
                  </a:lnTo>
                  <a:lnTo>
                    <a:pt x="278" y="216"/>
                  </a:lnTo>
                  <a:lnTo>
                    <a:pt x="267" y="218"/>
                  </a:lnTo>
                  <a:lnTo>
                    <a:pt x="251" y="223"/>
                  </a:lnTo>
                  <a:lnTo>
                    <a:pt x="231" y="228"/>
                  </a:lnTo>
                  <a:lnTo>
                    <a:pt x="209" y="233"/>
                  </a:lnTo>
                  <a:lnTo>
                    <a:pt x="187" y="239"/>
                  </a:lnTo>
                  <a:lnTo>
                    <a:pt x="168" y="243"/>
                  </a:lnTo>
                  <a:lnTo>
                    <a:pt x="156" y="247"/>
                  </a:lnTo>
                  <a:lnTo>
                    <a:pt x="151" y="248"/>
                  </a:lnTo>
                  <a:lnTo>
                    <a:pt x="0" y="459"/>
                  </a:lnTo>
                  <a:lnTo>
                    <a:pt x="0" y="490"/>
                  </a:lnTo>
                  <a:lnTo>
                    <a:pt x="46" y="490"/>
                  </a:lnTo>
                  <a:lnTo>
                    <a:pt x="52" y="482"/>
                  </a:lnTo>
                  <a:lnTo>
                    <a:pt x="66" y="461"/>
                  </a:lnTo>
                  <a:lnTo>
                    <a:pt x="87" y="432"/>
                  </a:lnTo>
                  <a:lnTo>
                    <a:pt x="111" y="398"/>
                  </a:lnTo>
                  <a:lnTo>
                    <a:pt x="135" y="363"/>
                  </a:lnTo>
                  <a:lnTo>
                    <a:pt x="157" y="331"/>
                  </a:lnTo>
                  <a:lnTo>
                    <a:pt x="174" y="308"/>
                  </a:lnTo>
                  <a:lnTo>
                    <a:pt x="183" y="295"/>
                  </a:lnTo>
                  <a:lnTo>
                    <a:pt x="194" y="293"/>
                  </a:lnTo>
                  <a:lnTo>
                    <a:pt x="210" y="288"/>
                  </a:lnTo>
                  <a:lnTo>
                    <a:pt x="231" y="283"/>
                  </a:lnTo>
                  <a:lnTo>
                    <a:pt x="252" y="277"/>
                  </a:lnTo>
                  <a:lnTo>
                    <a:pt x="274" y="272"/>
                  </a:lnTo>
                  <a:lnTo>
                    <a:pt x="293" y="268"/>
                  </a:lnTo>
                  <a:lnTo>
                    <a:pt x="305" y="264"/>
                  </a:lnTo>
                  <a:lnTo>
                    <a:pt x="310" y="263"/>
                  </a:lnTo>
                  <a:lnTo>
                    <a:pt x="402" y="133"/>
                  </a:lnTo>
                  <a:lnTo>
                    <a:pt x="456" y="172"/>
                  </a:lnTo>
                  <a:close/>
                </a:path>
              </a:pathLst>
            </a:custGeom>
            <a:solidFill>
              <a:srgbClr val="3F9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1" name="Freeform 23"/>
            <p:cNvSpPr>
              <a:spLocks/>
            </p:cNvSpPr>
            <p:nvPr/>
          </p:nvSpPr>
          <p:spPr bwMode="auto">
            <a:xfrm>
              <a:off x="1272" y="1621"/>
              <a:ext cx="15" cy="84"/>
            </a:xfrm>
            <a:custGeom>
              <a:avLst/>
              <a:gdLst>
                <a:gd name="T0" fmla="*/ 1 w 30"/>
                <a:gd name="T1" fmla="*/ 1 h 168"/>
                <a:gd name="T2" fmla="*/ 0 w 30"/>
                <a:gd name="T3" fmla="*/ 1 h 168"/>
                <a:gd name="T4" fmla="*/ 1 w 30"/>
                <a:gd name="T5" fmla="*/ 1 h 168"/>
                <a:gd name="T6" fmla="*/ 1 w 30"/>
                <a:gd name="T7" fmla="*/ 0 h 168"/>
                <a:gd name="T8" fmla="*/ 1 w 30"/>
                <a:gd name="T9" fmla="*/ 1 h 168"/>
                <a:gd name="T10" fmla="*/ 0 60000 65536"/>
                <a:gd name="T11" fmla="*/ 0 60000 65536"/>
                <a:gd name="T12" fmla="*/ 0 60000 65536"/>
                <a:gd name="T13" fmla="*/ 0 60000 65536"/>
                <a:gd name="T14" fmla="*/ 0 60000 65536"/>
                <a:gd name="T15" fmla="*/ 0 w 30"/>
                <a:gd name="T16" fmla="*/ 0 h 168"/>
                <a:gd name="T17" fmla="*/ 30 w 30"/>
                <a:gd name="T18" fmla="*/ 168 h 168"/>
              </a:gdLst>
              <a:ahLst/>
              <a:cxnLst>
                <a:cxn ang="T10">
                  <a:pos x="T0" y="T1"/>
                </a:cxn>
                <a:cxn ang="T11">
                  <a:pos x="T2" y="T3"/>
                </a:cxn>
                <a:cxn ang="T12">
                  <a:pos x="T4" y="T5"/>
                </a:cxn>
                <a:cxn ang="T13">
                  <a:pos x="T6" y="T7"/>
                </a:cxn>
                <a:cxn ang="T14">
                  <a:pos x="T8" y="T9"/>
                </a:cxn>
              </a:cxnLst>
              <a:rect l="T15" t="T16" r="T17" b="T18"/>
              <a:pathLst>
                <a:path w="30" h="168">
                  <a:moveTo>
                    <a:pt x="7" y="8"/>
                  </a:moveTo>
                  <a:lnTo>
                    <a:pt x="0" y="154"/>
                  </a:lnTo>
                  <a:lnTo>
                    <a:pt x="24" y="168"/>
                  </a:lnTo>
                  <a:lnTo>
                    <a:pt x="30" y="0"/>
                  </a:lnTo>
                  <a:lnTo>
                    <a:pt x="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2" name="Freeform 24"/>
            <p:cNvSpPr>
              <a:spLocks noEditPoints="1"/>
            </p:cNvSpPr>
            <p:nvPr/>
          </p:nvSpPr>
          <p:spPr bwMode="auto">
            <a:xfrm>
              <a:off x="1051" y="1612"/>
              <a:ext cx="244" cy="259"/>
            </a:xfrm>
            <a:custGeom>
              <a:avLst/>
              <a:gdLst>
                <a:gd name="T0" fmla="*/ 1 w 489"/>
                <a:gd name="T1" fmla="*/ 0 h 519"/>
                <a:gd name="T2" fmla="*/ 1 w 489"/>
                <a:gd name="T3" fmla="*/ 0 h 519"/>
                <a:gd name="T4" fmla="*/ 1 w 489"/>
                <a:gd name="T5" fmla="*/ 0 h 519"/>
                <a:gd name="T6" fmla="*/ 1 w 489"/>
                <a:gd name="T7" fmla="*/ 0 h 519"/>
                <a:gd name="T8" fmla="*/ 1 w 489"/>
                <a:gd name="T9" fmla="*/ 0 h 519"/>
                <a:gd name="T10" fmla="*/ 1 w 489"/>
                <a:gd name="T11" fmla="*/ 0 h 519"/>
                <a:gd name="T12" fmla="*/ 0 w 489"/>
                <a:gd name="T13" fmla="*/ 0 h 519"/>
                <a:gd name="T14" fmla="*/ 0 w 489"/>
                <a:gd name="T15" fmla="*/ 0 h 519"/>
                <a:gd name="T16" fmla="*/ 0 w 489"/>
                <a:gd name="T17" fmla="*/ 1 h 519"/>
                <a:gd name="T18" fmla="*/ 0 w 489"/>
                <a:gd name="T19" fmla="*/ 1 h 519"/>
                <a:gd name="T20" fmla="*/ 0 w 489"/>
                <a:gd name="T21" fmla="*/ 1 h 519"/>
                <a:gd name="T22" fmla="*/ 0 w 489"/>
                <a:gd name="T23" fmla="*/ 1 h 519"/>
                <a:gd name="T24" fmla="*/ 0 w 489"/>
                <a:gd name="T25" fmla="*/ 1 h 519"/>
                <a:gd name="T26" fmla="*/ 1 w 489"/>
                <a:gd name="T27" fmla="*/ 1 h 519"/>
                <a:gd name="T28" fmla="*/ 1 w 489"/>
                <a:gd name="T29" fmla="*/ 1 h 519"/>
                <a:gd name="T30" fmla="*/ 1 w 489"/>
                <a:gd name="T31" fmla="*/ 1 h 519"/>
                <a:gd name="T32" fmla="*/ 1 w 489"/>
                <a:gd name="T33" fmla="*/ 0 h 519"/>
                <a:gd name="T34" fmla="*/ 1 w 489"/>
                <a:gd name="T35" fmla="*/ 0 h 519"/>
                <a:gd name="T36" fmla="*/ 1 w 489"/>
                <a:gd name="T37" fmla="*/ 0 h 519"/>
                <a:gd name="T38" fmla="*/ 1 w 489"/>
                <a:gd name="T39" fmla="*/ 0 h 519"/>
                <a:gd name="T40" fmla="*/ 1 w 489"/>
                <a:gd name="T41" fmla="*/ 0 h 519"/>
                <a:gd name="T42" fmla="*/ 1 w 489"/>
                <a:gd name="T43" fmla="*/ 0 h 519"/>
                <a:gd name="T44" fmla="*/ 1 w 489"/>
                <a:gd name="T45" fmla="*/ 0 h 519"/>
                <a:gd name="T46" fmla="*/ 1 w 489"/>
                <a:gd name="T47" fmla="*/ 0 h 519"/>
                <a:gd name="T48" fmla="*/ 1 w 489"/>
                <a:gd name="T49" fmla="*/ 0 h 519"/>
                <a:gd name="T50" fmla="*/ 1 w 489"/>
                <a:gd name="T51" fmla="*/ 0 h 519"/>
                <a:gd name="T52" fmla="*/ 1 w 489"/>
                <a:gd name="T53" fmla="*/ 0 h 519"/>
                <a:gd name="T54" fmla="*/ 1 w 489"/>
                <a:gd name="T55" fmla="*/ 1 h 519"/>
                <a:gd name="T56" fmla="*/ 1 w 489"/>
                <a:gd name="T57" fmla="*/ 1 h 519"/>
                <a:gd name="T58" fmla="*/ 0 w 489"/>
                <a:gd name="T59" fmla="*/ 1 h 519"/>
                <a:gd name="T60" fmla="*/ 0 w 489"/>
                <a:gd name="T61" fmla="*/ 1 h 519"/>
                <a:gd name="T62" fmla="*/ 0 w 489"/>
                <a:gd name="T63" fmla="*/ 1 h 519"/>
                <a:gd name="T64" fmla="*/ 0 w 489"/>
                <a:gd name="T65" fmla="*/ 1 h 519"/>
                <a:gd name="T66" fmla="*/ 0 w 489"/>
                <a:gd name="T67" fmla="*/ 1 h 519"/>
                <a:gd name="T68" fmla="*/ 0 w 489"/>
                <a:gd name="T69" fmla="*/ 1 h 519"/>
                <a:gd name="T70" fmla="*/ 0 w 489"/>
                <a:gd name="T71" fmla="*/ 1 h 519"/>
                <a:gd name="T72" fmla="*/ 0 w 489"/>
                <a:gd name="T73" fmla="*/ 1 h 519"/>
                <a:gd name="T74" fmla="*/ 0 w 489"/>
                <a:gd name="T75" fmla="*/ 1 h 519"/>
                <a:gd name="T76" fmla="*/ 0 w 489"/>
                <a:gd name="T77" fmla="*/ 1 h 519"/>
                <a:gd name="T78" fmla="*/ 0 w 489"/>
                <a:gd name="T79" fmla="*/ 1 h 519"/>
                <a:gd name="T80" fmla="*/ 1 w 489"/>
                <a:gd name="T81" fmla="*/ 0 h 519"/>
                <a:gd name="T82" fmla="*/ 1 w 489"/>
                <a:gd name="T83" fmla="*/ 0 h 519"/>
                <a:gd name="T84" fmla="*/ 1 w 489"/>
                <a:gd name="T85" fmla="*/ 0 h 519"/>
                <a:gd name="T86" fmla="*/ 1 w 489"/>
                <a:gd name="T87" fmla="*/ 0 h 519"/>
                <a:gd name="T88" fmla="*/ 1 w 489"/>
                <a:gd name="T89" fmla="*/ 0 h 519"/>
                <a:gd name="T90" fmla="*/ 1 w 489"/>
                <a:gd name="T91" fmla="*/ 0 h 519"/>
                <a:gd name="T92" fmla="*/ 1 w 489"/>
                <a:gd name="T93" fmla="*/ 0 h 51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89"/>
                <a:gd name="T142" fmla="*/ 0 h 519"/>
                <a:gd name="T143" fmla="*/ 489 w 489"/>
                <a:gd name="T144" fmla="*/ 519 h 51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89" h="519">
                  <a:moveTo>
                    <a:pt x="472" y="6"/>
                  </a:moveTo>
                  <a:lnTo>
                    <a:pt x="291" y="75"/>
                  </a:lnTo>
                  <a:lnTo>
                    <a:pt x="293" y="76"/>
                  </a:lnTo>
                  <a:lnTo>
                    <a:pt x="299" y="81"/>
                  </a:lnTo>
                  <a:lnTo>
                    <a:pt x="307" y="88"/>
                  </a:lnTo>
                  <a:lnTo>
                    <a:pt x="317" y="95"/>
                  </a:lnTo>
                  <a:lnTo>
                    <a:pt x="328" y="103"/>
                  </a:lnTo>
                  <a:lnTo>
                    <a:pt x="338" y="110"/>
                  </a:lnTo>
                  <a:lnTo>
                    <a:pt x="347" y="116"/>
                  </a:lnTo>
                  <a:lnTo>
                    <a:pt x="354" y="121"/>
                  </a:lnTo>
                  <a:lnTo>
                    <a:pt x="348" y="130"/>
                  </a:lnTo>
                  <a:lnTo>
                    <a:pt x="339" y="143"/>
                  </a:lnTo>
                  <a:lnTo>
                    <a:pt x="328" y="159"/>
                  </a:lnTo>
                  <a:lnTo>
                    <a:pt x="316" y="175"/>
                  </a:lnTo>
                  <a:lnTo>
                    <a:pt x="305" y="192"/>
                  </a:lnTo>
                  <a:lnTo>
                    <a:pt x="294" y="206"/>
                  </a:lnTo>
                  <a:lnTo>
                    <a:pt x="286" y="217"/>
                  </a:lnTo>
                  <a:lnTo>
                    <a:pt x="283" y="222"/>
                  </a:lnTo>
                  <a:lnTo>
                    <a:pt x="275" y="225"/>
                  </a:lnTo>
                  <a:lnTo>
                    <a:pt x="260" y="228"/>
                  </a:lnTo>
                  <a:lnTo>
                    <a:pt x="239" y="234"/>
                  </a:lnTo>
                  <a:lnTo>
                    <a:pt x="216" y="240"/>
                  </a:lnTo>
                  <a:lnTo>
                    <a:pt x="194" y="245"/>
                  </a:lnTo>
                  <a:lnTo>
                    <a:pt x="175" y="250"/>
                  </a:lnTo>
                  <a:lnTo>
                    <a:pt x="161" y="253"/>
                  </a:lnTo>
                  <a:lnTo>
                    <a:pt x="156" y="255"/>
                  </a:lnTo>
                  <a:lnTo>
                    <a:pt x="0" y="472"/>
                  </a:lnTo>
                  <a:lnTo>
                    <a:pt x="0" y="519"/>
                  </a:lnTo>
                  <a:lnTo>
                    <a:pt x="64" y="519"/>
                  </a:lnTo>
                  <a:lnTo>
                    <a:pt x="70" y="511"/>
                  </a:lnTo>
                  <a:lnTo>
                    <a:pt x="85" y="490"/>
                  </a:lnTo>
                  <a:lnTo>
                    <a:pt x="107" y="458"/>
                  </a:lnTo>
                  <a:lnTo>
                    <a:pt x="132" y="424"/>
                  </a:lnTo>
                  <a:lnTo>
                    <a:pt x="156" y="388"/>
                  </a:lnTo>
                  <a:lnTo>
                    <a:pt x="179" y="356"/>
                  </a:lnTo>
                  <a:lnTo>
                    <a:pt x="195" y="333"/>
                  </a:lnTo>
                  <a:lnTo>
                    <a:pt x="202" y="323"/>
                  </a:lnTo>
                  <a:lnTo>
                    <a:pt x="210" y="320"/>
                  </a:lnTo>
                  <a:lnTo>
                    <a:pt x="225" y="317"/>
                  </a:lnTo>
                  <a:lnTo>
                    <a:pt x="246" y="311"/>
                  </a:lnTo>
                  <a:lnTo>
                    <a:pt x="269" y="305"/>
                  </a:lnTo>
                  <a:lnTo>
                    <a:pt x="292" y="300"/>
                  </a:lnTo>
                  <a:lnTo>
                    <a:pt x="312" y="295"/>
                  </a:lnTo>
                  <a:lnTo>
                    <a:pt x="325" y="291"/>
                  </a:lnTo>
                  <a:lnTo>
                    <a:pt x="330" y="290"/>
                  </a:lnTo>
                  <a:lnTo>
                    <a:pt x="333" y="286"/>
                  </a:lnTo>
                  <a:lnTo>
                    <a:pt x="342" y="273"/>
                  </a:lnTo>
                  <a:lnTo>
                    <a:pt x="354" y="256"/>
                  </a:lnTo>
                  <a:lnTo>
                    <a:pt x="369" y="235"/>
                  </a:lnTo>
                  <a:lnTo>
                    <a:pt x="384" y="213"/>
                  </a:lnTo>
                  <a:lnTo>
                    <a:pt x="398" y="192"/>
                  </a:lnTo>
                  <a:lnTo>
                    <a:pt x="409" y="176"/>
                  </a:lnTo>
                  <a:lnTo>
                    <a:pt x="416" y="166"/>
                  </a:lnTo>
                  <a:lnTo>
                    <a:pt x="423" y="171"/>
                  </a:lnTo>
                  <a:lnTo>
                    <a:pt x="433" y="177"/>
                  </a:lnTo>
                  <a:lnTo>
                    <a:pt x="443" y="186"/>
                  </a:lnTo>
                  <a:lnTo>
                    <a:pt x="453" y="192"/>
                  </a:lnTo>
                  <a:lnTo>
                    <a:pt x="464" y="201"/>
                  </a:lnTo>
                  <a:lnTo>
                    <a:pt x="472" y="206"/>
                  </a:lnTo>
                  <a:lnTo>
                    <a:pt x="477" y="211"/>
                  </a:lnTo>
                  <a:lnTo>
                    <a:pt x="480" y="212"/>
                  </a:lnTo>
                  <a:lnTo>
                    <a:pt x="489" y="0"/>
                  </a:lnTo>
                  <a:lnTo>
                    <a:pt x="472" y="6"/>
                  </a:lnTo>
                  <a:close/>
                  <a:moveTo>
                    <a:pt x="464" y="36"/>
                  </a:moveTo>
                  <a:lnTo>
                    <a:pt x="462" y="62"/>
                  </a:lnTo>
                  <a:lnTo>
                    <a:pt x="461" y="99"/>
                  </a:lnTo>
                  <a:lnTo>
                    <a:pt x="459" y="136"/>
                  </a:lnTo>
                  <a:lnTo>
                    <a:pt x="458" y="166"/>
                  </a:lnTo>
                  <a:lnTo>
                    <a:pt x="451" y="161"/>
                  </a:lnTo>
                  <a:lnTo>
                    <a:pt x="444" y="156"/>
                  </a:lnTo>
                  <a:lnTo>
                    <a:pt x="436" y="150"/>
                  </a:lnTo>
                  <a:lnTo>
                    <a:pt x="428" y="145"/>
                  </a:lnTo>
                  <a:lnTo>
                    <a:pt x="421" y="141"/>
                  </a:lnTo>
                  <a:lnTo>
                    <a:pt x="415" y="136"/>
                  </a:lnTo>
                  <a:lnTo>
                    <a:pt x="412" y="134"/>
                  </a:lnTo>
                  <a:lnTo>
                    <a:pt x="411" y="133"/>
                  </a:lnTo>
                  <a:lnTo>
                    <a:pt x="407" y="138"/>
                  </a:lnTo>
                  <a:lnTo>
                    <a:pt x="397" y="153"/>
                  </a:lnTo>
                  <a:lnTo>
                    <a:pt x="382" y="174"/>
                  </a:lnTo>
                  <a:lnTo>
                    <a:pt x="365" y="198"/>
                  </a:lnTo>
                  <a:lnTo>
                    <a:pt x="347" y="224"/>
                  </a:lnTo>
                  <a:lnTo>
                    <a:pt x="332" y="245"/>
                  </a:lnTo>
                  <a:lnTo>
                    <a:pt x="321" y="262"/>
                  </a:lnTo>
                  <a:lnTo>
                    <a:pt x="315" y="270"/>
                  </a:lnTo>
                  <a:lnTo>
                    <a:pt x="307" y="271"/>
                  </a:lnTo>
                  <a:lnTo>
                    <a:pt x="292" y="275"/>
                  </a:lnTo>
                  <a:lnTo>
                    <a:pt x="271" y="280"/>
                  </a:lnTo>
                  <a:lnTo>
                    <a:pt x="248" y="286"/>
                  </a:lnTo>
                  <a:lnTo>
                    <a:pt x="225" y="291"/>
                  </a:lnTo>
                  <a:lnTo>
                    <a:pt x="206" y="296"/>
                  </a:lnTo>
                  <a:lnTo>
                    <a:pt x="192" y="300"/>
                  </a:lnTo>
                  <a:lnTo>
                    <a:pt x="187" y="301"/>
                  </a:lnTo>
                  <a:lnTo>
                    <a:pt x="181" y="309"/>
                  </a:lnTo>
                  <a:lnTo>
                    <a:pt x="167" y="329"/>
                  </a:lnTo>
                  <a:lnTo>
                    <a:pt x="146" y="359"/>
                  </a:lnTo>
                  <a:lnTo>
                    <a:pt x="122" y="394"/>
                  </a:lnTo>
                  <a:lnTo>
                    <a:pt x="97" y="430"/>
                  </a:lnTo>
                  <a:lnTo>
                    <a:pt x="76" y="461"/>
                  </a:lnTo>
                  <a:lnTo>
                    <a:pt x="59" y="484"/>
                  </a:lnTo>
                  <a:lnTo>
                    <a:pt x="53" y="495"/>
                  </a:lnTo>
                  <a:lnTo>
                    <a:pt x="47" y="495"/>
                  </a:lnTo>
                  <a:lnTo>
                    <a:pt x="40" y="495"/>
                  </a:lnTo>
                  <a:lnTo>
                    <a:pt x="32" y="495"/>
                  </a:lnTo>
                  <a:lnTo>
                    <a:pt x="24" y="495"/>
                  </a:lnTo>
                  <a:lnTo>
                    <a:pt x="24" y="491"/>
                  </a:lnTo>
                  <a:lnTo>
                    <a:pt x="24" y="486"/>
                  </a:lnTo>
                  <a:lnTo>
                    <a:pt x="24" y="483"/>
                  </a:lnTo>
                  <a:lnTo>
                    <a:pt x="24" y="480"/>
                  </a:lnTo>
                  <a:lnTo>
                    <a:pt x="31" y="470"/>
                  </a:lnTo>
                  <a:lnTo>
                    <a:pt x="48" y="447"/>
                  </a:lnTo>
                  <a:lnTo>
                    <a:pt x="71" y="415"/>
                  </a:lnTo>
                  <a:lnTo>
                    <a:pt x="97" y="378"/>
                  </a:lnTo>
                  <a:lnTo>
                    <a:pt x="123" y="342"/>
                  </a:lnTo>
                  <a:lnTo>
                    <a:pt x="146" y="310"/>
                  </a:lnTo>
                  <a:lnTo>
                    <a:pt x="163" y="286"/>
                  </a:lnTo>
                  <a:lnTo>
                    <a:pt x="170" y="275"/>
                  </a:lnTo>
                  <a:lnTo>
                    <a:pt x="178" y="273"/>
                  </a:lnTo>
                  <a:lnTo>
                    <a:pt x="193" y="270"/>
                  </a:lnTo>
                  <a:lnTo>
                    <a:pt x="214" y="264"/>
                  </a:lnTo>
                  <a:lnTo>
                    <a:pt x="237" y="258"/>
                  </a:lnTo>
                  <a:lnTo>
                    <a:pt x="260" y="252"/>
                  </a:lnTo>
                  <a:lnTo>
                    <a:pt x="279" y="248"/>
                  </a:lnTo>
                  <a:lnTo>
                    <a:pt x="293" y="244"/>
                  </a:lnTo>
                  <a:lnTo>
                    <a:pt x="298" y="243"/>
                  </a:lnTo>
                  <a:lnTo>
                    <a:pt x="386" y="116"/>
                  </a:lnTo>
                  <a:lnTo>
                    <a:pt x="385" y="115"/>
                  </a:lnTo>
                  <a:lnTo>
                    <a:pt x="382" y="113"/>
                  </a:lnTo>
                  <a:lnTo>
                    <a:pt x="376" y="108"/>
                  </a:lnTo>
                  <a:lnTo>
                    <a:pt x="369" y="104"/>
                  </a:lnTo>
                  <a:lnTo>
                    <a:pt x="362" y="98"/>
                  </a:lnTo>
                  <a:lnTo>
                    <a:pt x="354" y="92"/>
                  </a:lnTo>
                  <a:lnTo>
                    <a:pt x="347" y="87"/>
                  </a:lnTo>
                  <a:lnTo>
                    <a:pt x="340" y="82"/>
                  </a:lnTo>
                  <a:lnTo>
                    <a:pt x="353" y="77"/>
                  </a:lnTo>
                  <a:lnTo>
                    <a:pt x="368" y="72"/>
                  </a:lnTo>
                  <a:lnTo>
                    <a:pt x="385" y="65"/>
                  </a:lnTo>
                  <a:lnTo>
                    <a:pt x="404" y="58"/>
                  </a:lnTo>
                  <a:lnTo>
                    <a:pt x="421" y="51"/>
                  </a:lnTo>
                  <a:lnTo>
                    <a:pt x="438" y="45"/>
                  </a:lnTo>
                  <a:lnTo>
                    <a:pt x="452" y="39"/>
                  </a:lnTo>
                  <a:lnTo>
                    <a:pt x="464"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93" name="Freeform 25"/>
            <p:cNvSpPr>
              <a:spLocks/>
            </p:cNvSpPr>
            <p:nvPr/>
          </p:nvSpPr>
          <p:spPr bwMode="auto">
            <a:xfrm>
              <a:off x="1049" y="1586"/>
              <a:ext cx="279" cy="287"/>
            </a:xfrm>
            <a:custGeom>
              <a:avLst/>
              <a:gdLst>
                <a:gd name="T0" fmla="*/ 0 w 557"/>
                <a:gd name="T1" fmla="*/ 0 h 574"/>
                <a:gd name="T2" fmla="*/ 0 w 557"/>
                <a:gd name="T3" fmla="*/ 3 h 574"/>
                <a:gd name="T4" fmla="*/ 3 w 557"/>
                <a:gd name="T5" fmla="*/ 3 h 574"/>
                <a:gd name="T6" fmla="*/ 3 w 557"/>
                <a:gd name="T7" fmla="*/ 3 h 574"/>
                <a:gd name="T8" fmla="*/ 3 w 557"/>
                <a:gd name="T9" fmla="*/ 3 h 574"/>
                <a:gd name="T10" fmla="*/ 3 w 557"/>
                <a:gd name="T11" fmla="*/ 3 h 574"/>
                <a:gd name="T12" fmla="*/ 2 w 557"/>
                <a:gd name="T13" fmla="*/ 3 h 574"/>
                <a:gd name="T14" fmla="*/ 2 w 557"/>
                <a:gd name="T15" fmla="*/ 3 h 574"/>
                <a:gd name="T16" fmla="*/ 2 w 557"/>
                <a:gd name="T17" fmla="*/ 3 h 574"/>
                <a:gd name="T18" fmla="*/ 2 w 557"/>
                <a:gd name="T19" fmla="*/ 3 h 574"/>
                <a:gd name="T20" fmla="*/ 2 w 557"/>
                <a:gd name="T21" fmla="*/ 3 h 574"/>
                <a:gd name="T22" fmla="*/ 2 w 557"/>
                <a:gd name="T23" fmla="*/ 3 h 574"/>
                <a:gd name="T24" fmla="*/ 2 w 557"/>
                <a:gd name="T25" fmla="*/ 3 h 574"/>
                <a:gd name="T26" fmla="*/ 1 w 557"/>
                <a:gd name="T27" fmla="*/ 3 h 574"/>
                <a:gd name="T28" fmla="*/ 1 w 557"/>
                <a:gd name="T29" fmla="*/ 3 h 574"/>
                <a:gd name="T30" fmla="*/ 1 w 557"/>
                <a:gd name="T31" fmla="*/ 3 h 574"/>
                <a:gd name="T32" fmla="*/ 1 w 557"/>
                <a:gd name="T33" fmla="*/ 3 h 574"/>
                <a:gd name="T34" fmla="*/ 1 w 557"/>
                <a:gd name="T35" fmla="*/ 3 h 574"/>
                <a:gd name="T36" fmla="*/ 1 w 557"/>
                <a:gd name="T37" fmla="*/ 3 h 574"/>
                <a:gd name="T38" fmla="*/ 1 w 557"/>
                <a:gd name="T39" fmla="*/ 3 h 574"/>
                <a:gd name="T40" fmla="*/ 1 w 557"/>
                <a:gd name="T41" fmla="*/ 2 h 574"/>
                <a:gd name="T42" fmla="*/ 1 w 557"/>
                <a:gd name="T43" fmla="*/ 2 h 574"/>
                <a:gd name="T44" fmla="*/ 1 w 557"/>
                <a:gd name="T45" fmla="*/ 1 h 574"/>
                <a:gd name="T46" fmla="*/ 1 w 557"/>
                <a:gd name="T47" fmla="*/ 0 h 574"/>
                <a:gd name="T48" fmla="*/ 0 w 557"/>
                <a:gd name="T49" fmla="*/ 0 h 5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57"/>
                <a:gd name="T76" fmla="*/ 0 h 574"/>
                <a:gd name="T77" fmla="*/ 557 w 557"/>
                <a:gd name="T78" fmla="*/ 574 h 5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57" h="574">
                  <a:moveTo>
                    <a:pt x="0" y="0"/>
                  </a:moveTo>
                  <a:lnTo>
                    <a:pt x="0" y="574"/>
                  </a:lnTo>
                  <a:lnTo>
                    <a:pt x="557" y="574"/>
                  </a:lnTo>
                  <a:lnTo>
                    <a:pt x="557" y="542"/>
                  </a:lnTo>
                  <a:lnTo>
                    <a:pt x="552" y="542"/>
                  </a:lnTo>
                  <a:lnTo>
                    <a:pt x="536" y="542"/>
                  </a:lnTo>
                  <a:lnTo>
                    <a:pt x="511" y="542"/>
                  </a:lnTo>
                  <a:lnTo>
                    <a:pt x="479" y="542"/>
                  </a:lnTo>
                  <a:lnTo>
                    <a:pt x="441" y="542"/>
                  </a:lnTo>
                  <a:lnTo>
                    <a:pt x="400" y="542"/>
                  </a:lnTo>
                  <a:lnTo>
                    <a:pt x="354" y="542"/>
                  </a:lnTo>
                  <a:lnTo>
                    <a:pt x="306" y="542"/>
                  </a:lnTo>
                  <a:lnTo>
                    <a:pt x="258" y="542"/>
                  </a:lnTo>
                  <a:lnTo>
                    <a:pt x="211" y="542"/>
                  </a:lnTo>
                  <a:lnTo>
                    <a:pt x="167" y="542"/>
                  </a:lnTo>
                  <a:lnTo>
                    <a:pt x="127" y="542"/>
                  </a:lnTo>
                  <a:lnTo>
                    <a:pt x="91" y="542"/>
                  </a:lnTo>
                  <a:lnTo>
                    <a:pt x="62" y="542"/>
                  </a:lnTo>
                  <a:lnTo>
                    <a:pt x="43" y="542"/>
                  </a:lnTo>
                  <a:lnTo>
                    <a:pt x="31" y="542"/>
                  </a:lnTo>
                  <a:lnTo>
                    <a:pt x="31" y="445"/>
                  </a:lnTo>
                  <a:lnTo>
                    <a:pt x="31" y="260"/>
                  </a:lnTo>
                  <a:lnTo>
                    <a:pt x="31" y="81"/>
                  </a:lnTo>
                  <a:lnTo>
                    <a:pt x="3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66" name="Rectangle 26"/>
          <p:cNvSpPr>
            <a:spLocks noChangeArrowheads="1"/>
          </p:cNvSpPr>
          <p:nvPr/>
        </p:nvSpPr>
        <p:spPr bwMode="auto">
          <a:xfrm>
            <a:off x="2452688" y="2362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Planned</a:t>
            </a:r>
          </a:p>
          <a:p>
            <a:pPr algn="ctr">
              <a:spcBef>
                <a:spcPct val="0"/>
              </a:spcBef>
              <a:buFontTx/>
              <a:buNone/>
            </a:pPr>
            <a:r>
              <a:rPr lang="en-US" sz="1400">
                <a:solidFill>
                  <a:srgbClr val="000000"/>
                </a:solidFill>
              </a:rPr>
              <a:t>Independent</a:t>
            </a:r>
          </a:p>
          <a:p>
            <a:pPr algn="ctr">
              <a:spcBef>
                <a:spcPct val="0"/>
              </a:spcBef>
              <a:buFontTx/>
              <a:buNone/>
            </a:pPr>
            <a:r>
              <a:rPr lang="en-US" sz="1400">
                <a:solidFill>
                  <a:srgbClr val="000000"/>
                </a:solidFill>
              </a:rPr>
              <a:t>Requirements</a:t>
            </a:r>
          </a:p>
        </p:txBody>
      </p:sp>
      <p:sp>
        <p:nvSpPr>
          <p:cNvPr id="66567" name="Rectangle 27"/>
          <p:cNvSpPr>
            <a:spLocks noChangeArrowheads="1"/>
          </p:cNvSpPr>
          <p:nvPr/>
        </p:nvSpPr>
        <p:spPr bwMode="auto">
          <a:xfrm>
            <a:off x="5119688" y="2362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Customer</a:t>
            </a:r>
          </a:p>
          <a:p>
            <a:pPr algn="ctr">
              <a:spcBef>
                <a:spcPct val="0"/>
              </a:spcBef>
              <a:buFontTx/>
              <a:buNone/>
            </a:pPr>
            <a:r>
              <a:rPr lang="en-US" sz="1400">
                <a:solidFill>
                  <a:srgbClr val="000000"/>
                </a:solidFill>
              </a:rPr>
              <a:t>Independent</a:t>
            </a:r>
          </a:p>
          <a:p>
            <a:pPr algn="ctr">
              <a:spcBef>
                <a:spcPct val="0"/>
              </a:spcBef>
              <a:buFontTx/>
              <a:buNone/>
            </a:pPr>
            <a:r>
              <a:rPr lang="en-US" sz="1400">
                <a:solidFill>
                  <a:srgbClr val="000000"/>
                </a:solidFill>
              </a:rPr>
              <a:t>Requirements</a:t>
            </a:r>
          </a:p>
        </p:txBody>
      </p:sp>
      <p:pic>
        <p:nvPicPr>
          <p:cNvPr id="66568" name="Picture 28" descr="MCj023799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2288" y="2209800"/>
            <a:ext cx="1331912"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9" name="Text Box 29"/>
          <p:cNvSpPr txBox="1">
            <a:spLocks noChangeArrowheads="1"/>
          </p:cNvSpPr>
          <p:nvPr/>
        </p:nvSpPr>
        <p:spPr bwMode="auto">
          <a:xfrm>
            <a:off x="6643688" y="17526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solidFill>
                  <a:srgbClr val="000000"/>
                </a:solidFill>
              </a:rPr>
              <a:t>Sales</a:t>
            </a:r>
          </a:p>
        </p:txBody>
      </p:sp>
      <p:sp>
        <p:nvSpPr>
          <p:cNvPr id="66570" name="Text Box 30"/>
          <p:cNvSpPr txBox="1">
            <a:spLocks noChangeArrowheads="1"/>
          </p:cNvSpPr>
          <p:nvPr/>
        </p:nvSpPr>
        <p:spPr bwMode="auto">
          <a:xfrm>
            <a:off x="776288" y="17526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a:solidFill>
                  <a:srgbClr val="000000"/>
                </a:solidFill>
              </a:rPr>
              <a:t>Forecast</a:t>
            </a:r>
          </a:p>
        </p:txBody>
      </p:sp>
      <p:sp>
        <p:nvSpPr>
          <p:cNvPr id="66571" name="Rectangle 31"/>
          <p:cNvSpPr>
            <a:spLocks noChangeArrowheads="1"/>
          </p:cNvSpPr>
          <p:nvPr/>
        </p:nvSpPr>
        <p:spPr bwMode="auto">
          <a:xfrm>
            <a:off x="3748088" y="35052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Demand</a:t>
            </a:r>
          </a:p>
          <a:p>
            <a:pPr algn="ctr">
              <a:spcBef>
                <a:spcPct val="0"/>
              </a:spcBef>
              <a:buFontTx/>
              <a:buNone/>
            </a:pPr>
            <a:r>
              <a:rPr lang="en-US" sz="1400">
                <a:solidFill>
                  <a:srgbClr val="000000"/>
                </a:solidFill>
              </a:rPr>
              <a:t>Program</a:t>
            </a:r>
          </a:p>
        </p:txBody>
      </p:sp>
      <p:sp>
        <p:nvSpPr>
          <p:cNvPr id="66572" name="Rectangle 32"/>
          <p:cNvSpPr>
            <a:spLocks noChangeArrowheads="1"/>
          </p:cNvSpPr>
          <p:nvPr/>
        </p:nvSpPr>
        <p:spPr bwMode="auto">
          <a:xfrm>
            <a:off x="3748088" y="4800600"/>
            <a:ext cx="1371600" cy="762000"/>
          </a:xfrm>
          <a:prstGeom prst="rect">
            <a:avLst/>
          </a:prstGeom>
          <a:solidFill>
            <a:srgbClr val="DBB40D"/>
          </a:solidFill>
          <a:ln w="25400" algn="ctr">
            <a:solidFill>
              <a:srgbClr val="000000"/>
            </a:solidFill>
            <a:miter lim="800000"/>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solidFill>
                  <a:srgbClr val="000000"/>
                </a:solidFill>
              </a:rPr>
              <a:t>MPS / MRP</a:t>
            </a:r>
          </a:p>
        </p:txBody>
      </p:sp>
      <p:cxnSp>
        <p:nvCxnSpPr>
          <p:cNvPr id="66573" name="AutoShape 33"/>
          <p:cNvCxnSpPr>
            <a:cxnSpLocks noChangeShapeType="1"/>
            <a:stCxn id="66571" idx="2"/>
            <a:endCxn id="66572" idx="0"/>
          </p:cNvCxnSpPr>
          <p:nvPr/>
        </p:nvCxnSpPr>
        <p:spPr bwMode="auto">
          <a:xfrm>
            <a:off x="4433888" y="4279900"/>
            <a:ext cx="0" cy="50800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787097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smtClean="0"/>
              <a:t>Planning Strategies</a:t>
            </a:r>
          </a:p>
        </p:txBody>
      </p:sp>
      <p:sp>
        <p:nvSpPr>
          <p:cNvPr id="6861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000" dirty="0" smtClean="0"/>
              <a:t>Planning strategies represent the business procedures for</a:t>
            </a:r>
          </a:p>
          <a:p>
            <a:pPr lvl="1">
              <a:tabLst>
                <a:tab pos="1971675" algn="l"/>
              </a:tabLst>
            </a:pPr>
            <a:r>
              <a:rPr lang="en-US" sz="1800" dirty="0" smtClean="0"/>
              <a:t>The planning of production quantities  </a:t>
            </a:r>
          </a:p>
          <a:p>
            <a:pPr lvl="1">
              <a:tabLst>
                <a:tab pos="1971675" algn="l"/>
              </a:tabLst>
            </a:pPr>
            <a:r>
              <a:rPr lang="en-US" sz="1800" dirty="0" smtClean="0"/>
              <a:t>Dates </a:t>
            </a:r>
          </a:p>
          <a:p>
            <a:pPr lvl="1">
              <a:tabLst>
                <a:tab pos="1971675" algn="l"/>
              </a:tabLst>
            </a:pPr>
            <a:endParaRPr lang="en-US" sz="1800" dirty="0" smtClean="0"/>
          </a:p>
          <a:p>
            <a:pPr>
              <a:tabLst>
                <a:tab pos="1971675" algn="l"/>
              </a:tabLst>
            </a:pPr>
            <a:r>
              <a:rPr lang="en-US" sz="2000" dirty="0" smtClean="0"/>
              <a:t>Wide range of strategies</a:t>
            </a:r>
          </a:p>
          <a:p>
            <a:pPr>
              <a:tabLst>
                <a:tab pos="1971675" algn="l"/>
              </a:tabLst>
            </a:pPr>
            <a:endParaRPr lang="en-US" sz="2000" dirty="0" smtClean="0"/>
          </a:p>
          <a:p>
            <a:pPr>
              <a:tabLst>
                <a:tab pos="1971675" algn="l"/>
              </a:tabLst>
            </a:pPr>
            <a:r>
              <a:rPr lang="en-US" sz="2000" dirty="0" smtClean="0"/>
              <a:t>Multiple types of planning strategies based upon environment</a:t>
            </a:r>
          </a:p>
          <a:p>
            <a:pPr lvl="1">
              <a:tabLst>
                <a:tab pos="1971675" algn="l"/>
              </a:tabLst>
            </a:pPr>
            <a:r>
              <a:rPr lang="en-US" sz="1800" dirty="0" smtClean="0"/>
              <a:t>Make-To-Stock (MTS)</a:t>
            </a:r>
          </a:p>
          <a:p>
            <a:pPr lvl="1">
              <a:tabLst>
                <a:tab pos="1971675" algn="l"/>
              </a:tabLst>
            </a:pPr>
            <a:r>
              <a:rPr lang="en-US" sz="1800" dirty="0" smtClean="0"/>
              <a:t>Make-To-order (MTO)</a:t>
            </a:r>
          </a:p>
          <a:p>
            <a:pPr lvl="2">
              <a:tabLst>
                <a:tab pos="1971675" algn="l"/>
              </a:tabLst>
            </a:pPr>
            <a:r>
              <a:rPr lang="en-US" sz="1600" dirty="0" smtClean="0"/>
              <a:t>Driven by sales orders</a:t>
            </a:r>
          </a:p>
          <a:p>
            <a:pPr lvl="1">
              <a:tabLst>
                <a:tab pos="1971675" algn="l"/>
              </a:tabLst>
            </a:pPr>
            <a:r>
              <a:rPr lang="en-US" sz="1800" dirty="0" smtClean="0"/>
              <a:t>Configurable materials</a:t>
            </a:r>
          </a:p>
          <a:p>
            <a:pPr lvl="2">
              <a:tabLst>
                <a:tab pos="1971675" algn="l"/>
              </a:tabLst>
            </a:pPr>
            <a:r>
              <a:rPr lang="en-US" sz="1600" dirty="0" smtClean="0"/>
              <a:t>Mass customization of one</a:t>
            </a:r>
          </a:p>
          <a:p>
            <a:pPr lvl="1">
              <a:tabLst>
                <a:tab pos="1971675" algn="l"/>
              </a:tabLst>
            </a:pPr>
            <a:r>
              <a:rPr lang="en-US" sz="1800" dirty="0" smtClean="0"/>
              <a:t>Assembly orders</a:t>
            </a:r>
          </a:p>
        </p:txBody>
      </p:sp>
    </p:spTree>
    <p:extLst>
      <p:ext uri="{BB962C8B-B14F-4D97-AF65-F5344CB8AC3E}">
        <p14:creationId xmlns:p14="http://schemas.microsoft.com/office/powerpoint/2010/main" val="3192141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smtClean="0"/>
              <a:t>Planning Strategy for Make-to-Stock</a:t>
            </a:r>
          </a:p>
        </p:txBody>
      </p:sp>
      <p:sp>
        <p:nvSpPr>
          <p:cNvPr id="70659" name="Rectangle 3"/>
          <p:cNvSpPr>
            <a:spLocks noGrp="1" noChangeArrowheads="1"/>
          </p:cNvSpPr>
          <p:nvPr>
            <p:ph type="body" idx="4294967295"/>
          </p:nvPr>
        </p:nvSpPr>
        <p:spPr>
          <a:xfrm>
            <a:off x="485775" y="1806296"/>
            <a:ext cx="8135938" cy="4857750"/>
          </a:xfrm>
          <a:noFill/>
        </p:spPr>
        <p:txBody>
          <a:bodyPr/>
          <a:lstStyle/>
          <a:p>
            <a:pPr>
              <a:tabLst>
                <a:tab pos="1971675" algn="l"/>
              </a:tabLst>
            </a:pPr>
            <a:r>
              <a:rPr lang="en-US" sz="2400" dirty="0" smtClean="0"/>
              <a:t>Planning takes place using Independent Requirements</a:t>
            </a:r>
          </a:p>
          <a:p>
            <a:pPr>
              <a:tabLst>
                <a:tab pos="1971675" algn="l"/>
              </a:tabLst>
            </a:pPr>
            <a:r>
              <a:rPr lang="en-US" sz="2400" dirty="0" smtClean="0"/>
              <a:t>Sales are covered by make-to-stock inventory</a:t>
            </a:r>
          </a:p>
          <a:p>
            <a:pPr>
              <a:tabLst>
                <a:tab pos="1971675" algn="l"/>
              </a:tabLst>
            </a:pPr>
            <a:r>
              <a:rPr lang="en-US" sz="2400" dirty="0" smtClean="0"/>
              <a:t>Strategies</a:t>
            </a:r>
          </a:p>
          <a:p>
            <a:pPr lvl="1">
              <a:tabLst>
                <a:tab pos="1971675" algn="l"/>
              </a:tabLst>
            </a:pPr>
            <a:r>
              <a:rPr lang="en-US" sz="2000" dirty="0" smtClean="0"/>
              <a:t>10 – Net Requirements Planning</a:t>
            </a:r>
          </a:p>
          <a:p>
            <a:pPr lvl="1">
              <a:tabLst>
                <a:tab pos="1971675" algn="l"/>
              </a:tabLst>
            </a:pPr>
            <a:r>
              <a:rPr lang="en-US" sz="2000" dirty="0" smtClean="0"/>
              <a:t>11 – Gross Requirements Planning</a:t>
            </a:r>
          </a:p>
          <a:p>
            <a:pPr lvl="1">
              <a:tabLst>
                <a:tab pos="1971675" algn="l"/>
              </a:tabLst>
            </a:pPr>
            <a:r>
              <a:rPr lang="en-US" sz="2000" dirty="0" smtClean="0"/>
              <a:t>30 – Production by Lot Size</a:t>
            </a:r>
          </a:p>
          <a:p>
            <a:pPr lvl="1">
              <a:tabLst>
                <a:tab pos="1971675" algn="l"/>
              </a:tabLst>
            </a:pPr>
            <a:r>
              <a:rPr lang="en-US" sz="2000" dirty="0" smtClean="0"/>
              <a:t>40 – Planning with Final Assembly</a:t>
            </a:r>
          </a:p>
        </p:txBody>
      </p:sp>
    </p:spTree>
    <p:extLst>
      <p:ext uri="{BB962C8B-B14F-4D97-AF65-F5344CB8AC3E}">
        <p14:creationId xmlns:p14="http://schemas.microsoft.com/office/powerpoint/2010/main" val="42889141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smtClean="0"/>
              <a:t>Planning Strategy for Make-to-Order</a:t>
            </a:r>
          </a:p>
        </p:txBody>
      </p:sp>
      <p:sp>
        <p:nvSpPr>
          <p:cNvPr id="72707" name="Rectangle 3"/>
          <p:cNvSpPr>
            <a:spLocks noGrp="1" noChangeArrowheads="1"/>
          </p:cNvSpPr>
          <p:nvPr>
            <p:ph type="body" idx="4294967295"/>
          </p:nvPr>
        </p:nvSpPr>
        <p:spPr>
          <a:xfrm>
            <a:off x="485775" y="1631484"/>
            <a:ext cx="8135938" cy="4857750"/>
          </a:xfrm>
          <a:noFill/>
        </p:spPr>
        <p:txBody>
          <a:bodyPr/>
          <a:lstStyle/>
          <a:p>
            <a:pPr>
              <a:tabLst>
                <a:tab pos="1971675" algn="l"/>
              </a:tabLst>
            </a:pPr>
            <a:r>
              <a:rPr lang="en-US" sz="2800" dirty="0" smtClean="0"/>
              <a:t>Planning takes place using Customer Orders</a:t>
            </a:r>
          </a:p>
          <a:p>
            <a:pPr>
              <a:tabLst>
                <a:tab pos="1971675" algn="l"/>
              </a:tabLst>
            </a:pPr>
            <a:r>
              <a:rPr lang="en-US" sz="2800" dirty="0" smtClean="0"/>
              <a:t>Sales are covered by make-to-order production</a:t>
            </a:r>
          </a:p>
          <a:p>
            <a:pPr>
              <a:tabLst>
                <a:tab pos="1971675" algn="l"/>
              </a:tabLst>
            </a:pPr>
            <a:r>
              <a:rPr lang="en-US" sz="2800" dirty="0" smtClean="0"/>
              <a:t>Strategies</a:t>
            </a:r>
          </a:p>
          <a:p>
            <a:pPr lvl="1">
              <a:tabLst>
                <a:tab pos="1971675" algn="l"/>
              </a:tabLst>
            </a:pPr>
            <a:r>
              <a:rPr lang="en-US" sz="2400" dirty="0" smtClean="0"/>
              <a:t>20 – Make to Order Production</a:t>
            </a:r>
          </a:p>
          <a:p>
            <a:pPr lvl="1">
              <a:tabLst>
                <a:tab pos="1971675" algn="l"/>
              </a:tabLst>
            </a:pPr>
            <a:r>
              <a:rPr lang="en-US" sz="2400" dirty="0" smtClean="0"/>
              <a:t>50 – Planning without Final Assembly</a:t>
            </a:r>
          </a:p>
          <a:p>
            <a:pPr lvl="1">
              <a:tabLst>
                <a:tab pos="1971675" algn="l"/>
              </a:tabLst>
            </a:pPr>
            <a:r>
              <a:rPr lang="en-US" sz="2400" dirty="0" smtClean="0"/>
              <a:t>60 – Planning with Planning Material</a:t>
            </a:r>
          </a:p>
          <a:p>
            <a:pPr>
              <a:tabLst>
                <a:tab pos="1971675" algn="l"/>
              </a:tabLst>
            </a:pPr>
            <a:endParaRPr lang="en-US" sz="2800" dirty="0" smtClean="0"/>
          </a:p>
        </p:txBody>
      </p:sp>
    </p:spTree>
    <p:extLst>
      <p:ext uri="{BB962C8B-B14F-4D97-AF65-F5344CB8AC3E}">
        <p14:creationId xmlns:p14="http://schemas.microsoft.com/office/powerpoint/2010/main" val="928348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dirty="0" smtClean="0"/>
              <a:t>Overview</a:t>
            </a:r>
          </a:p>
        </p:txBody>
      </p:sp>
      <p:sp>
        <p:nvSpPr>
          <p:cNvPr id="7171" name="Rectangle 3"/>
          <p:cNvSpPr>
            <a:spLocks noGrp="1" noChangeArrowheads="1"/>
          </p:cNvSpPr>
          <p:nvPr>
            <p:ph type="body" idx="4294967295"/>
          </p:nvPr>
        </p:nvSpPr>
        <p:spPr>
          <a:xfrm>
            <a:off x="662175" y="1417638"/>
            <a:ext cx="8229600" cy="4525962"/>
          </a:xfrm>
        </p:spPr>
        <p:txBody>
          <a:bodyPr/>
          <a:lstStyle/>
          <a:p>
            <a:pPr marL="0" indent="0">
              <a:buFont typeface="Wingdings" panose="05000000000000000000" pitchFamily="2" charset="2"/>
              <a:buNone/>
              <a:defRPr/>
            </a:pPr>
            <a:r>
              <a:rPr lang="en-US" sz="2800" dirty="0" smtClean="0"/>
              <a:t>The production process consists of the various steps and activities involved with the manufacture or assembly of finished goods and semi finished goods. </a:t>
            </a:r>
          </a:p>
          <a:p>
            <a:pPr marL="0" indent="0">
              <a:buFont typeface="Wingdings" panose="05000000000000000000" pitchFamily="2" charset="2"/>
              <a:buNone/>
              <a:defRPr/>
            </a:pPr>
            <a:endParaRPr lang="en-US" sz="2800" dirty="0" smtClean="0"/>
          </a:p>
          <a:p>
            <a:pPr>
              <a:defRPr/>
            </a:pPr>
            <a:r>
              <a:rPr lang="en-US" sz="2800" dirty="0" smtClean="0"/>
              <a:t>SAP divides production into multiple processes</a:t>
            </a:r>
          </a:p>
          <a:p>
            <a:pPr lvl="1">
              <a:defRPr/>
            </a:pPr>
            <a:r>
              <a:rPr lang="en-US" sz="2400" dirty="0" smtClean="0"/>
              <a:t>Production Planning</a:t>
            </a:r>
          </a:p>
          <a:p>
            <a:pPr lvl="1">
              <a:defRPr/>
            </a:pPr>
            <a:r>
              <a:rPr lang="en-US" sz="2400" dirty="0" smtClean="0"/>
              <a:t>Manufacturing Execution</a:t>
            </a:r>
          </a:p>
          <a:p>
            <a:pPr lvl="2">
              <a:defRPr/>
            </a:pPr>
            <a:r>
              <a:rPr lang="en-US" sz="2000" dirty="0" smtClean="0"/>
              <a:t>Discrete Manufacturing- products which are manufactured can be easily assembled and dis-assembled</a:t>
            </a:r>
          </a:p>
          <a:p>
            <a:pPr lvl="2">
              <a:defRPr/>
            </a:pPr>
            <a:r>
              <a:rPr lang="en-US" sz="2000" dirty="0" smtClean="0"/>
              <a:t>Repetitive Manufacturing- Produced repeatedly over an extended period</a:t>
            </a:r>
          </a:p>
          <a:p>
            <a:pPr marL="457200" lvl="1" indent="0">
              <a:buFontTx/>
              <a:buNone/>
              <a:defRPr/>
            </a:pPr>
            <a:endParaRPr lang="en-US" sz="2400" dirty="0" smtClean="0"/>
          </a:p>
          <a:p>
            <a:pPr lvl="1">
              <a:defRPr/>
            </a:pPr>
            <a:r>
              <a:rPr lang="en-US" sz="2400" dirty="0" smtClean="0"/>
              <a:t>Production – Process Industries</a:t>
            </a:r>
          </a:p>
          <a:p>
            <a:pPr lvl="2">
              <a:defRPr/>
            </a:pPr>
            <a:r>
              <a:rPr lang="en-US" sz="2000" dirty="0" smtClean="0"/>
              <a:t>is the production of goods that are typically produced in bulk quantities</a:t>
            </a:r>
          </a:p>
          <a:p>
            <a:pPr lvl="2">
              <a:defRPr/>
            </a:pPr>
            <a:r>
              <a:rPr lang="en-US" sz="2000" dirty="0" smtClean="0"/>
              <a:t>Design primarily for chemical, food and beverage industries along with batch-oriented electronics, paint. </a:t>
            </a:r>
          </a:p>
        </p:txBody>
      </p:sp>
    </p:spTree>
    <p:extLst>
      <p:ext uri="{BB962C8B-B14F-4D97-AF65-F5344CB8AC3E}">
        <p14:creationId xmlns:p14="http://schemas.microsoft.com/office/powerpoint/2010/main" val="41650809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dirty="0" smtClean="0"/>
              <a:t>Master Production Scheduling (MPS)</a:t>
            </a:r>
          </a:p>
        </p:txBody>
      </p:sp>
      <p:sp>
        <p:nvSpPr>
          <p:cNvPr id="74755" name="Rectangle 3"/>
          <p:cNvSpPr>
            <a:spLocks noGrp="1" noChangeArrowheads="1"/>
          </p:cNvSpPr>
          <p:nvPr>
            <p:ph type="body" idx="4294967295"/>
          </p:nvPr>
        </p:nvSpPr>
        <p:spPr>
          <a:xfrm>
            <a:off x="485775" y="1860084"/>
            <a:ext cx="8135938" cy="4857750"/>
          </a:xfrm>
          <a:noFill/>
        </p:spPr>
        <p:txBody>
          <a:bodyPr/>
          <a:lstStyle/>
          <a:p>
            <a:pPr>
              <a:tabLst>
                <a:tab pos="1971675" algn="l"/>
              </a:tabLst>
            </a:pPr>
            <a:r>
              <a:rPr lang="en-US" sz="2800" dirty="0" smtClean="0"/>
              <a:t>MPS allows a company to distinguish planning methods between materials that have a strong influence on profit or use critical resources and those that do not</a:t>
            </a:r>
          </a:p>
        </p:txBody>
      </p:sp>
    </p:spTree>
    <p:extLst>
      <p:ext uri="{BB962C8B-B14F-4D97-AF65-F5344CB8AC3E}">
        <p14:creationId xmlns:p14="http://schemas.microsoft.com/office/powerpoint/2010/main" val="508214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smtClean="0"/>
              <a:t>Material Requirement Planning (MRP)</a:t>
            </a:r>
          </a:p>
        </p:txBody>
      </p:sp>
      <p:sp>
        <p:nvSpPr>
          <p:cNvPr id="76803" name="Rectangle 3"/>
          <p:cNvSpPr>
            <a:spLocks noGrp="1" noChangeArrowheads="1"/>
          </p:cNvSpPr>
          <p:nvPr>
            <p:ph type="body" idx="4294967295"/>
          </p:nvPr>
        </p:nvSpPr>
        <p:spPr>
          <a:xfrm>
            <a:off x="485775" y="1417638"/>
            <a:ext cx="8135938" cy="4857750"/>
          </a:xfrm>
          <a:noFill/>
        </p:spPr>
        <p:txBody>
          <a:bodyPr/>
          <a:lstStyle/>
          <a:p>
            <a:pPr>
              <a:tabLst>
                <a:tab pos="1971675" algn="l"/>
              </a:tabLst>
            </a:pPr>
            <a:r>
              <a:rPr lang="en-US" sz="2400" dirty="0" smtClean="0"/>
              <a:t>In MRP, the system calculates the net requirements while considering available warehouse stock and scheduled receipts from purchasing and production</a:t>
            </a:r>
          </a:p>
          <a:p>
            <a:pPr>
              <a:tabLst>
                <a:tab pos="1971675" algn="l"/>
              </a:tabLst>
            </a:pPr>
            <a:r>
              <a:rPr lang="en-US" sz="2400" dirty="0" smtClean="0"/>
              <a:t>During MRP, all levels of the bill of material are planned</a:t>
            </a:r>
          </a:p>
          <a:p>
            <a:pPr>
              <a:tabLst>
                <a:tab pos="1971675" algn="l"/>
              </a:tabLst>
            </a:pPr>
            <a:r>
              <a:rPr lang="en-US" sz="2400" dirty="0" smtClean="0"/>
              <a:t>The output of MRP is a detailed production and/or purchasing plan</a:t>
            </a:r>
          </a:p>
          <a:p>
            <a:pPr>
              <a:tabLst>
                <a:tab pos="1971675" algn="l"/>
              </a:tabLst>
            </a:pPr>
            <a:r>
              <a:rPr lang="en-US" sz="2400" dirty="0" smtClean="0"/>
              <a:t>Detailed planning level</a:t>
            </a:r>
          </a:p>
          <a:p>
            <a:pPr lvl="1">
              <a:tabLst>
                <a:tab pos="1971675" algn="l"/>
              </a:tabLst>
            </a:pPr>
            <a:r>
              <a:rPr lang="en-US" sz="2000" dirty="0" smtClean="0"/>
              <a:t>Primary Functions </a:t>
            </a:r>
          </a:p>
          <a:p>
            <a:pPr lvl="1">
              <a:tabLst>
                <a:tab pos="1971675" algn="l"/>
              </a:tabLst>
            </a:pPr>
            <a:r>
              <a:rPr lang="en-US" sz="2000" dirty="0" smtClean="0"/>
              <a:t>Monitor inventory stocks</a:t>
            </a:r>
          </a:p>
          <a:p>
            <a:pPr lvl="1">
              <a:tabLst>
                <a:tab pos="1971675" algn="l"/>
              </a:tabLst>
            </a:pPr>
            <a:r>
              <a:rPr lang="en-US" sz="2000" dirty="0" smtClean="0"/>
              <a:t>Determine material needs</a:t>
            </a:r>
          </a:p>
          <a:p>
            <a:pPr lvl="2">
              <a:tabLst>
                <a:tab pos="1971675" algn="l"/>
              </a:tabLst>
            </a:pPr>
            <a:r>
              <a:rPr lang="en-US" sz="1800" dirty="0" smtClean="0"/>
              <a:t>Quantity</a:t>
            </a:r>
          </a:p>
          <a:p>
            <a:pPr lvl="2">
              <a:tabLst>
                <a:tab pos="1971675" algn="l"/>
              </a:tabLst>
            </a:pPr>
            <a:r>
              <a:rPr lang="en-US" sz="1800" dirty="0" smtClean="0"/>
              <a:t>Timing</a:t>
            </a:r>
          </a:p>
          <a:p>
            <a:pPr lvl="1">
              <a:tabLst>
                <a:tab pos="1971675" algn="l"/>
              </a:tabLst>
            </a:pPr>
            <a:r>
              <a:rPr lang="en-US" sz="2000" dirty="0" smtClean="0"/>
              <a:t>Generate purchase or production orders</a:t>
            </a:r>
          </a:p>
        </p:txBody>
      </p:sp>
    </p:spTree>
    <p:extLst>
      <p:ext uri="{BB962C8B-B14F-4D97-AF65-F5344CB8AC3E}">
        <p14:creationId xmlns:p14="http://schemas.microsoft.com/office/powerpoint/2010/main" val="3959269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smtClean="0"/>
              <a:t>Demand-Independent vs. Dependent </a:t>
            </a:r>
          </a:p>
        </p:txBody>
      </p:sp>
      <p:sp>
        <p:nvSpPr>
          <p:cNvPr id="78851" name="Rectangle 3"/>
          <p:cNvSpPr>
            <a:spLocks noGrp="1" noChangeArrowheads="1"/>
          </p:cNvSpPr>
          <p:nvPr>
            <p:ph type="body" idx="4294967295"/>
          </p:nvPr>
        </p:nvSpPr>
        <p:spPr>
          <a:xfrm>
            <a:off x="593538" y="2115578"/>
            <a:ext cx="8135938" cy="4857750"/>
          </a:xfrm>
          <a:noFill/>
        </p:spPr>
        <p:txBody>
          <a:bodyPr/>
          <a:lstStyle/>
          <a:p>
            <a:pPr>
              <a:tabLst>
                <a:tab pos="1971675" algn="l"/>
              </a:tabLst>
            </a:pPr>
            <a:r>
              <a:rPr lang="en-US" dirty="0" smtClean="0"/>
              <a:t>Independent Demand – Original source of the demand.</a:t>
            </a:r>
          </a:p>
          <a:p>
            <a:pPr>
              <a:tabLst>
                <a:tab pos="1971675" algn="l"/>
              </a:tabLst>
            </a:pPr>
            <a:r>
              <a:rPr lang="en-US" dirty="0" smtClean="0"/>
              <a:t>Dependent Demand – Source of demand resides at another level.</a:t>
            </a:r>
          </a:p>
        </p:txBody>
      </p:sp>
    </p:spTree>
    <p:extLst>
      <p:ext uri="{BB962C8B-B14F-4D97-AF65-F5344CB8AC3E}">
        <p14:creationId xmlns:p14="http://schemas.microsoft.com/office/powerpoint/2010/main" val="26066352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smtClean="0"/>
              <a:t>Material Requirement Planning (MRP)</a:t>
            </a:r>
          </a:p>
        </p:txBody>
      </p:sp>
      <p:sp>
        <p:nvSpPr>
          <p:cNvPr id="80899" name="Rectangle 3"/>
          <p:cNvSpPr>
            <a:spLocks noGrp="1" noChangeArrowheads="1"/>
          </p:cNvSpPr>
          <p:nvPr>
            <p:ph type="body" idx="4294967295"/>
          </p:nvPr>
        </p:nvSpPr>
        <p:spPr>
          <a:xfrm>
            <a:off x="485775" y="1900425"/>
            <a:ext cx="8135938" cy="4857750"/>
          </a:xfrm>
          <a:noFill/>
        </p:spPr>
        <p:txBody>
          <a:bodyPr/>
          <a:lstStyle/>
          <a:p>
            <a:pPr>
              <a:tabLst>
                <a:tab pos="1971675" algn="l"/>
              </a:tabLst>
            </a:pPr>
            <a:r>
              <a:rPr lang="en-US" sz="2800" dirty="0" smtClean="0"/>
              <a:t>MRP is used to ensure the availability of materials based on the need generated by MPS or the Demand Program</a:t>
            </a:r>
          </a:p>
          <a:p>
            <a:pPr lvl="1">
              <a:tabLst>
                <a:tab pos="1971675" algn="l"/>
              </a:tabLst>
            </a:pPr>
            <a:r>
              <a:rPr lang="en-US" sz="2400" dirty="0" smtClean="0"/>
              <a:t>5 Logical Steps</a:t>
            </a:r>
          </a:p>
          <a:p>
            <a:pPr lvl="2">
              <a:tabLst>
                <a:tab pos="1971675" algn="l"/>
              </a:tabLst>
            </a:pPr>
            <a:r>
              <a:rPr lang="en-US" sz="2000" dirty="0" smtClean="0"/>
              <a:t>Net Requirements Calculation</a:t>
            </a:r>
          </a:p>
          <a:p>
            <a:pPr lvl="2">
              <a:tabLst>
                <a:tab pos="1971675" algn="l"/>
              </a:tabLst>
            </a:pPr>
            <a:r>
              <a:rPr lang="en-US" sz="2000" dirty="0" smtClean="0"/>
              <a:t>Lot Size Calculation</a:t>
            </a:r>
          </a:p>
          <a:p>
            <a:pPr lvl="2">
              <a:tabLst>
                <a:tab pos="1971675" algn="l"/>
              </a:tabLst>
            </a:pPr>
            <a:r>
              <a:rPr lang="en-US" sz="2000" dirty="0" smtClean="0"/>
              <a:t>Procurement Type</a:t>
            </a:r>
          </a:p>
          <a:p>
            <a:pPr lvl="2">
              <a:tabLst>
                <a:tab pos="1971675" algn="l"/>
              </a:tabLst>
            </a:pPr>
            <a:r>
              <a:rPr lang="en-US" sz="2000" dirty="0" smtClean="0"/>
              <a:t>Scheduling</a:t>
            </a:r>
          </a:p>
          <a:p>
            <a:pPr lvl="2">
              <a:tabLst>
                <a:tab pos="1971675" algn="l"/>
              </a:tabLst>
            </a:pPr>
            <a:r>
              <a:rPr lang="en-US" sz="2000" dirty="0" smtClean="0"/>
              <a:t>BOM Explosion</a:t>
            </a:r>
          </a:p>
        </p:txBody>
      </p:sp>
    </p:spTree>
    <p:extLst>
      <p:ext uri="{BB962C8B-B14F-4D97-AF65-F5344CB8AC3E}">
        <p14:creationId xmlns:p14="http://schemas.microsoft.com/office/powerpoint/2010/main" val="2329999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smtClean="0"/>
              <a:t>Net Requirements</a:t>
            </a:r>
          </a:p>
        </p:txBody>
      </p:sp>
      <p:sp>
        <p:nvSpPr>
          <p:cNvPr id="82947" name="Rectangle 3"/>
          <p:cNvSpPr>
            <a:spLocks noChangeArrowheads="1"/>
          </p:cNvSpPr>
          <p:nvPr/>
        </p:nvSpPr>
        <p:spPr bwMode="auto">
          <a:xfrm>
            <a:off x="1295400" y="2057400"/>
            <a:ext cx="2590800" cy="838200"/>
          </a:xfrm>
          <a:prstGeom prst="rect">
            <a:avLst/>
          </a:prstGeom>
          <a:solidFill>
            <a:srgbClr val="666666"/>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FFFFFF"/>
                </a:solidFill>
              </a:rPr>
              <a:t>Procurement </a:t>
            </a:r>
          </a:p>
          <a:p>
            <a:pPr algn="ctr">
              <a:spcBef>
                <a:spcPct val="0"/>
              </a:spcBef>
              <a:buFontTx/>
              <a:buNone/>
            </a:pPr>
            <a:r>
              <a:rPr lang="en-US">
                <a:solidFill>
                  <a:srgbClr val="FFFFFF"/>
                </a:solidFill>
              </a:rPr>
              <a:t>Proposal</a:t>
            </a:r>
          </a:p>
        </p:txBody>
      </p:sp>
      <p:sp>
        <p:nvSpPr>
          <p:cNvPr id="82948" name="Rectangle 4"/>
          <p:cNvSpPr>
            <a:spLocks noChangeArrowheads="1"/>
          </p:cNvSpPr>
          <p:nvPr/>
        </p:nvSpPr>
        <p:spPr bwMode="auto">
          <a:xfrm>
            <a:off x="1295400" y="2895600"/>
            <a:ext cx="2590800" cy="533400"/>
          </a:xfrm>
          <a:prstGeom prst="rect">
            <a:avLst/>
          </a:prstGeom>
          <a:solidFill>
            <a:schemeClr val="accent1"/>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Firmed Receipts</a:t>
            </a:r>
          </a:p>
        </p:txBody>
      </p:sp>
      <p:sp>
        <p:nvSpPr>
          <p:cNvPr id="82949" name="Rectangle 5"/>
          <p:cNvSpPr>
            <a:spLocks noChangeArrowheads="1"/>
          </p:cNvSpPr>
          <p:nvPr/>
        </p:nvSpPr>
        <p:spPr bwMode="auto">
          <a:xfrm>
            <a:off x="1295400" y="3429000"/>
            <a:ext cx="2590800" cy="1371600"/>
          </a:xfrm>
          <a:prstGeom prst="rect">
            <a:avLst/>
          </a:prstGeom>
          <a:solidFill>
            <a:schemeClr val="accent1"/>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Firmed Orders </a:t>
            </a:r>
          </a:p>
          <a:p>
            <a:pPr algn="ctr">
              <a:spcBef>
                <a:spcPct val="0"/>
              </a:spcBef>
              <a:buFontTx/>
              <a:buNone/>
            </a:pPr>
            <a:r>
              <a:rPr lang="en-US">
                <a:solidFill>
                  <a:srgbClr val="000000"/>
                </a:solidFill>
              </a:rPr>
              <a:t>or Purchase </a:t>
            </a:r>
          </a:p>
          <a:p>
            <a:pPr algn="ctr">
              <a:spcBef>
                <a:spcPct val="0"/>
              </a:spcBef>
              <a:buFontTx/>
              <a:buNone/>
            </a:pPr>
            <a:r>
              <a:rPr lang="en-US">
                <a:solidFill>
                  <a:srgbClr val="000000"/>
                </a:solidFill>
              </a:rPr>
              <a:t>Requisitions</a:t>
            </a:r>
          </a:p>
        </p:txBody>
      </p:sp>
      <p:sp>
        <p:nvSpPr>
          <p:cNvPr id="82950" name="Rectangle 6"/>
          <p:cNvSpPr>
            <a:spLocks noChangeArrowheads="1"/>
          </p:cNvSpPr>
          <p:nvPr/>
        </p:nvSpPr>
        <p:spPr bwMode="auto">
          <a:xfrm>
            <a:off x="5257800" y="2057400"/>
            <a:ext cx="2590800" cy="32004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Requirements – </a:t>
            </a:r>
          </a:p>
          <a:p>
            <a:pPr algn="ctr">
              <a:spcBef>
                <a:spcPct val="0"/>
              </a:spcBef>
              <a:buFontTx/>
              <a:buNone/>
            </a:pPr>
            <a:r>
              <a:rPr lang="en-US">
                <a:solidFill>
                  <a:srgbClr val="000000"/>
                </a:solidFill>
              </a:rPr>
              <a:t>Planned Ind. Req.,</a:t>
            </a:r>
          </a:p>
          <a:p>
            <a:pPr algn="ctr">
              <a:spcBef>
                <a:spcPct val="0"/>
              </a:spcBef>
              <a:buFontTx/>
              <a:buNone/>
            </a:pPr>
            <a:r>
              <a:rPr lang="en-US">
                <a:solidFill>
                  <a:srgbClr val="000000"/>
                </a:solidFill>
              </a:rPr>
              <a:t> Reservations</a:t>
            </a:r>
          </a:p>
          <a:p>
            <a:pPr algn="ctr">
              <a:spcBef>
                <a:spcPct val="0"/>
              </a:spcBef>
              <a:buFontTx/>
              <a:buNone/>
            </a:pPr>
            <a:r>
              <a:rPr lang="en-US">
                <a:solidFill>
                  <a:srgbClr val="000000"/>
                </a:solidFill>
              </a:rPr>
              <a:t>Sales Orders, </a:t>
            </a:r>
          </a:p>
          <a:p>
            <a:pPr algn="ctr">
              <a:spcBef>
                <a:spcPct val="0"/>
              </a:spcBef>
              <a:buFontTx/>
              <a:buNone/>
            </a:pPr>
            <a:r>
              <a:rPr lang="en-US">
                <a:solidFill>
                  <a:srgbClr val="000000"/>
                </a:solidFill>
              </a:rPr>
              <a:t>Etc.</a:t>
            </a:r>
          </a:p>
        </p:txBody>
      </p:sp>
      <p:sp>
        <p:nvSpPr>
          <p:cNvPr id="82951" name="Rectangle 7"/>
          <p:cNvSpPr>
            <a:spLocks noChangeArrowheads="1"/>
          </p:cNvSpPr>
          <p:nvPr/>
        </p:nvSpPr>
        <p:spPr bwMode="auto">
          <a:xfrm>
            <a:off x="1295400" y="4800600"/>
            <a:ext cx="2590800" cy="990600"/>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Stock</a:t>
            </a:r>
          </a:p>
        </p:txBody>
      </p:sp>
      <p:sp>
        <p:nvSpPr>
          <p:cNvPr id="82952" name="Rectangle 8"/>
          <p:cNvSpPr>
            <a:spLocks noChangeArrowheads="1"/>
          </p:cNvSpPr>
          <p:nvPr/>
        </p:nvSpPr>
        <p:spPr bwMode="auto">
          <a:xfrm>
            <a:off x="5257800" y="5257800"/>
            <a:ext cx="2590800" cy="533400"/>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a:solidFill>
                  <a:srgbClr val="000000"/>
                </a:solidFill>
              </a:rPr>
              <a:t>Safety Stock</a:t>
            </a:r>
          </a:p>
        </p:txBody>
      </p:sp>
      <p:sp>
        <p:nvSpPr>
          <p:cNvPr id="82953" name="AutoShape 9"/>
          <p:cNvSpPr>
            <a:spLocks noChangeArrowheads="1"/>
          </p:cNvSpPr>
          <p:nvPr/>
        </p:nvSpPr>
        <p:spPr bwMode="auto">
          <a:xfrm>
            <a:off x="3581400" y="2209800"/>
            <a:ext cx="1600200" cy="609600"/>
          </a:xfrm>
          <a:prstGeom prst="leftArrow">
            <a:avLst>
              <a:gd name="adj1" fmla="val 50000"/>
              <a:gd name="adj2" fmla="val 65625"/>
            </a:avLst>
          </a:prstGeom>
          <a:solidFill>
            <a:srgbClr val="FFFFFF"/>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Shortage</a:t>
            </a:r>
          </a:p>
        </p:txBody>
      </p:sp>
    </p:spTree>
    <p:extLst>
      <p:ext uri="{BB962C8B-B14F-4D97-AF65-F5344CB8AC3E}">
        <p14:creationId xmlns:p14="http://schemas.microsoft.com/office/powerpoint/2010/main" val="2986821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p:txBody>
          <a:bodyPr/>
          <a:lstStyle/>
          <a:p>
            <a:r>
              <a:rPr lang="en-US" smtClean="0"/>
              <a:t>Lot sizing</a:t>
            </a:r>
          </a:p>
        </p:txBody>
      </p:sp>
      <p:sp>
        <p:nvSpPr>
          <p:cNvPr id="8499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Static</a:t>
            </a:r>
          </a:p>
          <a:p>
            <a:pPr lvl="1">
              <a:tabLst>
                <a:tab pos="1971675" algn="l"/>
              </a:tabLst>
            </a:pPr>
            <a:r>
              <a:rPr lang="en-US" smtClean="0"/>
              <a:t>Based on fixed values in the Material Master</a:t>
            </a:r>
          </a:p>
          <a:p>
            <a:pPr>
              <a:tabLst>
                <a:tab pos="1971675" algn="l"/>
              </a:tabLst>
            </a:pPr>
            <a:r>
              <a:rPr lang="en-US" smtClean="0"/>
              <a:t>Periodic</a:t>
            </a:r>
          </a:p>
          <a:p>
            <a:pPr lvl="1">
              <a:tabLst>
                <a:tab pos="1971675" algn="l"/>
              </a:tabLst>
            </a:pPr>
            <a:r>
              <a:rPr lang="en-US" smtClean="0"/>
              <a:t>Groups net requirements together from multiple periods</a:t>
            </a:r>
          </a:p>
          <a:p>
            <a:pPr>
              <a:tabLst>
                <a:tab pos="1971675" algn="l"/>
              </a:tabLst>
            </a:pPr>
            <a:r>
              <a:rPr lang="en-US" smtClean="0"/>
              <a:t>Optimum</a:t>
            </a:r>
          </a:p>
          <a:p>
            <a:pPr lvl="1">
              <a:tabLst>
                <a:tab pos="1971675" algn="l"/>
              </a:tabLst>
            </a:pPr>
            <a:r>
              <a:rPr lang="en-US" smtClean="0"/>
              <a:t>Calculates the optimum lot size for a several periods of net requirements</a:t>
            </a:r>
          </a:p>
        </p:txBody>
      </p:sp>
    </p:spTree>
    <p:extLst>
      <p:ext uri="{BB962C8B-B14F-4D97-AF65-F5344CB8AC3E}">
        <p14:creationId xmlns:p14="http://schemas.microsoft.com/office/powerpoint/2010/main" val="2771989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a:lstStyle/>
          <a:p>
            <a:r>
              <a:rPr lang="en-US" smtClean="0"/>
              <a:t>Procurement Type</a:t>
            </a:r>
          </a:p>
        </p:txBody>
      </p:sp>
      <p:sp>
        <p:nvSpPr>
          <p:cNvPr id="8704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External Procurement</a:t>
            </a:r>
          </a:p>
          <a:p>
            <a:pPr lvl="1">
              <a:tabLst>
                <a:tab pos="1971675" algn="l"/>
              </a:tabLst>
            </a:pPr>
            <a:r>
              <a:rPr lang="en-US" smtClean="0"/>
              <a:t>Purchase Requisition</a:t>
            </a:r>
          </a:p>
          <a:p>
            <a:pPr lvl="1">
              <a:tabLst>
                <a:tab pos="1971675" algn="l"/>
              </a:tabLst>
            </a:pPr>
            <a:r>
              <a:rPr lang="en-US" smtClean="0"/>
              <a:t>Purchase Order</a:t>
            </a:r>
          </a:p>
          <a:p>
            <a:pPr lvl="1">
              <a:tabLst>
                <a:tab pos="1971675" algn="l"/>
              </a:tabLst>
            </a:pPr>
            <a:r>
              <a:rPr lang="en-US" smtClean="0"/>
              <a:t>Schedule Line</a:t>
            </a:r>
          </a:p>
          <a:p>
            <a:pPr>
              <a:tabLst>
                <a:tab pos="1971675" algn="l"/>
              </a:tabLst>
            </a:pPr>
            <a:r>
              <a:rPr lang="en-US" smtClean="0"/>
              <a:t>Internal Procurement</a:t>
            </a:r>
          </a:p>
          <a:p>
            <a:pPr lvl="1">
              <a:tabLst>
                <a:tab pos="1971675" algn="l"/>
              </a:tabLst>
            </a:pPr>
            <a:r>
              <a:rPr lang="en-US" smtClean="0"/>
              <a:t>Planned Order</a:t>
            </a:r>
          </a:p>
          <a:p>
            <a:pPr lvl="1">
              <a:tabLst>
                <a:tab pos="1971675" algn="l"/>
              </a:tabLst>
            </a:pPr>
            <a:r>
              <a:rPr lang="en-US" smtClean="0"/>
              <a:t>Production Order</a:t>
            </a:r>
          </a:p>
          <a:p>
            <a:pPr lvl="1">
              <a:tabLst>
                <a:tab pos="1971675" algn="l"/>
              </a:tabLst>
            </a:pPr>
            <a:r>
              <a:rPr lang="en-US" smtClean="0"/>
              <a:t>Process Order</a:t>
            </a:r>
          </a:p>
        </p:txBody>
      </p:sp>
    </p:spTree>
    <p:extLst>
      <p:ext uri="{BB962C8B-B14F-4D97-AF65-F5344CB8AC3E}">
        <p14:creationId xmlns:p14="http://schemas.microsoft.com/office/powerpoint/2010/main" val="581394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p:txBody>
          <a:bodyPr/>
          <a:lstStyle/>
          <a:p>
            <a:r>
              <a:rPr lang="en-US" smtClean="0"/>
              <a:t>Multi-Level Scheduling</a:t>
            </a:r>
          </a:p>
        </p:txBody>
      </p:sp>
      <p:sp>
        <p:nvSpPr>
          <p:cNvPr id="89091" name="Line 3"/>
          <p:cNvSpPr>
            <a:spLocks noChangeShapeType="1"/>
          </p:cNvSpPr>
          <p:nvPr/>
        </p:nvSpPr>
        <p:spPr bwMode="auto">
          <a:xfrm>
            <a:off x="684213" y="1857375"/>
            <a:ext cx="0" cy="41148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092" name="Line 4"/>
          <p:cNvSpPr>
            <a:spLocks noChangeShapeType="1"/>
          </p:cNvSpPr>
          <p:nvPr/>
        </p:nvSpPr>
        <p:spPr bwMode="auto">
          <a:xfrm>
            <a:off x="684213" y="5972175"/>
            <a:ext cx="77724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093" name="Text Box 5"/>
          <p:cNvSpPr txBox="1">
            <a:spLocks noChangeArrowheads="1"/>
          </p:cNvSpPr>
          <p:nvPr/>
        </p:nvSpPr>
        <p:spPr bwMode="auto">
          <a:xfrm>
            <a:off x="6170613" y="5972175"/>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Time</a:t>
            </a:r>
          </a:p>
        </p:txBody>
      </p:sp>
      <p:sp>
        <p:nvSpPr>
          <p:cNvPr id="89094" name="Rectangle 6"/>
          <p:cNvSpPr>
            <a:spLocks noChangeArrowheads="1"/>
          </p:cNvSpPr>
          <p:nvPr/>
        </p:nvSpPr>
        <p:spPr bwMode="auto">
          <a:xfrm>
            <a:off x="5561013" y="2466975"/>
            <a:ext cx="21336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Finished Product</a:t>
            </a:r>
          </a:p>
        </p:txBody>
      </p:sp>
      <p:sp>
        <p:nvSpPr>
          <p:cNvPr id="89095" name="Rectangle 7"/>
          <p:cNvSpPr>
            <a:spLocks noChangeArrowheads="1"/>
          </p:cNvSpPr>
          <p:nvPr/>
        </p:nvSpPr>
        <p:spPr bwMode="auto">
          <a:xfrm>
            <a:off x="3427413" y="3228975"/>
            <a:ext cx="21336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Assembly 1</a:t>
            </a:r>
          </a:p>
        </p:txBody>
      </p:sp>
      <p:sp>
        <p:nvSpPr>
          <p:cNvPr id="89096" name="Rectangle 8"/>
          <p:cNvSpPr>
            <a:spLocks noChangeArrowheads="1"/>
          </p:cNvSpPr>
          <p:nvPr/>
        </p:nvSpPr>
        <p:spPr bwMode="auto">
          <a:xfrm>
            <a:off x="3198813" y="3609975"/>
            <a:ext cx="23622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Semi-Finished Good</a:t>
            </a:r>
          </a:p>
        </p:txBody>
      </p:sp>
      <p:sp>
        <p:nvSpPr>
          <p:cNvPr id="89097" name="Rectangle 9"/>
          <p:cNvSpPr>
            <a:spLocks noChangeArrowheads="1"/>
          </p:cNvSpPr>
          <p:nvPr/>
        </p:nvSpPr>
        <p:spPr bwMode="auto">
          <a:xfrm>
            <a:off x="1065213" y="4295775"/>
            <a:ext cx="21336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Raw Material</a:t>
            </a:r>
          </a:p>
        </p:txBody>
      </p:sp>
      <p:sp>
        <p:nvSpPr>
          <p:cNvPr id="89098" name="Rectangle 10"/>
          <p:cNvSpPr>
            <a:spLocks noChangeArrowheads="1"/>
          </p:cNvSpPr>
          <p:nvPr/>
        </p:nvSpPr>
        <p:spPr bwMode="auto">
          <a:xfrm>
            <a:off x="1065213" y="4752975"/>
            <a:ext cx="21336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t>Component</a:t>
            </a:r>
          </a:p>
        </p:txBody>
      </p:sp>
      <p:sp>
        <p:nvSpPr>
          <p:cNvPr id="89099" name="Line 11"/>
          <p:cNvSpPr>
            <a:spLocks noChangeShapeType="1"/>
          </p:cNvSpPr>
          <p:nvPr/>
        </p:nvSpPr>
        <p:spPr bwMode="auto">
          <a:xfrm>
            <a:off x="5561013" y="2466975"/>
            <a:ext cx="0" cy="762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0" name="Line 12"/>
          <p:cNvSpPr>
            <a:spLocks noChangeShapeType="1"/>
          </p:cNvSpPr>
          <p:nvPr/>
        </p:nvSpPr>
        <p:spPr bwMode="auto">
          <a:xfrm>
            <a:off x="3198813" y="3609975"/>
            <a:ext cx="0" cy="685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1" name="Line 13"/>
          <p:cNvSpPr>
            <a:spLocks noChangeShapeType="1"/>
          </p:cNvSpPr>
          <p:nvPr/>
        </p:nvSpPr>
        <p:spPr bwMode="auto">
          <a:xfrm>
            <a:off x="912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2" name="Line 14"/>
          <p:cNvSpPr>
            <a:spLocks noChangeShapeType="1"/>
          </p:cNvSpPr>
          <p:nvPr/>
        </p:nvSpPr>
        <p:spPr bwMode="auto">
          <a:xfrm>
            <a:off x="1293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3" name="Line 15"/>
          <p:cNvSpPr>
            <a:spLocks noChangeShapeType="1"/>
          </p:cNvSpPr>
          <p:nvPr/>
        </p:nvSpPr>
        <p:spPr bwMode="auto">
          <a:xfrm>
            <a:off x="1751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4" name="Line 16"/>
          <p:cNvSpPr>
            <a:spLocks noChangeShapeType="1"/>
          </p:cNvSpPr>
          <p:nvPr/>
        </p:nvSpPr>
        <p:spPr bwMode="auto">
          <a:xfrm>
            <a:off x="2208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5" name="Line 17"/>
          <p:cNvSpPr>
            <a:spLocks noChangeShapeType="1"/>
          </p:cNvSpPr>
          <p:nvPr/>
        </p:nvSpPr>
        <p:spPr bwMode="auto">
          <a:xfrm>
            <a:off x="2665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6" name="Line 18"/>
          <p:cNvSpPr>
            <a:spLocks noChangeShapeType="1"/>
          </p:cNvSpPr>
          <p:nvPr/>
        </p:nvSpPr>
        <p:spPr bwMode="auto">
          <a:xfrm>
            <a:off x="3122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7" name="Line 19"/>
          <p:cNvSpPr>
            <a:spLocks noChangeShapeType="1"/>
          </p:cNvSpPr>
          <p:nvPr/>
        </p:nvSpPr>
        <p:spPr bwMode="auto">
          <a:xfrm>
            <a:off x="3579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8" name="Line 20"/>
          <p:cNvSpPr>
            <a:spLocks noChangeShapeType="1"/>
          </p:cNvSpPr>
          <p:nvPr/>
        </p:nvSpPr>
        <p:spPr bwMode="auto">
          <a:xfrm>
            <a:off x="4037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09" name="Line 21"/>
          <p:cNvSpPr>
            <a:spLocks noChangeShapeType="1"/>
          </p:cNvSpPr>
          <p:nvPr/>
        </p:nvSpPr>
        <p:spPr bwMode="auto">
          <a:xfrm>
            <a:off x="4494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0" name="Line 22"/>
          <p:cNvSpPr>
            <a:spLocks noChangeShapeType="1"/>
          </p:cNvSpPr>
          <p:nvPr/>
        </p:nvSpPr>
        <p:spPr bwMode="auto">
          <a:xfrm>
            <a:off x="63230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1" name="Line 23"/>
          <p:cNvSpPr>
            <a:spLocks noChangeShapeType="1"/>
          </p:cNvSpPr>
          <p:nvPr/>
        </p:nvSpPr>
        <p:spPr bwMode="auto">
          <a:xfrm>
            <a:off x="67802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2" name="Line 24"/>
          <p:cNvSpPr>
            <a:spLocks noChangeShapeType="1"/>
          </p:cNvSpPr>
          <p:nvPr/>
        </p:nvSpPr>
        <p:spPr bwMode="auto">
          <a:xfrm>
            <a:off x="7237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3" name="Line 25"/>
          <p:cNvSpPr>
            <a:spLocks noChangeShapeType="1"/>
          </p:cNvSpPr>
          <p:nvPr/>
        </p:nvSpPr>
        <p:spPr bwMode="auto">
          <a:xfrm>
            <a:off x="7694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4" name="Line 26"/>
          <p:cNvSpPr>
            <a:spLocks noChangeShapeType="1"/>
          </p:cNvSpPr>
          <p:nvPr/>
        </p:nvSpPr>
        <p:spPr bwMode="auto">
          <a:xfrm>
            <a:off x="49514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5" name="Line 27"/>
          <p:cNvSpPr>
            <a:spLocks noChangeShapeType="1"/>
          </p:cNvSpPr>
          <p:nvPr/>
        </p:nvSpPr>
        <p:spPr bwMode="auto">
          <a:xfrm>
            <a:off x="54086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6" name="Line 28"/>
          <p:cNvSpPr>
            <a:spLocks noChangeShapeType="1"/>
          </p:cNvSpPr>
          <p:nvPr/>
        </p:nvSpPr>
        <p:spPr bwMode="auto">
          <a:xfrm>
            <a:off x="5865813" y="5819775"/>
            <a:ext cx="0" cy="228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89117" name="Rectangle 29"/>
          <p:cNvSpPr>
            <a:spLocks noChangeArrowheads="1"/>
          </p:cNvSpPr>
          <p:nvPr/>
        </p:nvSpPr>
        <p:spPr bwMode="auto">
          <a:xfrm>
            <a:off x="1370013" y="1476375"/>
            <a:ext cx="685800" cy="304800"/>
          </a:xfrm>
          <a:prstGeom prst="rect">
            <a:avLst/>
          </a:prstGeom>
          <a:solidFill>
            <a:schemeClr val="accent1"/>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18" name="AutoShape 30"/>
          <p:cNvSpPr>
            <a:spLocks noChangeArrowheads="1"/>
          </p:cNvSpPr>
          <p:nvPr/>
        </p:nvSpPr>
        <p:spPr bwMode="auto">
          <a:xfrm>
            <a:off x="7237413" y="1781175"/>
            <a:ext cx="990600" cy="685800"/>
          </a:xfrm>
          <a:prstGeom prst="downArrow">
            <a:avLst>
              <a:gd name="adj1" fmla="val 50000"/>
              <a:gd name="adj2" fmla="val 25000"/>
            </a:avLst>
          </a:prstGeom>
          <a:solidFill>
            <a:srgbClr val="B2E6B2"/>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19" name="Text Box 31"/>
          <p:cNvSpPr txBox="1">
            <a:spLocks noChangeArrowheads="1"/>
          </p:cNvSpPr>
          <p:nvPr/>
        </p:nvSpPr>
        <p:spPr bwMode="auto">
          <a:xfrm>
            <a:off x="7008813" y="1323975"/>
            <a:ext cx="152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400"/>
              <a:t>Requirements</a:t>
            </a:r>
          </a:p>
          <a:p>
            <a:pPr algn="ctr">
              <a:spcBef>
                <a:spcPct val="0"/>
              </a:spcBef>
              <a:buFontTx/>
              <a:buNone/>
            </a:pPr>
            <a:r>
              <a:rPr lang="en-US" sz="1400"/>
              <a:t>Date</a:t>
            </a:r>
          </a:p>
        </p:txBody>
      </p:sp>
      <p:sp>
        <p:nvSpPr>
          <p:cNvPr id="89120" name="Rectangle 32"/>
          <p:cNvSpPr>
            <a:spLocks noChangeArrowheads="1"/>
          </p:cNvSpPr>
          <p:nvPr/>
        </p:nvSpPr>
        <p:spPr bwMode="auto">
          <a:xfrm>
            <a:off x="1370013" y="1857375"/>
            <a:ext cx="685800" cy="304800"/>
          </a:xfrm>
          <a:prstGeom prst="rect">
            <a:avLst/>
          </a:prstGeom>
          <a:solidFill>
            <a:srgbClr val="DBB40D"/>
          </a:solidFill>
          <a:ln w="25400" algn="ctr">
            <a:solidFill>
              <a:schemeClr val="tx1"/>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89121" name="Text Box 33"/>
          <p:cNvSpPr txBox="1">
            <a:spLocks noChangeArrowheads="1"/>
          </p:cNvSpPr>
          <p:nvPr/>
        </p:nvSpPr>
        <p:spPr bwMode="auto">
          <a:xfrm>
            <a:off x="2055813" y="1476375"/>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sz="1600"/>
              <a:t>Planned Order</a:t>
            </a:r>
          </a:p>
        </p:txBody>
      </p:sp>
      <p:sp>
        <p:nvSpPr>
          <p:cNvPr id="89122" name="Text Box 34"/>
          <p:cNvSpPr txBox="1">
            <a:spLocks noChangeArrowheads="1"/>
          </p:cNvSpPr>
          <p:nvPr/>
        </p:nvSpPr>
        <p:spPr bwMode="auto">
          <a:xfrm>
            <a:off x="2055813" y="1857375"/>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buFontTx/>
              <a:buNone/>
            </a:pPr>
            <a:r>
              <a:rPr lang="en-US" sz="1600"/>
              <a:t>Purchase Requisition</a:t>
            </a:r>
          </a:p>
        </p:txBody>
      </p:sp>
    </p:spTree>
    <p:extLst>
      <p:ext uri="{BB962C8B-B14F-4D97-AF65-F5344CB8AC3E}">
        <p14:creationId xmlns:p14="http://schemas.microsoft.com/office/powerpoint/2010/main" val="1903094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p:txBody>
          <a:bodyPr/>
          <a:lstStyle/>
          <a:p>
            <a:r>
              <a:rPr lang="en-US" smtClean="0"/>
              <a:t>MRP vs. Consumption-Based </a:t>
            </a:r>
          </a:p>
        </p:txBody>
      </p:sp>
      <p:sp>
        <p:nvSpPr>
          <p:cNvPr id="91139" name="Rectangle 3"/>
          <p:cNvSpPr>
            <a:spLocks noGrp="1" noChangeArrowheads="1"/>
          </p:cNvSpPr>
          <p:nvPr>
            <p:ph type="body" idx="4294967295"/>
          </p:nvPr>
        </p:nvSpPr>
        <p:spPr>
          <a:xfrm>
            <a:off x="539750" y="1268413"/>
            <a:ext cx="8135938" cy="4857750"/>
          </a:xfrm>
          <a:noFill/>
        </p:spPr>
        <p:txBody>
          <a:bodyPr/>
          <a:lstStyle/>
          <a:p>
            <a:pPr algn="just">
              <a:tabLst>
                <a:tab pos="1971675" algn="l"/>
              </a:tabLst>
            </a:pPr>
            <a:r>
              <a:rPr lang="en-US" sz="2400" dirty="0" smtClean="0"/>
              <a:t>Whether or not a material is planned using MRP or Consumption Based is determined by the MRP Type on the MRP1 screen of the Material Master</a:t>
            </a:r>
          </a:p>
        </p:txBody>
      </p:sp>
      <p:sp>
        <p:nvSpPr>
          <p:cNvPr id="91140" name="Text Box 5"/>
          <p:cNvSpPr txBox="1">
            <a:spLocks noChangeArrowheads="1"/>
          </p:cNvSpPr>
          <p:nvPr/>
        </p:nvSpPr>
        <p:spPr bwMode="auto">
          <a:xfrm>
            <a:off x="914400" y="3055938"/>
            <a:ext cx="3352800" cy="482600"/>
          </a:xfrm>
          <a:prstGeom prst="rect">
            <a:avLst/>
          </a:prstGeom>
          <a:solidFill>
            <a:srgbClr val="999999"/>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MRP</a:t>
            </a:r>
          </a:p>
        </p:txBody>
      </p:sp>
      <p:sp>
        <p:nvSpPr>
          <p:cNvPr id="91141" name="Text Box 6"/>
          <p:cNvSpPr txBox="1">
            <a:spLocks noChangeArrowheads="1"/>
          </p:cNvSpPr>
          <p:nvPr/>
        </p:nvSpPr>
        <p:spPr bwMode="auto">
          <a:xfrm>
            <a:off x="4711700" y="3675063"/>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VB – Reorder-Point</a:t>
            </a:r>
          </a:p>
        </p:txBody>
      </p:sp>
      <p:sp>
        <p:nvSpPr>
          <p:cNvPr id="91142" name="Text Box 7"/>
          <p:cNvSpPr txBox="1">
            <a:spLocks noChangeArrowheads="1"/>
          </p:cNvSpPr>
          <p:nvPr/>
        </p:nvSpPr>
        <p:spPr bwMode="auto">
          <a:xfrm>
            <a:off x="4711700" y="3048000"/>
            <a:ext cx="3365500" cy="482600"/>
          </a:xfrm>
          <a:prstGeom prst="rect">
            <a:avLst/>
          </a:prstGeom>
          <a:solidFill>
            <a:srgbClr val="999999"/>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Consumption Based</a:t>
            </a:r>
          </a:p>
        </p:txBody>
      </p:sp>
      <p:sp>
        <p:nvSpPr>
          <p:cNvPr id="91143" name="Text Box 8"/>
          <p:cNvSpPr txBox="1">
            <a:spLocks noChangeArrowheads="1"/>
          </p:cNvSpPr>
          <p:nvPr/>
        </p:nvSpPr>
        <p:spPr bwMode="auto">
          <a:xfrm>
            <a:off x="4711700" y="4208463"/>
            <a:ext cx="3349625"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VV – Forecast Based</a:t>
            </a:r>
          </a:p>
        </p:txBody>
      </p:sp>
      <p:sp>
        <p:nvSpPr>
          <p:cNvPr id="91144" name="Text Box 9"/>
          <p:cNvSpPr txBox="1">
            <a:spLocks noChangeArrowheads="1"/>
          </p:cNvSpPr>
          <p:nvPr/>
        </p:nvSpPr>
        <p:spPr bwMode="auto">
          <a:xfrm>
            <a:off x="4711700" y="4741863"/>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RP – Replenishment</a:t>
            </a:r>
          </a:p>
        </p:txBody>
      </p:sp>
      <p:sp>
        <p:nvSpPr>
          <p:cNvPr id="91145" name="Text Box 10"/>
          <p:cNvSpPr txBox="1">
            <a:spLocks noChangeArrowheads="1"/>
          </p:cNvSpPr>
          <p:nvPr/>
        </p:nvSpPr>
        <p:spPr bwMode="auto">
          <a:xfrm>
            <a:off x="914400" y="3733800"/>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PD – MRP</a:t>
            </a:r>
          </a:p>
        </p:txBody>
      </p:sp>
      <p:sp>
        <p:nvSpPr>
          <p:cNvPr id="91146" name="Text Box 11"/>
          <p:cNvSpPr txBox="1">
            <a:spLocks noChangeArrowheads="1"/>
          </p:cNvSpPr>
          <p:nvPr/>
        </p:nvSpPr>
        <p:spPr bwMode="auto">
          <a:xfrm>
            <a:off x="914400" y="4267200"/>
            <a:ext cx="3352800" cy="482600"/>
          </a:xfrm>
          <a:prstGeom prst="rect">
            <a:avLst/>
          </a:prstGeom>
          <a:solidFill>
            <a:schemeClr val="accent1"/>
          </a:solidFill>
          <a:ln w="2540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400">
                <a:solidFill>
                  <a:srgbClr val="000000"/>
                </a:solidFill>
              </a:rPr>
              <a:t>VSD – Seasonal MRP</a:t>
            </a:r>
          </a:p>
        </p:txBody>
      </p:sp>
    </p:spTree>
    <p:extLst>
      <p:ext uri="{BB962C8B-B14F-4D97-AF65-F5344CB8AC3E}">
        <p14:creationId xmlns:p14="http://schemas.microsoft.com/office/powerpoint/2010/main" val="27652712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p:txBody>
          <a:bodyPr/>
          <a:lstStyle/>
          <a:p>
            <a:r>
              <a:rPr lang="en-US" smtClean="0"/>
              <a:t>Consumption-Based </a:t>
            </a:r>
          </a:p>
        </p:txBody>
      </p:sp>
      <p:sp>
        <p:nvSpPr>
          <p:cNvPr id="93187" name="Line 4"/>
          <p:cNvSpPr>
            <a:spLocks noChangeShapeType="1"/>
          </p:cNvSpPr>
          <p:nvPr/>
        </p:nvSpPr>
        <p:spPr bwMode="auto">
          <a:xfrm>
            <a:off x="908050" y="5410200"/>
            <a:ext cx="73914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88" name="Line 5"/>
          <p:cNvSpPr>
            <a:spLocks noChangeShapeType="1"/>
          </p:cNvSpPr>
          <p:nvPr/>
        </p:nvSpPr>
        <p:spPr bwMode="auto">
          <a:xfrm flipV="1">
            <a:off x="908050" y="1524000"/>
            <a:ext cx="0" cy="3886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89" name="Line 6"/>
          <p:cNvSpPr>
            <a:spLocks noChangeShapeType="1"/>
          </p:cNvSpPr>
          <p:nvPr/>
        </p:nvSpPr>
        <p:spPr bwMode="auto">
          <a:xfrm>
            <a:off x="908050" y="4800600"/>
            <a:ext cx="7391400" cy="0"/>
          </a:xfrm>
          <a:prstGeom prst="line">
            <a:avLst/>
          </a:prstGeom>
          <a:noFill/>
          <a:ln w="25400">
            <a:solidFill>
              <a:srgbClr val="DBB40D"/>
            </a:solidFill>
            <a:prstDash val="dash"/>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0" name="Line 7"/>
          <p:cNvSpPr>
            <a:spLocks noChangeShapeType="1"/>
          </p:cNvSpPr>
          <p:nvPr/>
        </p:nvSpPr>
        <p:spPr bwMode="auto">
          <a:xfrm>
            <a:off x="908050" y="3429000"/>
            <a:ext cx="6705600" cy="0"/>
          </a:xfrm>
          <a:prstGeom prst="line">
            <a:avLst/>
          </a:prstGeom>
          <a:noFill/>
          <a:ln w="25400">
            <a:solidFill>
              <a:srgbClr val="B2E6B2"/>
            </a:solidFill>
            <a:prstDash val="dash"/>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1" name="Line 8"/>
          <p:cNvSpPr>
            <a:spLocks noChangeShapeType="1"/>
          </p:cNvSpPr>
          <p:nvPr/>
        </p:nvSpPr>
        <p:spPr bwMode="auto">
          <a:xfrm>
            <a:off x="908050" y="2133600"/>
            <a:ext cx="3352800" cy="2667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2" name="Line 9"/>
          <p:cNvSpPr>
            <a:spLocks noChangeShapeType="1"/>
          </p:cNvSpPr>
          <p:nvPr/>
        </p:nvSpPr>
        <p:spPr bwMode="auto">
          <a:xfrm flipV="1">
            <a:off x="4260850" y="1676400"/>
            <a:ext cx="0" cy="3124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3" name="Line 10"/>
          <p:cNvSpPr>
            <a:spLocks noChangeShapeType="1"/>
          </p:cNvSpPr>
          <p:nvPr/>
        </p:nvSpPr>
        <p:spPr bwMode="auto">
          <a:xfrm flipV="1">
            <a:off x="7613650" y="1676400"/>
            <a:ext cx="0" cy="3124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4" name="Line 11"/>
          <p:cNvSpPr>
            <a:spLocks noChangeShapeType="1"/>
          </p:cNvSpPr>
          <p:nvPr/>
        </p:nvSpPr>
        <p:spPr bwMode="auto">
          <a:xfrm>
            <a:off x="7613650" y="2133600"/>
            <a:ext cx="609600" cy="6096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5" name="AutoShape 12"/>
          <p:cNvSpPr>
            <a:spLocks/>
          </p:cNvSpPr>
          <p:nvPr/>
        </p:nvSpPr>
        <p:spPr bwMode="auto">
          <a:xfrm>
            <a:off x="7232650" y="2209800"/>
            <a:ext cx="381000" cy="2590800"/>
          </a:xfrm>
          <a:prstGeom prst="leftBrace">
            <a:avLst>
              <a:gd name="adj1" fmla="val 56667"/>
              <a:gd name="adj2" fmla="val 50000"/>
            </a:avLst>
          </a:prstGeom>
          <a:noFill/>
          <a:ln w="254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3196" name="Text Box 13"/>
          <p:cNvSpPr txBox="1">
            <a:spLocks noChangeArrowheads="1"/>
          </p:cNvSpPr>
          <p:nvPr/>
        </p:nvSpPr>
        <p:spPr bwMode="auto">
          <a:xfrm>
            <a:off x="6623050" y="25908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800"/>
              <a:t>Lot Size</a:t>
            </a:r>
          </a:p>
        </p:txBody>
      </p:sp>
      <p:sp>
        <p:nvSpPr>
          <p:cNvPr id="93197" name="Line 14"/>
          <p:cNvSpPr>
            <a:spLocks noChangeShapeType="1"/>
          </p:cNvSpPr>
          <p:nvPr/>
        </p:nvSpPr>
        <p:spPr bwMode="auto">
          <a:xfrm>
            <a:off x="1822450" y="4800600"/>
            <a:ext cx="0" cy="60960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8" name="Line 15"/>
          <p:cNvSpPr>
            <a:spLocks noChangeShapeType="1"/>
          </p:cNvSpPr>
          <p:nvPr/>
        </p:nvSpPr>
        <p:spPr bwMode="auto">
          <a:xfrm>
            <a:off x="5861050" y="5486400"/>
            <a:ext cx="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199" name="Line 16"/>
          <p:cNvSpPr>
            <a:spLocks noChangeShapeType="1"/>
          </p:cNvSpPr>
          <p:nvPr/>
        </p:nvSpPr>
        <p:spPr bwMode="auto">
          <a:xfrm>
            <a:off x="7689850" y="5410200"/>
            <a:ext cx="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0" name="Line 17"/>
          <p:cNvSpPr>
            <a:spLocks noChangeShapeType="1"/>
          </p:cNvSpPr>
          <p:nvPr/>
        </p:nvSpPr>
        <p:spPr bwMode="auto">
          <a:xfrm flipH="1" flipV="1">
            <a:off x="5937250" y="5791200"/>
            <a:ext cx="1676400" cy="0"/>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1" name="Text Box 18"/>
          <p:cNvSpPr txBox="1">
            <a:spLocks noChangeArrowheads="1"/>
          </p:cNvSpPr>
          <p:nvPr/>
        </p:nvSpPr>
        <p:spPr bwMode="auto">
          <a:xfrm>
            <a:off x="5937250" y="54864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Replenishment Lead Time</a:t>
            </a:r>
          </a:p>
        </p:txBody>
      </p:sp>
      <p:sp>
        <p:nvSpPr>
          <p:cNvPr id="93202" name="Text Box 19"/>
          <p:cNvSpPr txBox="1">
            <a:spLocks noChangeArrowheads="1"/>
          </p:cNvSpPr>
          <p:nvPr/>
        </p:nvSpPr>
        <p:spPr bwMode="auto">
          <a:xfrm>
            <a:off x="1822450" y="49530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Safety Stock</a:t>
            </a:r>
          </a:p>
        </p:txBody>
      </p:sp>
      <p:sp>
        <p:nvSpPr>
          <p:cNvPr id="93203" name="Line 20"/>
          <p:cNvSpPr>
            <a:spLocks noChangeShapeType="1"/>
          </p:cNvSpPr>
          <p:nvPr/>
        </p:nvSpPr>
        <p:spPr bwMode="auto">
          <a:xfrm>
            <a:off x="4260850" y="2133600"/>
            <a:ext cx="3352800" cy="26670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93204" name="Text Box 21"/>
          <p:cNvSpPr txBox="1">
            <a:spLocks noChangeArrowheads="1"/>
          </p:cNvSpPr>
          <p:nvPr/>
        </p:nvSpPr>
        <p:spPr bwMode="auto">
          <a:xfrm>
            <a:off x="755650" y="3124200"/>
            <a:ext cx="1447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600"/>
              <a:t>Reorder Point</a:t>
            </a:r>
          </a:p>
        </p:txBody>
      </p:sp>
    </p:spTree>
    <p:extLst>
      <p:ext uri="{BB962C8B-B14F-4D97-AF65-F5344CB8AC3E}">
        <p14:creationId xmlns:p14="http://schemas.microsoft.com/office/powerpoint/2010/main" val="492500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smtClean="0"/>
              <a:t>PP Organizational Structure</a:t>
            </a:r>
          </a:p>
        </p:txBody>
      </p:sp>
      <p:sp>
        <p:nvSpPr>
          <p:cNvPr id="9219" name="Rectangle 3"/>
          <p:cNvSpPr>
            <a:spLocks noGrp="1" noChangeArrowheads="1"/>
          </p:cNvSpPr>
          <p:nvPr>
            <p:ph type="body" idx="4294967295"/>
          </p:nvPr>
        </p:nvSpPr>
        <p:spPr/>
        <p:txBody>
          <a:bodyPr/>
          <a:lstStyle/>
          <a:p>
            <a:pPr>
              <a:lnSpc>
                <a:spcPct val="90000"/>
              </a:lnSpc>
              <a:tabLst>
                <a:tab pos="1971675" algn="l"/>
              </a:tabLst>
              <a:defRPr/>
            </a:pPr>
            <a:r>
              <a:rPr lang="en-US" sz="1800" dirty="0" smtClean="0"/>
              <a:t>Client</a:t>
            </a:r>
          </a:p>
          <a:p>
            <a:pPr lvl="1">
              <a:lnSpc>
                <a:spcPct val="90000"/>
              </a:lnSpc>
              <a:tabLst>
                <a:tab pos="1971675" algn="l"/>
              </a:tabLst>
              <a:defRPr/>
            </a:pPr>
            <a:r>
              <a:rPr lang="en-US" sz="1600" dirty="0" smtClean="0"/>
              <a:t>An independent environment in the system</a:t>
            </a:r>
          </a:p>
          <a:p>
            <a:pPr>
              <a:lnSpc>
                <a:spcPct val="90000"/>
              </a:lnSpc>
              <a:tabLst>
                <a:tab pos="1971675" algn="l"/>
              </a:tabLst>
              <a:defRPr/>
            </a:pPr>
            <a:r>
              <a:rPr lang="en-US" sz="1800" dirty="0" smtClean="0"/>
              <a:t>Company Code</a:t>
            </a:r>
          </a:p>
          <a:p>
            <a:pPr lvl="1">
              <a:lnSpc>
                <a:spcPct val="90000"/>
              </a:lnSpc>
              <a:tabLst>
                <a:tab pos="1971675" algn="l"/>
              </a:tabLst>
              <a:defRPr/>
            </a:pPr>
            <a:r>
              <a:rPr lang="en-US" sz="1600" dirty="0" smtClean="0"/>
              <a:t>Smallest org unit for which you can maintain a legal set of books</a:t>
            </a:r>
          </a:p>
          <a:p>
            <a:pPr>
              <a:lnSpc>
                <a:spcPct val="90000"/>
              </a:lnSpc>
              <a:tabLst>
                <a:tab pos="1971675" algn="l"/>
              </a:tabLst>
              <a:defRPr/>
            </a:pPr>
            <a:r>
              <a:rPr lang="en-US" sz="1800" dirty="0" smtClean="0"/>
              <a:t>Plant</a:t>
            </a:r>
          </a:p>
          <a:p>
            <a:pPr lvl="1">
              <a:lnSpc>
                <a:spcPct val="90000"/>
              </a:lnSpc>
              <a:tabLst>
                <a:tab pos="1971675" algn="l"/>
              </a:tabLst>
              <a:defRPr/>
            </a:pPr>
            <a:r>
              <a:rPr lang="en-US" sz="1600" dirty="0" smtClean="0"/>
              <a:t>Operating area or branch within a company</a:t>
            </a:r>
          </a:p>
          <a:p>
            <a:pPr lvl="2">
              <a:lnSpc>
                <a:spcPct val="90000"/>
              </a:lnSpc>
              <a:tabLst>
                <a:tab pos="1971675" algn="l"/>
              </a:tabLst>
              <a:defRPr/>
            </a:pPr>
            <a:r>
              <a:rPr lang="en-US" sz="1400" dirty="0" smtClean="0"/>
              <a:t>Manufacturing, distribution, purchasing or maintenance facility</a:t>
            </a:r>
          </a:p>
          <a:p>
            <a:pPr>
              <a:lnSpc>
                <a:spcPct val="90000"/>
              </a:lnSpc>
              <a:tabLst>
                <a:tab pos="1971675" algn="l"/>
              </a:tabLst>
              <a:defRPr/>
            </a:pPr>
            <a:r>
              <a:rPr lang="en-US" sz="1800" dirty="0" smtClean="0"/>
              <a:t>Storage Location</a:t>
            </a:r>
          </a:p>
          <a:p>
            <a:pPr lvl="1">
              <a:lnSpc>
                <a:spcPct val="90000"/>
              </a:lnSpc>
              <a:tabLst>
                <a:tab pos="1971675" algn="l"/>
              </a:tabLst>
              <a:defRPr/>
            </a:pPr>
            <a:r>
              <a:rPr lang="en-US" sz="1600" dirty="0" smtClean="0"/>
              <a:t>An organizational unit allowing differentiation between the various stocks of a material in a plant</a:t>
            </a:r>
          </a:p>
          <a:p>
            <a:pPr>
              <a:lnSpc>
                <a:spcPct val="90000"/>
              </a:lnSpc>
              <a:tabLst>
                <a:tab pos="1971675" algn="l"/>
              </a:tabLst>
              <a:defRPr/>
            </a:pPr>
            <a:r>
              <a:rPr lang="en-US" sz="1800" dirty="0" smtClean="0"/>
              <a:t>Work Center Locations (production line)</a:t>
            </a:r>
            <a:endParaRPr lang="en-US" sz="1800" dirty="0"/>
          </a:p>
          <a:p>
            <a:pPr marL="0" indent="0">
              <a:lnSpc>
                <a:spcPct val="90000"/>
              </a:lnSpc>
              <a:buFont typeface="Wingdings" panose="05000000000000000000" pitchFamily="2" charset="2"/>
              <a:buNone/>
              <a:tabLst>
                <a:tab pos="1971675" algn="l"/>
              </a:tabLst>
              <a:defRPr/>
            </a:pPr>
            <a:r>
              <a:rPr lang="en-US" sz="1600" dirty="0" smtClean="0"/>
              <a:t>       -     Location where work value added  work needed to produce a material. </a:t>
            </a:r>
          </a:p>
          <a:p>
            <a:pPr marL="685800" indent="-685800">
              <a:lnSpc>
                <a:spcPct val="90000"/>
              </a:lnSpc>
              <a:buFont typeface="Wingdings" panose="05000000000000000000" pitchFamily="2" charset="2"/>
              <a:buNone/>
              <a:tabLst>
                <a:tab pos="1971675" algn="l"/>
              </a:tabLst>
              <a:defRPr/>
            </a:pPr>
            <a:r>
              <a:rPr lang="en-US" sz="1600" dirty="0" smtClean="0"/>
              <a:t>       -     It can be a machine or group of machine, work area, person/group of people who are responsible for </a:t>
            </a:r>
            <a:r>
              <a:rPr lang="en-US" sz="1600" smtClean="0"/>
              <a:t>completing operations. </a:t>
            </a:r>
            <a:endParaRPr lang="en-US" sz="1600" dirty="0" smtClean="0"/>
          </a:p>
        </p:txBody>
      </p:sp>
    </p:spTree>
    <p:extLst>
      <p:ext uri="{BB962C8B-B14F-4D97-AF65-F5344CB8AC3E}">
        <p14:creationId xmlns:p14="http://schemas.microsoft.com/office/powerpoint/2010/main" val="16069518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p:txBody>
          <a:bodyPr/>
          <a:lstStyle/>
          <a:p>
            <a:r>
              <a:rPr lang="en-US" smtClean="0"/>
              <a:t>Output of MRP </a:t>
            </a:r>
          </a:p>
        </p:txBody>
      </p:sp>
      <p:sp>
        <p:nvSpPr>
          <p:cNvPr id="95235" name="Rectangle 3"/>
          <p:cNvSpPr>
            <a:spLocks noChangeArrowheads="1"/>
          </p:cNvSpPr>
          <p:nvPr/>
        </p:nvSpPr>
        <p:spPr bwMode="auto">
          <a:xfrm>
            <a:off x="3736975" y="1474788"/>
            <a:ext cx="1547813" cy="5334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2800">
                <a:solidFill>
                  <a:srgbClr val="000000"/>
                </a:solidFill>
              </a:rPr>
              <a:t>MRP</a:t>
            </a:r>
          </a:p>
        </p:txBody>
      </p:sp>
      <p:sp>
        <p:nvSpPr>
          <p:cNvPr id="95236" name="Rectangle 4"/>
          <p:cNvSpPr>
            <a:spLocks noChangeArrowheads="1"/>
          </p:cNvSpPr>
          <p:nvPr/>
        </p:nvSpPr>
        <p:spPr bwMode="auto">
          <a:xfrm>
            <a:off x="558800" y="2163763"/>
            <a:ext cx="2744788" cy="3425825"/>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5237" name="Rectangle 5"/>
          <p:cNvSpPr>
            <a:spLocks noChangeArrowheads="1"/>
          </p:cNvSpPr>
          <p:nvPr/>
        </p:nvSpPr>
        <p:spPr bwMode="auto">
          <a:xfrm>
            <a:off x="5651500" y="2163763"/>
            <a:ext cx="2909888" cy="3425825"/>
          </a:xfrm>
          <a:prstGeom prst="rect">
            <a:avLst/>
          </a:prstGeom>
          <a:solidFill>
            <a:srgbClr val="999999"/>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20000"/>
              </a:spcBef>
              <a:buClr>
                <a:srgbClr val="F48B00"/>
              </a:buClr>
              <a:buFont typeface="Wingdings" panose="05000000000000000000" pitchFamily="2" charset="2"/>
              <a:buNone/>
            </a:pPr>
            <a:endParaRPr lang="de-DE" sz="2800"/>
          </a:p>
        </p:txBody>
      </p:sp>
      <p:sp>
        <p:nvSpPr>
          <p:cNvPr id="95238" name="Rectangle 6"/>
          <p:cNvSpPr>
            <a:spLocks noChangeArrowheads="1"/>
          </p:cNvSpPr>
          <p:nvPr/>
        </p:nvSpPr>
        <p:spPr bwMode="auto">
          <a:xfrm>
            <a:off x="3736975" y="2389188"/>
            <a:ext cx="1547813" cy="4572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Planned Order</a:t>
            </a:r>
          </a:p>
        </p:txBody>
      </p:sp>
      <p:sp>
        <p:nvSpPr>
          <p:cNvPr id="95239" name="Rectangle 7"/>
          <p:cNvSpPr>
            <a:spLocks noChangeArrowheads="1"/>
          </p:cNvSpPr>
          <p:nvPr/>
        </p:nvSpPr>
        <p:spPr bwMode="auto">
          <a:xfrm>
            <a:off x="3736975" y="3379788"/>
            <a:ext cx="1547813" cy="457200"/>
          </a:xfrm>
          <a:prstGeom prst="rect">
            <a:avLst/>
          </a:prstGeom>
          <a:solidFill>
            <a:srgbClr val="DBB40D"/>
          </a:solidFill>
          <a:ln w="25400" algn="ctr">
            <a:solidFill>
              <a:srgbClr val="000000"/>
            </a:solidFill>
            <a:miter lim="800000"/>
            <a:headEnd/>
            <a:tailEnd type="none" w="lg" len="me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Convert to</a:t>
            </a:r>
          </a:p>
        </p:txBody>
      </p:sp>
      <p:sp>
        <p:nvSpPr>
          <p:cNvPr id="95240" name="Text Box 8"/>
          <p:cNvSpPr txBox="1">
            <a:spLocks noChangeArrowheads="1"/>
          </p:cNvSpPr>
          <p:nvPr/>
        </p:nvSpPr>
        <p:spPr bwMode="auto">
          <a:xfrm>
            <a:off x="1011238" y="2312988"/>
            <a:ext cx="1758950" cy="660400"/>
          </a:xfrm>
          <a:prstGeom prst="rect">
            <a:avLst/>
          </a:prstGeom>
          <a:solidFill>
            <a:srgbClr val="C0C0C0"/>
          </a:solidFill>
          <a:ln w="1905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In-House</a:t>
            </a:r>
          </a:p>
          <a:p>
            <a:pPr algn="ctr">
              <a:spcBef>
                <a:spcPct val="0"/>
              </a:spcBef>
              <a:buFontTx/>
              <a:buNone/>
            </a:pPr>
            <a:r>
              <a:rPr lang="en-US" sz="1800">
                <a:solidFill>
                  <a:srgbClr val="000000"/>
                </a:solidFill>
              </a:rPr>
              <a:t>Production</a:t>
            </a:r>
          </a:p>
        </p:txBody>
      </p:sp>
      <p:sp>
        <p:nvSpPr>
          <p:cNvPr id="95241" name="Text Box 9"/>
          <p:cNvSpPr txBox="1">
            <a:spLocks noChangeArrowheads="1"/>
          </p:cNvSpPr>
          <p:nvPr/>
        </p:nvSpPr>
        <p:spPr bwMode="auto">
          <a:xfrm>
            <a:off x="1219200" y="3913188"/>
            <a:ext cx="1274763"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Production</a:t>
            </a:r>
          </a:p>
          <a:p>
            <a:pPr algn="ctr">
              <a:spcBef>
                <a:spcPct val="0"/>
              </a:spcBef>
              <a:buFontTx/>
              <a:buNone/>
            </a:pPr>
            <a:r>
              <a:rPr lang="en-US" sz="1600">
                <a:solidFill>
                  <a:srgbClr val="000000"/>
                </a:solidFill>
              </a:rPr>
              <a:t>Orders</a:t>
            </a:r>
          </a:p>
        </p:txBody>
      </p:sp>
      <p:sp>
        <p:nvSpPr>
          <p:cNvPr id="95242" name="Text Box 10"/>
          <p:cNvSpPr txBox="1">
            <a:spLocks noChangeArrowheads="1"/>
          </p:cNvSpPr>
          <p:nvPr/>
        </p:nvSpPr>
        <p:spPr bwMode="auto">
          <a:xfrm>
            <a:off x="1360488" y="4751388"/>
            <a:ext cx="992187"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Process</a:t>
            </a:r>
          </a:p>
          <a:p>
            <a:pPr algn="ctr">
              <a:spcBef>
                <a:spcPct val="0"/>
              </a:spcBef>
              <a:buFontTx/>
              <a:buNone/>
            </a:pPr>
            <a:r>
              <a:rPr lang="en-US" sz="1600">
                <a:solidFill>
                  <a:srgbClr val="000000"/>
                </a:solidFill>
              </a:rPr>
              <a:t>Orders</a:t>
            </a:r>
          </a:p>
        </p:txBody>
      </p:sp>
      <p:sp>
        <p:nvSpPr>
          <p:cNvPr id="95243" name="Text Box 11"/>
          <p:cNvSpPr txBox="1">
            <a:spLocks noChangeArrowheads="1"/>
          </p:cNvSpPr>
          <p:nvPr/>
        </p:nvSpPr>
        <p:spPr bwMode="auto">
          <a:xfrm>
            <a:off x="5795963" y="3913188"/>
            <a:ext cx="1422400"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Purchase</a:t>
            </a:r>
          </a:p>
          <a:p>
            <a:pPr algn="ctr">
              <a:spcBef>
                <a:spcPct val="0"/>
              </a:spcBef>
              <a:buFontTx/>
              <a:buNone/>
            </a:pPr>
            <a:r>
              <a:rPr lang="en-US" sz="1600">
                <a:solidFill>
                  <a:srgbClr val="000000"/>
                </a:solidFill>
              </a:rPr>
              <a:t>Requisitions</a:t>
            </a:r>
          </a:p>
        </p:txBody>
      </p:sp>
      <p:sp>
        <p:nvSpPr>
          <p:cNvPr id="95244" name="Text Box 12"/>
          <p:cNvSpPr txBox="1">
            <a:spLocks noChangeArrowheads="1"/>
          </p:cNvSpPr>
          <p:nvPr/>
        </p:nvSpPr>
        <p:spPr bwMode="auto">
          <a:xfrm>
            <a:off x="5953125" y="4751388"/>
            <a:ext cx="1116013"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Purchase</a:t>
            </a:r>
          </a:p>
          <a:p>
            <a:pPr algn="ctr">
              <a:spcBef>
                <a:spcPct val="0"/>
              </a:spcBef>
              <a:buFontTx/>
              <a:buNone/>
            </a:pPr>
            <a:r>
              <a:rPr lang="en-US" sz="1600">
                <a:solidFill>
                  <a:srgbClr val="000000"/>
                </a:solidFill>
              </a:rPr>
              <a:t>Orders</a:t>
            </a:r>
          </a:p>
        </p:txBody>
      </p:sp>
      <p:sp>
        <p:nvSpPr>
          <p:cNvPr id="95245" name="Text Box 13"/>
          <p:cNvSpPr txBox="1">
            <a:spLocks noChangeArrowheads="1"/>
          </p:cNvSpPr>
          <p:nvPr/>
        </p:nvSpPr>
        <p:spPr bwMode="auto">
          <a:xfrm>
            <a:off x="7308850" y="4751388"/>
            <a:ext cx="1104900" cy="600075"/>
          </a:xfrm>
          <a:prstGeom prst="rect">
            <a:avLst/>
          </a:prstGeom>
          <a:solidFill>
            <a:schemeClr val="accent1"/>
          </a:solidFill>
          <a:ln w="19050" algn="ctr">
            <a:solidFill>
              <a:srgbClr val="000000"/>
            </a:solidFill>
            <a:miter lim="800000"/>
            <a:headEnd/>
            <a:tailEnd type="none" w="lg" len="med"/>
          </a:ln>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600">
                <a:solidFill>
                  <a:srgbClr val="000000"/>
                </a:solidFill>
              </a:rPr>
              <a:t>Schedule</a:t>
            </a:r>
          </a:p>
          <a:p>
            <a:pPr algn="ctr">
              <a:spcBef>
                <a:spcPct val="0"/>
              </a:spcBef>
              <a:buFontTx/>
              <a:buNone/>
            </a:pPr>
            <a:r>
              <a:rPr lang="en-US" sz="1600">
                <a:solidFill>
                  <a:srgbClr val="000000"/>
                </a:solidFill>
              </a:rPr>
              <a:t>Lines</a:t>
            </a:r>
          </a:p>
        </p:txBody>
      </p:sp>
      <p:cxnSp>
        <p:nvCxnSpPr>
          <p:cNvPr id="95246" name="AutoShape 14"/>
          <p:cNvCxnSpPr>
            <a:cxnSpLocks noChangeShapeType="1"/>
            <a:stCxn id="95235" idx="2"/>
            <a:endCxn id="95238" idx="0"/>
          </p:cNvCxnSpPr>
          <p:nvPr/>
        </p:nvCxnSpPr>
        <p:spPr bwMode="auto">
          <a:xfrm rot="5400000">
            <a:off x="4333875" y="2198688"/>
            <a:ext cx="355600" cy="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247" name="AutoShape 15"/>
          <p:cNvCxnSpPr>
            <a:cxnSpLocks noChangeShapeType="1"/>
            <a:stCxn id="95235" idx="3"/>
            <a:endCxn id="95243" idx="0"/>
          </p:cNvCxnSpPr>
          <p:nvPr/>
        </p:nvCxnSpPr>
        <p:spPr bwMode="auto">
          <a:xfrm>
            <a:off x="5297488" y="1741488"/>
            <a:ext cx="1209675" cy="21621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48" name="AutoShape 16"/>
          <p:cNvCxnSpPr>
            <a:cxnSpLocks noChangeShapeType="1"/>
            <a:stCxn id="95238" idx="2"/>
            <a:endCxn id="95239" idx="0"/>
          </p:cNvCxnSpPr>
          <p:nvPr/>
        </p:nvCxnSpPr>
        <p:spPr bwMode="auto">
          <a:xfrm rot="5400000">
            <a:off x="4257675" y="3113088"/>
            <a:ext cx="508000" cy="0"/>
          </a:xfrm>
          <a:prstGeom prst="straightConnector1">
            <a:avLst/>
          </a:prstGeom>
          <a:noFill/>
          <a:ln w="25400">
            <a:solidFill>
              <a:srgbClr val="000000"/>
            </a:solidFill>
            <a:round/>
            <a:headEnd/>
            <a:tailEnd type="triangle" w="lg" len="med"/>
          </a:ln>
          <a:extLst>
            <a:ext uri="{909E8E84-426E-40DD-AFC4-6F175D3DCCD1}">
              <a14:hiddenFill xmlns:a14="http://schemas.microsoft.com/office/drawing/2010/main">
                <a:noFill/>
              </a14:hiddenFill>
            </a:ext>
          </a:extLst>
        </p:spPr>
      </p:cxnSp>
      <p:cxnSp>
        <p:nvCxnSpPr>
          <p:cNvPr id="95249" name="AutoShape 17"/>
          <p:cNvCxnSpPr>
            <a:cxnSpLocks noChangeShapeType="1"/>
            <a:stCxn id="95239" idx="2"/>
            <a:endCxn id="95241" idx="3"/>
          </p:cNvCxnSpPr>
          <p:nvPr/>
        </p:nvCxnSpPr>
        <p:spPr bwMode="auto">
          <a:xfrm rot="5400000">
            <a:off x="3325813" y="3027363"/>
            <a:ext cx="363537" cy="2008187"/>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0" name="AutoShape 18"/>
          <p:cNvCxnSpPr>
            <a:cxnSpLocks noChangeShapeType="1"/>
            <a:stCxn id="95239" idx="2"/>
            <a:endCxn id="95242" idx="3"/>
          </p:cNvCxnSpPr>
          <p:nvPr/>
        </p:nvCxnSpPr>
        <p:spPr bwMode="auto">
          <a:xfrm rot="5400000">
            <a:off x="2836069" y="3375819"/>
            <a:ext cx="1201737" cy="21494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1" name="AutoShape 19"/>
          <p:cNvCxnSpPr>
            <a:cxnSpLocks noChangeShapeType="1"/>
            <a:stCxn id="95239" idx="2"/>
            <a:endCxn id="95243" idx="1"/>
          </p:cNvCxnSpPr>
          <p:nvPr/>
        </p:nvCxnSpPr>
        <p:spPr bwMode="auto">
          <a:xfrm rot="16200000" flipH="1">
            <a:off x="4967288" y="3394075"/>
            <a:ext cx="363537" cy="1274763"/>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2" name="AutoShape 20"/>
          <p:cNvCxnSpPr>
            <a:cxnSpLocks noChangeShapeType="1"/>
            <a:stCxn id="95243" idx="2"/>
            <a:endCxn id="95244" idx="0"/>
          </p:cNvCxnSpPr>
          <p:nvPr/>
        </p:nvCxnSpPr>
        <p:spPr bwMode="auto">
          <a:xfrm rot="16200000" flipH="1">
            <a:off x="6400006" y="4629945"/>
            <a:ext cx="219075" cy="4762"/>
          </a:xfrm>
          <a:prstGeom prst="bentConnector3">
            <a:avLst>
              <a:gd name="adj1" fmla="val 50000"/>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cxnSp>
        <p:nvCxnSpPr>
          <p:cNvPr id="95253" name="AutoShape 21"/>
          <p:cNvCxnSpPr>
            <a:cxnSpLocks noChangeShapeType="1"/>
            <a:stCxn id="95235" idx="3"/>
            <a:endCxn id="95245" idx="0"/>
          </p:cNvCxnSpPr>
          <p:nvPr/>
        </p:nvCxnSpPr>
        <p:spPr bwMode="auto">
          <a:xfrm>
            <a:off x="5297488" y="1741488"/>
            <a:ext cx="2563812" cy="3000375"/>
          </a:xfrm>
          <a:prstGeom prst="bentConnector2">
            <a:avLst/>
          </a:prstGeom>
          <a:noFill/>
          <a:ln w="25400">
            <a:solidFill>
              <a:srgbClr val="000000"/>
            </a:solidFill>
            <a:miter lim="800000"/>
            <a:headEnd/>
            <a:tailEnd type="triangle" w="lg" len="med"/>
          </a:ln>
          <a:extLst>
            <a:ext uri="{909E8E84-426E-40DD-AFC4-6F175D3DCCD1}">
              <a14:hiddenFill xmlns:a14="http://schemas.microsoft.com/office/drawing/2010/main">
                <a:noFill/>
              </a14:hiddenFill>
            </a:ext>
          </a:extLst>
        </p:spPr>
      </p:cxnSp>
      <p:sp>
        <p:nvSpPr>
          <p:cNvPr id="95254" name="Text Box 22"/>
          <p:cNvSpPr txBox="1">
            <a:spLocks noChangeArrowheads="1"/>
          </p:cNvSpPr>
          <p:nvPr/>
        </p:nvSpPr>
        <p:spPr bwMode="auto">
          <a:xfrm>
            <a:off x="6010275" y="2312988"/>
            <a:ext cx="2322513" cy="660400"/>
          </a:xfrm>
          <a:prstGeom prst="rect">
            <a:avLst/>
          </a:prstGeom>
          <a:solidFill>
            <a:srgbClr val="C0C0C0"/>
          </a:solidFill>
          <a:ln w="19050" algn="ctr">
            <a:solidFill>
              <a:srgbClr val="000000"/>
            </a:solidFill>
            <a:miter lim="800000"/>
            <a:headEnd/>
            <a:tailEnd type="none" w="lg" len="me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sz="1800">
                <a:solidFill>
                  <a:srgbClr val="000000"/>
                </a:solidFill>
              </a:rPr>
              <a:t>External</a:t>
            </a:r>
          </a:p>
          <a:p>
            <a:pPr algn="ctr">
              <a:spcBef>
                <a:spcPct val="0"/>
              </a:spcBef>
              <a:buFontTx/>
              <a:buNone/>
            </a:pPr>
            <a:r>
              <a:rPr lang="en-US" sz="1800">
                <a:solidFill>
                  <a:srgbClr val="000000"/>
                </a:solidFill>
              </a:rPr>
              <a:t>Procurement</a:t>
            </a:r>
          </a:p>
        </p:txBody>
      </p:sp>
    </p:spTree>
    <p:extLst>
      <p:ext uri="{BB962C8B-B14F-4D97-AF65-F5344CB8AC3E}">
        <p14:creationId xmlns:p14="http://schemas.microsoft.com/office/powerpoint/2010/main" val="3523292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idx="4294967295"/>
          </p:nvPr>
        </p:nvSpPr>
        <p:spPr/>
        <p:txBody>
          <a:bodyPr/>
          <a:lstStyle/>
          <a:p>
            <a:r>
              <a:rPr lang="en-US" smtClean="0"/>
              <a:t>Orders, orders, orders</a:t>
            </a:r>
          </a:p>
        </p:txBody>
      </p:sp>
      <p:sp>
        <p:nvSpPr>
          <p:cNvPr id="9728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800" dirty="0" smtClean="0"/>
              <a:t>Planned Order (planning)</a:t>
            </a:r>
          </a:p>
          <a:p>
            <a:pPr lvl="1">
              <a:tabLst>
                <a:tab pos="1971675" algn="l"/>
              </a:tabLst>
            </a:pPr>
            <a:r>
              <a:rPr lang="en-US" sz="2400" dirty="0" smtClean="0"/>
              <a:t>A request created in the planning run for a material in the future (converts to either a production or purchase order)</a:t>
            </a:r>
          </a:p>
          <a:p>
            <a:pPr>
              <a:tabLst>
                <a:tab pos="1971675" algn="l"/>
              </a:tabLst>
            </a:pPr>
            <a:r>
              <a:rPr lang="en-US" sz="2800" dirty="0" smtClean="0"/>
              <a:t>Production Order (execution)</a:t>
            </a:r>
          </a:p>
          <a:p>
            <a:pPr lvl="1">
              <a:tabLst>
                <a:tab pos="1971675" algn="l"/>
              </a:tabLst>
            </a:pPr>
            <a:r>
              <a:rPr lang="en-US" sz="2400" dirty="0" smtClean="0"/>
              <a:t>A request or instruction internally to produce a specific product at a specific time</a:t>
            </a:r>
          </a:p>
          <a:p>
            <a:pPr>
              <a:tabLst>
                <a:tab pos="1971675" algn="l"/>
              </a:tabLst>
            </a:pPr>
            <a:r>
              <a:rPr lang="en-US" sz="2800" dirty="0" smtClean="0"/>
              <a:t>Purchase Order (execution)</a:t>
            </a:r>
          </a:p>
          <a:p>
            <a:pPr lvl="1">
              <a:tabLst>
                <a:tab pos="1971675" algn="l"/>
              </a:tabLst>
            </a:pPr>
            <a:r>
              <a:rPr lang="en-US" sz="2400" dirty="0" smtClean="0"/>
              <a:t>A request or instruction to a vendor for a material or service at a specific time</a:t>
            </a:r>
          </a:p>
        </p:txBody>
      </p:sp>
    </p:spTree>
    <p:extLst>
      <p:ext uri="{BB962C8B-B14F-4D97-AF65-F5344CB8AC3E}">
        <p14:creationId xmlns:p14="http://schemas.microsoft.com/office/powerpoint/2010/main" val="9458989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idx="4294967295"/>
          </p:nvPr>
        </p:nvSpPr>
        <p:spPr/>
        <p:txBody>
          <a:bodyPr/>
          <a:lstStyle/>
          <a:p>
            <a:r>
              <a:rPr lang="en-US" smtClean="0"/>
              <a:t>Manufacturing Execution Process</a:t>
            </a:r>
          </a:p>
        </p:txBody>
      </p:sp>
      <p:sp>
        <p:nvSpPr>
          <p:cNvPr id="99331" name="Text Box 4"/>
          <p:cNvSpPr txBox="1">
            <a:spLocks noChangeArrowheads="1"/>
          </p:cNvSpPr>
          <p:nvPr/>
        </p:nvSpPr>
        <p:spPr bwMode="auto">
          <a:xfrm>
            <a:off x="5029200" y="1730375"/>
            <a:ext cx="16113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Schedule</a:t>
            </a:r>
          </a:p>
          <a:p>
            <a:pPr algn="ctr" eaLnBrk="1" hangingPunct="1">
              <a:spcBef>
                <a:spcPct val="0"/>
              </a:spcBef>
              <a:buFontTx/>
              <a:buNone/>
            </a:pPr>
            <a:r>
              <a:rPr lang="en-US" b="0">
                <a:solidFill>
                  <a:srgbClr val="000000"/>
                </a:solidFill>
              </a:rPr>
              <a:t>and Release</a:t>
            </a:r>
          </a:p>
        </p:txBody>
      </p:sp>
      <p:sp>
        <p:nvSpPr>
          <p:cNvPr id="99332" name="Text Box 5"/>
          <p:cNvSpPr txBox="1">
            <a:spLocks noChangeArrowheads="1"/>
          </p:cNvSpPr>
          <p:nvPr/>
        </p:nvSpPr>
        <p:spPr bwMode="auto">
          <a:xfrm>
            <a:off x="6172200" y="2949575"/>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Shop Floor</a:t>
            </a:r>
          </a:p>
          <a:p>
            <a:pPr algn="ctr">
              <a:spcBef>
                <a:spcPct val="0"/>
              </a:spcBef>
              <a:buFontTx/>
              <a:buNone/>
            </a:pPr>
            <a:r>
              <a:rPr lang="en-US" b="0">
                <a:solidFill>
                  <a:srgbClr val="000000"/>
                </a:solidFill>
              </a:rPr>
              <a:t>Documents</a:t>
            </a:r>
          </a:p>
        </p:txBody>
      </p:sp>
      <p:sp>
        <p:nvSpPr>
          <p:cNvPr id="99333" name="Text Box 6"/>
          <p:cNvSpPr txBox="1">
            <a:spLocks noChangeArrowheads="1"/>
          </p:cNvSpPr>
          <p:nvPr/>
        </p:nvSpPr>
        <p:spPr bwMode="auto">
          <a:xfrm>
            <a:off x="2895600" y="5083175"/>
            <a:ext cx="1046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Goods </a:t>
            </a:r>
          </a:p>
          <a:p>
            <a:pPr algn="ctr" eaLnBrk="1" hangingPunct="1">
              <a:spcBef>
                <a:spcPct val="0"/>
              </a:spcBef>
              <a:buFontTx/>
              <a:buNone/>
            </a:pPr>
            <a:r>
              <a:rPr lang="en-US" b="0">
                <a:solidFill>
                  <a:srgbClr val="000000"/>
                </a:solidFill>
              </a:rPr>
              <a:t>Receipt</a:t>
            </a:r>
          </a:p>
        </p:txBody>
      </p:sp>
      <p:sp>
        <p:nvSpPr>
          <p:cNvPr id="99334" name="Text Box 7"/>
          <p:cNvSpPr txBox="1">
            <a:spLocks noChangeArrowheads="1"/>
          </p:cNvSpPr>
          <p:nvPr/>
        </p:nvSpPr>
        <p:spPr bwMode="auto">
          <a:xfrm>
            <a:off x="1219200" y="3787775"/>
            <a:ext cx="1641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Order Settlement</a:t>
            </a:r>
          </a:p>
        </p:txBody>
      </p:sp>
      <p:sp>
        <p:nvSpPr>
          <p:cNvPr id="99335" name="Text Box 8"/>
          <p:cNvSpPr txBox="1">
            <a:spLocks noChangeArrowheads="1"/>
          </p:cNvSpPr>
          <p:nvPr/>
        </p:nvSpPr>
        <p:spPr bwMode="auto">
          <a:xfrm>
            <a:off x="6705600" y="4397375"/>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Goods</a:t>
            </a:r>
          </a:p>
          <a:p>
            <a:pPr algn="ctr">
              <a:spcBef>
                <a:spcPct val="0"/>
              </a:spcBef>
              <a:buFontTx/>
              <a:buNone/>
            </a:pPr>
            <a:r>
              <a:rPr lang="en-US" b="0">
                <a:solidFill>
                  <a:srgbClr val="000000"/>
                </a:solidFill>
              </a:rPr>
              <a:t>Issue</a:t>
            </a:r>
          </a:p>
        </p:txBody>
      </p:sp>
      <p:sp>
        <p:nvSpPr>
          <p:cNvPr id="99336" name="Rectangle 9"/>
          <p:cNvSpPr>
            <a:spLocks noChangeArrowheads="1"/>
          </p:cNvSpPr>
          <p:nvPr/>
        </p:nvSpPr>
        <p:spPr bwMode="auto">
          <a:xfrm>
            <a:off x="990600" y="1806575"/>
            <a:ext cx="190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spcBef>
                <a:spcPct val="0"/>
              </a:spcBef>
              <a:buFontTx/>
              <a:buNone/>
            </a:pPr>
            <a:r>
              <a:rPr lang="en-US" b="0">
                <a:solidFill>
                  <a:srgbClr val="000000"/>
                </a:solidFill>
              </a:rPr>
              <a:t>Production</a:t>
            </a:r>
          </a:p>
          <a:p>
            <a:pPr algn="ctr">
              <a:spcBef>
                <a:spcPct val="0"/>
              </a:spcBef>
              <a:buFontTx/>
              <a:buNone/>
            </a:pPr>
            <a:r>
              <a:rPr lang="en-US" b="0">
                <a:solidFill>
                  <a:srgbClr val="000000"/>
                </a:solidFill>
              </a:rPr>
              <a:t>Proposal</a:t>
            </a:r>
          </a:p>
          <a:p>
            <a:pPr algn="ctr">
              <a:spcBef>
                <a:spcPct val="0"/>
              </a:spcBef>
              <a:buFontTx/>
              <a:buNone/>
            </a:pPr>
            <a:r>
              <a:rPr lang="en-US" b="0">
                <a:solidFill>
                  <a:srgbClr val="000000"/>
                </a:solidFill>
              </a:rPr>
              <a:t>(Planning/Other)</a:t>
            </a:r>
          </a:p>
        </p:txBody>
      </p:sp>
      <p:sp>
        <p:nvSpPr>
          <p:cNvPr id="99337" name="Text Box 10"/>
          <p:cNvSpPr txBox="1">
            <a:spLocks noChangeArrowheads="1"/>
          </p:cNvSpPr>
          <p:nvPr/>
        </p:nvSpPr>
        <p:spPr bwMode="auto">
          <a:xfrm>
            <a:off x="5029200" y="5464175"/>
            <a:ext cx="1624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Completion</a:t>
            </a:r>
          </a:p>
          <a:p>
            <a:pPr algn="ctr" eaLnBrk="1" hangingPunct="1">
              <a:spcBef>
                <a:spcPct val="0"/>
              </a:spcBef>
              <a:buFontTx/>
              <a:buNone/>
            </a:pPr>
            <a:r>
              <a:rPr lang="en-US" b="0">
                <a:solidFill>
                  <a:srgbClr val="000000"/>
                </a:solidFill>
              </a:rPr>
              <a:t>Confirmation</a:t>
            </a:r>
          </a:p>
        </p:txBody>
      </p:sp>
      <p:sp>
        <p:nvSpPr>
          <p:cNvPr id="99338" name="Text Box 11"/>
          <p:cNvSpPr txBox="1">
            <a:spLocks noChangeArrowheads="1"/>
          </p:cNvSpPr>
          <p:nvPr/>
        </p:nvSpPr>
        <p:spPr bwMode="auto">
          <a:xfrm>
            <a:off x="3124200" y="1349375"/>
            <a:ext cx="1243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b="0">
                <a:solidFill>
                  <a:srgbClr val="000000"/>
                </a:solidFill>
              </a:rPr>
              <a:t>Capacity </a:t>
            </a:r>
          </a:p>
          <a:p>
            <a:pPr algn="ctr" eaLnBrk="1" hangingPunct="1">
              <a:spcBef>
                <a:spcPct val="0"/>
              </a:spcBef>
              <a:buFontTx/>
              <a:buNone/>
            </a:pPr>
            <a:r>
              <a:rPr lang="en-US" b="0">
                <a:solidFill>
                  <a:srgbClr val="000000"/>
                </a:solidFill>
              </a:rPr>
              <a:t>Planning</a:t>
            </a:r>
          </a:p>
        </p:txBody>
      </p:sp>
      <p:pic>
        <p:nvPicPr>
          <p:cNvPr id="99339" name="Picture 12" descr="kgtjot1w[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8888" y="2925763"/>
            <a:ext cx="16764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87666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idx="4294967295"/>
          </p:nvPr>
        </p:nvSpPr>
        <p:spPr/>
        <p:txBody>
          <a:bodyPr/>
          <a:lstStyle/>
          <a:p>
            <a:r>
              <a:rPr lang="en-US" smtClean="0"/>
              <a:t>Production Order</a:t>
            </a:r>
          </a:p>
        </p:txBody>
      </p:sp>
      <p:sp>
        <p:nvSpPr>
          <p:cNvPr id="10137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Production orders are used to control production operations and associated costs</a:t>
            </a:r>
          </a:p>
          <a:p>
            <a:pPr lvl="1">
              <a:tabLst>
                <a:tab pos="1971675" algn="l"/>
              </a:tabLst>
            </a:pPr>
            <a:r>
              <a:rPr lang="en-US" smtClean="0"/>
              <a:t>Production Orders define the following</a:t>
            </a:r>
          </a:p>
          <a:p>
            <a:pPr lvl="2">
              <a:tabLst>
                <a:tab pos="1971675" algn="l"/>
              </a:tabLst>
            </a:pPr>
            <a:r>
              <a:rPr lang="en-US" smtClean="0"/>
              <a:t>Material produced</a:t>
            </a:r>
          </a:p>
          <a:p>
            <a:pPr lvl="2">
              <a:tabLst>
                <a:tab pos="1971675" algn="l"/>
              </a:tabLst>
            </a:pPr>
            <a:r>
              <a:rPr lang="en-US" smtClean="0"/>
              <a:t>Quantity</a:t>
            </a:r>
          </a:p>
          <a:p>
            <a:pPr lvl="2">
              <a:tabLst>
                <a:tab pos="1971675" algn="l"/>
              </a:tabLst>
            </a:pPr>
            <a:r>
              <a:rPr lang="en-US" smtClean="0"/>
              <a:t>Location</a:t>
            </a:r>
          </a:p>
          <a:p>
            <a:pPr lvl="2">
              <a:tabLst>
                <a:tab pos="1971675" algn="l"/>
              </a:tabLst>
            </a:pPr>
            <a:r>
              <a:rPr lang="en-US" smtClean="0"/>
              <a:t>Time line</a:t>
            </a:r>
          </a:p>
          <a:p>
            <a:pPr lvl="2">
              <a:tabLst>
                <a:tab pos="1971675" algn="l"/>
              </a:tabLst>
            </a:pPr>
            <a:r>
              <a:rPr lang="en-US" smtClean="0"/>
              <a:t>Work involved</a:t>
            </a:r>
          </a:p>
          <a:p>
            <a:pPr lvl="2">
              <a:tabLst>
                <a:tab pos="1971675" algn="l"/>
              </a:tabLst>
            </a:pPr>
            <a:r>
              <a:rPr lang="en-US" smtClean="0"/>
              <a:t>Resources used</a:t>
            </a:r>
          </a:p>
          <a:p>
            <a:pPr lvl="2">
              <a:tabLst>
                <a:tab pos="1971675" algn="l"/>
              </a:tabLst>
            </a:pPr>
            <a:r>
              <a:rPr lang="en-US" smtClean="0"/>
              <a:t>How to costs are settled</a:t>
            </a:r>
          </a:p>
        </p:txBody>
      </p:sp>
    </p:spTree>
    <p:extLst>
      <p:ext uri="{BB962C8B-B14F-4D97-AF65-F5344CB8AC3E}">
        <p14:creationId xmlns:p14="http://schemas.microsoft.com/office/powerpoint/2010/main" val="681105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6" descr="PP0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268413"/>
            <a:ext cx="6192837"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7" name="Rectangle 2"/>
          <p:cNvSpPr>
            <a:spLocks noGrp="1"/>
          </p:cNvSpPr>
          <p:nvPr>
            <p:ph type="title" idx="4294967295"/>
          </p:nvPr>
        </p:nvSpPr>
        <p:spPr/>
        <p:txBody>
          <a:bodyPr/>
          <a:lstStyle/>
          <a:p>
            <a:r>
              <a:rPr lang="en-US" smtClean="0"/>
              <a:t>Production Order</a:t>
            </a:r>
          </a:p>
        </p:txBody>
      </p:sp>
      <p:sp>
        <p:nvSpPr>
          <p:cNvPr id="103428" name="Text Box 5"/>
          <p:cNvSpPr txBox="1">
            <a:spLocks noChangeArrowheads="1"/>
          </p:cNvSpPr>
          <p:nvPr/>
        </p:nvSpPr>
        <p:spPr bwMode="auto">
          <a:xfrm>
            <a:off x="539750" y="2133600"/>
            <a:ext cx="649288"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What</a:t>
            </a:r>
          </a:p>
        </p:txBody>
      </p:sp>
      <p:sp>
        <p:nvSpPr>
          <p:cNvPr id="103429" name="Line 12"/>
          <p:cNvSpPr>
            <a:spLocks noChangeShapeType="1"/>
          </p:cNvSpPr>
          <p:nvPr/>
        </p:nvSpPr>
        <p:spPr bwMode="auto">
          <a:xfrm flipV="1">
            <a:off x="1258888" y="2133600"/>
            <a:ext cx="865187" cy="1428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0" name="Text Box 5"/>
          <p:cNvSpPr txBox="1">
            <a:spLocks noChangeArrowheads="1"/>
          </p:cNvSpPr>
          <p:nvPr/>
        </p:nvSpPr>
        <p:spPr bwMode="auto">
          <a:xfrm>
            <a:off x="539750" y="2708275"/>
            <a:ext cx="10795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How many</a:t>
            </a:r>
          </a:p>
        </p:txBody>
      </p:sp>
      <p:sp>
        <p:nvSpPr>
          <p:cNvPr id="103431" name="Line 12"/>
          <p:cNvSpPr>
            <a:spLocks noChangeShapeType="1"/>
          </p:cNvSpPr>
          <p:nvPr/>
        </p:nvSpPr>
        <p:spPr bwMode="auto">
          <a:xfrm>
            <a:off x="1692275" y="2852738"/>
            <a:ext cx="431800"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2" name="Text Box 5"/>
          <p:cNvSpPr txBox="1">
            <a:spLocks noChangeArrowheads="1"/>
          </p:cNvSpPr>
          <p:nvPr/>
        </p:nvSpPr>
        <p:spPr bwMode="auto">
          <a:xfrm>
            <a:off x="4067175" y="1196975"/>
            <a:ext cx="649288"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How</a:t>
            </a:r>
          </a:p>
        </p:txBody>
      </p:sp>
      <p:sp>
        <p:nvSpPr>
          <p:cNvPr id="103433" name="Line 12"/>
          <p:cNvSpPr>
            <a:spLocks noChangeShapeType="1"/>
          </p:cNvSpPr>
          <p:nvPr/>
        </p:nvSpPr>
        <p:spPr bwMode="auto">
          <a:xfrm flipH="1">
            <a:off x="3851275" y="1341438"/>
            <a:ext cx="144463"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4" name="Text Box 5"/>
          <p:cNvSpPr txBox="1">
            <a:spLocks noChangeArrowheads="1"/>
          </p:cNvSpPr>
          <p:nvPr/>
        </p:nvSpPr>
        <p:spPr bwMode="auto">
          <a:xfrm>
            <a:off x="4572000" y="1844675"/>
            <a:ext cx="12954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Components</a:t>
            </a:r>
          </a:p>
        </p:txBody>
      </p:sp>
      <p:sp>
        <p:nvSpPr>
          <p:cNvPr id="103435" name="Line 12"/>
          <p:cNvSpPr>
            <a:spLocks noChangeShapeType="1"/>
          </p:cNvSpPr>
          <p:nvPr/>
        </p:nvSpPr>
        <p:spPr bwMode="auto">
          <a:xfrm flipH="1" flipV="1">
            <a:off x="4140200" y="1773238"/>
            <a:ext cx="360363" cy="2159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3436" name="Text Box 5"/>
          <p:cNvSpPr txBox="1">
            <a:spLocks noChangeArrowheads="1"/>
          </p:cNvSpPr>
          <p:nvPr/>
        </p:nvSpPr>
        <p:spPr bwMode="auto">
          <a:xfrm>
            <a:off x="6732588" y="3832225"/>
            <a:ext cx="1295400" cy="317500"/>
          </a:xfrm>
          <a:prstGeom prst="rect">
            <a:avLst/>
          </a:prstGeom>
          <a:solidFill>
            <a:schemeClr val="accent1"/>
          </a:solidFill>
          <a:ln w="12700" algn="ctr">
            <a:solidFill>
              <a:srgbClr val="000000"/>
            </a:solidFill>
            <a:miter lim="800000"/>
            <a:headEnd/>
            <a:tailEnd/>
          </a:ln>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a:buFontTx/>
              <a:buNone/>
            </a:pPr>
            <a:r>
              <a:rPr lang="en-US" sz="1400" b="0">
                <a:solidFill>
                  <a:srgbClr val="000000"/>
                </a:solidFill>
              </a:rPr>
              <a:t>Time Line</a:t>
            </a:r>
          </a:p>
        </p:txBody>
      </p:sp>
      <p:sp>
        <p:nvSpPr>
          <p:cNvPr id="103437" name="Line 12"/>
          <p:cNvSpPr>
            <a:spLocks noChangeShapeType="1"/>
          </p:cNvSpPr>
          <p:nvPr/>
        </p:nvSpPr>
        <p:spPr bwMode="auto">
          <a:xfrm flipH="1" flipV="1">
            <a:off x="4427538" y="4005263"/>
            <a:ext cx="223361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046604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idx="4294967295"/>
          </p:nvPr>
        </p:nvSpPr>
        <p:spPr/>
        <p:txBody>
          <a:bodyPr/>
          <a:lstStyle/>
          <a:p>
            <a:r>
              <a:rPr lang="en-US" smtClean="0"/>
              <a:t>Schedule</a:t>
            </a:r>
          </a:p>
        </p:txBody>
      </p:sp>
      <p:sp>
        <p:nvSpPr>
          <p:cNvPr id="10547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Calculates the production dates and capacity requirements for all operations within an order</a:t>
            </a:r>
          </a:p>
          <a:p>
            <a:pPr lvl="1">
              <a:tabLst>
                <a:tab pos="1971675" algn="l"/>
              </a:tabLst>
            </a:pPr>
            <a:r>
              <a:rPr lang="en-US" smtClean="0"/>
              <a:t>Determines a Routing</a:t>
            </a:r>
          </a:p>
          <a:p>
            <a:pPr lvl="2">
              <a:tabLst>
                <a:tab pos="1971675" algn="l"/>
              </a:tabLst>
            </a:pPr>
            <a:r>
              <a:rPr lang="en-US" smtClean="0"/>
              <a:t>Operation specific time lines</a:t>
            </a:r>
          </a:p>
          <a:p>
            <a:pPr lvl="2">
              <a:tabLst>
                <a:tab pos="1971675" algn="l"/>
              </a:tabLst>
            </a:pPr>
            <a:r>
              <a:rPr lang="en-US" smtClean="0"/>
              <a:t>Material Consumption Points</a:t>
            </a:r>
          </a:p>
          <a:p>
            <a:pPr lvl="1">
              <a:tabLst>
                <a:tab pos="1971675" algn="l"/>
              </a:tabLst>
            </a:pPr>
            <a:r>
              <a:rPr lang="en-US" smtClean="0"/>
              <a:t>Material Master</a:t>
            </a:r>
          </a:p>
          <a:p>
            <a:pPr lvl="2">
              <a:tabLst>
                <a:tab pos="1971675" algn="l"/>
              </a:tabLst>
            </a:pPr>
            <a:r>
              <a:rPr lang="en-US" smtClean="0"/>
              <a:t>Scheduling Margin Key (Floats)</a:t>
            </a:r>
          </a:p>
          <a:p>
            <a:pPr lvl="1">
              <a:tabLst>
                <a:tab pos="1971675" algn="l"/>
              </a:tabLst>
            </a:pPr>
            <a:r>
              <a:rPr lang="en-US" smtClean="0"/>
              <a:t>Work Center</a:t>
            </a:r>
          </a:p>
          <a:p>
            <a:pPr lvl="2">
              <a:tabLst>
                <a:tab pos="1971675" algn="l"/>
              </a:tabLst>
            </a:pPr>
            <a:r>
              <a:rPr lang="en-US" smtClean="0"/>
              <a:t>Formulas</a:t>
            </a:r>
          </a:p>
          <a:p>
            <a:pPr lvl="2">
              <a:tabLst>
                <a:tab pos="1971675" algn="l"/>
              </a:tabLst>
            </a:pPr>
            <a:r>
              <a:rPr lang="en-US" smtClean="0"/>
              <a:t>Standard Inter-operation Times</a:t>
            </a:r>
          </a:p>
        </p:txBody>
      </p:sp>
    </p:spTree>
    <p:extLst>
      <p:ext uri="{BB962C8B-B14F-4D97-AF65-F5344CB8AC3E}">
        <p14:creationId xmlns:p14="http://schemas.microsoft.com/office/powerpoint/2010/main" val="910724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p:txBody>
          <a:bodyPr/>
          <a:lstStyle/>
          <a:p>
            <a:r>
              <a:rPr lang="en-US" smtClean="0"/>
              <a:t>Release</a:t>
            </a:r>
          </a:p>
        </p:txBody>
      </p:sp>
      <p:sp>
        <p:nvSpPr>
          <p:cNvPr id="107523"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Two release processes</a:t>
            </a:r>
          </a:p>
          <a:p>
            <a:pPr lvl="1">
              <a:tabLst>
                <a:tab pos="1971675" algn="l"/>
              </a:tabLst>
            </a:pPr>
            <a:r>
              <a:rPr lang="en-US" smtClean="0"/>
              <a:t>Header Level</a:t>
            </a:r>
          </a:p>
          <a:p>
            <a:pPr lvl="2">
              <a:tabLst>
                <a:tab pos="1971675" algn="l"/>
              </a:tabLst>
            </a:pPr>
            <a:r>
              <a:rPr lang="en-US" smtClean="0"/>
              <a:t>Entire order and all operations are released for processing, order is given a REL status</a:t>
            </a:r>
          </a:p>
          <a:p>
            <a:pPr lvl="1">
              <a:tabLst>
                <a:tab pos="1971675" algn="l"/>
              </a:tabLst>
            </a:pPr>
            <a:r>
              <a:rPr lang="en-US" smtClean="0"/>
              <a:t>Operation Level</a:t>
            </a:r>
          </a:p>
          <a:p>
            <a:pPr lvl="2">
              <a:tabLst>
                <a:tab pos="1971675" algn="l"/>
              </a:tabLst>
            </a:pPr>
            <a:r>
              <a:rPr lang="en-US" smtClean="0"/>
              <a:t>Individual operations within an order are released</a:t>
            </a:r>
          </a:p>
          <a:p>
            <a:pPr lvl="2">
              <a:tabLst>
                <a:tab pos="1971675" algn="l"/>
              </a:tabLst>
            </a:pPr>
            <a:r>
              <a:rPr lang="en-US" smtClean="0"/>
              <a:t>Order is given a PREL status</a:t>
            </a:r>
          </a:p>
          <a:p>
            <a:pPr lvl="2">
              <a:tabLst>
                <a:tab pos="1971675" algn="l"/>
              </a:tabLst>
            </a:pPr>
            <a:r>
              <a:rPr lang="en-US" smtClean="0"/>
              <a:t>Not until the last operation is released does the order obtains a REL status</a:t>
            </a:r>
          </a:p>
          <a:p>
            <a:pPr>
              <a:tabLst>
                <a:tab pos="1971675" algn="l"/>
              </a:tabLst>
            </a:pPr>
            <a:r>
              <a:rPr lang="en-US" smtClean="0"/>
              <a:t>Automatic vs. manual</a:t>
            </a:r>
          </a:p>
        </p:txBody>
      </p:sp>
    </p:spTree>
    <p:extLst>
      <p:ext uri="{BB962C8B-B14F-4D97-AF65-F5344CB8AC3E}">
        <p14:creationId xmlns:p14="http://schemas.microsoft.com/office/powerpoint/2010/main" val="24585264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p:txBody>
          <a:bodyPr/>
          <a:lstStyle/>
          <a:p>
            <a:r>
              <a:rPr lang="en-US" smtClean="0"/>
              <a:t>Availability Check</a:t>
            </a:r>
          </a:p>
        </p:txBody>
      </p:sp>
      <p:sp>
        <p:nvSpPr>
          <p:cNvPr id="10957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Automatic check to determine whether the component, production resource tools, or capacities in an order are available</a:t>
            </a:r>
          </a:p>
          <a:p>
            <a:pPr lvl="1">
              <a:tabLst>
                <a:tab pos="1971675" algn="l"/>
              </a:tabLst>
            </a:pPr>
            <a:r>
              <a:rPr lang="en-US" smtClean="0"/>
              <a:t>Can be automatic or manually executed</a:t>
            </a:r>
          </a:p>
          <a:p>
            <a:pPr lvl="1">
              <a:tabLst>
                <a:tab pos="1971675" algn="l"/>
              </a:tabLst>
            </a:pPr>
            <a:r>
              <a:rPr lang="en-US" smtClean="0"/>
              <a:t>Determines availability on the required date</a:t>
            </a:r>
          </a:p>
          <a:p>
            <a:pPr>
              <a:tabLst>
                <a:tab pos="1971675" algn="l"/>
              </a:tabLst>
            </a:pPr>
            <a:r>
              <a:rPr lang="en-US" smtClean="0"/>
              <a:t>Generates an availability log</a:t>
            </a:r>
          </a:p>
          <a:p>
            <a:pPr lvl="1">
              <a:tabLst>
                <a:tab pos="1971675" algn="l"/>
              </a:tabLst>
            </a:pPr>
            <a:r>
              <a:rPr lang="en-US" smtClean="0"/>
              <a:t>Displays results of the check</a:t>
            </a:r>
          </a:p>
          <a:p>
            <a:pPr lvl="1">
              <a:tabLst>
                <a:tab pos="1971675" algn="l"/>
              </a:tabLst>
            </a:pPr>
            <a:r>
              <a:rPr lang="en-US" smtClean="0"/>
              <a:t>Missing parts list</a:t>
            </a:r>
          </a:p>
          <a:p>
            <a:pPr lvl="1">
              <a:tabLst>
                <a:tab pos="1971675" algn="l"/>
              </a:tabLst>
            </a:pPr>
            <a:r>
              <a:rPr lang="en-US" smtClean="0"/>
              <a:t>Reservations that could not be verified</a:t>
            </a:r>
          </a:p>
        </p:txBody>
      </p:sp>
    </p:spTree>
    <p:extLst>
      <p:ext uri="{BB962C8B-B14F-4D97-AF65-F5344CB8AC3E}">
        <p14:creationId xmlns:p14="http://schemas.microsoft.com/office/powerpoint/2010/main" val="4208003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idx="4294967295"/>
          </p:nvPr>
        </p:nvSpPr>
        <p:spPr/>
        <p:txBody>
          <a:bodyPr/>
          <a:lstStyle/>
          <a:p>
            <a:r>
              <a:rPr lang="en-US" smtClean="0"/>
              <a:t>Schedule &amp; Release</a:t>
            </a:r>
          </a:p>
        </p:txBody>
      </p:sp>
      <p:sp>
        <p:nvSpPr>
          <p:cNvPr id="111619"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The time between scheduling and releasing an order is used for company checks and any preparation needed for the processing of the order</a:t>
            </a:r>
          </a:p>
          <a:p>
            <a:pPr>
              <a:tabLst>
                <a:tab pos="1971675" algn="l"/>
              </a:tabLst>
            </a:pPr>
            <a:r>
              <a:rPr lang="en-US" smtClean="0"/>
              <a:t>Once an order has been released it is ready for execution, we can at this time</a:t>
            </a:r>
          </a:p>
          <a:p>
            <a:pPr lvl="1">
              <a:tabLst>
                <a:tab pos="1971675" algn="l"/>
              </a:tabLst>
            </a:pPr>
            <a:r>
              <a:rPr lang="en-US" smtClean="0"/>
              <a:t>Print shop floor documents</a:t>
            </a:r>
          </a:p>
          <a:p>
            <a:pPr lvl="1">
              <a:tabLst>
                <a:tab pos="1971675" algn="l"/>
              </a:tabLst>
            </a:pPr>
            <a:r>
              <a:rPr lang="en-US" smtClean="0"/>
              <a:t>Execute goods movements</a:t>
            </a:r>
          </a:p>
          <a:p>
            <a:pPr lvl="1">
              <a:tabLst>
                <a:tab pos="1971675" algn="l"/>
              </a:tabLst>
            </a:pPr>
            <a:r>
              <a:rPr lang="en-US" smtClean="0"/>
              <a:t>Accept confirmations against the order</a:t>
            </a:r>
          </a:p>
        </p:txBody>
      </p:sp>
    </p:spTree>
    <p:extLst>
      <p:ext uri="{BB962C8B-B14F-4D97-AF65-F5344CB8AC3E}">
        <p14:creationId xmlns:p14="http://schemas.microsoft.com/office/powerpoint/2010/main" val="1134602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idx="4294967295"/>
          </p:nvPr>
        </p:nvSpPr>
        <p:spPr/>
        <p:txBody>
          <a:bodyPr/>
          <a:lstStyle/>
          <a:p>
            <a:r>
              <a:rPr lang="en-US" smtClean="0"/>
              <a:t>Shop Floor Documents</a:t>
            </a:r>
          </a:p>
        </p:txBody>
      </p:sp>
      <p:sp>
        <p:nvSpPr>
          <p:cNvPr id="113667" name="Rectangle 3"/>
          <p:cNvSpPr>
            <a:spLocks noGrp="1" noChangeArrowheads="1"/>
          </p:cNvSpPr>
          <p:nvPr>
            <p:ph type="body" idx="4294967295"/>
          </p:nvPr>
        </p:nvSpPr>
        <p:spPr>
          <a:xfrm>
            <a:off x="485775" y="1577695"/>
            <a:ext cx="8135938" cy="4857750"/>
          </a:xfrm>
          <a:noFill/>
        </p:spPr>
        <p:txBody>
          <a:bodyPr/>
          <a:lstStyle/>
          <a:p>
            <a:pPr>
              <a:tabLst>
                <a:tab pos="1971675" algn="l"/>
              </a:tabLst>
            </a:pPr>
            <a:r>
              <a:rPr lang="en-US" sz="2800" dirty="0" smtClean="0"/>
              <a:t>Shop Floor Documents are printed upon release of the Production Order, examples would be:</a:t>
            </a:r>
          </a:p>
          <a:p>
            <a:pPr lvl="1">
              <a:tabLst>
                <a:tab pos="1971675" algn="l"/>
              </a:tabLst>
            </a:pPr>
            <a:r>
              <a:rPr lang="en-US" sz="2400" dirty="0" smtClean="0"/>
              <a:t>Operation-based Lists</a:t>
            </a:r>
          </a:p>
          <a:p>
            <a:pPr lvl="2">
              <a:tabLst>
                <a:tab pos="1971675" algn="l"/>
              </a:tabLst>
            </a:pPr>
            <a:r>
              <a:rPr lang="en-US" sz="2000" dirty="0" smtClean="0"/>
              <a:t>Time Tickets, Confirmation Slips</a:t>
            </a:r>
          </a:p>
          <a:p>
            <a:pPr lvl="1">
              <a:tabLst>
                <a:tab pos="1971675" algn="l"/>
              </a:tabLst>
            </a:pPr>
            <a:r>
              <a:rPr lang="en-US" sz="2400" dirty="0" smtClean="0"/>
              <a:t>Component-based Lists</a:t>
            </a:r>
          </a:p>
          <a:p>
            <a:pPr lvl="2">
              <a:tabLst>
                <a:tab pos="1971675" algn="l"/>
              </a:tabLst>
            </a:pPr>
            <a:r>
              <a:rPr lang="en-US" sz="2000" dirty="0" smtClean="0"/>
              <a:t>Material Withdrawal Slips, Pull List (consumption list)</a:t>
            </a:r>
          </a:p>
          <a:p>
            <a:pPr lvl="1">
              <a:tabLst>
                <a:tab pos="1971675" algn="l"/>
              </a:tabLst>
            </a:pPr>
            <a:r>
              <a:rPr lang="en-US" sz="2400" dirty="0" smtClean="0"/>
              <a:t>PRT Lists</a:t>
            </a:r>
          </a:p>
          <a:p>
            <a:pPr lvl="2">
              <a:tabLst>
                <a:tab pos="1971675" algn="l"/>
              </a:tabLst>
            </a:pPr>
            <a:r>
              <a:rPr lang="en-US" sz="2000" dirty="0" smtClean="0"/>
              <a:t>Overview of PRT’s used and in which operations </a:t>
            </a:r>
          </a:p>
          <a:p>
            <a:pPr lvl="1">
              <a:tabLst>
                <a:tab pos="1971675" algn="l"/>
              </a:tabLst>
            </a:pPr>
            <a:r>
              <a:rPr lang="en-US" sz="2400" dirty="0" smtClean="0"/>
              <a:t>Multi-Purpose Lists</a:t>
            </a:r>
          </a:p>
          <a:p>
            <a:pPr lvl="2">
              <a:tabLst>
                <a:tab pos="1971675" algn="l"/>
              </a:tabLst>
            </a:pPr>
            <a:r>
              <a:rPr lang="en-US" sz="2000" dirty="0" smtClean="0"/>
              <a:t>Operation Control Ticket, Object Overview</a:t>
            </a:r>
          </a:p>
        </p:txBody>
      </p:sp>
    </p:spTree>
    <p:extLst>
      <p:ext uri="{BB962C8B-B14F-4D97-AF65-F5344CB8AC3E}">
        <p14:creationId xmlns:p14="http://schemas.microsoft.com/office/powerpoint/2010/main" val="7653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smtClean="0"/>
              <a:t>GBI 2.0 Structure for Production Planning</a:t>
            </a:r>
          </a:p>
        </p:txBody>
      </p:sp>
      <p:sp>
        <p:nvSpPr>
          <p:cNvPr id="16387" name="Rectangle 5"/>
          <p:cNvSpPr>
            <a:spLocks noChangeArrowheads="1"/>
          </p:cNvSpPr>
          <p:nvPr/>
        </p:nvSpPr>
        <p:spPr bwMode="white">
          <a:xfrm>
            <a:off x="3114675" y="1557338"/>
            <a:ext cx="13128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a:t>
            </a:r>
            <a:endParaRPr lang="de-DE" sz="1600">
              <a:ea typeface="Arial Unicode MS" panose="020B0604020202020204" pitchFamily="34" charset="-128"/>
              <a:cs typeface="Arial Unicode MS" panose="020B0604020202020204" pitchFamily="34" charset="-128"/>
            </a:endParaRPr>
          </a:p>
        </p:txBody>
      </p:sp>
      <p:sp>
        <p:nvSpPr>
          <p:cNvPr id="16388" name="Line 8"/>
          <p:cNvSpPr>
            <a:spLocks noChangeShapeType="1"/>
          </p:cNvSpPr>
          <p:nvPr/>
        </p:nvSpPr>
        <p:spPr bwMode="white">
          <a:xfrm>
            <a:off x="3776663"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89" name="Line 10"/>
          <p:cNvSpPr>
            <a:spLocks noChangeShapeType="1"/>
          </p:cNvSpPr>
          <p:nvPr/>
        </p:nvSpPr>
        <p:spPr bwMode="white">
          <a:xfrm>
            <a:off x="1835150" y="2276475"/>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0" name="Rectangle 5"/>
          <p:cNvSpPr>
            <a:spLocks noChangeArrowheads="1"/>
          </p:cNvSpPr>
          <p:nvPr/>
        </p:nvSpPr>
        <p:spPr bwMode="white">
          <a:xfrm>
            <a:off x="1042988" y="2565400"/>
            <a:ext cx="1720850"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 Inc.</a:t>
            </a:r>
            <a:endParaRPr lang="de-DE" sz="1600">
              <a:ea typeface="Arial Unicode MS" panose="020B0604020202020204" pitchFamily="34" charset="-128"/>
              <a:cs typeface="Arial Unicode MS" panose="020B0604020202020204" pitchFamily="34" charset="-128"/>
            </a:endParaRPr>
          </a:p>
        </p:txBody>
      </p:sp>
      <p:sp>
        <p:nvSpPr>
          <p:cNvPr id="16391" name="Rectangle 5"/>
          <p:cNvSpPr>
            <a:spLocks noChangeArrowheads="1"/>
          </p:cNvSpPr>
          <p:nvPr/>
        </p:nvSpPr>
        <p:spPr bwMode="white">
          <a:xfrm>
            <a:off x="4140200" y="2565400"/>
            <a:ext cx="2917825"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Global Bike Germany GmbH</a:t>
            </a:r>
            <a:endParaRPr lang="de-DE" sz="1600">
              <a:ea typeface="Arial Unicode MS" panose="020B0604020202020204" pitchFamily="34" charset="-128"/>
              <a:cs typeface="Arial Unicode MS" panose="020B0604020202020204" pitchFamily="34" charset="-128"/>
            </a:endParaRPr>
          </a:p>
        </p:txBody>
      </p:sp>
      <p:sp>
        <p:nvSpPr>
          <p:cNvPr id="16392" name="Line 8"/>
          <p:cNvSpPr>
            <a:spLocks noChangeShapeType="1"/>
          </p:cNvSpPr>
          <p:nvPr/>
        </p:nvSpPr>
        <p:spPr bwMode="white">
          <a:xfrm>
            <a:off x="183515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3" name="Line 8"/>
          <p:cNvSpPr>
            <a:spLocks noChangeShapeType="1"/>
          </p:cNvSpPr>
          <p:nvPr/>
        </p:nvSpPr>
        <p:spPr bwMode="white">
          <a:xfrm>
            <a:off x="5651500" y="2276475"/>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4" name="Line 8"/>
          <p:cNvSpPr>
            <a:spLocks noChangeShapeType="1"/>
          </p:cNvSpPr>
          <p:nvPr/>
        </p:nvSpPr>
        <p:spPr bwMode="white">
          <a:xfrm>
            <a:off x="183515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5" name="Rectangle 5"/>
          <p:cNvSpPr>
            <a:spLocks noChangeArrowheads="1"/>
          </p:cNvSpPr>
          <p:nvPr/>
        </p:nvSpPr>
        <p:spPr bwMode="white">
          <a:xfrm>
            <a:off x="1435100" y="3284538"/>
            <a:ext cx="79216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Dallas</a:t>
            </a:r>
            <a:endParaRPr lang="de-DE" sz="1600">
              <a:ea typeface="Arial Unicode MS" panose="020B0604020202020204" pitchFamily="34" charset="-128"/>
              <a:cs typeface="Arial Unicode MS" panose="020B0604020202020204" pitchFamily="34" charset="-128"/>
            </a:endParaRPr>
          </a:p>
        </p:txBody>
      </p:sp>
      <p:sp>
        <p:nvSpPr>
          <p:cNvPr id="16396" name="Line 8"/>
          <p:cNvSpPr>
            <a:spLocks noChangeShapeType="1"/>
          </p:cNvSpPr>
          <p:nvPr/>
        </p:nvSpPr>
        <p:spPr bwMode="white">
          <a:xfrm>
            <a:off x="5651500" y="2924175"/>
            <a:ext cx="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397" name="Rectangle 5"/>
          <p:cNvSpPr>
            <a:spLocks noChangeArrowheads="1"/>
          </p:cNvSpPr>
          <p:nvPr/>
        </p:nvSpPr>
        <p:spPr bwMode="white">
          <a:xfrm>
            <a:off x="5035550" y="3284538"/>
            <a:ext cx="1243013" cy="349250"/>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600">
                <a:ea typeface="Arial Unicode MS" panose="020B0604020202020204" pitchFamily="34" charset="-128"/>
                <a:cs typeface="Arial Unicode MS" panose="020B0604020202020204" pitchFamily="34" charset="-128"/>
              </a:rPr>
              <a:t>Heidelberg</a:t>
            </a:r>
            <a:endParaRPr lang="de-DE" sz="1600">
              <a:ea typeface="Arial Unicode MS" panose="020B0604020202020204" pitchFamily="34" charset="-128"/>
              <a:cs typeface="Arial Unicode MS" panose="020B0604020202020204" pitchFamily="34" charset="-128"/>
            </a:endParaRPr>
          </a:p>
        </p:txBody>
      </p:sp>
      <p:sp>
        <p:nvSpPr>
          <p:cNvPr id="16398"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Client</a:t>
            </a:r>
            <a:endParaRPr lang="de-DE" sz="1200" b="0">
              <a:ea typeface="Arial Unicode MS" panose="020B0604020202020204" pitchFamily="34" charset="-128"/>
              <a:cs typeface="Arial Unicode MS" panose="020B0604020202020204" pitchFamily="34" charset="-128"/>
            </a:endParaRPr>
          </a:p>
        </p:txBody>
      </p:sp>
      <p:sp>
        <p:nvSpPr>
          <p:cNvPr id="16399" name="Rectangle 5"/>
          <p:cNvSpPr>
            <a:spLocks noChangeArrowheads="1"/>
          </p:cNvSpPr>
          <p:nvPr/>
        </p:nvSpPr>
        <p:spPr bwMode="white">
          <a:xfrm>
            <a:off x="7680325" y="25241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Code</a:t>
            </a:r>
            <a:endParaRPr lang="de-DE" sz="1200" b="0">
              <a:ea typeface="Arial Unicode MS" panose="020B0604020202020204" pitchFamily="34" charset="-128"/>
              <a:cs typeface="Arial Unicode MS" panose="020B0604020202020204" pitchFamily="34" charset="-128"/>
            </a:endParaRPr>
          </a:p>
        </p:txBody>
      </p:sp>
      <p:sp>
        <p:nvSpPr>
          <p:cNvPr id="16400" name="Rectangle 5"/>
          <p:cNvSpPr>
            <a:spLocks noChangeArrowheads="1"/>
          </p:cNvSpPr>
          <p:nvPr/>
        </p:nvSpPr>
        <p:spPr bwMode="white">
          <a:xfrm>
            <a:off x="7969250" y="3314700"/>
            <a:ext cx="527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Plant</a:t>
            </a:r>
            <a:endParaRPr lang="de-DE" sz="1200" b="0">
              <a:ea typeface="Arial Unicode MS" panose="020B0604020202020204" pitchFamily="34" charset="-128"/>
              <a:cs typeface="Arial Unicode MS" panose="020B0604020202020204" pitchFamily="34" charset="-128"/>
            </a:endParaRPr>
          </a:p>
        </p:txBody>
      </p:sp>
      <p:sp>
        <p:nvSpPr>
          <p:cNvPr id="16401" name="Rectangle 5"/>
          <p:cNvSpPr>
            <a:spLocks noChangeArrowheads="1"/>
          </p:cNvSpPr>
          <p:nvPr/>
        </p:nvSpPr>
        <p:spPr bwMode="white">
          <a:xfrm>
            <a:off x="7739063" y="4292600"/>
            <a:ext cx="754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Storage</a:t>
            </a:r>
          </a:p>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Location</a:t>
            </a:r>
            <a:endParaRPr lang="de-DE" sz="1200" b="0">
              <a:ea typeface="Arial Unicode MS" panose="020B0604020202020204" pitchFamily="34" charset="-128"/>
              <a:cs typeface="Arial Unicode MS" panose="020B0604020202020204" pitchFamily="34" charset="-128"/>
            </a:endParaRPr>
          </a:p>
        </p:txBody>
      </p:sp>
      <p:sp>
        <p:nvSpPr>
          <p:cNvPr id="16402" name="Line 8"/>
          <p:cNvSpPr>
            <a:spLocks noChangeShapeType="1"/>
          </p:cNvSpPr>
          <p:nvPr/>
        </p:nvSpPr>
        <p:spPr bwMode="white">
          <a:xfrm>
            <a:off x="1747838" y="3644900"/>
            <a:ext cx="0" cy="143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3" name="Rectangle 5"/>
          <p:cNvSpPr>
            <a:spLocks noChangeArrowheads="1"/>
          </p:cNvSpPr>
          <p:nvPr/>
        </p:nvSpPr>
        <p:spPr bwMode="white">
          <a:xfrm>
            <a:off x="1819275" y="3860800"/>
            <a:ext cx="1036638"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Raw Materials</a:t>
            </a:r>
            <a:endParaRPr lang="de-DE" sz="1000">
              <a:ea typeface="Arial Unicode MS" panose="020B0604020202020204" pitchFamily="34" charset="-128"/>
              <a:cs typeface="Arial Unicode MS" panose="020B0604020202020204" pitchFamily="34" charset="-128"/>
            </a:endParaRPr>
          </a:p>
        </p:txBody>
      </p:sp>
      <p:sp>
        <p:nvSpPr>
          <p:cNvPr id="16404" name="Rectangle 5"/>
          <p:cNvSpPr>
            <a:spLocks noChangeArrowheads="1"/>
          </p:cNvSpPr>
          <p:nvPr/>
        </p:nvSpPr>
        <p:spPr bwMode="white">
          <a:xfrm>
            <a:off x="1822450" y="4219575"/>
            <a:ext cx="116522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Semi-fin. Goods</a:t>
            </a:r>
            <a:endParaRPr lang="de-DE" sz="1000">
              <a:ea typeface="Arial Unicode MS" panose="020B0604020202020204" pitchFamily="34" charset="-128"/>
              <a:cs typeface="Arial Unicode MS" panose="020B0604020202020204" pitchFamily="34" charset="-128"/>
            </a:endParaRPr>
          </a:p>
        </p:txBody>
      </p:sp>
      <p:sp>
        <p:nvSpPr>
          <p:cNvPr id="16405" name="Rectangle 5"/>
          <p:cNvSpPr>
            <a:spLocks noChangeArrowheads="1"/>
          </p:cNvSpPr>
          <p:nvPr/>
        </p:nvSpPr>
        <p:spPr bwMode="white">
          <a:xfrm>
            <a:off x="1820863" y="4579938"/>
            <a:ext cx="1150937"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Finished Goods</a:t>
            </a:r>
            <a:endParaRPr lang="de-DE" sz="1000">
              <a:ea typeface="Arial Unicode MS" panose="020B0604020202020204" pitchFamily="34" charset="-128"/>
              <a:cs typeface="Arial Unicode MS" panose="020B0604020202020204" pitchFamily="34" charset="-128"/>
            </a:endParaRPr>
          </a:p>
        </p:txBody>
      </p:sp>
      <p:sp>
        <p:nvSpPr>
          <p:cNvPr id="16406" name="Rectangle 5"/>
          <p:cNvSpPr>
            <a:spLocks noChangeArrowheads="1"/>
          </p:cNvSpPr>
          <p:nvPr/>
        </p:nvSpPr>
        <p:spPr bwMode="white">
          <a:xfrm>
            <a:off x="1827213" y="4940300"/>
            <a:ext cx="105727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Miscellaneous</a:t>
            </a:r>
            <a:endParaRPr lang="de-DE" sz="1000">
              <a:ea typeface="Arial Unicode MS" panose="020B0604020202020204" pitchFamily="34" charset="-128"/>
              <a:cs typeface="Arial Unicode MS" panose="020B0604020202020204" pitchFamily="34" charset="-128"/>
            </a:endParaRPr>
          </a:p>
        </p:txBody>
      </p:sp>
      <p:sp>
        <p:nvSpPr>
          <p:cNvPr id="16407" name="Line 10"/>
          <p:cNvSpPr>
            <a:spLocks noChangeShapeType="1"/>
          </p:cNvSpPr>
          <p:nvPr/>
        </p:nvSpPr>
        <p:spPr bwMode="white">
          <a:xfrm>
            <a:off x="1747838" y="4003675"/>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8" name="Line 10"/>
          <p:cNvSpPr>
            <a:spLocks noChangeShapeType="1"/>
          </p:cNvSpPr>
          <p:nvPr/>
        </p:nvSpPr>
        <p:spPr bwMode="white">
          <a:xfrm>
            <a:off x="1747838" y="4364038"/>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09" name="Line 10"/>
          <p:cNvSpPr>
            <a:spLocks noChangeShapeType="1"/>
          </p:cNvSpPr>
          <p:nvPr/>
        </p:nvSpPr>
        <p:spPr bwMode="white">
          <a:xfrm>
            <a:off x="1747838" y="4724400"/>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0" name="Line 10"/>
          <p:cNvSpPr>
            <a:spLocks noChangeShapeType="1"/>
          </p:cNvSpPr>
          <p:nvPr/>
        </p:nvSpPr>
        <p:spPr bwMode="white">
          <a:xfrm>
            <a:off x="1747838" y="5084763"/>
            <a:ext cx="714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1" name="Line 8"/>
          <p:cNvSpPr>
            <a:spLocks noChangeShapeType="1"/>
          </p:cNvSpPr>
          <p:nvPr/>
        </p:nvSpPr>
        <p:spPr bwMode="white">
          <a:xfrm>
            <a:off x="5419725" y="3644900"/>
            <a:ext cx="0" cy="1439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2" name="Rectangle 5"/>
          <p:cNvSpPr>
            <a:spLocks noChangeArrowheads="1"/>
          </p:cNvSpPr>
          <p:nvPr/>
        </p:nvSpPr>
        <p:spPr bwMode="white">
          <a:xfrm>
            <a:off x="5491163" y="3860800"/>
            <a:ext cx="1036637"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Raw Materials</a:t>
            </a:r>
            <a:endParaRPr lang="de-DE" sz="1000">
              <a:ea typeface="Arial Unicode MS" panose="020B0604020202020204" pitchFamily="34" charset="-128"/>
              <a:cs typeface="Arial Unicode MS" panose="020B0604020202020204" pitchFamily="34" charset="-128"/>
            </a:endParaRPr>
          </a:p>
        </p:txBody>
      </p:sp>
      <p:sp>
        <p:nvSpPr>
          <p:cNvPr id="16413" name="Rectangle 5"/>
          <p:cNvSpPr>
            <a:spLocks noChangeArrowheads="1"/>
          </p:cNvSpPr>
          <p:nvPr/>
        </p:nvSpPr>
        <p:spPr bwMode="white">
          <a:xfrm>
            <a:off x="5494338" y="4219575"/>
            <a:ext cx="116522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Semi-fin. Goods</a:t>
            </a:r>
            <a:endParaRPr lang="de-DE" sz="1000">
              <a:ea typeface="Arial Unicode MS" panose="020B0604020202020204" pitchFamily="34" charset="-128"/>
              <a:cs typeface="Arial Unicode MS" panose="020B0604020202020204" pitchFamily="34" charset="-128"/>
            </a:endParaRPr>
          </a:p>
        </p:txBody>
      </p:sp>
      <p:sp>
        <p:nvSpPr>
          <p:cNvPr id="16414" name="Rectangle 5"/>
          <p:cNvSpPr>
            <a:spLocks noChangeArrowheads="1"/>
          </p:cNvSpPr>
          <p:nvPr/>
        </p:nvSpPr>
        <p:spPr bwMode="white">
          <a:xfrm>
            <a:off x="5492750" y="4579938"/>
            <a:ext cx="1150938"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Finished Goods</a:t>
            </a:r>
            <a:endParaRPr lang="de-DE" sz="1000">
              <a:ea typeface="Arial Unicode MS" panose="020B0604020202020204" pitchFamily="34" charset="-128"/>
              <a:cs typeface="Arial Unicode MS" panose="020B0604020202020204" pitchFamily="34" charset="-128"/>
            </a:endParaRPr>
          </a:p>
        </p:txBody>
      </p:sp>
      <p:sp>
        <p:nvSpPr>
          <p:cNvPr id="16415" name="Rectangle 5"/>
          <p:cNvSpPr>
            <a:spLocks noChangeArrowheads="1"/>
          </p:cNvSpPr>
          <p:nvPr/>
        </p:nvSpPr>
        <p:spPr bwMode="white">
          <a:xfrm>
            <a:off x="5499100" y="4940300"/>
            <a:ext cx="1057275" cy="257175"/>
          </a:xfrm>
          <a:prstGeom prst="rect">
            <a:avLst/>
          </a:prstGeom>
          <a:solidFill>
            <a:schemeClr val="accent1"/>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Miscellaneous</a:t>
            </a:r>
            <a:endParaRPr lang="de-DE" sz="1000">
              <a:ea typeface="Arial Unicode MS" panose="020B0604020202020204" pitchFamily="34" charset="-128"/>
              <a:cs typeface="Arial Unicode MS" panose="020B0604020202020204" pitchFamily="34" charset="-128"/>
            </a:endParaRPr>
          </a:p>
        </p:txBody>
      </p:sp>
      <p:sp>
        <p:nvSpPr>
          <p:cNvPr id="16416" name="Line 10"/>
          <p:cNvSpPr>
            <a:spLocks noChangeShapeType="1"/>
          </p:cNvSpPr>
          <p:nvPr/>
        </p:nvSpPr>
        <p:spPr bwMode="white">
          <a:xfrm>
            <a:off x="5419725" y="400367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7" name="Line 10"/>
          <p:cNvSpPr>
            <a:spLocks noChangeShapeType="1"/>
          </p:cNvSpPr>
          <p:nvPr/>
        </p:nvSpPr>
        <p:spPr bwMode="white">
          <a:xfrm>
            <a:off x="5419725" y="436403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8" name="Line 10"/>
          <p:cNvSpPr>
            <a:spLocks noChangeShapeType="1"/>
          </p:cNvSpPr>
          <p:nvPr/>
        </p:nvSpPr>
        <p:spPr bwMode="white">
          <a:xfrm>
            <a:off x="5419725" y="472440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19" name="Line 10"/>
          <p:cNvSpPr>
            <a:spLocks noChangeShapeType="1"/>
          </p:cNvSpPr>
          <p:nvPr/>
        </p:nvSpPr>
        <p:spPr bwMode="white">
          <a:xfrm>
            <a:off x="5419725" y="5084763"/>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0" name="Line 8"/>
          <p:cNvSpPr>
            <a:spLocks noChangeShapeType="1"/>
          </p:cNvSpPr>
          <p:nvPr/>
        </p:nvSpPr>
        <p:spPr bwMode="white">
          <a:xfrm>
            <a:off x="154781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1" name="Rectangle 5"/>
          <p:cNvSpPr>
            <a:spLocks noChangeArrowheads="1"/>
          </p:cNvSpPr>
          <p:nvPr/>
        </p:nvSpPr>
        <p:spPr bwMode="white">
          <a:xfrm>
            <a:off x="1622425" y="5310188"/>
            <a:ext cx="790575"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Assembly</a:t>
            </a:r>
            <a:endParaRPr lang="de-DE" sz="1000">
              <a:ea typeface="Arial Unicode MS" panose="020B0604020202020204" pitchFamily="34" charset="-128"/>
              <a:cs typeface="Arial Unicode MS" panose="020B0604020202020204" pitchFamily="34" charset="-128"/>
            </a:endParaRPr>
          </a:p>
        </p:txBody>
      </p:sp>
      <p:sp>
        <p:nvSpPr>
          <p:cNvPr id="16422" name="Rectangle 5"/>
          <p:cNvSpPr>
            <a:spLocks noChangeArrowheads="1"/>
          </p:cNvSpPr>
          <p:nvPr/>
        </p:nvSpPr>
        <p:spPr bwMode="white">
          <a:xfrm>
            <a:off x="1620838" y="5668963"/>
            <a:ext cx="825500"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Packaging</a:t>
            </a:r>
            <a:endParaRPr lang="de-DE" sz="1000">
              <a:ea typeface="Arial Unicode MS" panose="020B0604020202020204" pitchFamily="34" charset="-128"/>
              <a:cs typeface="Arial Unicode MS" panose="020B0604020202020204" pitchFamily="34" charset="-128"/>
            </a:endParaRPr>
          </a:p>
        </p:txBody>
      </p:sp>
      <p:sp>
        <p:nvSpPr>
          <p:cNvPr id="16423" name="Rectangle 5"/>
          <p:cNvSpPr>
            <a:spLocks noChangeArrowheads="1"/>
          </p:cNvSpPr>
          <p:nvPr/>
        </p:nvSpPr>
        <p:spPr bwMode="white">
          <a:xfrm>
            <a:off x="1620838" y="6029325"/>
            <a:ext cx="827087"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Inspection</a:t>
            </a:r>
            <a:endParaRPr lang="de-DE" sz="1000">
              <a:ea typeface="Arial Unicode MS" panose="020B0604020202020204" pitchFamily="34" charset="-128"/>
              <a:cs typeface="Arial Unicode MS" panose="020B0604020202020204" pitchFamily="34" charset="-128"/>
            </a:endParaRPr>
          </a:p>
        </p:txBody>
      </p:sp>
      <p:sp>
        <p:nvSpPr>
          <p:cNvPr id="16424" name="Line 10"/>
          <p:cNvSpPr>
            <a:spLocks noChangeShapeType="1"/>
          </p:cNvSpPr>
          <p:nvPr/>
        </p:nvSpPr>
        <p:spPr bwMode="white">
          <a:xfrm>
            <a:off x="1546225" y="54451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5" name="Line 10"/>
          <p:cNvSpPr>
            <a:spLocks noChangeShapeType="1"/>
          </p:cNvSpPr>
          <p:nvPr/>
        </p:nvSpPr>
        <p:spPr bwMode="white">
          <a:xfrm>
            <a:off x="1546225" y="58054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6" name="Line 10"/>
          <p:cNvSpPr>
            <a:spLocks noChangeShapeType="1"/>
          </p:cNvSpPr>
          <p:nvPr/>
        </p:nvSpPr>
        <p:spPr bwMode="white">
          <a:xfrm>
            <a:off x="1546225" y="616585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7" name="Line 8"/>
          <p:cNvSpPr>
            <a:spLocks noChangeShapeType="1"/>
          </p:cNvSpPr>
          <p:nvPr/>
        </p:nvSpPr>
        <p:spPr bwMode="white">
          <a:xfrm>
            <a:off x="154781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8" name="Line 8"/>
          <p:cNvSpPr>
            <a:spLocks noChangeShapeType="1"/>
          </p:cNvSpPr>
          <p:nvPr/>
        </p:nvSpPr>
        <p:spPr bwMode="white">
          <a:xfrm>
            <a:off x="5148263" y="3644900"/>
            <a:ext cx="0" cy="2520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29" name="Rectangle 5"/>
          <p:cNvSpPr>
            <a:spLocks noChangeArrowheads="1"/>
          </p:cNvSpPr>
          <p:nvPr/>
        </p:nvSpPr>
        <p:spPr bwMode="white">
          <a:xfrm>
            <a:off x="5222875" y="5310188"/>
            <a:ext cx="790575"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Assembly</a:t>
            </a:r>
            <a:endParaRPr lang="de-DE" sz="1000">
              <a:ea typeface="Arial Unicode MS" panose="020B0604020202020204" pitchFamily="34" charset="-128"/>
              <a:cs typeface="Arial Unicode MS" panose="020B0604020202020204" pitchFamily="34" charset="-128"/>
            </a:endParaRPr>
          </a:p>
        </p:txBody>
      </p:sp>
      <p:sp>
        <p:nvSpPr>
          <p:cNvPr id="16430" name="Rectangle 5"/>
          <p:cNvSpPr>
            <a:spLocks noChangeArrowheads="1"/>
          </p:cNvSpPr>
          <p:nvPr/>
        </p:nvSpPr>
        <p:spPr bwMode="white">
          <a:xfrm>
            <a:off x="5221288" y="5668963"/>
            <a:ext cx="825500"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Packaging</a:t>
            </a:r>
            <a:endParaRPr lang="de-DE" sz="1000">
              <a:ea typeface="Arial Unicode MS" panose="020B0604020202020204" pitchFamily="34" charset="-128"/>
              <a:cs typeface="Arial Unicode MS" panose="020B0604020202020204" pitchFamily="34" charset="-128"/>
            </a:endParaRPr>
          </a:p>
        </p:txBody>
      </p:sp>
      <p:sp>
        <p:nvSpPr>
          <p:cNvPr id="16431" name="Rectangle 5"/>
          <p:cNvSpPr>
            <a:spLocks noChangeArrowheads="1"/>
          </p:cNvSpPr>
          <p:nvPr/>
        </p:nvSpPr>
        <p:spPr bwMode="white">
          <a:xfrm>
            <a:off x="5221288" y="6029325"/>
            <a:ext cx="827087" cy="257175"/>
          </a:xfrm>
          <a:prstGeom prst="rect">
            <a:avLst/>
          </a:prstGeom>
          <a:solidFill>
            <a:srgbClr val="99CCFF"/>
          </a:solidFill>
          <a:ln w="12700" algn="ctr">
            <a:solidFill>
              <a:schemeClr val="tx1"/>
            </a:solidFill>
            <a:miter lim="800000"/>
            <a:headEnd/>
            <a:tailEnd/>
          </a:ln>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Clr>
                <a:schemeClr val="accent1"/>
              </a:buClr>
              <a:buSzPct val="80000"/>
              <a:buFont typeface="Wingdings" panose="05000000000000000000" pitchFamily="2" charset="2"/>
              <a:buNone/>
            </a:pPr>
            <a:r>
              <a:rPr lang="en-US" sz="1000">
                <a:ea typeface="Arial Unicode MS" panose="020B0604020202020204" pitchFamily="34" charset="-128"/>
                <a:cs typeface="Arial Unicode MS" panose="020B0604020202020204" pitchFamily="34" charset="-128"/>
              </a:rPr>
              <a:t>Inspection</a:t>
            </a:r>
            <a:endParaRPr lang="de-DE" sz="1000">
              <a:ea typeface="Arial Unicode MS" panose="020B0604020202020204" pitchFamily="34" charset="-128"/>
              <a:cs typeface="Arial Unicode MS" panose="020B0604020202020204" pitchFamily="34" charset="-128"/>
            </a:endParaRPr>
          </a:p>
        </p:txBody>
      </p:sp>
      <p:sp>
        <p:nvSpPr>
          <p:cNvPr id="16432" name="Line 10"/>
          <p:cNvSpPr>
            <a:spLocks noChangeShapeType="1"/>
          </p:cNvSpPr>
          <p:nvPr/>
        </p:nvSpPr>
        <p:spPr bwMode="white">
          <a:xfrm>
            <a:off x="5146675" y="5445125"/>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3" name="Line 10"/>
          <p:cNvSpPr>
            <a:spLocks noChangeShapeType="1"/>
          </p:cNvSpPr>
          <p:nvPr/>
        </p:nvSpPr>
        <p:spPr bwMode="white">
          <a:xfrm>
            <a:off x="5146675" y="5805488"/>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4" name="Line 10"/>
          <p:cNvSpPr>
            <a:spLocks noChangeShapeType="1"/>
          </p:cNvSpPr>
          <p:nvPr/>
        </p:nvSpPr>
        <p:spPr bwMode="white">
          <a:xfrm>
            <a:off x="5146675" y="6165850"/>
            <a:ext cx="714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6435" name="Rectangle 5"/>
          <p:cNvSpPr>
            <a:spLocks noChangeArrowheads="1"/>
          </p:cNvSpPr>
          <p:nvPr/>
        </p:nvSpPr>
        <p:spPr bwMode="white">
          <a:xfrm>
            <a:off x="6742113" y="5661025"/>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Clr>
                <a:schemeClr val="accent1"/>
              </a:buClr>
              <a:buSzPct val="80000"/>
              <a:buFont typeface="Wingdings" panose="05000000000000000000" pitchFamily="2" charset="2"/>
              <a:buNone/>
            </a:pPr>
            <a:r>
              <a:rPr lang="en-US" sz="1200" b="0">
                <a:ea typeface="Arial Unicode MS" panose="020B0604020202020204" pitchFamily="34" charset="-128"/>
                <a:cs typeface="Arial Unicode MS" panose="020B0604020202020204" pitchFamily="34" charset="-128"/>
              </a:rPr>
              <a:t>(Work Center Location)</a:t>
            </a:r>
            <a:endParaRPr lang="de-DE" sz="1200" b="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32084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idx="4294967295"/>
          </p:nvPr>
        </p:nvSpPr>
        <p:spPr/>
        <p:txBody>
          <a:bodyPr/>
          <a:lstStyle/>
          <a:p>
            <a:r>
              <a:rPr lang="en-US" smtClean="0"/>
              <a:t>Material Withdrawal</a:t>
            </a:r>
          </a:p>
        </p:txBody>
      </p:sp>
      <p:sp>
        <p:nvSpPr>
          <p:cNvPr id="115715" name="Rectangle 3"/>
          <p:cNvSpPr>
            <a:spLocks noGrp="1" noChangeArrowheads="1"/>
          </p:cNvSpPr>
          <p:nvPr>
            <p:ph type="body" idx="4294967295"/>
          </p:nvPr>
        </p:nvSpPr>
        <p:spPr>
          <a:xfrm>
            <a:off x="485775" y="1523908"/>
            <a:ext cx="8135938" cy="4857750"/>
          </a:xfrm>
          <a:noFill/>
        </p:spPr>
        <p:txBody>
          <a:bodyPr/>
          <a:lstStyle/>
          <a:p>
            <a:pPr>
              <a:tabLst>
                <a:tab pos="1971675" algn="l"/>
              </a:tabLst>
            </a:pPr>
            <a:r>
              <a:rPr lang="en-US" sz="2400" dirty="0" smtClean="0"/>
              <a:t>When a production order is created it references a BOM to determine the necessary components to produce the material.</a:t>
            </a:r>
          </a:p>
          <a:p>
            <a:pPr>
              <a:tabLst>
                <a:tab pos="1971675" algn="l"/>
              </a:tabLst>
            </a:pPr>
            <a:r>
              <a:rPr lang="en-US" sz="2400" dirty="0" smtClean="0"/>
              <a:t>It then places a reservation on each of the components. </a:t>
            </a:r>
          </a:p>
          <a:p>
            <a:pPr>
              <a:tabLst>
                <a:tab pos="1971675" algn="l"/>
              </a:tabLst>
            </a:pPr>
            <a:r>
              <a:rPr lang="en-US" sz="2400" dirty="0" smtClean="0"/>
              <a:t>Upon release of the order (or operation) you can withdraw the reserved materials from inventory</a:t>
            </a:r>
          </a:p>
          <a:p>
            <a:pPr lvl="1">
              <a:tabLst>
                <a:tab pos="1971675" algn="l"/>
              </a:tabLst>
            </a:pPr>
            <a:r>
              <a:rPr lang="en-US" sz="2000" dirty="0" smtClean="0"/>
              <a:t>Reservation is updated</a:t>
            </a:r>
          </a:p>
          <a:p>
            <a:pPr lvl="1">
              <a:tabLst>
                <a:tab pos="1971675" algn="l"/>
              </a:tabLst>
            </a:pPr>
            <a:r>
              <a:rPr lang="en-US" sz="2000" dirty="0" smtClean="0"/>
              <a:t>Inventory is updated</a:t>
            </a:r>
          </a:p>
          <a:p>
            <a:pPr lvl="1">
              <a:tabLst>
                <a:tab pos="1971675" algn="l"/>
              </a:tabLst>
            </a:pPr>
            <a:r>
              <a:rPr lang="en-US" sz="2000" dirty="0" smtClean="0"/>
              <a:t>Costs are assigned to the order as actual costs</a:t>
            </a:r>
          </a:p>
        </p:txBody>
      </p:sp>
    </p:spTree>
    <p:extLst>
      <p:ext uri="{BB962C8B-B14F-4D97-AF65-F5344CB8AC3E}">
        <p14:creationId xmlns:p14="http://schemas.microsoft.com/office/powerpoint/2010/main" val="18074158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p:cNvSpPr>
          <p:nvPr>
            <p:ph type="title" idx="4294967295"/>
          </p:nvPr>
        </p:nvSpPr>
        <p:spPr/>
        <p:txBody>
          <a:bodyPr/>
          <a:lstStyle/>
          <a:p>
            <a:r>
              <a:rPr lang="en-US" smtClean="0"/>
              <a:t>Confirmations</a:t>
            </a:r>
          </a:p>
        </p:txBody>
      </p:sp>
      <p:sp>
        <p:nvSpPr>
          <p:cNvPr id="117763"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Confirmations are used to monitor and track the progression of an order through its production cycle</a:t>
            </a:r>
          </a:p>
          <a:p>
            <a:pPr lvl="1">
              <a:lnSpc>
                <a:spcPct val="90000"/>
              </a:lnSpc>
              <a:tabLst>
                <a:tab pos="1971675" algn="l"/>
              </a:tabLst>
            </a:pPr>
            <a:r>
              <a:rPr lang="en-US" sz="2000" dirty="0" smtClean="0"/>
              <a:t>Confirmation can be done at the operation or order level</a:t>
            </a:r>
          </a:p>
          <a:p>
            <a:pPr>
              <a:lnSpc>
                <a:spcPct val="90000"/>
              </a:lnSpc>
              <a:tabLst>
                <a:tab pos="1971675" algn="l"/>
              </a:tabLst>
            </a:pPr>
            <a:r>
              <a:rPr lang="en-US" sz="2400" dirty="0" smtClean="0"/>
              <a:t>Exact confirmation shortly after completion  of an operation is essential for realistic production planning and control</a:t>
            </a:r>
          </a:p>
          <a:p>
            <a:pPr>
              <a:lnSpc>
                <a:spcPct val="90000"/>
              </a:lnSpc>
              <a:tabLst>
                <a:tab pos="1971675" algn="l"/>
              </a:tabLst>
            </a:pPr>
            <a:r>
              <a:rPr lang="en-US" sz="2400" dirty="0" smtClean="0"/>
              <a:t>Data that needs confirmation include</a:t>
            </a:r>
          </a:p>
          <a:p>
            <a:pPr lvl="1">
              <a:lnSpc>
                <a:spcPct val="90000"/>
              </a:lnSpc>
              <a:tabLst>
                <a:tab pos="1971675" algn="l"/>
              </a:tabLst>
            </a:pPr>
            <a:r>
              <a:rPr lang="en-US" sz="2000" dirty="0" smtClean="0"/>
              <a:t>Quantities – yield, scrap, rework</a:t>
            </a:r>
          </a:p>
          <a:p>
            <a:pPr lvl="1">
              <a:lnSpc>
                <a:spcPct val="90000"/>
              </a:lnSpc>
              <a:tabLst>
                <a:tab pos="1971675" algn="l"/>
              </a:tabLst>
            </a:pPr>
            <a:r>
              <a:rPr lang="en-US" sz="2000" dirty="0" smtClean="0"/>
              <a:t>Activity data – setup time, machine time</a:t>
            </a:r>
          </a:p>
          <a:p>
            <a:pPr lvl="1">
              <a:lnSpc>
                <a:spcPct val="90000"/>
              </a:lnSpc>
              <a:tabLst>
                <a:tab pos="1971675" algn="l"/>
              </a:tabLst>
            </a:pPr>
            <a:r>
              <a:rPr lang="en-US" sz="2000" dirty="0" smtClean="0"/>
              <a:t>Dates – setup, processing, teardown started or finished</a:t>
            </a:r>
          </a:p>
          <a:p>
            <a:pPr lvl="1">
              <a:lnSpc>
                <a:spcPct val="90000"/>
              </a:lnSpc>
              <a:tabLst>
                <a:tab pos="1971675" algn="l"/>
              </a:tabLst>
            </a:pPr>
            <a:r>
              <a:rPr lang="en-US" sz="2000" dirty="0" smtClean="0"/>
              <a:t>Personnel data – employee who carried out the operation, number of employee involved in the operation</a:t>
            </a:r>
          </a:p>
          <a:p>
            <a:pPr lvl="1">
              <a:lnSpc>
                <a:spcPct val="90000"/>
              </a:lnSpc>
              <a:tabLst>
                <a:tab pos="1971675" algn="l"/>
              </a:tabLst>
            </a:pPr>
            <a:r>
              <a:rPr lang="en-US" sz="2000" dirty="0" smtClean="0"/>
              <a:t>Work center</a:t>
            </a:r>
          </a:p>
          <a:p>
            <a:pPr lvl="1">
              <a:lnSpc>
                <a:spcPct val="90000"/>
              </a:lnSpc>
              <a:tabLst>
                <a:tab pos="1971675" algn="l"/>
              </a:tabLst>
            </a:pPr>
            <a:r>
              <a:rPr lang="en-US" sz="2000" dirty="0" smtClean="0"/>
              <a:t>Goods movements – planned and unplanned</a:t>
            </a:r>
          </a:p>
          <a:p>
            <a:pPr lvl="1">
              <a:lnSpc>
                <a:spcPct val="90000"/>
              </a:lnSpc>
              <a:tabLst>
                <a:tab pos="1971675" algn="l"/>
              </a:tabLst>
            </a:pPr>
            <a:r>
              <a:rPr lang="en-US" sz="2000" dirty="0" smtClean="0"/>
              <a:t>Variance reasons</a:t>
            </a:r>
          </a:p>
          <a:p>
            <a:pPr lvl="1">
              <a:lnSpc>
                <a:spcPct val="90000"/>
              </a:lnSpc>
              <a:tabLst>
                <a:tab pos="1971675" algn="l"/>
              </a:tabLst>
            </a:pPr>
            <a:r>
              <a:rPr lang="en-US" sz="2000" dirty="0" smtClean="0"/>
              <a:t>PRT usage</a:t>
            </a:r>
          </a:p>
        </p:txBody>
      </p:sp>
    </p:spTree>
    <p:extLst>
      <p:ext uri="{BB962C8B-B14F-4D97-AF65-F5344CB8AC3E}">
        <p14:creationId xmlns:p14="http://schemas.microsoft.com/office/powerpoint/2010/main" val="3643471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idx="4294967295"/>
          </p:nvPr>
        </p:nvSpPr>
        <p:spPr/>
        <p:txBody>
          <a:bodyPr/>
          <a:lstStyle/>
          <a:p>
            <a:r>
              <a:rPr lang="en-US" smtClean="0"/>
              <a:t>Goods Receipt</a:t>
            </a:r>
          </a:p>
        </p:txBody>
      </p:sp>
      <p:sp>
        <p:nvSpPr>
          <p:cNvPr id="119811"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Acceptance of the confirmed quantity of output from the production order into stock</a:t>
            </a:r>
          </a:p>
          <a:p>
            <a:pPr lvl="1">
              <a:tabLst>
                <a:tab pos="1971675" algn="l"/>
              </a:tabLst>
            </a:pPr>
            <a:r>
              <a:rPr lang="en-US" sz="2000" dirty="0" smtClean="0"/>
              <a:t>Effects of the Goods Receipt</a:t>
            </a:r>
          </a:p>
          <a:p>
            <a:pPr lvl="2">
              <a:tabLst>
                <a:tab pos="1971675" algn="l"/>
              </a:tabLst>
            </a:pPr>
            <a:r>
              <a:rPr lang="en-US" sz="1800" dirty="0" smtClean="0"/>
              <a:t>Updates stock quantity</a:t>
            </a:r>
          </a:p>
          <a:p>
            <a:pPr lvl="2">
              <a:tabLst>
                <a:tab pos="1971675" algn="l"/>
              </a:tabLst>
            </a:pPr>
            <a:r>
              <a:rPr lang="en-US" sz="1800" dirty="0" smtClean="0"/>
              <a:t>Updates stock value</a:t>
            </a:r>
          </a:p>
          <a:p>
            <a:pPr lvl="2">
              <a:tabLst>
                <a:tab pos="1971675" algn="l"/>
              </a:tabLst>
            </a:pPr>
            <a:r>
              <a:rPr lang="en-US" sz="1800" dirty="0" smtClean="0"/>
              <a:t>Price stored for future valuation changes</a:t>
            </a:r>
          </a:p>
          <a:p>
            <a:pPr lvl="2">
              <a:tabLst>
                <a:tab pos="1971675" algn="l"/>
              </a:tabLst>
            </a:pPr>
            <a:r>
              <a:rPr lang="en-US" sz="1800" dirty="0" smtClean="0"/>
              <a:t>Production order is updated</a:t>
            </a:r>
          </a:p>
          <a:p>
            <a:pPr lvl="1">
              <a:tabLst>
                <a:tab pos="1971675" algn="l"/>
              </a:tabLst>
            </a:pPr>
            <a:r>
              <a:rPr lang="en-US" sz="2000" dirty="0" smtClean="0"/>
              <a:t>Three documents are created</a:t>
            </a:r>
          </a:p>
          <a:p>
            <a:pPr lvl="2">
              <a:tabLst>
                <a:tab pos="1971675" algn="l"/>
              </a:tabLst>
            </a:pPr>
            <a:r>
              <a:rPr lang="en-US" sz="1800" dirty="0" smtClean="0"/>
              <a:t>Material document</a:t>
            </a:r>
          </a:p>
          <a:p>
            <a:pPr lvl="2">
              <a:tabLst>
                <a:tab pos="1971675" algn="l"/>
              </a:tabLst>
            </a:pPr>
            <a:r>
              <a:rPr lang="en-US" sz="1800" dirty="0" smtClean="0"/>
              <a:t>Accounting document</a:t>
            </a:r>
          </a:p>
          <a:p>
            <a:pPr lvl="2">
              <a:tabLst>
                <a:tab pos="1971675" algn="l"/>
              </a:tabLst>
            </a:pPr>
            <a:r>
              <a:rPr lang="en-US" sz="1800" dirty="0" smtClean="0"/>
              <a:t>Controlling document</a:t>
            </a:r>
          </a:p>
        </p:txBody>
      </p:sp>
    </p:spTree>
    <p:extLst>
      <p:ext uri="{BB962C8B-B14F-4D97-AF65-F5344CB8AC3E}">
        <p14:creationId xmlns:p14="http://schemas.microsoft.com/office/powerpoint/2010/main" val="3278981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idx="4294967295"/>
          </p:nvPr>
        </p:nvSpPr>
        <p:spPr/>
        <p:txBody>
          <a:bodyPr/>
          <a:lstStyle/>
          <a:p>
            <a:r>
              <a:rPr lang="en-US" smtClean="0"/>
              <a:t>Order Settlement</a:t>
            </a:r>
          </a:p>
        </p:txBody>
      </p:sp>
      <p:sp>
        <p:nvSpPr>
          <p:cNvPr id="121859" name="Rectangle 3"/>
          <p:cNvSpPr>
            <a:spLocks noGrp="1" noChangeArrowheads="1"/>
          </p:cNvSpPr>
          <p:nvPr>
            <p:ph type="body" idx="4294967295"/>
          </p:nvPr>
        </p:nvSpPr>
        <p:spPr>
          <a:xfrm>
            <a:off x="539750" y="1268413"/>
            <a:ext cx="8135938" cy="4857750"/>
          </a:xfrm>
          <a:noFill/>
        </p:spPr>
        <p:txBody>
          <a:bodyPr/>
          <a:lstStyle/>
          <a:p>
            <a:pPr>
              <a:lnSpc>
                <a:spcPct val="90000"/>
              </a:lnSpc>
              <a:tabLst>
                <a:tab pos="1971675" algn="l"/>
              </a:tabLst>
            </a:pPr>
            <a:r>
              <a:rPr lang="en-US" sz="2400" dirty="0" smtClean="0"/>
              <a:t>Consists of settling the actual costs incurred in the order to one or more receiver cost objects</a:t>
            </a:r>
          </a:p>
          <a:p>
            <a:pPr lvl="1">
              <a:lnSpc>
                <a:spcPct val="90000"/>
              </a:lnSpc>
              <a:tabLst>
                <a:tab pos="1971675" algn="l"/>
              </a:tabLst>
            </a:pPr>
            <a:r>
              <a:rPr lang="en-US" sz="2000" dirty="0" smtClean="0"/>
              <a:t>Receivers could include:  a material, a cost center, an internal order, a sales order, a project,  a network, a fixed asset</a:t>
            </a:r>
          </a:p>
          <a:p>
            <a:pPr>
              <a:lnSpc>
                <a:spcPct val="90000"/>
              </a:lnSpc>
              <a:tabLst>
                <a:tab pos="1971675" algn="l"/>
              </a:tabLst>
            </a:pPr>
            <a:r>
              <a:rPr lang="en-US" sz="2400" dirty="0" smtClean="0"/>
              <a:t>Parameters for Order Settlement</a:t>
            </a:r>
          </a:p>
          <a:p>
            <a:pPr lvl="1">
              <a:lnSpc>
                <a:spcPct val="90000"/>
              </a:lnSpc>
              <a:tabLst>
                <a:tab pos="1971675" algn="l"/>
              </a:tabLst>
            </a:pPr>
            <a:r>
              <a:rPr lang="en-US" sz="2000" dirty="0" smtClean="0"/>
              <a:t>Settlement Profile</a:t>
            </a:r>
          </a:p>
          <a:p>
            <a:pPr lvl="2">
              <a:lnSpc>
                <a:spcPct val="90000"/>
              </a:lnSpc>
              <a:tabLst>
                <a:tab pos="1971675" algn="l"/>
              </a:tabLst>
            </a:pPr>
            <a:r>
              <a:rPr lang="en-US" sz="1800" dirty="0" smtClean="0"/>
              <a:t>Specifics the receivers, distributions rules and method</a:t>
            </a:r>
          </a:p>
          <a:p>
            <a:pPr lvl="1">
              <a:lnSpc>
                <a:spcPct val="90000"/>
              </a:lnSpc>
              <a:tabLst>
                <a:tab pos="1971675" algn="l"/>
              </a:tabLst>
            </a:pPr>
            <a:r>
              <a:rPr lang="en-US" sz="2000" dirty="0" smtClean="0"/>
              <a:t>Settlement Structure</a:t>
            </a:r>
          </a:p>
          <a:p>
            <a:pPr lvl="2">
              <a:lnSpc>
                <a:spcPct val="90000"/>
              </a:lnSpc>
              <a:tabLst>
                <a:tab pos="1971675" algn="l"/>
              </a:tabLst>
            </a:pPr>
            <a:r>
              <a:rPr lang="en-US" sz="1800" dirty="0" smtClean="0"/>
              <a:t>Determines how the debit cost elements are assigned to the settlement cost elements </a:t>
            </a:r>
          </a:p>
          <a:p>
            <a:pPr>
              <a:lnSpc>
                <a:spcPct val="90000"/>
              </a:lnSpc>
              <a:tabLst>
                <a:tab pos="1971675" algn="l"/>
              </a:tabLst>
            </a:pPr>
            <a:r>
              <a:rPr lang="en-US" sz="2400" dirty="0" smtClean="0"/>
              <a:t>Settlement Rule</a:t>
            </a:r>
          </a:p>
          <a:p>
            <a:pPr lvl="1">
              <a:lnSpc>
                <a:spcPct val="90000"/>
              </a:lnSpc>
              <a:tabLst>
                <a:tab pos="1971675" algn="l"/>
              </a:tabLst>
            </a:pPr>
            <a:r>
              <a:rPr lang="en-US" sz="2000" dirty="0" smtClean="0"/>
              <a:t>Automatically assigned on creation of order, the parameters are used to define this rule</a:t>
            </a:r>
          </a:p>
          <a:p>
            <a:pPr lvl="2">
              <a:lnSpc>
                <a:spcPct val="90000"/>
              </a:lnSpc>
              <a:tabLst>
                <a:tab pos="1971675" algn="l"/>
              </a:tabLst>
            </a:pPr>
            <a:r>
              <a:rPr lang="en-US" sz="1800" dirty="0" smtClean="0"/>
              <a:t>Has one or more distribution rules assigned to it</a:t>
            </a:r>
          </a:p>
          <a:p>
            <a:pPr lvl="2">
              <a:lnSpc>
                <a:spcPct val="90000"/>
              </a:lnSpc>
              <a:tabLst>
                <a:tab pos="1971675" algn="l"/>
              </a:tabLst>
            </a:pPr>
            <a:r>
              <a:rPr lang="en-US" sz="1800" dirty="0" smtClean="0"/>
              <a:t>Distribution rules defines: cost receiver, settlement share, settlement type</a:t>
            </a:r>
          </a:p>
        </p:txBody>
      </p:sp>
    </p:spTree>
    <p:extLst>
      <p:ext uri="{BB962C8B-B14F-4D97-AF65-F5344CB8AC3E}">
        <p14:creationId xmlns:p14="http://schemas.microsoft.com/office/powerpoint/2010/main" val="2346889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idx="4294967295"/>
          </p:nvPr>
        </p:nvSpPr>
        <p:spPr/>
        <p:txBody>
          <a:bodyPr/>
          <a:lstStyle/>
          <a:p>
            <a:r>
              <a:rPr lang="en-US" smtClean="0"/>
              <a:t>Order Settlement</a:t>
            </a:r>
          </a:p>
        </p:txBody>
      </p:sp>
      <p:sp>
        <p:nvSpPr>
          <p:cNvPr id="123907"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mtClean="0"/>
              <a:t>Settling a Production Order to Stock</a:t>
            </a:r>
          </a:p>
          <a:p>
            <a:pPr lvl="1">
              <a:tabLst>
                <a:tab pos="1971675" algn="l"/>
              </a:tabLst>
            </a:pPr>
            <a:r>
              <a:rPr lang="en-US" smtClean="0"/>
              <a:t>Debt posting is made to the Production Order with the value of the material</a:t>
            </a:r>
          </a:p>
          <a:p>
            <a:pPr lvl="1">
              <a:tabLst>
                <a:tab pos="1971675" algn="l"/>
              </a:tabLst>
            </a:pPr>
            <a:r>
              <a:rPr lang="en-US" smtClean="0"/>
              <a:t>Difference between the debt posting and credit posting is posted to a price difference account</a:t>
            </a:r>
          </a:p>
        </p:txBody>
      </p:sp>
      <p:grpSp>
        <p:nvGrpSpPr>
          <p:cNvPr id="123908" name="Group 4"/>
          <p:cNvGrpSpPr>
            <a:grpSpLocks/>
          </p:cNvGrpSpPr>
          <p:nvPr/>
        </p:nvGrpSpPr>
        <p:grpSpPr bwMode="auto">
          <a:xfrm>
            <a:off x="1417638" y="4314825"/>
            <a:ext cx="1371600" cy="914400"/>
            <a:chOff x="912" y="2832"/>
            <a:chExt cx="864" cy="576"/>
          </a:xfrm>
        </p:grpSpPr>
        <p:sp>
          <p:nvSpPr>
            <p:cNvPr id="123923" name="Line 5"/>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4" name="Line 6"/>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09" name="Group 7"/>
          <p:cNvGrpSpPr>
            <a:grpSpLocks/>
          </p:cNvGrpSpPr>
          <p:nvPr/>
        </p:nvGrpSpPr>
        <p:grpSpPr bwMode="auto">
          <a:xfrm>
            <a:off x="3779838" y="4314825"/>
            <a:ext cx="1371600" cy="914400"/>
            <a:chOff x="912" y="2832"/>
            <a:chExt cx="864" cy="576"/>
          </a:xfrm>
        </p:grpSpPr>
        <p:sp>
          <p:nvSpPr>
            <p:cNvPr id="123921" name="Line 8"/>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2" name="Line 9"/>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3910" name="Group 10"/>
          <p:cNvGrpSpPr>
            <a:grpSpLocks/>
          </p:cNvGrpSpPr>
          <p:nvPr/>
        </p:nvGrpSpPr>
        <p:grpSpPr bwMode="auto">
          <a:xfrm>
            <a:off x="6218238" y="4314825"/>
            <a:ext cx="1371600" cy="914400"/>
            <a:chOff x="912" y="2832"/>
            <a:chExt cx="864" cy="576"/>
          </a:xfrm>
        </p:grpSpPr>
        <p:sp>
          <p:nvSpPr>
            <p:cNvPr id="123919" name="Line 11"/>
            <p:cNvSpPr>
              <a:spLocks noChangeShapeType="1"/>
            </p:cNvSpPr>
            <p:nvPr/>
          </p:nvSpPr>
          <p:spPr bwMode="auto">
            <a:xfrm>
              <a:off x="912" y="2832"/>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920" name="Line 12"/>
            <p:cNvSpPr>
              <a:spLocks noChangeShapeType="1"/>
            </p:cNvSpPr>
            <p:nvPr/>
          </p:nvSpPr>
          <p:spPr bwMode="auto">
            <a:xfrm>
              <a:off x="1344" y="2832"/>
              <a:ext cx="0" cy="5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3911" name="Text Box 13"/>
          <p:cNvSpPr txBox="1">
            <a:spLocks noChangeArrowheads="1"/>
          </p:cNvSpPr>
          <p:nvPr/>
        </p:nvSpPr>
        <p:spPr bwMode="auto">
          <a:xfrm>
            <a:off x="1570038" y="3933825"/>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endParaRPr lang="de-DE" sz="1800" b="0"/>
          </a:p>
        </p:txBody>
      </p:sp>
      <p:sp>
        <p:nvSpPr>
          <p:cNvPr id="123912" name="Text Box 14"/>
          <p:cNvSpPr txBox="1">
            <a:spLocks noChangeArrowheads="1"/>
          </p:cNvSpPr>
          <p:nvPr/>
        </p:nvSpPr>
        <p:spPr bwMode="auto">
          <a:xfrm>
            <a:off x="1476375" y="39338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Material</a:t>
            </a:r>
          </a:p>
        </p:txBody>
      </p:sp>
      <p:sp>
        <p:nvSpPr>
          <p:cNvPr id="123913" name="Text Box 15"/>
          <p:cNvSpPr txBox="1">
            <a:spLocks noChangeArrowheads="1"/>
          </p:cNvSpPr>
          <p:nvPr/>
        </p:nvSpPr>
        <p:spPr bwMode="auto">
          <a:xfrm>
            <a:off x="3692525" y="3933825"/>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Prod.  Order</a:t>
            </a:r>
          </a:p>
        </p:txBody>
      </p:sp>
      <p:sp>
        <p:nvSpPr>
          <p:cNvPr id="123914" name="Text Box 16"/>
          <p:cNvSpPr txBox="1">
            <a:spLocks noChangeArrowheads="1"/>
          </p:cNvSpPr>
          <p:nvPr/>
        </p:nvSpPr>
        <p:spPr bwMode="auto">
          <a:xfrm>
            <a:off x="6294438" y="39338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buFontTx/>
              <a:buNone/>
            </a:pPr>
            <a:r>
              <a:rPr lang="en-US" sz="1800" b="0"/>
              <a:t>Price Diff.</a:t>
            </a:r>
          </a:p>
        </p:txBody>
      </p:sp>
      <p:sp>
        <p:nvSpPr>
          <p:cNvPr id="123915" name="Text Box 17"/>
          <p:cNvSpPr txBox="1">
            <a:spLocks noChangeArrowheads="1"/>
          </p:cNvSpPr>
          <p:nvPr/>
        </p:nvSpPr>
        <p:spPr bwMode="auto">
          <a:xfrm>
            <a:off x="45418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100</a:t>
            </a:r>
          </a:p>
        </p:txBody>
      </p:sp>
      <p:sp>
        <p:nvSpPr>
          <p:cNvPr id="123916" name="Text Box 18"/>
          <p:cNvSpPr txBox="1">
            <a:spLocks noChangeArrowheads="1"/>
          </p:cNvSpPr>
          <p:nvPr/>
        </p:nvSpPr>
        <p:spPr bwMode="auto">
          <a:xfrm>
            <a:off x="63706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20</a:t>
            </a:r>
          </a:p>
        </p:txBody>
      </p:sp>
      <p:sp>
        <p:nvSpPr>
          <p:cNvPr id="123917" name="Text Box 19"/>
          <p:cNvSpPr txBox="1">
            <a:spLocks noChangeArrowheads="1"/>
          </p:cNvSpPr>
          <p:nvPr/>
        </p:nvSpPr>
        <p:spPr bwMode="auto">
          <a:xfrm>
            <a:off x="1570038" y="43910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800" b="0"/>
              <a:t>80</a:t>
            </a:r>
          </a:p>
        </p:txBody>
      </p:sp>
      <p:sp>
        <p:nvSpPr>
          <p:cNvPr id="123918" name="Text Box 20"/>
          <p:cNvSpPr txBox="1">
            <a:spLocks noChangeArrowheads="1"/>
          </p:cNvSpPr>
          <p:nvPr/>
        </p:nvSpPr>
        <p:spPr bwMode="auto">
          <a:xfrm>
            <a:off x="3995738" y="5686425"/>
            <a:ext cx="45847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buFontTx/>
              <a:buNone/>
            </a:pPr>
            <a:r>
              <a:rPr lang="en-US" sz="1400" b="0"/>
              <a:t>* Material Price is determine by the quantity produced times the Standard Price in the Material Master.</a:t>
            </a:r>
          </a:p>
        </p:txBody>
      </p:sp>
    </p:spTree>
    <p:extLst>
      <p:ext uri="{BB962C8B-B14F-4D97-AF65-F5344CB8AC3E}">
        <p14:creationId xmlns:p14="http://schemas.microsoft.com/office/powerpoint/2010/main" val="1663466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idx="4294967295"/>
          </p:nvPr>
        </p:nvSpPr>
        <p:spPr/>
        <p:txBody>
          <a:bodyPr/>
          <a:lstStyle/>
          <a:p>
            <a:r>
              <a:rPr lang="en-US" smtClean="0"/>
              <a:t>Order Settlement</a:t>
            </a:r>
          </a:p>
        </p:txBody>
      </p:sp>
      <p:sp>
        <p:nvSpPr>
          <p:cNvPr id="125955" name="Rectangle 3"/>
          <p:cNvSpPr>
            <a:spLocks noGrp="1" noChangeArrowheads="1"/>
          </p:cNvSpPr>
          <p:nvPr>
            <p:ph type="body" idx="4294967295"/>
          </p:nvPr>
        </p:nvSpPr>
        <p:spPr>
          <a:xfrm>
            <a:off x="539750" y="1268413"/>
            <a:ext cx="8135938" cy="4857750"/>
          </a:xfrm>
          <a:noFill/>
        </p:spPr>
        <p:txBody>
          <a:bodyPr/>
          <a:lstStyle/>
          <a:p>
            <a:pPr>
              <a:tabLst>
                <a:tab pos="1971675" algn="l"/>
              </a:tabLst>
            </a:pPr>
            <a:r>
              <a:rPr lang="en-US" sz="2400" dirty="0" smtClean="0"/>
              <a:t>Costs analyzed</a:t>
            </a:r>
          </a:p>
          <a:p>
            <a:pPr lvl="1">
              <a:tabLst>
                <a:tab pos="1971675" algn="l"/>
              </a:tabLst>
            </a:pPr>
            <a:r>
              <a:rPr lang="en-US" sz="2000" dirty="0" smtClean="0"/>
              <a:t>Primary</a:t>
            </a:r>
          </a:p>
          <a:p>
            <a:pPr lvl="2">
              <a:tabLst>
                <a:tab pos="1971675" algn="l"/>
              </a:tabLst>
            </a:pPr>
            <a:r>
              <a:rPr lang="en-US" sz="1800" dirty="0" smtClean="0"/>
              <a:t>Materials</a:t>
            </a:r>
          </a:p>
          <a:p>
            <a:pPr lvl="2">
              <a:tabLst>
                <a:tab pos="1971675" algn="l"/>
              </a:tabLst>
            </a:pPr>
            <a:r>
              <a:rPr lang="en-US" sz="1800" dirty="0" smtClean="0"/>
              <a:t>External Processing</a:t>
            </a:r>
          </a:p>
          <a:p>
            <a:pPr lvl="1">
              <a:tabLst>
                <a:tab pos="1971675" algn="l"/>
              </a:tabLst>
            </a:pPr>
            <a:r>
              <a:rPr lang="en-US" sz="2000" dirty="0" smtClean="0"/>
              <a:t>Secondary</a:t>
            </a:r>
          </a:p>
          <a:p>
            <a:pPr lvl="2">
              <a:tabLst>
                <a:tab pos="1971675" algn="l"/>
              </a:tabLst>
            </a:pPr>
            <a:r>
              <a:rPr lang="en-US" sz="1800" dirty="0" smtClean="0"/>
              <a:t>Production, Material, and Administrative Overhead</a:t>
            </a:r>
          </a:p>
          <a:p>
            <a:pPr lvl="2">
              <a:tabLst>
                <a:tab pos="1971675" algn="l"/>
              </a:tabLst>
            </a:pPr>
            <a:r>
              <a:rPr lang="en-US" sz="1800" dirty="0" smtClean="0"/>
              <a:t>Labor</a:t>
            </a:r>
          </a:p>
          <a:p>
            <a:pPr lvl="2">
              <a:tabLst>
                <a:tab pos="1971675" algn="l"/>
              </a:tabLst>
            </a:pPr>
            <a:endParaRPr lang="en-US" sz="1800" dirty="0" smtClean="0"/>
          </a:p>
          <a:p>
            <a:pPr>
              <a:tabLst>
                <a:tab pos="1971675" algn="l"/>
              </a:tabLst>
            </a:pPr>
            <a:r>
              <a:rPr lang="en-US" sz="2400" dirty="0" smtClean="0"/>
              <a:t>Cost Analysis Reporting</a:t>
            </a:r>
          </a:p>
          <a:p>
            <a:pPr lvl="1">
              <a:tabLst>
                <a:tab pos="1971675" algn="l"/>
              </a:tabLst>
            </a:pPr>
            <a:r>
              <a:rPr lang="en-US" sz="2000" dirty="0" smtClean="0"/>
              <a:t>Calculate and analyze planned costs, target costs, and actual costs of the production order.</a:t>
            </a:r>
          </a:p>
          <a:p>
            <a:pPr lvl="1">
              <a:tabLst>
                <a:tab pos="1971675" algn="l"/>
              </a:tabLst>
            </a:pPr>
            <a:r>
              <a:rPr lang="en-US" sz="2000" dirty="0" smtClean="0"/>
              <a:t>Calculate and analyze variances</a:t>
            </a:r>
          </a:p>
        </p:txBody>
      </p:sp>
    </p:spTree>
    <p:extLst>
      <p:ext uri="{BB962C8B-B14F-4D97-AF65-F5344CB8AC3E}">
        <p14:creationId xmlns:p14="http://schemas.microsoft.com/office/powerpoint/2010/main" val="21711825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600"/>
              <a:t>Q &amp; A</a:t>
            </a:r>
          </a:p>
        </p:txBody>
      </p:sp>
      <p:sp>
        <p:nvSpPr>
          <p:cNvPr id="6" name="Text Box 3"/>
          <p:cNvSpPr txBox="1">
            <a:spLocks noChangeArrowheads="1"/>
          </p:cNvSpPr>
          <p:nvPr/>
        </p:nvSpPr>
        <p:spPr bwMode="auto">
          <a:xfrm>
            <a:off x="885809" y="457714"/>
            <a:ext cx="68103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latin typeface="+mj-lt"/>
              </a:rPr>
              <a:t>Question and Answer Session</a:t>
            </a:r>
            <a:endParaRPr lang="en-US" altLang="en-US" sz="3600" dirty="0">
              <a:latin typeface="+mj-lt"/>
            </a:endParaRPr>
          </a:p>
        </p:txBody>
      </p:sp>
    </p:spTree>
    <p:extLst>
      <p:ext uri="{BB962C8B-B14F-4D97-AF65-F5344CB8AC3E}">
        <p14:creationId xmlns:p14="http://schemas.microsoft.com/office/powerpoint/2010/main" val="1135495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245" y="522756"/>
            <a:ext cx="7042150" cy="814574"/>
          </a:xfrm>
        </p:spPr>
        <p:txBody>
          <a:bodyPr/>
          <a:lstStyle/>
          <a:p>
            <a:r>
              <a:rPr lang="en-US" altLang="en-US" b="1" dirty="0">
                <a:solidFill>
                  <a:schemeClr val="tx1"/>
                </a:solidFill>
              </a:rPr>
              <a:t>What we will cover next</a:t>
            </a:r>
            <a:r>
              <a:rPr lang="en-US" altLang="en-US" dirty="0">
                <a:solidFill>
                  <a:srgbClr val="003366"/>
                </a:solidFill>
              </a:rPr>
              <a:t/>
            </a:r>
            <a:br>
              <a:rPr lang="en-US" altLang="en-US" dirty="0">
                <a:solidFill>
                  <a:srgbClr val="003366"/>
                </a:solidFill>
              </a:rPr>
            </a:br>
            <a:endParaRPr lang="en-US" dirty="0"/>
          </a:p>
        </p:txBody>
      </p:sp>
      <p:sp>
        <p:nvSpPr>
          <p:cNvPr id="3" name="Content Placeholder 2"/>
          <p:cNvSpPr>
            <a:spLocks noGrp="1"/>
          </p:cNvSpPr>
          <p:nvPr>
            <p:ph idx="1"/>
          </p:nvPr>
        </p:nvSpPr>
        <p:spPr/>
        <p:txBody>
          <a:bodyPr/>
          <a:lstStyle/>
          <a:p>
            <a:r>
              <a:rPr lang="en-US" dirty="0" smtClean="0"/>
              <a:t>Financial Accounting</a:t>
            </a:r>
            <a:endParaRPr lang="en-US" dirty="0"/>
          </a:p>
        </p:txBody>
      </p:sp>
    </p:spTree>
    <p:extLst>
      <p:ext uri="{BB962C8B-B14F-4D97-AF65-F5344CB8AC3E}">
        <p14:creationId xmlns:p14="http://schemas.microsoft.com/office/powerpoint/2010/main" val="245745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smtClean="0"/>
              <a:t>PP Master Data</a:t>
            </a:r>
          </a:p>
        </p:txBody>
      </p:sp>
      <p:sp>
        <p:nvSpPr>
          <p:cNvPr id="18435" name="Rectangle 3"/>
          <p:cNvSpPr>
            <a:spLocks noGrp="1" noChangeArrowheads="1"/>
          </p:cNvSpPr>
          <p:nvPr>
            <p:ph type="body" idx="4294967295"/>
          </p:nvPr>
        </p:nvSpPr>
        <p:spPr/>
        <p:txBody>
          <a:bodyPr/>
          <a:lstStyle/>
          <a:p>
            <a:pPr>
              <a:tabLst>
                <a:tab pos="1971675" algn="l"/>
              </a:tabLst>
            </a:pPr>
            <a:r>
              <a:rPr lang="en-US" smtClean="0"/>
              <a:t>Material</a:t>
            </a:r>
          </a:p>
          <a:p>
            <a:pPr>
              <a:tabLst>
                <a:tab pos="1971675" algn="l"/>
              </a:tabLst>
            </a:pPr>
            <a:r>
              <a:rPr lang="en-US" smtClean="0"/>
              <a:t>Bill of Materials (BOM)</a:t>
            </a:r>
          </a:p>
          <a:p>
            <a:pPr>
              <a:tabLst>
                <a:tab pos="1971675" algn="l"/>
              </a:tabLst>
            </a:pPr>
            <a:r>
              <a:rPr lang="en-US" smtClean="0"/>
              <a:t>Routing</a:t>
            </a:r>
          </a:p>
          <a:p>
            <a:pPr>
              <a:tabLst>
                <a:tab pos="1971675" algn="l"/>
              </a:tabLst>
            </a:pPr>
            <a:r>
              <a:rPr lang="en-US" smtClean="0"/>
              <a:t>Work Center</a:t>
            </a:r>
          </a:p>
          <a:p>
            <a:pPr>
              <a:tabLst>
                <a:tab pos="1971675" algn="l"/>
              </a:tabLst>
            </a:pPr>
            <a:r>
              <a:rPr lang="en-US" smtClean="0"/>
              <a:t>Product Group</a:t>
            </a:r>
          </a:p>
        </p:txBody>
      </p:sp>
    </p:spTree>
    <p:extLst>
      <p:ext uri="{BB962C8B-B14F-4D97-AF65-F5344CB8AC3E}">
        <p14:creationId xmlns:p14="http://schemas.microsoft.com/office/powerpoint/2010/main" val="3954678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539750" y="125413"/>
            <a:ext cx="7042150" cy="1143000"/>
          </a:xfrm>
        </p:spPr>
        <p:txBody>
          <a:bodyPr/>
          <a:lstStyle/>
          <a:p>
            <a:r>
              <a:rPr lang="en-US" dirty="0" smtClean="0"/>
              <a:t>Bill of Materials (BOM)</a:t>
            </a:r>
          </a:p>
        </p:txBody>
      </p:sp>
      <p:sp>
        <p:nvSpPr>
          <p:cNvPr id="26627" name="Rectangle 3"/>
          <p:cNvSpPr>
            <a:spLocks noGrp="1" noChangeArrowheads="1"/>
          </p:cNvSpPr>
          <p:nvPr>
            <p:ph type="body" idx="4294967295"/>
          </p:nvPr>
        </p:nvSpPr>
        <p:spPr>
          <a:xfrm>
            <a:off x="539750" y="1268413"/>
            <a:ext cx="7920038" cy="4857750"/>
          </a:xfrm>
        </p:spPr>
        <p:txBody>
          <a:bodyPr/>
          <a:lstStyle/>
          <a:p>
            <a:pPr>
              <a:tabLst>
                <a:tab pos="1971675" algn="l"/>
              </a:tabLst>
            </a:pPr>
            <a:r>
              <a:rPr lang="en-US" sz="2400" dirty="0" smtClean="0"/>
              <a:t>List of components that make up a product or assembly</a:t>
            </a:r>
          </a:p>
          <a:p>
            <a:pPr lvl="1">
              <a:buFontTx/>
              <a:buNone/>
              <a:tabLst>
                <a:tab pos="1971675" algn="l"/>
              </a:tabLst>
            </a:pPr>
            <a:endParaRPr lang="en-US" sz="2000" dirty="0" smtClean="0"/>
          </a:p>
          <a:p>
            <a:pPr>
              <a:tabLst>
                <a:tab pos="1971675" algn="l"/>
              </a:tabLst>
            </a:pPr>
            <a:r>
              <a:rPr lang="en-US" sz="2400" dirty="0" smtClean="0"/>
              <a:t>Wheel Assembly</a:t>
            </a:r>
          </a:p>
          <a:p>
            <a:pPr lvl="1">
              <a:tabLst>
                <a:tab pos="1971675" algn="l"/>
              </a:tabLst>
            </a:pPr>
            <a:r>
              <a:rPr lang="en-US" sz="2000" dirty="0" smtClean="0"/>
              <a:t>Tire</a:t>
            </a:r>
          </a:p>
          <a:p>
            <a:pPr lvl="1">
              <a:tabLst>
                <a:tab pos="1971675" algn="l"/>
              </a:tabLst>
            </a:pPr>
            <a:r>
              <a:rPr lang="en-US" sz="2000" dirty="0" smtClean="0"/>
              <a:t>Tube</a:t>
            </a:r>
          </a:p>
          <a:p>
            <a:pPr lvl="1">
              <a:tabLst>
                <a:tab pos="1971675" algn="l"/>
              </a:tabLst>
            </a:pPr>
            <a:r>
              <a:rPr lang="en-US" sz="2000" dirty="0" smtClean="0"/>
              <a:t>Wheel</a:t>
            </a:r>
          </a:p>
          <a:p>
            <a:pPr lvl="1">
              <a:tabLst>
                <a:tab pos="1971675" algn="l"/>
              </a:tabLst>
            </a:pPr>
            <a:r>
              <a:rPr lang="en-US" sz="2000" dirty="0" smtClean="0"/>
              <a:t>Hex nut</a:t>
            </a:r>
          </a:p>
          <a:p>
            <a:pPr lvl="1">
              <a:tabLst>
                <a:tab pos="1971675" algn="l"/>
              </a:tabLst>
            </a:pPr>
            <a:r>
              <a:rPr lang="en-US" sz="2000" dirty="0" smtClean="0"/>
              <a:t>Lock Washer</a:t>
            </a:r>
          </a:p>
          <a:p>
            <a:pPr lvl="1">
              <a:tabLst>
                <a:tab pos="1971675" algn="l"/>
              </a:tabLst>
            </a:pPr>
            <a:r>
              <a:rPr lang="en-US" sz="2000" dirty="0" smtClean="0"/>
              <a:t>Socket Head Bolt</a:t>
            </a:r>
          </a:p>
          <a:p>
            <a:pPr>
              <a:tabLst>
                <a:tab pos="1971675" algn="l"/>
              </a:tabLst>
            </a:pPr>
            <a:r>
              <a:rPr lang="en-US" sz="2400" dirty="0" smtClean="0"/>
              <a:t>Frame</a:t>
            </a:r>
          </a:p>
          <a:p>
            <a:pPr>
              <a:tabLst>
                <a:tab pos="1971675" algn="l"/>
              </a:tabLst>
            </a:pPr>
            <a:r>
              <a:rPr lang="en-US" sz="2400" dirty="0" smtClean="0"/>
              <a:t>Derailleur Gear Assembly</a:t>
            </a:r>
          </a:p>
        </p:txBody>
      </p:sp>
      <p:sp>
        <p:nvSpPr>
          <p:cNvPr id="26628" name="Rectangle 4"/>
          <p:cNvSpPr>
            <a:spLocks noChangeArrowheads="1"/>
          </p:cNvSpPr>
          <p:nvPr/>
        </p:nvSpPr>
        <p:spPr bwMode="auto">
          <a:xfrm>
            <a:off x="4850560" y="1752507"/>
            <a:ext cx="453548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50000"/>
              </a:spcBef>
              <a:buFont typeface="Wingdings" panose="05000000000000000000" pitchFamily="2" charset="2"/>
              <a:buChar char="§"/>
              <a:tabLst>
                <a:tab pos="1971675" algn="l"/>
              </a:tabLst>
              <a:defRPr sz="2000">
                <a:solidFill>
                  <a:schemeClr val="tx1"/>
                </a:solidFill>
                <a:latin typeface="Arial" panose="020B0604020202020204" pitchFamily="34" charset="0"/>
              </a:defRPr>
            </a:lvl1pPr>
            <a:lvl2pPr marL="742950" indent="-285750">
              <a:spcBef>
                <a:spcPct val="20000"/>
              </a:spcBef>
              <a:buChar char="-"/>
              <a:tabLst>
                <a:tab pos="1971675" algn="l"/>
              </a:tabLst>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tabLst>
                <a:tab pos="1971675" algn="l"/>
              </a:tabLst>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tabLst>
                <a:tab pos="1971675" algn="l"/>
              </a:tabLst>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tabLst>
                <a:tab pos="1971675" algn="l"/>
              </a:tabLst>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971675" algn="l"/>
              </a:tabLst>
              <a:defRPr sz="1400">
                <a:solidFill>
                  <a:schemeClr val="tx1"/>
                </a:solidFill>
                <a:latin typeface="Arial" panose="020B0604020202020204" pitchFamily="34" charset="0"/>
              </a:defRPr>
            </a:lvl9pPr>
          </a:lstStyle>
          <a:p>
            <a:endParaRPr lang="en-US" sz="900" b="0" dirty="0"/>
          </a:p>
          <a:p>
            <a:endParaRPr lang="en-US" sz="1600" b="0" dirty="0"/>
          </a:p>
          <a:p>
            <a:r>
              <a:rPr lang="en-US" sz="1800" b="0" dirty="0"/>
              <a:t>Seat Kit</a:t>
            </a:r>
          </a:p>
          <a:p>
            <a:r>
              <a:rPr lang="en-US" sz="1800" b="0" dirty="0"/>
              <a:t>Handle Bar </a:t>
            </a:r>
          </a:p>
          <a:p>
            <a:r>
              <a:rPr lang="en-US" sz="1800" b="0" dirty="0"/>
              <a:t>Pedal Assembly</a:t>
            </a:r>
          </a:p>
          <a:p>
            <a:r>
              <a:rPr lang="en-US" sz="1800" b="0" dirty="0"/>
              <a:t>Chain</a:t>
            </a:r>
          </a:p>
          <a:p>
            <a:r>
              <a:rPr lang="en-US" sz="1800" b="0" dirty="0"/>
              <a:t>Brake Kit</a:t>
            </a:r>
          </a:p>
          <a:p>
            <a:r>
              <a:rPr lang="en-US" sz="1800" b="0" dirty="0"/>
              <a:t>Warranty Document</a:t>
            </a:r>
          </a:p>
          <a:p>
            <a:r>
              <a:rPr lang="en-US" sz="1800" b="0" dirty="0"/>
              <a:t>Packaging</a:t>
            </a:r>
          </a:p>
          <a:p>
            <a:pPr lvl="1" eaLnBrk="1" hangingPunct="1">
              <a:spcBef>
                <a:spcPct val="0"/>
              </a:spcBef>
              <a:buClr>
                <a:schemeClr val="accent1"/>
              </a:buClr>
              <a:buSzPct val="150000"/>
              <a:buFont typeface="Wingdings" panose="05000000000000000000" pitchFamily="2" charset="2"/>
              <a:buNone/>
            </a:pPr>
            <a:endParaRPr lang="en-US" b="0" dirty="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096671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539750" y="1268413"/>
            <a:ext cx="7920038" cy="4857750"/>
          </a:xfrm>
        </p:spPr>
        <p:txBody>
          <a:bodyPr/>
          <a:lstStyle/>
          <a:p>
            <a:pPr>
              <a:tabLst>
                <a:tab pos="1971675" algn="l"/>
              </a:tabLst>
            </a:pPr>
            <a:r>
              <a:rPr lang="en-US" smtClean="0"/>
              <a:t>Single-Level</a:t>
            </a:r>
          </a:p>
        </p:txBody>
      </p:sp>
      <p:sp>
        <p:nvSpPr>
          <p:cNvPr id="28675" name="Rectangle 2"/>
          <p:cNvSpPr>
            <a:spLocks noGrp="1"/>
          </p:cNvSpPr>
          <p:nvPr>
            <p:ph type="title" idx="4294967295"/>
          </p:nvPr>
        </p:nvSpPr>
        <p:spPr/>
        <p:txBody>
          <a:bodyPr/>
          <a:lstStyle/>
          <a:p>
            <a:r>
              <a:rPr lang="en-US" smtClean="0"/>
              <a:t>Bill of Materials (BOM)</a:t>
            </a:r>
          </a:p>
        </p:txBody>
      </p:sp>
      <p:pic>
        <p:nvPicPr>
          <p:cNvPr id="28676" name="Picture 37" descr="PP0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565400"/>
            <a:ext cx="552450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3995738" y="1341438"/>
            <a:ext cx="4537075" cy="3959225"/>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28678" name="AutoShape 6"/>
          <p:cNvSpPr>
            <a:spLocks noChangeArrowheads="1"/>
          </p:cNvSpPr>
          <p:nvPr/>
        </p:nvSpPr>
        <p:spPr bwMode="auto">
          <a:xfrm>
            <a:off x="5534025" y="1525588"/>
            <a:ext cx="1600200"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Finished Bike</a:t>
            </a:r>
          </a:p>
        </p:txBody>
      </p:sp>
      <p:sp>
        <p:nvSpPr>
          <p:cNvPr id="28679" name="AutoShape 7"/>
          <p:cNvSpPr>
            <a:spLocks noChangeArrowheads="1"/>
          </p:cNvSpPr>
          <p:nvPr/>
        </p:nvSpPr>
        <p:spPr bwMode="auto">
          <a:xfrm>
            <a:off x="4284663" y="44354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Handle Bar</a:t>
            </a:r>
          </a:p>
        </p:txBody>
      </p:sp>
      <p:sp>
        <p:nvSpPr>
          <p:cNvPr id="28680" name="AutoShape 8"/>
          <p:cNvSpPr>
            <a:spLocks noChangeArrowheads="1"/>
          </p:cNvSpPr>
          <p:nvPr/>
        </p:nvSpPr>
        <p:spPr bwMode="auto">
          <a:xfrm>
            <a:off x="4284663" y="2203450"/>
            <a:ext cx="1782762"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Wheel Assembly</a:t>
            </a:r>
          </a:p>
        </p:txBody>
      </p:sp>
      <p:sp>
        <p:nvSpPr>
          <p:cNvPr id="28681" name="AutoShape 10"/>
          <p:cNvSpPr>
            <a:spLocks noChangeArrowheads="1"/>
          </p:cNvSpPr>
          <p:nvPr/>
        </p:nvSpPr>
        <p:spPr bwMode="auto">
          <a:xfrm>
            <a:off x="4284663" y="2779713"/>
            <a:ext cx="1782762" cy="4826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Frame</a:t>
            </a:r>
          </a:p>
        </p:txBody>
      </p:sp>
      <p:sp>
        <p:nvSpPr>
          <p:cNvPr id="28682" name="AutoShape 11"/>
          <p:cNvSpPr>
            <a:spLocks noChangeArrowheads="1"/>
          </p:cNvSpPr>
          <p:nvPr/>
        </p:nvSpPr>
        <p:spPr bwMode="auto">
          <a:xfrm>
            <a:off x="6516688" y="2779713"/>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Chain</a:t>
            </a:r>
          </a:p>
        </p:txBody>
      </p:sp>
      <p:sp>
        <p:nvSpPr>
          <p:cNvPr id="28683" name="AutoShape 12"/>
          <p:cNvSpPr>
            <a:spLocks noChangeArrowheads="1"/>
          </p:cNvSpPr>
          <p:nvPr/>
        </p:nvSpPr>
        <p:spPr bwMode="auto">
          <a:xfrm>
            <a:off x="4284663" y="3355975"/>
            <a:ext cx="1782762" cy="471488"/>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Derailleur Gear</a:t>
            </a:r>
          </a:p>
          <a:p>
            <a:pPr algn="ctr" eaLnBrk="1" hangingPunct="1">
              <a:spcBef>
                <a:spcPct val="0"/>
              </a:spcBef>
              <a:buFontTx/>
              <a:buNone/>
            </a:pPr>
            <a:r>
              <a:rPr lang="en-US" sz="1800" b="0">
                <a:solidFill>
                  <a:srgbClr val="000000"/>
                </a:solidFill>
              </a:rPr>
              <a:t>Assembly</a:t>
            </a:r>
          </a:p>
        </p:txBody>
      </p:sp>
      <p:sp>
        <p:nvSpPr>
          <p:cNvPr id="28684" name="AutoShape 19"/>
          <p:cNvSpPr>
            <a:spLocks noChangeArrowheads="1"/>
          </p:cNvSpPr>
          <p:nvPr/>
        </p:nvSpPr>
        <p:spPr bwMode="auto">
          <a:xfrm>
            <a:off x="6516688" y="39020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Warranty Doc.</a:t>
            </a:r>
          </a:p>
        </p:txBody>
      </p:sp>
      <p:sp>
        <p:nvSpPr>
          <p:cNvPr id="28685" name="AutoShape 7"/>
          <p:cNvSpPr>
            <a:spLocks noChangeArrowheads="1"/>
          </p:cNvSpPr>
          <p:nvPr/>
        </p:nvSpPr>
        <p:spPr bwMode="auto">
          <a:xfrm>
            <a:off x="4284663" y="3902075"/>
            <a:ext cx="1800225"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Seat Kit</a:t>
            </a:r>
          </a:p>
        </p:txBody>
      </p:sp>
      <p:sp>
        <p:nvSpPr>
          <p:cNvPr id="28686" name="AutoShape 11"/>
          <p:cNvSpPr>
            <a:spLocks noChangeArrowheads="1"/>
          </p:cNvSpPr>
          <p:nvPr/>
        </p:nvSpPr>
        <p:spPr bwMode="auto">
          <a:xfrm>
            <a:off x="6516688" y="3355975"/>
            <a:ext cx="17160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Brake Kit</a:t>
            </a:r>
          </a:p>
        </p:txBody>
      </p:sp>
      <p:sp>
        <p:nvSpPr>
          <p:cNvPr id="28687" name="AutoShape 9"/>
          <p:cNvSpPr>
            <a:spLocks noChangeArrowheads="1"/>
          </p:cNvSpPr>
          <p:nvPr/>
        </p:nvSpPr>
        <p:spPr bwMode="auto">
          <a:xfrm>
            <a:off x="6516688" y="2203450"/>
            <a:ext cx="1716087" cy="50482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Pedal Assembly</a:t>
            </a:r>
          </a:p>
        </p:txBody>
      </p:sp>
      <p:sp>
        <p:nvSpPr>
          <p:cNvPr id="28688" name="Line 25"/>
          <p:cNvSpPr>
            <a:spLocks noChangeShapeType="1"/>
          </p:cNvSpPr>
          <p:nvPr/>
        </p:nvSpPr>
        <p:spPr bwMode="auto">
          <a:xfrm>
            <a:off x="6300788" y="2058988"/>
            <a:ext cx="0" cy="2592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89" name="AutoShape 19"/>
          <p:cNvSpPr>
            <a:spLocks noChangeArrowheads="1"/>
          </p:cNvSpPr>
          <p:nvPr/>
        </p:nvSpPr>
        <p:spPr bwMode="auto">
          <a:xfrm>
            <a:off x="6516688" y="4435475"/>
            <a:ext cx="1728787" cy="461963"/>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Packaging</a:t>
            </a:r>
          </a:p>
        </p:txBody>
      </p:sp>
      <p:sp>
        <p:nvSpPr>
          <p:cNvPr id="28690" name="Line 27"/>
          <p:cNvSpPr>
            <a:spLocks noChangeShapeType="1"/>
          </p:cNvSpPr>
          <p:nvPr/>
        </p:nvSpPr>
        <p:spPr bwMode="auto">
          <a:xfrm>
            <a:off x="63007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1" name="Line 28"/>
          <p:cNvSpPr>
            <a:spLocks noChangeShapeType="1"/>
          </p:cNvSpPr>
          <p:nvPr/>
        </p:nvSpPr>
        <p:spPr bwMode="auto">
          <a:xfrm>
            <a:off x="63007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2" name="Line 29"/>
          <p:cNvSpPr>
            <a:spLocks noChangeShapeType="1"/>
          </p:cNvSpPr>
          <p:nvPr/>
        </p:nvSpPr>
        <p:spPr bwMode="auto">
          <a:xfrm>
            <a:off x="63007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3" name="Line 30"/>
          <p:cNvSpPr>
            <a:spLocks noChangeShapeType="1"/>
          </p:cNvSpPr>
          <p:nvPr/>
        </p:nvSpPr>
        <p:spPr bwMode="auto">
          <a:xfrm>
            <a:off x="6300788" y="3068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4" name="Line 31"/>
          <p:cNvSpPr>
            <a:spLocks noChangeShapeType="1"/>
          </p:cNvSpPr>
          <p:nvPr/>
        </p:nvSpPr>
        <p:spPr bwMode="auto">
          <a:xfrm>
            <a:off x="6300788" y="2492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5" name="Line 32"/>
          <p:cNvSpPr>
            <a:spLocks noChangeShapeType="1"/>
          </p:cNvSpPr>
          <p:nvPr/>
        </p:nvSpPr>
        <p:spPr bwMode="auto">
          <a:xfrm flipH="1" flipV="1">
            <a:off x="6084888" y="2492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6" name="Line 33"/>
          <p:cNvSpPr>
            <a:spLocks noChangeShapeType="1"/>
          </p:cNvSpPr>
          <p:nvPr/>
        </p:nvSpPr>
        <p:spPr bwMode="auto">
          <a:xfrm flipH="1" flipV="1">
            <a:off x="6084888" y="30686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7" name="Line 34"/>
          <p:cNvSpPr>
            <a:spLocks noChangeShapeType="1"/>
          </p:cNvSpPr>
          <p:nvPr/>
        </p:nvSpPr>
        <p:spPr bwMode="auto">
          <a:xfrm flipH="1" flipV="1">
            <a:off x="6084888" y="35718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8" name="Line 35"/>
          <p:cNvSpPr>
            <a:spLocks noChangeShapeType="1"/>
          </p:cNvSpPr>
          <p:nvPr/>
        </p:nvSpPr>
        <p:spPr bwMode="auto">
          <a:xfrm flipH="1" flipV="1">
            <a:off x="6084888" y="4148138"/>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28699" name="Line 36"/>
          <p:cNvSpPr>
            <a:spLocks noChangeShapeType="1"/>
          </p:cNvSpPr>
          <p:nvPr/>
        </p:nvSpPr>
        <p:spPr bwMode="auto">
          <a:xfrm flipH="1" flipV="1">
            <a:off x="6084888" y="4651375"/>
            <a:ext cx="215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3090261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ChangeArrowheads="1"/>
          </p:cNvSpPr>
          <p:nvPr/>
        </p:nvSpPr>
        <p:spPr bwMode="auto">
          <a:xfrm>
            <a:off x="611188" y="1701800"/>
            <a:ext cx="7993062" cy="4464050"/>
          </a:xfrm>
          <a:prstGeom prst="rect">
            <a:avLst/>
          </a:prstGeom>
          <a:solidFill>
            <a:srgbClr val="EAEAEA"/>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endParaRPr lang="en-US" sz="1200">
              <a:solidFill>
                <a:srgbClr val="000000"/>
              </a:solidFill>
            </a:endParaRPr>
          </a:p>
          <a:p>
            <a:pPr algn="r" eaLnBrk="1" hangingPunct="1">
              <a:spcBef>
                <a:spcPct val="0"/>
              </a:spcBef>
              <a:buFontTx/>
              <a:buNone/>
            </a:pPr>
            <a:r>
              <a:rPr lang="en-US" sz="1200">
                <a:solidFill>
                  <a:srgbClr val="000000"/>
                </a:solidFill>
              </a:rPr>
              <a:t>Multi-Level</a:t>
            </a:r>
          </a:p>
        </p:txBody>
      </p:sp>
      <p:sp>
        <p:nvSpPr>
          <p:cNvPr id="30723" name="Rectangle 2"/>
          <p:cNvSpPr>
            <a:spLocks noGrp="1"/>
          </p:cNvSpPr>
          <p:nvPr>
            <p:ph type="title" idx="4294967295"/>
          </p:nvPr>
        </p:nvSpPr>
        <p:spPr/>
        <p:txBody>
          <a:bodyPr/>
          <a:lstStyle/>
          <a:p>
            <a:r>
              <a:rPr lang="en-US" smtClean="0"/>
              <a:t>Bill of Materials (BOM)</a:t>
            </a:r>
          </a:p>
        </p:txBody>
      </p:sp>
      <p:sp>
        <p:nvSpPr>
          <p:cNvPr id="30724" name="Rectangle 3"/>
          <p:cNvSpPr>
            <a:spLocks noGrp="1" noChangeArrowheads="1"/>
          </p:cNvSpPr>
          <p:nvPr>
            <p:ph type="body" idx="4294967295"/>
          </p:nvPr>
        </p:nvSpPr>
        <p:spPr>
          <a:xfrm>
            <a:off x="539750" y="1268413"/>
            <a:ext cx="7993063" cy="4857750"/>
          </a:xfrm>
        </p:spPr>
        <p:txBody>
          <a:bodyPr/>
          <a:lstStyle/>
          <a:p>
            <a:pPr>
              <a:tabLst>
                <a:tab pos="1971675" algn="l"/>
              </a:tabLst>
            </a:pPr>
            <a:r>
              <a:rPr lang="en-US" sz="2800" dirty="0" smtClean="0"/>
              <a:t>Single-Level vs. Multi-Level</a:t>
            </a:r>
          </a:p>
        </p:txBody>
      </p:sp>
      <p:sp>
        <p:nvSpPr>
          <p:cNvPr id="30725" name="Rectangle 5"/>
          <p:cNvSpPr>
            <a:spLocks noChangeArrowheads="1"/>
          </p:cNvSpPr>
          <p:nvPr/>
        </p:nvSpPr>
        <p:spPr bwMode="auto">
          <a:xfrm>
            <a:off x="684213" y="1773238"/>
            <a:ext cx="7848600" cy="1657350"/>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r" eaLnBrk="1" hangingPunct="1">
              <a:spcBef>
                <a:spcPct val="0"/>
              </a:spcBef>
              <a:buFontTx/>
              <a:buNone/>
            </a:pPr>
            <a:r>
              <a:rPr lang="en-US" sz="1200">
                <a:solidFill>
                  <a:srgbClr val="000000"/>
                </a:solidFill>
              </a:rPr>
              <a:t>Single-Level</a:t>
            </a:r>
          </a:p>
        </p:txBody>
      </p:sp>
      <p:sp>
        <p:nvSpPr>
          <p:cNvPr id="30726" name="AutoShape 6"/>
          <p:cNvSpPr>
            <a:spLocks noChangeArrowheads="1"/>
          </p:cNvSpPr>
          <p:nvPr/>
        </p:nvSpPr>
        <p:spPr bwMode="auto">
          <a:xfrm>
            <a:off x="3590925" y="1957388"/>
            <a:ext cx="1600200" cy="533400"/>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800" b="0">
                <a:solidFill>
                  <a:srgbClr val="000000"/>
                </a:solidFill>
              </a:rPr>
              <a:t>Finished Bike</a:t>
            </a:r>
          </a:p>
        </p:txBody>
      </p:sp>
      <p:sp>
        <p:nvSpPr>
          <p:cNvPr id="30727" name="AutoShape 7"/>
          <p:cNvSpPr>
            <a:spLocks noChangeArrowheads="1"/>
          </p:cNvSpPr>
          <p:nvPr/>
        </p:nvSpPr>
        <p:spPr bwMode="auto">
          <a:xfrm>
            <a:off x="3709988" y="2925763"/>
            <a:ext cx="1008062"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Handle Bar</a:t>
            </a:r>
          </a:p>
        </p:txBody>
      </p:sp>
      <p:sp>
        <p:nvSpPr>
          <p:cNvPr id="30728" name="AutoShape 11"/>
          <p:cNvSpPr>
            <a:spLocks noChangeArrowheads="1"/>
          </p:cNvSpPr>
          <p:nvPr/>
        </p:nvSpPr>
        <p:spPr bwMode="auto">
          <a:xfrm>
            <a:off x="5438775" y="2925763"/>
            <a:ext cx="576263"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Chain</a:t>
            </a:r>
          </a:p>
        </p:txBody>
      </p:sp>
      <p:sp>
        <p:nvSpPr>
          <p:cNvPr id="30729" name="AutoShape 12"/>
          <p:cNvSpPr>
            <a:spLocks noChangeArrowheads="1"/>
          </p:cNvSpPr>
          <p:nvPr/>
        </p:nvSpPr>
        <p:spPr bwMode="auto">
          <a:xfrm>
            <a:off x="2270125" y="2925763"/>
            <a:ext cx="86518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Derailleur</a:t>
            </a:r>
          </a:p>
        </p:txBody>
      </p:sp>
      <p:sp>
        <p:nvSpPr>
          <p:cNvPr id="30730" name="AutoShape 19"/>
          <p:cNvSpPr>
            <a:spLocks noChangeArrowheads="1"/>
          </p:cNvSpPr>
          <p:nvPr/>
        </p:nvSpPr>
        <p:spPr bwMode="auto">
          <a:xfrm>
            <a:off x="6878638" y="2925763"/>
            <a:ext cx="6477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Doc.</a:t>
            </a:r>
          </a:p>
        </p:txBody>
      </p:sp>
      <p:sp>
        <p:nvSpPr>
          <p:cNvPr id="30731" name="AutoShape 7"/>
          <p:cNvSpPr>
            <a:spLocks noChangeArrowheads="1"/>
          </p:cNvSpPr>
          <p:nvPr/>
        </p:nvSpPr>
        <p:spPr bwMode="auto">
          <a:xfrm>
            <a:off x="3205163" y="2925763"/>
            <a:ext cx="4318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Seat</a:t>
            </a:r>
          </a:p>
        </p:txBody>
      </p:sp>
      <p:sp>
        <p:nvSpPr>
          <p:cNvPr id="30732" name="AutoShape 11"/>
          <p:cNvSpPr>
            <a:spLocks noChangeArrowheads="1"/>
          </p:cNvSpPr>
          <p:nvPr/>
        </p:nvSpPr>
        <p:spPr bwMode="auto">
          <a:xfrm>
            <a:off x="6086475" y="2925763"/>
            <a:ext cx="71913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Brake</a:t>
            </a:r>
          </a:p>
        </p:txBody>
      </p:sp>
      <p:sp>
        <p:nvSpPr>
          <p:cNvPr id="30733" name="AutoShape 9"/>
          <p:cNvSpPr>
            <a:spLocks noChangeArrowheads="1"/>
          </p:cNvSpPr>
          <p:nvPr/>
        </p:nvSpPr>
        <p:spPr bwMode="auto">
          <a:xfrm>
            <a:off x="4789488" y="2925763"/>
            <a:ext cx="576262"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Pedal</a:t>
            </a:r>
          </a:p>
        </p:txBody>
      </p:sp>
      <p:sp>
        <p:nvSpPr>
          <p:cNvPr id="30734" name="Line 82"/>
          <p:cNvSpPr>
            <a:spLocks noChangeShapeType="1"/>
          </p:cNvSpPr>
          <p:nvPr/>
        </p:nvSpPr>
        <p:spPr bwMode="auto">
          <a:xfrm>
            <a:off x="4357688" y="2490788"/>
            <a:ext cx="0" cy="219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5" name="AutoShape 19"/>
          <p:cNvSpPr>
            <a:spLocks noChangeArrowheads="1"/>
          </p:cNvSpPr>
          <p:nvPr/>
        </p:nvSpPr>
        <p:spPr bwMode="auto">
          <a:xfrm>
            <a:off x="7597775" y="2925763"/>
            <a:ext cx="719138"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Pack.</a:t>
            </a:r>
          </a:p>
        </p:txBody>
      </p:sp>
      <p:sp>
        <p:nvSpPr>
          <p:cNvPr id="30736" name="Line 96"/>
          <p:cNvSpPr>
            <a:spLocks noChangeShapeType="1"/>
          </p:cNvSpPr>
          <p:nvPr/>
        </p:nvSpPr>
        <p:spPr bwMode="auto">
          <a:xfrm>
            <a:off x="277336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7" name="Line 99"/>
          <p:cNvSpPr>
            <a:spLocks noChangeShapeType="1"/>
          </p:cNvSpPr>
          <p:nvPr/>
        </p:nvSpPr>
        <p:spPr bwMode="auto">
          <a:xfrm>
            <a:off x="342106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8" name="Line 100"/>
          <p:cNvSpPr>
            <a:spLocks noChangeShapeType="1"/>
          </p:cNvSpPr>
          <p:nvPr/>
        </p:nvSpPr>
        <p:spPr bwMode="auto">
          <a:xfrm>
            <a:off x="42148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39" name="Line 102"/>
          <p:cNvSpPr>
            <a:spLocks noChangeShapeType="1"/>
          </p:cNvSpPr>
          <p:nvPr/>
        </p:nvSpPr>
        <p:spPr bwMode="auto">
          <a:xfrm>
            <a:off x="50784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0" name="Line 103"/>
          <p:cNvSpPr>
            <a:spLocks noChangeShapeType="1"/>
          </p:cNvSpPr>
          <p:nvPr/>
        </p:nvSpPr>
        <p:spPr bwMode="auto">
          <a:xfrm>
            <a:off x="57261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1" name="Line 104"/>
          <p:cNvSpPr>
            <a:spLocks noChangeShapeType="1"/>
          </p:cNvSpPr>
          <p:nvPr/>
        </p:nvSpPr>
        <p:spPr bwMode="auto">
          <a:xfrm>
            <a:off x="6445250"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2" name="Line 105"/>
          <p:cNvSpPr>
            <a:spLocks noChangeShapeType="1"/>
          </p:cNvSpPr>
          <p:nvPr/>
        </p:nvSpPr>
        <p:spPr bwMode="auto">
          <a:xfrm>
            <a:off x="7165975"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3" name="Line 106"/>
          <p:cNvSpPr>
            <a:spLocks noChangeShapeType="1"/>
          </p:cNvSpPr>
          <p:nvPr/>
        </p:nvSpPr>
        <p:spPr bwMode="auto">
          <a:xfrm>
            <a:off x="7958138"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4" name="Rectangle 5"/>
          <p:cNvSpPr>
            <a:spLocks noChangeArrowheads="1"/>
          </p:cNvSpPr>
          <p:nvPr/>
        </p:nvSpPr>
        <p:spPr bwMode="auto">
          <a:xfrm>
            <a:off x="757238" y="2422525"/>
            <a:ext cx="1079500" cy="3671888"/>
          </a:xfrm>
          <a:prstGeom prst="rect">
            <a:avLst/>
          </a:prstGeom>
          <a:solidFill>
            <a:srgbClr val="C0C0C0"/>
          </a:solidFill>
          <a:ln w="12700">
            <a:solidFill>
              <a:srgbClr val="000000"/>
            </a:solidFill>
            <a:prstDash val="dash"/>
            <a:miter lim="800000"/>
            <a:headEnd/>
            <a:tailEnd/>
          </a:ln>
        </p:spPr>
        <p:txBody>
          <a:bodyPr wrap="none"/>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FontTx/>
              <a:buNone/>
            </a:pPr>
            <a:r>
              <a:rPr lang="en-US" sz="1200">
                <a:solidFill>
                  <a:srgbClr val="000000"/>
                </a:solidFill>
              </a:rPr>
              <a:t>Single-Level</a:t>
            </a:r>
          </a:p>
        </p:txBody>
      </p:sp>
      <p:sp>
        <p:nvSpPr>
          <p:cNvPr id="30745" name="AutoShape 8"/>
          <p:cNvSpPr>
            <a:spLocks noChangeArrowheads="1"/>
          </p:cNvSpPr>
          <p:nvPr/>
        </p:nvSpPr>
        <p:spPr bwMode="auto">
          <a:xfrm>
            <a:off x="827088" y="2925763"/>
            <a:ext cx="647700"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Wheel</a:t>
            </a:r>
          </a:p>
        </p:txBody>
      </p:sp>
      <p:sp>
        <p:nvSpPr>
          <p:cNvPr id="30746" name="AutoShape 10"/>
          <p:cNvSpPr>
            <a:spLocks noChangeArrowheads="1"/>
          </p:cNvSpPr>
          <p:nvPr/>
        </p:nvSpPr>
        <p:spPr bwMode="auto">
          <a:xfrm>
            <a:off x="1622425" y="2925763"/>
            <a:ext cx="574675" cy="360362"/>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Frame</a:t>
            </a:r>
          </a:p>
        </p:txBody>
      </p:sp>
      <p:sp>
        <p:nvSpPr>
          <p:cNvPr id="30747" name="Line 94"/>
          <p:cNvSpPr>
            <a:spLocks noChangeShapeType="1"/>
          </p:cNvSpPr>
          <p:nvPr/>
        </p:nvSpPr>
        <p:spPr bwMode="auto">
          <a:xfrm>
            <a:off x="1116013"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8" name="Line 95"/>
          <p:cNvSpPr>
            <a:spLocks noChangeShapeType="1"/>
          </p:cNvSpPr>
          <p:nvPr/>
        </p:nvSpPr>
        <p:spPr bwMode="auto">
          <a:xfrm>
            <a:off x="1908175" y="2709863"/>
            <a:ext cx="0" cy="21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49" name="Line 90"/>
          <p:cNvSpPr>
            <a:spLocks noChangeShapeType="1"/>
          </p:cNvSpPr>
          <p:nvPr/>
        </p:nvSpPr>
        <p:spPr bwMode="auto">
          <a:xfrm flipH="1" flipV="1">
            <a:off x="1116013" y="2709863"/>
            <a:ext cx="68421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0" name="AutoShape 8"/>
          <p:cNvSpPr>
            <a:spLocks noChangeArrowheads="1"/>
          </p:cNvSpPr>
          <p:nvPr/>
        </p:nvSpPr>
        <p:spPr bwMode="auto">
          <a:xfrm>
            <a:off x="1116013" y="34305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Tire</a:t>
            </a:r>
          </a:p>
        </p:txBody>
      </p:sp>
      <p:sp>
        <p:nvSpPr>
          <p:cNvPr id="30751" name="AutoShape 8"/>
          <p:cNvSpPr>
            <a:spLocks noChangeArrowheads="1"/>
          </p:cNvSpPr>
          <p:nvPr/>
        </p:nvSpPr>
        <p:spPr bwMode="auto">
          <a:xfrm>
            <a:off x="1116013" y="38623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Tube</a:t>
            </a:r>
          </a:p>
        </p:txBody>
      </p:sp>
      <p:sp>
        <p:nvSpPr>
          <p:cNvPr id="30752" name="AutoShape 8"/>
          <p:cNvSpPr>
            <a:spLocks noChangeArrowheads="1"/>
          </p:cNvSpPr>
          <p:nvPr/>
        </p:nvSpPr>
        <p:spPr bwMode="auto">
          <a:xfrm>
            <a:off x="1116013" y="42941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Wheel</a:t>
            </a:r>
          </a:p>
        </p:txBody>
      </p:sp>
      <p:sp>
        <p:nvSpPr>
          <p:cNvPr id="30753" name="AutoShape 8"/>
          <p:cNvSpPr>
            <a:spLocks noChangeArrowheads="1"/>
          </p:cNvSpPr>
          <p:nvPr/>
        </p:nvSpPr>
        <p:spPr bwMode="auto">
          <a:xfrm>
            <a:off x="1116013" y="47259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Hex nut</a:t>
            </a:r>
          </a:p>
        </p:txBody>
      </p:sp>
      <p:sp>
        <p:nvSpPr>
          <p:cNvPr id="30754" name="AutoShape 8"/>
          <p:cNvSpPr>
            <a:spLocks noChangeArrowheads="1"/>
          </p:cNvSpPr>
          <p:nvPr/>
        </p:nvSpPr>
        <p:spPr bwMode="auto">
          <a:xfrm>
            <a:off x="1116013" y="51577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Lock</a:t>
            </a:r>
          </a:p>
        </p:txBody>
      </p:sp>
      <p:sp>
        <p:nvSpPr>
          <p:cNvPr id="30755" name="AutoShape 8"/>
          <p:cNvSpPr>
            <a:spLocks noChangeArrowheads="1"/>
          </p:cNvSpPr>
          <p:nvPr/>
        </p:nvSpPr>
        <p:spPr bwMode="auto">
          <a:xfrm>
            <a:off x="1116013" y="5589588"/>
            <a:ext cx="647700" cy="360362"/>
          </a:xfrm>
          <a:prstGeom prst="roundRect">
            <a:avLst>
              <a:gd name="adj" fmla="val 16667"/>
            </a:avLst>
          </a:prstGeom>
          <a:solidFill>
            <a:srgbClr val="DBB40D"/>
          </a:solidFill>
          <a:ln w="9525">
            <a:solidFill>
              <a:srgbClr val="000000"/>
            </a:solidFill>
            <a:round/>
            <a:headEnd/>
            <a:tailEnd/>
          </a:ln>
        </p:spPr>
        <p:txBody>
          <a:bodyPr wrap="none" anchor="ctr"/>
          <a:lstStyle>
            <a:lvl1pPr>
              <a:spcBef>
                <a:spcPct val="50000"/>
              </a:spcBef>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16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14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400">
                <a:solidFill>
                  <a:schemeClr val="tx1"/>
                </a:solidFill>
                <a:latin typeface="Arial" panose="020B0604020202020204" pitchFamily="34" charset="0"/>
              </a:defRPr>
            </a:lvl9pPr>
          </a:lstStyle>
          <a:p>
            <a:pPr algn="ctr" eaLnBrk="1" hangingPunct="1">
              <a:spcBef>
                <a:spcPct val="0"/>
              </a:spcBef>
              <a:buFontTx/>
              <a:buNone/>
            </a:pPr>
            <a:r>
              <a:rPr lang="en-US" sz="1400" b="0">
                <a:solidFill>
                  <a:srgbClr val="000000"/>
                </a:solidFill>
              </a:rPr>
              <a:t>Bolt</a:t>
            </a:r>
          </a:p>
        </p:txBody>
      </p:sp>
      <p:sp>
        <p:nvSpPr>
          <p:cNvPr id="30756" name="Line 115"/>
          <p:cNvSpPr>
            <a:spLocks noChangeShapeType="1"/>
          </p:cNvSpPr>
          <p:nvPr/>
        </p:nvSpPr>
        <p:spPr bwMode="auto">
          <a:xfrm>
            <a:off x="973138" y="3286125"/>
            <a:ext cx="0" cy="2447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7" name="Line 116"/>
          <p:cNvSpPr>
            <a:spLocks noChangeShapeType="1"/>
          </p:cNvSpPr>
          <p:nvPr/>
        </p:nvSpPr>
        <p:spPr bwMode="auto">
          <a:xfrm>
            <a:off x="973138" y="3573463"/>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8" name="Line 117"/>
          <p:cNvSpPr>
            <a:spLocks noChangeShapeType="1"/>
          </p:cNvSpPr>
          <p:nvPr/>
        </p:nvSpPr>
        <p:spPr bwMode="auto">
          <a:xfrm>
            <a:off x="973138" y="40068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59" name="Line 118"/>
          <p:cNvSpPr>
            <a:spLocks noChangeShapeType="1"/>
          </p:cNvSpPr>
          <p:nvPr/>
        </p:nvSpPr>
        <p:spPr bwMode="auto">
          <a:xfrm>
            <a:off x="973138" y="44386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0" name="Line 119"/>
          <p:cNvSpPr>
            <a:spLocks noChangeShapeType="1"/>
          </p:cNvSpPr>
          <p:nvPr/>
        </p:nvSpPr>
        <p:spPr bwMode="auto">
          <a:xfrm>
            <a:off x="973138" y="48704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1" name="Line 120"/>
          <p:cNvSpPr>
            <a:spLocks noChangeShapeType="1"/>
          </p:cNvSpPr>
          <p:nvPr/>
        </p:nvSpPr>
        <p:spPr bwMode="auto">
          <a:xfrm>
            <a:off x="973138" y="53022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
        <p:nvSpPr>
          <p:cNvPr id="30762" name="Line 121"/>
          <p:cNvSpPr>
            <a:spLocks noChangeShapeType="1"/>
          </p:cNvSpPr>
          <p:nvPr/>
        </p:nvSpPr>
        <p:spPr bwMode="auto">
          <a:xfrm>
            <a:off x="973138" y="5734050"/>
            <a:ext cx="14287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p>
        </p:txBody>
      </p:sp>
    </p:spTree>
    <p:extLst>
      <p:ext uri="{BB962C8B-B14F-4D97-AF65-F5344CB8AC3E}">
        <p14:creationId xmlns:p14="http://schemas.microsoft.com/office/powerpoint/2010/main" val="15517430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APUtemplate-Level_2 (3)</Template>
  <TotalTime>124</TotalTime>
  <Pages>11</Pages>
  <Words>4555</Words>
  <Application>Microsoft Office PowerPoint</Application>
  <PresentationFormat>On-screen Show (4:3)</PresentationFormat>
  <Paragraphs>733</Paragraphs>
  <Slides>57</Slides>
  <Notes>54</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Arial Unicode MS</vt:lpstr>
      <vt:lpstr>ＭＳ Ｐゴシック</vt:lpstr>
      <vt:lpstr>Arial</vt:lpstr>
      <vt:lpstr>Calibri</vt:lpstr>
      <vt:lpstr>Times New Roman</vt:lpstr>
      <vt:lpstr>Wingdings</vt:lpstr>
      <vt:lpstr>UCTI-Template-foundation-level</vt:lpstr>
      <vt:lpstr>Chart</vt:lpstr>
      <vt:lpstr>Production Planning and Execution (PP)</vt:lpstr>
      <vt:lpstr>Module Overview</vt:lpstr>
      <vt:lpstr>Overview</vt:lpstr>
      <vt:lpstr>PP Organizational Structure</vt:lpstr>
      <vt:lpstr>GBI 2.0 Structure for Production Planning</vt:lpstr>
      <vt:lpstr>PP Master Data</vt:lpstr>
      <vt:lpstr>Bill of Materials (BOM)</vt:lpstr>
      <vt:lpstr>Bill of Materials (BOM)</vt:lpstr>
      <vt:lpstr>Bill of Materials (BOM)</vt:lpstr>
      <vt:lpstr>Bill of Materials (BOM)</vt:lpstr>
      <vt:lpstr>BOM – Item Categories</vt:lpstr>
      <vt:lpstr>Routing</vt:lpstr>
      <vt:lpstr>Routing</vt:lpstr>
      <vt:lpstr>Routing</vt:lpstr>
      <vt:lpstr>Work Center</vt:lpstr>
      <vt:lpstr>Work Center</vt:lpstr>
      <vt:lpstr>Product Group</vt:lpstr>
      <vt:lpstr>Material Planning</vt:lpstr>
      <vt:lpstr>Production Planning &amp; Execution</vt:lpstr>
      <vt:lpstr>Production Planning &amp; Execution</vt:lpstr>
      <vt:lpstr>Forecasting</vt:lpstr>
      <vt:lpstr>Forecasting</vt:lpstr>
      <vt:lpstr>Sales and Operations Planning (SOP)</vt:lpstr>
      <vt:lpstr>Sales and Operations Planning (SOP)</vt:lpstr>
      <vt:lpstr>Demand Management</vt:lpstr>
      <vt:lpstr>Demand Management</vt:lpstr>
      <vt:lpstr>Planning Strategies</vt:lpstr>
      <vt:lpstr>Planning Strategy for Make-to-Stock</vt:lpstr>
      <vt:lpstr>Planning Strategy for Make-to-Order</vt:lpstr>
      <vt:lpstr>Master Production Scheduling (MPS)</vt:lpstr>
      <vt:lpstr>Material Requirement Planning (MRP)</vt:lpstr>
      <vt:lpstr>Demand-Independent vs. Dependent </vt:lpstr>
      <vt:lpstr>Material Requirement Planning (MRP)</vt:lpstr>
      <vt:lpstr>Net Requirements</vt:lpstr>
      <vt:lpstr>Lot sizing</vt:lpstr>
      <vt:lpstr>Procurement Type</vt:lpstr>
      <vt:lpstr>Multi-Level Scheduling</vt:lpstr>
      <vt:lpstr>MRP vs. Consumption-Based </vt:lpstr>
      <vt:lpstr>Consumption-Based </vt:lpstr>
      <vt:lpstr>Output of MRP </vt:lpstr>
      <vt:lpstr>Orders, orders, orders</vt:lpstr>
      <vt:lpstr>Manufacturing Execution Process</vt:lpstr>
      <vt:lpstr>Production Order</vt:lpstr>
      <vt:lpstr>Production Order</vt:lpstr>
      <vt:lpstr>Schedule</vt:lpstr>
      <vt:lpstr>Release</vt:lpstr>
      <vt:lpstr>Availability Check</vt:lpstr>
      <vt:lpstr>Schedule &amp; Release</vt:lpstr>
      <vt:lpstr>Shop Floor Documents</vt:lpstr>
      <vt:lpstr>Material Withdrawal</vt:lpstr>
      <vt:lpstr>Confirmations</vt:lpstr>
      <vt:lpstr>Goods Receipt</vt:lpstr>
      <vt:lpstr>Order Settlement</vt:lpstr>
      <vt:lpstr>Order Settlement</vt:lpstr>
      <vt:lpstr>Order Settlement</vt:lpstr>
      <vt:lpstr>PowerPoint Presentation</vt:lpstr>
      <vt:lpstr>What we will cover next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Nur Khairunnisha Binti Zainal</cp:lastModifiedBy>
  <cp:revision>35</cp:revision>
  <cp:lastPrinted>1995-11-02T09:23:42Z</cp:lastPrinted>
  <dcterms:created xsi:type="dcterms:W3CDTF">2017-09-17T08:56:15Z</dcterms:created>
  <dcterms:modified xsi:type="dcterms:W3CDTF">2019-02-10T11:02:35Z</dcterms:modified>
</cp:coreProperties>
</file>