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  <p:sldId id="281" r:id="rId18"/>
    <p:sldId id="266" r:id="rId19"/>
    <p:sldId id="267" r:id="rId20"/>
    <p:sldId id="268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Slide ‹#› of 20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800" y="2522538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CT127-3-2</a:t>
            </a:r>
            <a:r>
              <a:rPr lang="en-US" sz="800" baseline="0" dirty="0" smtClean="0"/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‹#› of 20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Module Introduction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geetha@apu.edu.m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899138" y="2164417"/>
            <a:ext cx="7244862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3600" dirty="0" smtClean="0"/>
              <a:t>Programming for Data Analysis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200" dirty="0"/>
              <a:t>(</a:t>
            </a:r>
            <a:r>
              <a:rPr lang="en-US" sz="1200" dirty="0" smtClean="0"/>
              <a:t>CT127-3-2-PFDA and Version VC1)</a:t>
            </a:r>
            <a:r>
              <a:rPr lang="en-US" sz="1200" dirty="0"/>
              <a:t/>
            </a:r>
            <a:br>
              <a:rPr lang="en-US" sz="12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ADA7EEFC-FFE7-4FCB-AEB0-31EB66D2C842}" type="slidenum">
              <a:rPr lang="en-GB" smtClean="0"/>
              <a:t>10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Course </a:t>
            </a:r>
            <a:r>
              <a:rPr lang="en-US" sz="2800" b="1" kern="0" dirty="0">
                <a:latin typeface="Century Gothic" panose="020B0502020202020204" pitchFamily="34" charset="0"/>
              </a:rPr>
              <a:t>Credit Value: 3</a:t>
            </a:r>
          </a:p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kern="0" dirty="0" smtClean="0">
                <a:latin typeface="Century Gothic" panose="020B0502020202020204" pitchFamily="34" charset="0"/>
              </a:rPr>
              <a:t>Lecture</a:t>
            </a:r>
            <a:r>
              <a:rPr lang="en-US" sz="2800" dirty="0">
                <a:latin typeface="Century Gothic" panose="020B0502020202020204" pitchFamily="34" charset="0"/>
              </a:rPr>
              <a:t> : </a:t>
            </a:r>
            <a:r>
              <a:rPr lang="en-GB" sz="2800" dirty="0" smtClean="0">
                <a:latin typeface="Century Gothic" panose="020B0502020202020204" pitchFamily="34" charset="0"/>
              </a:rPr>
              <a:t>28 </a:t>
            </a:r>
            <a:r>
              <a:rPr lang="en-GB" sz="2800" dirty="0">
                <a:latin typeface="Century Gothic" panose="020B0502020202020204" pitchFamily="34" charset="0"/>
              </a:rPr>
              <a:t>hours per semester</a:t>
            </a:r>
            <a:endParaRPr lang="en-US" sz="2800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kern="0" dirty="0" smtClean="0">
                <a:latin typeface="Century Gothic" panose="020B0502020202020204" pitchFamily="34" charset="0"/>
              </a:rPr>
              <a:t>Tutorial</a:t>
            </a:r>
            <a:r>
              <a:rPr lang="en-US" sz="2800" dirty="0" smtClean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: </a:t>
            </a:r>
            <a:r>
              <a:rPr lang="en-GB" sz="2800" dirty="0" smtClean="0">
                <a:latin typeface="Century Gothic" panose="020B0502020202020204" pitchFamily="34" charset="0"/>
              </a:rPr>
              <a:t>28 </a:t>
            </a:r>
            <a:r>
              <a:rPr lang="en-GB" sz="2800" dirty="0">
                <a:latin typeface="Century Gothic" panose="020B0502020202020204" pitchFamily="34" charset="0"/>
              </a:rPr>
              <a:t>hours per </a:t>
            </a:r>
            <a:r>
              <a:rPr lang="en-US" sz="2800" dirty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kern="0" dirty="0" smtClean="0">
                <a:latin typeface="Century Gothic" panose="020B0502020202020204" pitchFamily="34" charset="0"/>
              </a:rPr>
              <a:t>Independent </a:t>
            </a:r>
            <a:r>
              <a:rPr lang="en-US" sz="2800" kern="0" dirty="0">
                <a:latin typeface="Century Gothic" panose="020B0502020202020204" pitchFamily="34" charset="0"/>
              </a:rPr>
              <a:t>Learning Time: </a:t>
            </a:r>
            <a:r>
              <a:rPr lang="en-US" sz="2800" kern="0" dirty="0" smtClean="0">
                <a:latin typeface="Century Gothic" panose="020B0502020202020204" pitchFamily="34" charset="0"/>
              </a:rPr>
              <a:t>64 hours</a:t>
            </a:r>
            <a:endParaRPr lang="en-US" sz="2800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Methods of Delivery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Hence, </a:t>
            </a:r>
          </a:p>
          <a:p>
            <a:r>
              <a:rPr lang="en-US" dirty="0" smtClean="0"/>
              <a:t>We are now moving from the traditional topic based teaching to outcome-based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11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Outcomes Based Education (OBE)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12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OBE?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</a:t>
            </a:r>
          </a:p>
          <a:p>
            <a:pPr marL="0" indent="0" algn="ctr">
              <a:buNone/>
            </a:pPr>
            <a:r>
              <a:rPr lang="en-US" u="sng" dirty="0" smtClean="0"/>
              <a:t>NOT</a:t>
            </a:r>
          </a:p>
          <a:p>
            <a:pPr marL="0" indent="0" algn="ctr">
              <a:buNone/>
            </a:pPr>
            <a:r>
              <a:rPr lang="en-US" dirty="0" smtClean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</a:t>
            </a:r>
          </a:p>
          <a:p>
            <a:pPr marL="0" indent="0" algn="ctr">
              <a:buNone/>
            </a:pPr>
            <a:r>
              <a:rPr lang="en-US" u="sng" dirty="0" smtClean="0"/>
              <a:t>What You should learn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13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7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76" y="1696730"/>
            <a:ext cx="8229600" cy="40475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CLO1 : </a:t>
            </a:r>
            <a:r>
              <a:rPr lang="en-US" sz="2400" b="1" dirty="0" smtClean="0">
                <a:solidFill>
                  <a:srgbClr val="C00000"/>
                </a:solidFill>
              </a:rPr>
              <a:t>Class Test (25%)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Lecture</a:t>
            </a:r>
          </a:p>
          <a:p>
            <a:r>
              <a:rPr lang="en-US" sz="2400" dirty="0" smtClean="0"/>
              <a:t>Basics of R</a:t>
            </a:r>
          </a:p>
          <a:p>
            <a:r>
              <a:rPr lang="en-US" sz="2400" dirty="0" smtClean="0"/>
              <a:t>Packages</a:t>
            </a:r>
          </a:p>
          <a:p>
            <a:r>
              <a:rPr lang="en-US" sz="2400" dirty="0" smtClean="0"/>
              <a:t>Control Statements and Loops</a:t>
            </a:r>
          </a:p>
          <a:p>
            <a:r>
              <a:rPr lang="en-US" sz="2400" dirty="0" smtClean="0"/>
              <a:t>Data Structures</a:t>
            </a:r>
          </a:p>
          <a:p>
            <a:r>
              <a:rPr lang="en-US" sz="2400" dirty="0" smtClean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ED87BFF-B4CB-4CD9-812C-BD946A8D9680}" type="slidenum">
              <a:rPr lang="en-GB" smtClean="0"/>
              <a:t>14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25" y="1355075"/>
            <a:ext cx="8283149" cy="5267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CLO2 &amp; CLO3 : Individual Assignment (75%)</a:t>
            </a:r>
          </a:p>
          <a:p>
            <a:pPr marL="0" indent="0">
              <a:buNone/>
            </a:pPr>
            <a:r>
              <a:rPr lang="en-US" sz="2400" u="sng" dirty="0" smtClean="0"/>
              <a:t>Tutorial / Lecture</a:t>
            </a:r>
          </a:p>
          <a:p>
            <a:pPr marL="0" indent="0">
              <a:buNone/>
            </a:pPr>
            <a:endParaRPr lang="en-US" sz="2400" u="sng" dirty="0" smtClean="0"/>
          </a:p>
          <a:p>
            <a:r>
              <a:rPr lang="en-US" sz="2400" dirty="0" smtClean="0"/>
              <a:t>Data Exploration</a:t>
            </a:r>
          </a:p>
          <a:p>
            <a:r>
              <a:rPr lang="en-US" sz="2400" dirty="0" smtClean="0"/>
              <a:t>Data Manipulation</a:t>
            </a:r>
          </a:p>
          <a:p>
            <a:r>
              <a:rPr lang="en-US" sz="2400" dirty="0" smtClean="0"/>
              <a:t>Data Transformation</a:t>
            </a:r>
          </a:p>
          <a:p>
            <a:r>
              <a:rPr lang="en-US" sz="2400" dirty="0" smtClean="0"/>
              <a:t>Data Visualization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ED87BFF-B4CB-4CD9-812C-BD946A8D9680}" type="slidenum">
              <a:rPr lang="en-GB" smtClean="0"/>
              <a:t>15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4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16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73A0031A-C082-45A2-A7FB-B1B482A5E816}" type="slidenum">
              <a:rPr lang="en-GB" smtClean="0"/>
              <a:t>17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Reference material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800" b="1" kern="0" dirty="0" smtClean="0">
                <a:latin typeface="+mn-lt"/>
              </a:rPr>
              <a:t>Essential Reading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600" b="1" kern="0" dirty="0">
                <a:latin typeface="+mn-lt"/>
              </a:rPr>
              <a:t>Lander, J. P. (2017) R for Everyone: Advanced Analytics and Graphics. 2nd ed. USA: Pearson Education, Inc. ISBN-13: 978-0134546926 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600" b="1" kern="0" dirty="0" err="1">
                <a:latin typeface="+mn-lt"/>
              </a:rPr>
              <a:t>MCGrath</a:t>
            </a:r>
            <a:r>
              <a:rPr lang="en-US" altLang="en-US" sz="1600" b="1" kern="0" dirty="0">
                <a:latin typeface="+mn-lt"/>
              </a:rPr>
              <a:t>, M. (2018) R for Data Analysis in easy steps - R Programming essentials, </a:t>
            </a:r>
            <a:r>
              <a:rPr lang="en-US" altLang="en-US" sz="1600" b="1" kern="0" dirty="0" err="1">
                <a:latin typeface="+mn-lt"/>
              </a:rPr>
              <a:t>UK:In</a:t>
            </a:r>
            <a:r>
              <a:rPr lang="en-US" altLang="en-US" sz="1600" b="1" kern="0" dirty="0">
                <a:latin typeface="+mn-lt"/>
              </a:rPr>
              <a:t> Easy Steps Limited. ISBN-13: 978-1840787955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600" b="1" kern="0" dirty="0">
                <a:latin typeface="+mn-lt"/>
              </a:rPr>
              <a:t>Morgan, P. (2018) Data Science from Scratch with Python: Step-by-Step Guide. 2nd ed. USA: </a:t>
            </a:r>
            <a:r>
              <a:rPr lang="en-US" altLang="en-US" sz="1600" b="1" kern="0" dirty="0" err="1">
                <a:latin typeface="+mn-lt"/>
              </a:rPr>
              <a:t>CreateSpace</a:t>
            </a:r>
            <a:r>
              <a:rPr lang="en-US" altLang="en-US" sz="1600" b="1" kern="0" dirty="0">
                <a:latin typeface="+mn-lt"/>
              </a:rPr>
              <a:t> Independent Publishing Platform.  ISBN-13: 978-1726020688</a:t>
            </a:r>
            <a:endParaRPr lang="en-US" altLang="en-US" sz="1600" b="1" kern="0" dirty="0" smtClean="0">
              <a:latin typeface="+mn-lt"/>
            </a:endParaRP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dirty="0" smtClean="0">
                <a:latin typeface="Century Gothic" panose="020B0502020202020204" pitchFamily="34" charset="0"/>
              </a:rPr>
              <a:t> 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Software </a:t>
            </a:r>
            <a:r>
              <a:rPr lang="en-US" altLang="en-US" sz="2400" b="1" kern="0" dirty="0" smtClean="0">
                <a:latin typeface="Century Gothic" panose="020B0502020202020204" pitchFamily="34" charset="0"/>
              </a:rPr>
              <a:t>: </a:t>
            </a:r>
            <a:r>
              <a:rPr lang="en-US" altLang="en-US" sz="2400" b="1" kern="0" dirty="0" err="1" smtClean="0">
                <a:latin typeface="Century Gothic" panose="020B0502020202020204" pitchFamily="34" charset="0"/>
              </a:rPr>
              <a:t>RStudio</a:t>
            </a:r>
            <a:endParaRPr lang="en-US" altLang="en-US" sz="1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5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20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kern="0" dirty="0"/>
              <a:t>Lecturer </a:t>
            </a:r>
            <a:r>
              <a:rPr lang="en-US" altLang="en-US" sz="2800" kern="0" dirty="0" err="1"/>
              <a:t>Name:Minnu</a:t>
            </a:r>
            <a:r>
              <a:rPr lang="en-US" altLang="en-US" sz="2800" kern="0" dirty="0"/>
              <a:t> Helen Joseph</a:t>
            </a:r>
          </a:p>
          <a:p>
            <a:pPr>
              <a:buNone/>
            </a:pPr>
            <a:r>
              <a:rPr lang="en-US" altLang="en-US" sz="2800" kern="0" dirty="0"/>
              <a:t>Email: </a:t>
            </a:r>
            <a:r>
              <a:rPr lang="en-US" sz="2800" dirty="0"/>
              <a:t>minnu.helen</a:t>
            </a:r>
            <a:r>
              <a:rPr lang="en-US" sz="2800" dirty="0">
                <a:hlinkClick r:id="rId2"/>
              </a:rPr>
              <a:t>@apu.edu.my</a:t>
            </a:r>
            <a:endParaRPr lang="en-US" sz="2800" dirty="0"/>
          </a:p>
          <a:p>
            <a:pPr>
              <a:buFontTx/>
              <a:buNone/>
            </a:pPr>
            <a:r>
              <a:rPr lang="en-US" altLang="en-US" sz="2800" kern="0" dirty="0"/>
              <a:t>Telephone Extension:</a:t>
            </a:r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Environment and Package Installation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20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Software Development or equivalent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2400" dirty="0" smtClean="0"/>
              <a:t>This module will explore the programming language used for problem-solving within the field of data science. The programming language will be used to analyze a set of data and reconstruct it into meaningful representations for decision making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C9AB1BE8-9584-4F32-8719-B2EECF12F4A3}" type="slidenum">
              <a:rPr lang="en-GB" smtClean="0"/>
              <a:t>5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this course, </a:t>
            </a:r>
            <a:r>
              <a:rPr lang="en-US" altLang="en-US" sz="2800" b="1" dirty="0">
                <a:latin typeface="Century Gothic" panose="020B0502020202020204" pitchFamily="34" charset="0"/>
              </a:rPr>
              <a:t>YOU should be able to: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Reproduce appropriate structured data using data exploration, manipulation and transformation techniques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Analyze the dataset with appropriate techniques to solve a particular problem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Explain the obtained results through shareable reports</a:t>
            </a:r>
          </a:p>
          <a:p>
            <a:pPr marL="457200" indent="-457200">
              <a:buFontTx/>
              <a:buChar char="-"/>
            </a:pPr>
            <a:endParaRPr lang="en-US" altLang="en-US" sz="2800" dirty="0">
              <a:latin typeface="+mn-lt"/>
            </a:endParaRPr>
          </a:p>
          <a:p>
            <a:pPr eaLnBrk="1" hangingPunct="1">
              <a:buClr>
                <a:srgbClr val="FF0000"/>
              </a:buClr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26835" y="449800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Mapping of CLOs with MOEs Domain</a:t>
            </a:r>
            <a:endParaRPr lang="en-US" sz="32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6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71978" y="5330745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PLO1 – Knowledge and Understanding </a:t>
            </a:r>
          </a:p>
          <a:p>
            <a:r>
              <a:rPr lang="en-US" dirty="0" smtClean="0"/>
              <a:t>PLO2 – Cognitive Skills</a:t>
            </a:r>
          </a:p>
          <a:p>
            <a:r>
              <a:rPr lang="en-US" dirty="0" smtClean="0"/>
              <a:t>PLO4 </a:t>
            </a:r>
            <a:r>
              <a:rPr lang="en-US" dirty="0" smtClean="0"/>
              <a:t>– Interpersonal Skill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090737"/>
            <a:ext cx="75723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MQF and MOE Domains</a:t>
            </a:r>
            <a:endParaRPr lang="en-US" b="1" u="sn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7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Teaching Strategies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Century Gothic" panose="020B0502020202020204" pitchFamily="34" charset="0"/>
              </a:rPr>
              <a:t>Lecture</a:t>
            </a:r>
            <a:endParaRPr lang="en-US" sz="280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Century Gothic" panose="020B0502020202020204" pitchFamily="34" charset="0"/>
              </a:rPr>
              <a:t>Tutorial</a:t>
            </a:r>
            <a:endParaRPr lang="en-US" sz="2800" dirty="0"/>
          </a:p>
          <a:p>
            <a:pPr marL="0" indent="0">
              <a:buNone/>
            </a:pPr>
            <a:endParaRPr lang="en-US" sz="2800" kern="1200" dirty="0"/>
          </a:p>
          <a:p>
            <a:pPr marL="0" indent="0">
              <a:buNone/>
            </a:pPr>
            <a:endParaRPr lang="en-US" sz="2800" kern="1200" dirty="0"/>
          </a:p>
          <a:p>
            <a:pPr marL="0" indent="0">
              <a:buNone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8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3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Assessment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 dirty="0" smtClean="0"/>
              <a:t>Class Test </a:t>
            </a:r>
            <a:r>
              <a:rPr lang="en-US" b="1" dirty="0" smtClean="0">
                <a:solidFill>
                  <a:srgbClr val="FF0000"/>
                </a:solidFill>
              </a:rPr>
              <a:t>(25%) </a:t>
            </a:r>
            <a:r>
              <a:rPr lang="en-US" sz="2800" dirty="0" smtClean="0"/>
              <a:t>: CLO1</a:t>
            </a:r>
          </a:p>
          <a:p>
            <a:endParaRPr lang="en-US" dirty="0" smtClean="0"/>
          </a:p>
          <a:p>
            <a:r>
              <a:rPr lang="en-US" smtClean="0"/>
              <a:t>Individual </a:t>
            </a:r>
            <a:r>
              <a:rPr lang="en-US" dirty="0" smtClean="0"/>
              <a:t>Assignment </a:t>
            </a:r>
            <a:r>
              <a:rPr lang="en-US" b="1" dirty="0" smtClean="0">
                <a:solidFill>
                  <a:srgbClr val="FF0000"/>
                </a:solidFill>
              </a:rPr>
              <a:t>(75%)</a:t>
            </a:r>
          </a:p>
          <a:p>
            <a:pPr lvl="1">
              <a:buFontTx/>
              <a:buChar char="-"/>
            </a:pPr>
            <a:r>
              <a:rPr lang="en-US" dirty="0" smtClean="0"/>
              <a:t>Design and implement an application : CLO2</a:t>
            </a:r>
          </a:p>
          <a:p>
            <a:pPr lvl="1">
              <a:buFontTx/>
              <a:buChar char="-"/>
            </a:pPr>
            <a:r>
              <a:rPr lang="en-US" dirty="0" smtClean="0"/>
              <a:t>Presentation: CLO3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**refer to SAIS for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9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4227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188</TotalTime>
  <Pages>11</Pages>
  <Words>639</Words>
  <Application>Microsoft Office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Wingdings</vt:lpstr>
      <vt:lpstr>UCTI-Template-foundation-level</vt:lpstr>
      <vt:lpstr>Programming for Data Analysis (CT127-3-2-PFDA and Version VC1) 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Course Content Outline</vt:lpstr>
      <vt:lpstr>What is expected of you 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Minnu Helen Joseph</cp:lastModifiedBy>
  <cp:revision>31</cp:revision>
  <cp:lastPrinted>1995-11-02T09:23:42Z</cp:lastPrinted>
  <dcterms:created xsi:type="dcterms:W3CDTF">2017-10-09T03:08:41Z</dcterms:created>
  <dcterms:modified xsi:type="dcterms:W3CDTF">2019-10-30T12:20:42Z</dcterms:modified>
</cp:coreProperties>
</file>