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75" r:id="rId2"/>
    <p:sldId id="276" r:id="rId3"/>
    <p:sldId id="277" r:id="rId4"/>
    <p:sldId id="278" r:id="rId5"/>
    <p:sldId id="311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06" r:id="rId14"/>
    <p:sldId id="310" r:id="rId15"/>
    <p:sldId id="308" r:id="rId16"/>
    <p:sldId id="309" r:id="rId17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9F10D3-84CE-46E1-8DF1-B6721BE7F8D1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6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9E9A75-0E2D-4D92-A3D5-28C1B1220624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6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630A0-F912-47B6-A8FC-E71A5FE6810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9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19528D-1D68-478D-AE9E-2C20DDD7CAC3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A247DE-7807-4EF2-8DF1-6B2BA34C0E17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89D3A-B153-4112-8675-C3B14163E3E1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5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-41275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dirty="0" smtClean="0"/>
              <a:t>Slide ‹#› of 16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Programming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Environment and Package Installation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666" y="3778758"/>
            <a:ext cx="6781800" cy="7810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Programming Environment and Package Installation</a:t>
            </a:r>
          </a:p>
        </p:txBody>
      </p:sp>
      <p:sp>
        <p:nvSpPr>
          <p:cNvPr id="7171" name="Text Box 34"/>
          <p:cNvSpPr txBox="1">
            <a:spLocks noChangeArrowheads="1"/>
          </p:cNvSpPr>
          <p:nvPr/>
        </p:nvSpPr>
        <p:spPr bwMode="auto">
          <a:xfrm>
            <a:off x="2674938" y="6280150"/>
            <a:ext cx="3397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900"/>
              <a:t>Copyright 2016 Asia Pacific Institute of Information Technology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9311" y="2058416"/>
            <a:ext cx="74033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/>
              <a:t>Programming for Data Analysis</a:t>
            </a:r>
            <a:br>
              <a:rPr lang="en-US" sz="2800" dirty="0"/>
            </a:br>
            <a:r>
              <a:rPr lang="en-US" sz="1400" dirty="0"/>
              <a:t>(CT127-3-2-PFDA and Version VC1)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3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</a:t>
            </a:r>
            <a:r>
              <a:rPr lang="en-US" b="1" dirty="0" smtClean="0"/>
              <a:t>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package is essentially a library of pre-written code designed to accomplish some task or a collection of task.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CRAN</a:t>
            </a:r>
            <a:r>
              <a:rPr lang="en-US" sz="2800" dirty="0" err="1" smtClean="0"/>
              <a:t>,the</a:t>
            </a:r>
            <a:r>
              <a:rPr lang="en-US" sz="2800" dirty="0" smtClean="0"/>
              <a:t> official repository maintained by R community</a:t>
            </a:r>
            <a:endParaRPr lang="en-US" sz="2800" dirty="0"/>
          </a:p>
          <a:p>
            <a:r>
              <a:rPr lang="en-US" sz="2800" dirty="0" smtClean="0"/>
              <a:t>There were 4,845 packages available on </a:t>
            </a:r>
            <a:r>
              <a:rPr lang="en-US" sz="2800" dirty="0" err="1" smtClean="0">
                <a:solidFill>
                  <a:srgbClr val="FF0000"/>
                </a:solidFill>
              </a:rPr>
              <a:t>CRAN</a:t>
            </a:r>
            <a:r>
              <a:rPr lang="en-US" sz="2800" dirty="0" err="1" smtClean="0"/>
              <a:t>,written</a:t>
            </a:r>
            <a:r>
              <a:rPr lang="en-US" sz="2800" dirty="0" smtClean="0"/>
              <a:t> by an estimated 2,000 people.</a:t>
            </a:r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ggplot2</a:t>
            </a:r>
            <a:r>
              <a:rPr lang="en-US" sz="2800" dirty="0" smtClean="0"/>
              <a:t> is used for plotting the graph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  <a:r>
              <a:rPr lang="en-US" sz="2800" dirty="0" err="1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 is used for dealing with spatial data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10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3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is to install them using the GUI provide by </a:t>
            </a:r>
            <a:r>
              <a:rPr lang="en-US" dirty="0" err="1" smtClean="0"/>
              <a:t>Rstudio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 packages by clicking its tab or ctrl+7 on the keyboard</a:t>
            </a:r>
          </a:p>
          <a:p>
            <a:r>
              <a:rPr lang="en-US" dirty="0" smtClean="0"/>
              <a:t>An alternative is to type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&gt;</a:t>
            </a:r>
            <a:r>
              <a:rPr lang="en-US" dirty="0" err="1" smtClean="0"/>
              <a:t>install.packages</a:t>
            </a:r>
            <a:r>
              <a:rPr lang="en-US" dirty="0" smtClean="0"/>
              <a:t>(“</a:t>
            </a:r>
            <a:r>
              <a:rPr lang="en-US" dirty="0" err="1" smtClean="0"/>
              <a:t>coefplot</a:t>
            </a:r>
            <a:r>
              <a:rPr lang="en-US" dirty="0" smtClean="0"/>
              <a:t>”)</a:t>
            </a:r>
          </a:p>
          <a:p>
            <a:r>
              <a:rPr lang="en-US" dirty="0"/>
              <a:t> </a:t>
            </a:r>
            <a:r>
              <a:rPr lang="en-US" dirty="0" smtClean="0"/>
              <a:t> For uninstalling packages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&gt;</a:t>
            </a:r>
            <a:r>
              <a:rPr lang="en-US" dirty="0" err="1" smtClean="0"/>
              <a:t>remove.packages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11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70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Packages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err="1" smtClean="0"/>
              <a:t>installation,the</a:t>
            </a:r>
            <a:r>
              <a:rPr lang="en-US" dirty="0" smtClean="0"/>
              <a:t> packages need to be loaded first.</a:t>
            </a:r>
          </a:p>
          <a:p>
            <a:r>
              <a:rPr lang="en-US" dirty="0" smtClean="0"/>
              <a:t>The commands used are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require</a:t>
            </a:r>
          </a:p>
          <a:p>
            <a:r>
              <a:rPr lang="en-US" dirty="0" smtClean="0"/>
              <a:t>For loading a package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&gt;library(</a:t>
            </a:r>
            <a:r>
              <a:rPr lang="en-US" dirty="0" err="1" smtClean="0"/>
              <a:t>coefplot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&gt;require(</a:t>
            </a:r>
            <a:r>
              <a:rPr lang="en-US" dirty="0" err="1" smtClean="0"/>
              <a:t>coefplot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unloading packages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&gt;detach(“</a:t>
            </a:r>
            <a:r>
              <a:rPr lang="en-US" dirty="0" err="1" smtClean="0"/>
              <a:t>package:coefplot</a:t>
            </a:r>
            <a:r>
              <a:rPr lang="en-US" dirty="0" smtClean="0"/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12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7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5D594C1A-E992-4CBC-B50B-9B488E13EFE2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4692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Quick Review Question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514350" y="1843088"/>
            <a:ext cx="6896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What is an environment in R 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What is Packages?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Explore some sample packages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How to install and load a package?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5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8627CAEB-5C93-4A96-ABC5-F2C46111B2BA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003366"/>
                </a:solidFill>
              </a:rPr>
              <a:t>Summary of Main Teaching Points</a:t>
            </a:r>
            <a:endParaRPr lang="en-US" sz="3200" dirty="0">
              <a:solidFill>
                <a:srgbClr val="003366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90550" y="1543050"/>
            <a:ext cx="70866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391793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R programming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R Environment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Packages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800" b="1" dirty="0" smtClean="0"/>
              <a:t>Install and Load Packages</a:t>
            </a:r>
            <a:endParaRPr lang="en-US" sz="2800" b="1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b="1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89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8DF40EB2-E6ED-4499-9BCF-E23ECA74AE16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719263" y="411163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5F85079D-2431-43FC-97CB-22186D31247E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31913" y="2114550"/>
            <a:ext cx="65928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 smtClean="0"/>
              <a:t>Basics of R Programming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93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66FC97A3-D729-4427-87BE-6F5E9FCF2E56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95" name="Text Box 58"/>
          <p:cNvSpPr txBox="1">
            <a:spLocks noChangeArrowheads="1"/>
          </p:cNvSpPr>
          <p:nvPr/>
        </p:nvSpPr>
        <p:spPr bwMode="auto">
          <a:xfrm>
            <a:off x="1719263" y="411163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Topic &amp; Structure of the lesson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1219200" y="1781175"/>
            <a:ext cx="6477000" cy="32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/>
              <a:t>Overview </a:t>
            </a:r>
            <a:r>
              <a:rPr lang="en-US" sz="2800" b="1" dirty="0" smtClean="0"/>
              <a:t>of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   </a:t>
            </a:r>
            <a:r>
              <a:rPr lang="en-US" sz="2400" b="1" dirty="0" smtClean="0"/>
              <a:t>- R Programming Language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 </a:t>
            </a:r>
            <a:r>
              <a:rPr lang="en-US" sz="2400" b="1" dirty="0" smtClean="0"/>
              <a:t>R Environment</a:t>
            </a:r>
            <a:endParaRPr lang="en-US" sz="2400" b="1" dirty="0" smtClean="0"/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-Packages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-</a:t>
            </a:r>
            <a:r>
              <a:rPr lang="en-US" sz="2400" b="1" dirty="0" smtClean="0"/>
              <a:t>Install and Uninstall</a:t>
            </a:r>
            <a:endParaRPr lang="en-US" sz="2400" b="1" dirty="0" smtClean="0"/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-</a:t>
            </a:r>
            <a:r>
              <a:rPr lang="en-US" sz="2400" b="1" dirty="0" smtClean="0"/>
              <a:t>Load and Unload</a:t>
            </a:r>
            <a:endParaRPr lang="en-US" sz="2400" b="1" dirty="0" smtClean="0"/>
          </a:p>
          <a:p>
            <a:pPr marL="0" indent="0" eaLnBrk="1" hangingPunct="1">
              <a:spcBef>
                <a:spcPct val="20000"/>
              </a:spcBef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sz="2800" b="1" dirty="0"/>
              <a:t> </a:t>
            </a:r>
            <a:r>
              <a:rPr lang="en-US" sz="2800" b="1" dirty="0" smtClean="0"/>
              <a:t>      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29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35350DA0-9499-4510-8892-872FFDA980E0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1719263" y="411163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Learning Outcomes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35000" y="1619250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the R environment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 smtClean="0">
                <a:solidFill>
                  <a:srgbClr val="CC0000"/>
                </a:solidFill>
              </a:rPr>
              <a:t>Understand the different packages used in the </a:t>
            </a:r>
            <a:r>
              <a:rPr lang="en-US" sz="2800" dirty="0" err="1" smtClean="0">
                <a:solidFill>
                  <a:srgbClr val="CC0000"/>
                </a:solidFill>
              </a:rPr>
              <a:t>RStudio</a:t>
            </a:r>
            <a:endParaRPr lang="en-US" sz="28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B1F86D33-8E53-4305-9469-3E08F603881B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1719263" y="411163"/>
            <a:ext cx="6992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Key Terms you must be able to use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0244" name="Text Box 13"/>
          <p:cNvSpPr txBox="1">
            <a:spLocks noChangeArrowheads="1"/>
          </p:cNvSpPr>
          <p:nvPr/>
        </p:nvSpPr>
        <p:spPr bwMode="auto">
          <a:xfrm>
            <a:off x="466725" y="1652588"/>
            <a:ext cx="8102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/>
              <a:t>If you have mastered this topic, </a:t>
            </a:r>
            <a:r>
              <a:rPr lang="en-US" sz="2400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sz="2400" dirty="0"/>
              <a:t>:</a:t>
            </a:r>
          </a:p>
          <a:p>
            <a:pPr eaLnBrk="1" hangingPunct="1"/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400" dirty="0"/>
              <a:t>  </a:t>
            </a:r>
            <a:r>
              <a:rPr lang="en-US" sz="2400" dirty="0" err="1" smtClean="0"/>
              <a:t>Rstudio</a:t>
            </a:r>
            <a:endParaRPr lang="en-US" sz="2400" dirty="0" smtClean="0"/>
          </a:p>
          <a:p>
            <a:pPr eaLnBrk="1" hangingPunct="1">
              <a:buFontTx/>
              <a:buChar char="•"/>
            </a:pPr>
            <a:r>
              <a:rPr lang="en-US" sz="2400" dirty="0" smtClean="0"/>
              <a:t>Packages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413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 is a programming language developed by Ross </a:t>
            </a:r>
            <a:r>
              <a:rPr lang="en-US" sz="2800" dirty="0" err="1"/>
              <a:t>Ihaka</a:t>
            </a:r>
            <a:r>
              <a:rPr lang="en-US" sz="2800" dirty="0"/>
              <a:t> and Robert Gentleman in 1993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R is </a:t>
            </a:r>
            <a:r>
              <a:rPr lang="en-US" sz="2800" dirty="0" smtClean="0"/>
              <a:t>commonly </a:t>
            </a:r>
            <a:r>
              <a:rPr lang="en-US" sz="2800" dirty="0"/>
              <a:t>used in statistical computing, data analytics and scientific research.</a:t>
            </a:r>
          </a:p>
          <a:p>
            <a:r>
              <a:rPr lang="en-US" sz="2800" dirty="0"/>
              <a:t>It is one of the most popular languages used by statisticians, data analysts, researchers and marketers to retrieve, clean, analyze, visualize and present data.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/>
              <a:t>5</a:t>
            </a:r>
            <a:r>
              <a:rPr lang="en-GB" dirty="0" smtClean="0"/>
              <a:t> </a:t>
            </a:r>
            <a:r>
              <a:rPr lang="en-GB" dirty="0" smtClean="0"/>
              <a:t>of </a:t>
            </a:r>
            <a:r>
              <a:rPr lang="en-GB" dirty="0" smtClean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1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R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open Source and free</a:t>
            </a:r>
          </a:p>
          <a:p>
            <a:r>
              <a:rPr lang="en-US" dirty="0"/>
              <a:t>R is popular – and increasing in </a:t>
            </a:r>
            <a:r>
              <a:rPr lang="en-US" dirty="0" smtClean="0"/>
              <a:t>popularity</a:t>
            </a:r>
          </a:p>
          <a:p>
            <a:r>
              <a:rPr lang="en-US" dirty="0"/>
              <a:t>R runs on all </a:t>
            </a:r>
            <a:r>
              <a:rPr lang="en-US" dirty="0" smtClean="0"/>
              <a:t>platforms</a:t>
            </a:r>
          </a:p>
          <a:p>
            <a:r>
              <a:rPr lang="en-US" dirty="0"/>
              <a:t>Learning R will increase your chances of getting a job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6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20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 Environment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939742"/>
            <a:ext cx="8229600" cy="40405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7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Environment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3" y="1652531"/>
            <a:ext cx="8229600" cy="42827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8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385590"/>
            <a:ext cx="8229600" cy="5837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Source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Top left corner of the screen contains a text editor that lets you work with source script files.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Here</a:t>
            </a:r>
            <a:r>
              <a:rPr lang="en-US" sz="2400" dirty="0"/>
              <a:t>, you can enter multiple lines </a:t>
            </a:r>
            <a:r>
              <a:rPr lang="en-US" sz="2400" dirty="0" smtClean="0"/>
              <a:t> of </a:t>
            </a:r>
            <a:r>
              <a:rPr lang="en-US" sz="2400" dirty="0"/>
              <a:t>code, save your script files to disk, and perform other tasks on your script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Console</a:t>
            </a:r>
          </a:p>
          <a:p>
            <a:pPr marL="0" indent="0">
              <a:buNone/>
            </a:pPr>
            <a:r>
              <a:rPr lang="en-US" sz="2400" dirty="0" smtClean="0"/>
              <a:t> - </a:t>
            </a:r>
            <a:r>
              <a:rPr lang="en-US" sz="2400" dirty="0"/>
              <a:t>This is where you do all the interactive work with 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Environment and </a:t>
            </a:r>
            <a:r>
              <a:rPr lang="en-US" sz="2400" dirty="0" smtClean="0">
                <a:solidFill>
                  <a:srgbClr val="FF0000"/>
                </a:solidFill>
              </a:rPr>
              <a:t>History</a:t>
            </a:r>
          </a:p>
          <a:p>
            <a:pPr>
              <a:buFontTx/>
              <a:buChar char="-"/>
            </a:pPr>
            <a:r>
              <a:rPr lang="en-US" sz="2400" dirty="0" smtClean="0"/>
              <a:t>Here </a:t>
            </a:r>
            <a:r>
              <a:rPr lang="en-US" sz="2400" dirty="0"/>
              <a:t>you can inspect the variables you created in your session, as well as their values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Files, plots, package, help, and viewer 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- Here you can see the files upload, graphs generated, Help option, package description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</a:t>
            </a:r>
            <a:r>
              <a:rPr lang="en-GB" dirty="0" smtClean="0"/>
              <a:t>9 of 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202070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106</TotalTime>
  <Pages>11</Pages>
  <Words>567</Words>
  <Application>Microsoft Office PowerPoint</Application>
  <PresentationFormat>On-screen Show (4:3)</PresentationFormat>
  <Paragraphs>99</Paragraphs>
  <Slides>16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UCTI-Template-foundation-level</vt:lpstr>
      <vt:lpstr>Programming Environment and Package Installation</vt:lpstr>
      <vt:lpstr>PowerPoint Presentation</vt:lpstr>
      <vt:lpstr>PowerPoint Presentation</vt:lpstr>
      <vt:lpstr>PowerPoint Presentation</vt:lpstr>
      <vt:lpstr>What is R ?</vt:lpstr>
      <vt:lpstr>Why use R ?</vt:lpstr>
      <vt:lpstr>R Environment</vt:lpstr>
      <vt:lpstr>R Environment</vt:lpstr>
      <vt:lpstr>PowerPoint Presentation</vt:lpstr>
      <vt:lpstr>R Package</vt:lpstr>
      <vt:lpstr>Installing Packages</vt:lpstr>
      <vt:lpstr>Loading Packages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23</cp:revision>
  <cp:lastPrinted>1995-11-02T09:23:42Z</cp:lastPrinted>
  <dcterms:created xsi:type="dcterms:W3CDTF">2017-10-11T09:20:11Z</dcterms:created>
  <dcterms:modified xsi:type="dcterms:W3CDTF">2019-10-24T01:05:21Z</dcterms:modified>
</cp:coreProperties>
</file>