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76" r:id="rId3"/>
    <p:sldId id="277" r:id="rId4"/>
    <p:sldId id="32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25" r:id="rId17"/>
    <p:sldId id="328" r:id="rId18"/>
    <p:sldId id="326" r:id="rId19"/>
    <p:sldId id="329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79395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CT127-3-2-Programming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Structures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800" dirty="0" smtClean="0">
                <a:latin typeface="Calibri" pitchFamily="34" charset="0"/>
                <a:cs typeface="Calibri" pitchFamily="34" charset="0"/>
              </a:rPr>
              <a:t>of 19 </a:t>
            </a:r>
            <a:endParaRPr lang="en-GB" sz="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accent4"/>
                </a:solidFill>
              </a:rPr>
              <a:t>Data Structures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A very common mathematical structure that is essential to statistics is a matrix.</a:t>
            </a:r>
          </a:p>
          <a:p>
            <a:pPr>
              <a:buFontTx/>
              <a:buChar char="-"/>
            </a:pPr>
            <a:r>
              <a:rPr lang="en-US" sz="2800" dirty="0" smtClean="0"/>
              <a:t>It is similar to data frame with rows and columns except that every single element, regardless of column, must be the same </a:t>
            </a:r>
            <a:r>
              <a:rPr lang="en-US" sz="2800" dirty="0" err="1" smtClean="0"/>
              <a:t>type,most</a:t>
            </a:r>
            <a:r>
              <a:rPr lang="en-US" sz="2800" dirty="0" smtClean="0"/>
              <a:t> commonly all numeric</a:t>
            </a:r>
          </a:p>
          <a:p>
            <a:pPr>
              <a:buFontTx/>
              <a:buChar char="-"/>
            </a:pPr>
            <a:r>
              <a:rPr lang="en-US" sz="2800" dirty="0" smtClean="0"/>
              <a:t>Can do all mathematical operations</a:t>
            </a:r>
          </a:p>
          <a:p>
            <a:pPr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matrix</a:t>
            </a:r>
            <a:r>
              <a:rPr lang="en-US" sz="2800" dirty="0" smtClean="0"/>
              <a:t> function is used to create the matrix</a:t>
            </a:r>
          </a:p>
          <a:p>
            <a:pPr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FF0000"/>
                </a:solidFill>
              </a:rPr>
              <a:t>nrow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solidFill>
                  <a:srgbClr val="FF0000"/>
                </a:solidFill>
              </a:rPr>
              <a:t>ncol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dim</a:t>
            </a:r>
            <a:r>
              <a:rPr lang="en-US" sz="2800" dirty="0" smtClean="0"/>
              <a:t> functions work just like they do for data 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4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89" y="195784"/>
            <a:ext cx="8229600" cy="63278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sz="2400" dirty="0"/>
              <a:t>a = matrix( </a:t>
            </a:r>
            <a:r>
              <a:rPr lang="en-US" sz="2400" dirty="0" smtClean="0"/>
              <a:t>c(2</a:t>
            </a:r>
            <a:r>
              <a:rPr lang="en-US" sz="2400" dirty="0"/>
              <a:t>, 4, 3, 1, 5, </a:t>
            </a:r>
            <a:r>
              <a:rPr lang="en-US" sz="2400" dirty="0" smtClean="0"/>
              <a:t>7),</a:t>
            </a:r>
            <a:r>
              <a:rPr lang="en-US" sz="2400" dirty="0" err="1" smtClean="0"/>
              <a:t>nrow</a:t>
            </a:r>
            <a:r>
              <a:rPr lang="en-US" sz="2400" dirty="0" smtClean="0"/>
              <a:t>=2,ncol=3)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&gt; a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          [,</a:t>
            </a:r>
            <a:r>
              <a:rPr lang="en-US" sz="2400" dirty="0"/>
              <a:t>1] </a:t>
            </a:r>
            <a:r>
              <a:rPr lang="en-US" sz="2400" dirty="0" smtClean="0"/>
              <a:t> [,</a:t>
            </a:r>
            <a:r>
              <a:rPr lang="en-US" sz="2400" dirty="0"/>
              <a:t>2] </a:t>
            </a:r>
            <a:r>
              <a:rPr lang="en-US" sz="2400" dirty="0" smtClean="0"/>
              <a:t> [,</a:t>
            </a:r>
            <a:r>
              <a:rPr lang="en-US" sz="2400" dirty="0"/>
              <a:t>3] </a:t>
            </a:r>
            <a:br>
              <a:rPr lang="en-US" sz="2400" dirty="0"/>
            </a:br>
            <a:r>
              <a:rPr lang="en-US" sz="2400" dirty="0" smtClean="0"/>
              <a:t>        [</a:t>
            </a:r>
            <a:r>
              <a:rPr lang="en-US" sz="2400" dirty="0"/>
              <a:t>1,]    2    4    3 </a:t>
            </a:r>
            <a:br>
              <a:rPr lang="en-US" sz="2400" dirty="0"/>
            </a:br>
            <a:r>
              <a:rPr lang="en-US" sz="2400" dirty="0" smtClean="0"/>
              <a:t>        [</a:t>
            </a:r>
            <a:r>
              <a:rPr lang="en-US" sz="2400" dirty="0"/>
              <a:t>2,]    1    5    7  </a:t>
            </a:r>
            <a:r>
              <a:rPr lang="en-US" dirty="0"/>
              <a:t>     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-An </a:t>
            </a:r>
            <a:r>
              <a:rPr lang="en-US" sz="2400" dirty="0"/>
              <a:t>element at the </a:t>
            </a:r>
            <a:r>
              <a:rPr lang="en-US" sz="2400" i="1" dirty="0" err="1"/>
              <a:t>m</a:t>
            </a:r>
            <a:r>
              <a:rPr lang="en-US" sz="2400" i="1" baseline="30000" dirty="0" err="1"/>
              <a:t>th</a:t>
            </a:r>
            <a:r>
              <a:rPr lang="en-US" sz="2400" dirty="0"/>
              <a:t> row, </a:t>
            </a:r>
            <a:r>
              <a:rPr lang="en-US" sz="2400" i="1" dirty="0"/>
              <a:t>n</a:t>
            </a:r>
            <a:r>
              <a:rPr lang="en-US" sz="2400" i="1" baseline="30000" dirty="0"/>
              <a:t>th</a:t>
            </a:r>
            <a:r>
              <a:rPr lang="en-US" sz="2400" dirty="0"/>
              <a:t> column of A can be accessed by the expression </a:t>
            </a:r>
            <a:r>
              <a:rPr lang="en-US" sz="2400" dirty="0" smtClean="0"/>
              <a:t>a[m</a:t>
            </a:r>
            <a:r>
              <a:rPr lang="en-US" sz="2400" dirty="0"/>
              <a:t>, n</a:t>
            </a:r>
            <a:r>
              <a:rPr lang="en-US" sz="2400" dirty="0" smtClean="0"/>
              <a:t>].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</a:t>
            </a:r>
            <a:r>
              <a:rPr lang="en-US" sz="2400" dirty="0"/>
              <a:t>&gt; </a:t>
            </a:r>
            <a:r>
              <a:rPr lang="en-US" sz="2400" dirty="0" smtClean="0"/>
              <a:t>a [2</a:t>
            </a:r>
            <a:r>
              <a:rPr lang="en-US" sz="2400" dirty="0"/>
              <a:t>, 3]      </a:t>
            </a:r>
            <a:r>
              <a:rPr lang="en-US" sz="1600" dirty="0">
                <a:solidFill>
                  <a:srgbClr val="92D050"/>
                </a:solidFill>
              </a:rPr>
              <a:t># element at 2nd row, 3rd column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/>
              <a:t>          [</a:t>
            </a:r>
            <a:r>
              <a:rPr lang="en-US" sz="2400" dirty="0"/>
              <a:t>1] </a:t>
            </a:r>
            <a:r>
              <a:rPr lang="en-US" sz="2400" dirty="0" smtClean="0"/>
              <a:t>7</a:t>
            </a:r>
          </a:p>
          <a:p>
            <a:pPr marL="0" indent="0">
              <a:buNone/>
            </a:pPr>
            <a:r>
              <a:rPr lang="en-US" sz="2400" dirty="0" smtClean="0"/>
              <a:t>-  The </a:t>
            </a:r>
            <a:r>
              <a:rPr lang="en-US" sz="2400" dirty="0"/>
              <a:t>entire </a:t>
            </a:r>
            <a:r>
              <a:rPr lang="en-US" sz="2400" i="1" dirty="0" err="1"/>
              <a:t>m</a:t>
            </a:r>
            <a:r>
              <a:rPr lang="en-US" sz="2400" i="1" baseline="30000" dirty="0" err="1"/>
              <a:t>th</a:t>
            </a:r>
            <a:r>
              <a:rPr lang="en-US" sz="2400" dirty="0"/>
              <a:t> row A can be extracted as A[m, ].</a:t>
            </a:r>
          </a:p>
          <a:p>
            <a:pPr marL="0" indent="0">
              <a:buNone/>
            </a:pPr>
            <a:r>
              <a:rPr lang="en-US" sz="2400" dirty="0" smtClean="0"/>
              <a:t>       &gt;</a:t>
            </a:r>
            <a:r>
              <a:rPr lang="en-US" sz="2400" dirty="0"/>
              <a:t> </a:t>
            </a:r>
            <a:r>
              <a:rPr lang="en-US" sz="2400" dirty="0" smtClean="0"/>
              <a:t>a [2</a:t>
            </a:r>
            <a:r>
              <a:rPr lang="en-US" sz="2400" dirty="0"/>
              <a:t>, ]      </a:t>
            </a:r>
            <a:r>
              <a:rPr lang="en-US" sz="1600" dirty="0">
                <a:solidFill>
                  <a:srgbClr val="92D050"/>
                </a:solidFill>
              </a:rPr>
              <a:t> # the 2nd row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/>
              <a:t>       [</a:t>
            </a:r>
            <a:r>
              <a:rPr lang="en-US" sz="2400" dirty="0"/>
              <a:t>1] 1 5 </a:t>
            </a:r>
            <a:r>
              <a:rPr lang="en-US" sz="2400" dirty="0" smtClean="0"/>
              <a:t>7</a:t>
            </a:r>
          </a:p>
          <a:p>
            <a:pPr marL="0" indent="0">
              <a:buNone/>
            </a:pPr>
            <a:r>
              <a:rPr lang="en-US" sz="2400" dirty="0" smtClean="0"/>
              <a:t>- The </a:t>
            </a:r>
            <a:r>
              <a:rPr lang="en-US" sz="2400" dirty="0"/>
              <a:t>entire </a:t>
            </a:r>
            <a:r>
              <a:rPr lang="en-US" sz="2400" i="1" dirty="0"/>
              <a:t>n</a:t>
            </a:r>
            <a:r>
              <a:rPr lang="en-US" sz="2400" i="1" baseline="30000" dirty="0"/>
              <a:t>th</a:t>
            </a:r>
            <a:r>
              <a:rPr lang="en-US" sz="2400" dirty="0"/>
              <a:t> column A can be extracted as </a:t>
            </a:r>
            <a:r>
              <a:rPr lang="en-US" sz="2400" dirty="0" smtClean="0"/>
              <a:t>a[ </a:t>
            </a:r>
            <a:r>
              <a:rPr lang="en-US" sz="2400" dirty="0"/>
              <a:t>,n].</a:t>
            </a:r>
          </a:p>
          <a:p>
            <a:pPr marL="0" indent="0">
              <a:buNone/>
            </a:pPr>
            <a:r>
              <a:rPr lang="en-US" sz="2400" dirty="0" smtClean="0"/>
              <a:t>      &gt;</a:t>
            </a:r>
            <a:r>
              <a:rPr lang="en-US" sz="2400" dirty="0"/>
              <a:t> </a:t>
            </a:r>
            <a:r>
              <a:rPr lang="en-US" sz="2400" dirty="0" smtClean="0"/>
              <a:t>a [</a:t>
            </a:r>
            <a:r>
              <a:rPr lang="en-US" sz="2400" dirty="0"/>
              <a:t> ,3]       </a:t>
            </a:r>
            <a:r>
              <a:rPr lang="en-US" sz="1800" dirty="0">
                <a:solidFill>
                  <a:srgbClr val="92D050"/>
                </a:solidFill>
              </a:rPr>
              <a:t># the 3rd column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/>
              <a:t>        [</a:t>
            </a:r>
            <a:r>
              <a:rPr lang="en-US" sz="2400" dirty="0"/>
              <a:t>1] 3 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5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61" y="155551"/>
            <a:ext cx="8229600" cy="64325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Combining </a:t>
            </a:r>
            <a:r>
              <a:rPr lang="en-US" sz="2400" b="1" dirty="0" smtClean="0">
                <a:solidFill>
                  <a:srgbClr val="FF0000"/>
                </a:solidFill>
              </a:rPr>
              <a:t>Matrices</a:t>
            </a:r>
          </a:p>
          <a:p>
            <a:pPr marL="0" indent="0">
              <a:buNone/>
            </a:pPr>
            <a:r>
              <a:rPr lang="en-US" sz="2200" dirty="0"/>
              <a:t>&gt; B = matrix( </a:t>
            </a:r>
            <a:r>
              <a:rPr lang="en-US" sz="2200" dirty="0" smtClean="0"/>
              <a:t>c(2</a:t>
            </a:r>
            <a:r>
              <a:rPr lang="en-US" sz="2200" dirty="0"/>
              <a:t>, 4, 3, 1, 5, 7), </a:t>
            </a:r>
            <a:r>
              <a:rPr lang="en-US" sz="2200" dirty="0" err="1" smtClean="0"/>
              <a:t>nrow</a:t>
            </a:r>
            <a:r>
              <a:rPr lang="en-US" sz="2200" dirty="0" smtClean="0"/>
              <a:t>=3</a:t>
            </a:r>
            <a:r>
              <a:rPr lang="en-US" sz="2200" dirty="0"/>
              <a:t>, </a:t>
            </a:r>
            <a:r>
              <a:rPr lang="en-US" sz="2200" dirty="0" err="1" smtClean="0"/>
              <a:t>ncol</a:t>
            </a:r>
            <a:r>
              <a:rPr lang="en-US" sz="2200" dirty="0" smtClean="0"/>
              <a:t>=2</a:t>
            </a:r>
            <a:r>
              <a:rPr lang="en-US" sz="2200" dirty="0"/>
              <a:t>) </a:t>
            </a:r>
            <a:br>
              <a:rPr lang="en-US" sz="2200" dirty="0"/>
            </a:br>
            <a:r>
              <a:rPr lang="en-US" sz="2200" dirty="0" smtClean="0"/>
              <a:t>&gt;</a:t>
            </a:r>
            <a:r>
              <a:rPr lang="en-US" sz="2200" dirty="0"/>
              <a:t> B             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[,1] [,2]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    2    1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    4    5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    3    7</a:t>
            </a:r>
          </a:p>
          <a:p>
            <a:pPr marL="0" indent="0">
              <a:buNone/>
            </a:pPr>
            <a:r>
              <a:rPr lang="en-US" sz="2200" dirty="0"/>
              <a:t>&gt; C = matrix( </a:t>
            </a:r>
            <a:r>
              <a:rPr lang="en-US" sz="2200" dirty="0" smtClean="0"/>
              <a:t>c(7</a:t>
            </a:r>
            <a:r>
              <a:rPr lang="en-US" sz="2200" dirty="0"/>
              <a:t>, 4, 2</a:t>
            </a:r>
            <a:r>
              <a:rPr lang="en-US" sz="2200" dirty="0" smtClean="0"/>
              <a:t>),</a:t>
            </a:r>
            <a:r>
              <a:rPr lang="en-US" sz="2200" dirty="0"/>
              <a:t> </a:t>
            </a:r>
            <a:r>
              <a:rPr lang="en-US" sz="2200" dirty="0" err="1"/>
              <a:t>nrow</a:t>
            </a:r>
            <a:r>
              <a:rPr lang="en-US" sz="2200" dirty="0"/>
              <a:t>=3,  </a:t>
            </a:r>
            <a:r>
              <a:rPr lang="en-US" sz="2200" dirty="0" err="1"/>
              <a:t>ncol</a:t>
            </a:r>
            <a:r>
              <a:rPr lang="en-US" sz="2200" dirty="0"/>
              <a:t>=1) </a:t>
            </a:r>
            <a:br>
              <a:rPr lang="en-US" sz="2200" dirty="0"/>
            </a:br>
            <a:r>
              <a:rPr lang="en-US" sz="2200" dirty="0" smtClean="0"/>
              <a:t>&gt;</a:t>
            </a:r>
            <a:r>
              <a:rPr lang="en-US" sz="2200" dirty="0"/>
              <a:t> C</a:t>
            </a:r>
            <a:r>
              <a:rPr lang="en-US" sz="2400" dirty="0"/>
              <a:t>              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[,1]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    7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    4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    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marL="0" indent="0">
              <a:buNone/>
            </a:pPr>
            <a:r>
              <a:rPr lang="en-US" sz="2200" dirty="0" smtClean="0"/>
              <a:t>-Then </a:t>
            </a:r>
            <a:r>
              <a:rPr lang="en-US" sz="2200" dirty="0"/>
              <a:t>we can combine the </a:t>
            </a:r>
            <a:r>
              <a:rPr lang="en-US" sz="2200" dirty="0" smtClean="0"/>
              <a:t>columns of</a:t>
            </a:r>
            <a:r>
              <a:rPr lang="en-US" sz="2200" dirty="0"/>
              <a:t> B and C with </a:t>
            </a:r>
            <a:r>
              <a:rPr lang="en-US" sz="2200" dirty="0" err="1">
                <a:solidFill>
                  <a:srgbClr val="FF0000"/>
                </a:solidFill>
              </a:rPr>
              <a:t>cbind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&gt; </a:t>
            </a:r>
            <a:r>
              <a:rPr lang="en-US" sz="2200" dirty="0" err="1"/>
              <a:t>cbind</a:t>
            </a:r>
            <a:r>
              <a:rPr lang="en-US" sz="2200" dirty="0"/>
              <a:t>(B, C) </a:t>
            </a:r>
            <a:br>
              <a:rPr lang="en-US" sz="2200" dirty="0"/>
            </a:br>
            <a:r>
              <a:rPr lang="en-US" sz="2400" dirty="0"/>
              <a:t>    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[,1] [,2] [,3]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    2    1    7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    4    5    4 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    3    7    2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19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An array is essentially a multidimensional vector. </a:t>
            </a:r>
          </a:p>
          <a:p>
            <a:pPr>
              <a:buFontTx/>
              <a:buChar char="-"/>
            </a:pPr>
            <a:r>
              <a:rPr lang="en-US" sz="2800" dirty="0" smtClean="0"/>
              <a:t>It must all be of the same type and individual elements are assessed in a similar fashion using square brackets</a:t>
            </a:r>
          </a:p>
          <a:p>
            <a:pPr>
              <a:buFontTx/>
              <a:buChar char="-"/>
            </a:pPr>
            <a:r>
              <a:rPr lang="en-US" sz="2800" dirty="0" smtClean="0"/>
              <a:t>The first element is the row </a:t>
            </a:r>
            <a:r>
              <a:rPr lang="en-US" sz="2800" dirty="0" err="1" smtClean="0"/>
              <a:t>index,the</a:t>
            </a:r>
            <a:r>
              <a:rPr lang="en-US" sz="2800" dirty="0" smtClean="0"/>
              <a:t> second is the column index and the remaining elements are for outer dimensions.</a:t>
            </a:r>
          </a:p>
          <a:p>
            <a:pPr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array</a:t>
            </a:r>
            <a:r>
              <a:rPr lang="en-US" sz="2800" dirty="0" smtClean="0"/>
              <a:t> function is used to create an array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8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 smtClean="0"/>
              <a:t>&gt;vector1 </a:t>
            </a:r>
            <a:r>
              <a:rPr lang="es-ES" sz="2400" dirty="0"/>
              <a:t>&lt;- c(2,18,30)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&gt;</a:t>
            </a:r>
            <a:r>
              <a:rPr lang="es-ES" sz="2400" dirty="0" smtClean="0"/>
              <a:t>vector2 </a:t>
            </a:r>
            <a:r>
              <a:rPr lang="es-ES" sz="2400" dirty="0"/>
              <a:t>&lt;- c(10,14,17,13,11,15,22,11,33)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>&gt; data&lt;- </a:t>
            </a:r>
            <a:r>
              <a:rPr lang="es-ES" sz="2400" dirty="0" err="1" smtClean="0"/>
              <a:t>array</a:t>
            </a:r>
            <a:r>
              <a:rPr lang="es-ES" sz="2400" dirty="0" smtClean="0"/>
              <a:t>(c(vector1</a:t>
            </a:r>
            <a:r>
              <a:rPr lang="es-ES" sz="2400" dirty="0"/>
              <a:t>, vector2),</a:t>
            </a:r>
            <a:r>
              <a:rPr lang="es-ES" sz="2400" dirty="0" err="1"/>
              <a:t>dim</a:t>
            </a:r>
            <a:r>
              <a:rPr lang="es-ES" sz="2400" dirty="0"/>
              <a:t> = c(3,4,1</a:t>
            </a:r>
            <a:r>
              <a:rPr lang="es-ES" sz="2400" dirty="0" smtClean="0"/>
              <a:t>)))</a:t>
            </a:r>
          </a:p>
          <a:p>
            <a:pPr marL="0" indent="0">
              <a:buNone/>
            </a:pPr>
            <a:r>
              <a:rPr lang="es-ES" sz="2400" dirty="0" smtClean="0"/>
              <a:t>&gt;data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9" y="3426246"/>
            <a:ext cx="4438267" cy="279675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77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35177"/>
            <a:ext cx="8229600" cy="53757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vector1 &lt;- c(2,18,30)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vector2 &lt;- c(10,14,17,13,11,15,22,11,33)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column.names</a:t>
            </a:r>
            <a:r>
              <a:rPr lang="en-US" sz="2400" dirty="0"/>
              <a:t> &lt;- c("COL1","COL2","COL3","COL4")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row.names</a:t>
            </a:r>
            <a:r>
              <a:rPr lang="en-US" sz="2400" dirty="0"/>
              <a:t> &lt;- c("ROW1","ROW2","ROW3")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matrix.names</a:t>
            </a:r>
            <a:r>
              <a:rPr lang="en-US" sz="2400" dirty="0"/>
              <a:t> &lt;- c("Matrix1","Matrix2")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data&lt;- array(c(vector1,vector2</a:t>
            </a:r>
            <a:r>
              <a:rPr lang="en-US" sz="2400" dirty="0"/>
              <a:t>),dim = c(3,4,2),</a:t>
            </a:r>
            <a:r>
              <a:rPr lang="en-US" sz="2400" dirty="0" err="1"/>
              <a:t>dimnames</a:t>
            </a:r>
            <a:r>
              <a:rPr lang="en-US" sz="2400" dirty="0"/>
              <a:t> = </a:t>
            </a:r>
            <a:r>
              <a:rPr lang="en-US" sz="2400" dirty="0" smtClean="0"/>
              <a:t>l           list(</a:t>
            </a:r>
            <a:r>
              <a:rPr lang="en-US" sz="2400" dirty="0" err="1" smtClean="0"/>
              <a:t>row.names,column.names</a:t>
            </a:r>
            <a:r>
              <a:rPr lang="en-US" sz="2400" dirty="0" smtClean="0"/>
              <a:t>, </a:t>
            </a:r>
            <a:r>
              <a:rPr lang="en-US" sz="2400" dirty="0" err="1" smtClean="0"/>
              <a:t>matrix.names</a:t>
            </a:r>
            <a:r>
              <a:rPr lang="en-US" sz="2400" dirty="0" smtClean="0"/>
              <a:t> 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35" y="3986154"/>
            <a:ext cx="3634936" cy="25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 data frame, List, Matrix and an Array ?</a:t>
            </a:r>
          </a:p>
          <a:p>
            <a:r>
              <a:rPr lang="en-US" dirty="0" smtClean="0"/>
              <a:t>What are the commands required to create all these data structures?</a:t>
            </a:r>
          </a:p>
          <a:p>
            <a:r>
              <a:rPr lang="en-US" dirty="0" smtClean="0"/>
              <a:t>How to combine the rows and columns in a matrix?</a:t>
            </a:r>
            <a:endParaRPr lang="en-US" dirty="0"/>
          </a:p>
          <a:p>
            <a:r>
              <a:rPr lang="en-US" dirty="0" smtClean="0"/>
              <a:t>What is the difference between data frame and list?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sz="2400" dirty="0" smtClean="0"/>
              <a:t>Data Frames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Arrays</a:t>
            </a:r>
            <a:endParaRPr lang="en-US" sz="2400" dirty="0"/>
          </a:p>
          <a:p>
            <a:pPr marL="457200" lvl="1" indent="0"/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 and Loops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-if-else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-switch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 for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-while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97290" y="1697038"/>
            <a:ext cx="6141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err="1" smtClean="0"/>
              <a:t>Data.frames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List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Matrices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Arrays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35000" y="1619250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the various data structures available in the R programming language</a:t>
            </a:r>
            <a:endParaRPr lang="en-US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66725" y="1652588"/>
            <a:ext cx="8102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If you have mastered this topic, </a:t>
            </a:r>
            <a:r>
              <a:rPr lang="en-US" sz="24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400" dirty="0"/>
              <a:t>: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 </a:t>
            </a:r>
            <a:r>
              <a:rPr lang="en-US" sz="2400" dirty="0" smtClean="0"/>
              <a:t>Frames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List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Matrices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 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800" dirty="0" smtClean="0"/>
              <a:t>One of the most useful features </a:t>
            </a:r>
            <a:r>
              <a:rPr lang="en-US" sz="2800" dirty="0"/>
              <a:t>o</a:t>
            </a:r>
            <a:r>
              <a:rPr lang="en-US" sz="2800" dirty="0" smtClean="0"/>
              <a:t>f R is the Data </a:t>
            </a:r>
            <a:r>
              <a:rPr lang="en-US" sz="2800" dirty="0"/>
              <a:t>F</a:t>
            </a:r>
            <a:r>
              <a:rPr lang="en-US" sz="2800" dirty="0" smtClean="0"/>
              <a:t>rame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-Data Frame is just like the Excel spreadsheet in that it has columns and rows</a:t>
            </a:r>
          </a:p>
          <a:p>
            <a:pPr marL="0" indent="0">
              <a:buNone/>
            </a:pPr>
            <a:r>
              <a:rPr lang="en-US" sz="2800" dirty="0" smtClean="0"/>
              <a:t>-R organizes data frames as each column as a vector</a:t>
            </a:r>
          </a:p>
          <a:p>
            <a:pPr marL="0" indent="0">
              <a:buNone/>
            </a:pPr>
            <a:r>
              <a:rPr lang="en-US" sz="2800" dirty="0" smtClean="0"/>
              <a:t>The simplest way of using the data frame is </a:t>
            </a:r>
            <a:r>
              <a:rPr lang="en-US" sz="2800" dirty="0" err="1" smtClean="0">
                <a:solidFill>
                  <a:srgbClr val="FF0000"/>
                </a:solidFill>
              </a:rPr>
              <a:t>data.frame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79245"/>
            <a:ext cx="8229600" cy="51554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&gt; x &lt;- 10:5</a:t>
            </a:r>
          </a:p>
          <a:p>
            <a:pPr marL="0" indent="0">
              <a:buNone/>
            </a:pPr>
            <a:r>
              <a:rPr lang="en-US" sz="2000" dirty="0" smtClean="0"/>
              <a:t>&gt; y</a:t>
            </a:r>
            <a:r>
              <a:rPr lang="en-US" sz="2000" dirty="0" smtClean="0">
                <a:sym typeface="Wingdings" panose="05000000000000000000" pitchFamily="2" charset="2"/>
              </a:rPr>
              <a:t> &lt;- -3:2</a:t>
            </a:r>
          </a:p>
          <a:p>
            <a:pPr marL="0" indent="0">
              <a:buNone/>
            </a:pPr>
            <a:r>
              <a:rPr lang="en-US" sz="2000" dirty="0" smtClean="0"/>
              <a:t>&gt; q &lt;- c(“</a:t>
            </a:r>
            <a:r>
              <a:rPr lang="en-US" sz="2000" dirty="0" err="1" smtClean="0"/>
              <a:t>Hockey”,”Foot</a:t>
            </a:r>
            <a:r>
              <a:rPr lang="en-US" sz="2000" dirty="0" smtClean="0"/>
              <a:t> ball”, “Baseball”, Basket Ball”, “Tennis”, “ Cricket”)</a:t>
            </a:r>
          </a:p>
          <a:p>
            <a:pPr marL="0" indent="0">
              <a:buNone/>
            </a:pPr>
            <a:r>
              <a:rPr lang="en-US" sz="2000" dirty="0" smtClean="0"/>
              <a:t>&gt;  data &lt;- </a:t>
            </a:r>
            <a:r>
              <a:rPr lang="en-US" sz="2000" dirty="0" err="1" smtClean="0">
                <a:solidFill>
                  <a:srgbClr val="FF0000"/>
                </a:solidFill>
              </a:rPr>
              <a:t>data.frame</a:t>
            </a:r>
            <a:r>
              <a:rPr lang="en-US" sz="2000" dirty="0" smtClean="0"/>
              <a:t>(</a:t>
            </a:r>
            <a:r>
              <a:rPr lang="en-US" sz="2000" dirty="0" err="1" smtClean="0"/>
              <a:t>x,y,q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&gt;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x      y          q</a:t>
            </a:r>
          </a:p>
          <a:p>
            <a:pPr marL="514350" indent="-514350">
              <a:buAutoNum type="arabicPlain"/>
            </a:pPr>
            <a:r>
              <a:rPr lang="en-US" sz="2000" dirty="0" smtClean="0">
                <a:solidFill>
                  <a:srgbClr val="FF0000"/>
                </a:solidFill>
              </a:rPr>
              <a:t>    10    -3       Hockey</a:t>
            </a:r>
          </a:p>
          <a:p>
            <a:pPr marL="514350" indent="-514350">
              <a:buAutoNum type="arabicPlain"/>
            </a:pPr>
            <a:r>
              <a:rPr lang="en-US" sz="2000" dirty="0" smtClean="0">
                <a:solidFill>
                  <a:srgbClr val="FF0000"/>
                </a:solidFill>
              </a:rPr>
              <a:t>     9     -2       Football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8     -1       Baseball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7      0       Basket 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6      1       Tennis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5      2        Cricket</a:t>
            </a:r>
          </a:p>
          <a:p>
            <a:pPr marL="0" indent="0">
              <a:buNone/>
            </a:pPr>
            <a:r>
              <a:rPr lang="en-US" sz="2000" dirty="0" smtClean="0"/>
              <a:t>This creates a 6x3 data frame consisting of three vectors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8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245345"/>
            <a:ext cx="8229600" cy="5265623"/>
          </a:xfrm>
        </p:spPr>
        <p:txBody>
          <a:bodyPr/>
          <a:lstStyle/>
          <a:p>
            <a:r>
              <a:rPr lang="en-US" sz="2400" dirty="0" smtClean="0"/>
              <a:t>We could assign names also for the data frame</a:t>
            </a:r>
          </a:p>
          <a:p>
            <a:pPr marL="0" indent="0"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newdata</a:t>
            </a:r>
            <a:r>
              <a:rPr lang="en-US" sz="2400" dirty="0" smtClean="0"/>
              <a:t> &lt;- </a:t>
            </a:r>
            <a:r>
              <a:rPr lang="en-US" sz="2400" dirty="0" err="1" smtClean="0">
                <a:solidFill>
                  <a:srgbClr val="FF0000"/>
                </a:solidFill>
              </a:rPr>
              <a:t>data.frame</a:t>
            </a:r>
            <a:r>
              <a:rPr lang="en-US" sz="2400" dirty="0" smtClean="0"/>
              <a:t>(First-</a:t>
            </a:r>
            <a:r>
              <a:rPr lang="en-US" sz="2400" dirty="0" err="1" smtClean="0"/>
              <a:t>x,Second</a:t>
            </a:r>
            <a:r>
              <a:rPr lang="en-US" sz="2400" dirty="0" smtClean="0"/>
              <a:t>=</a:t>
            </a:r>
            <a:r>
              <a:rPr lang="en-US" sz="2400" dirty="0" err="1" smtClean="0"/>
              <a:t>y,Sport</a:t>
            </a:r>
            <a:r>
              <a:rPr lang="en-US" sz="2400" dirty="0" smtClean="0"/>
              <a:t>=q)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en-US" sz="2400" dirty="0" err="1" smtClean="0"/>
              <a:t>newdata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First  Second      Sports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10    -3      </a:t>
            </a:r>
            <a:r>
              <a:rPr lang="en-US" sz="2000" dirty="0" smtClean="0">
                <a:solidFill>
                  <a:srgbClr val="FF0000"/>
                </a:solidFill>
              </a:rPr>
              <a:t>       </a:t>
            </a:r>
            <a:r>
              <a:rPr lang="en-US" sz="2000" dirty="0">
                <a:solidFill>
                  <a:srgbClr val="FF0000"/>
                </a:solidFill>
              </a:rPr>
              <a:t>Hockey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 9     -2      </a:t>
            </a:r>
            <a:r>
              <a:rPr lang="en-US" sz="2000" dirty="0" smtClean="0">
                <a:solidFill>
                  <a:srgbClr val="FF0000"/>
                </a:solidFill>
              </a:rPr>
              <a:t>       </a:t>
            </a:r>
            <a:r>
              <a:rPr lang="en-US" sz="2000" dirty="0">
                <a:solidFill>
                  <a:srgbClr val="FF0000"/>
                </a:solidFill>
              </a:rPr>
              <a:t>Football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 8     -1       </a:t>
            </a:r>
            <a:r>
              <a:rPr lang="en-US" sz="2000" dirty="0" smtClean="0">
                <a:solidFill>
                  <a:srgbClr val="FF0000"/>
                </a:solidFill>
              </a:rPr>
              <a:t>      Baseball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 7      0       </a:t>
            </a:r>
            <a:r>
              <a:rPr lang="en-US" sz="2000" dirty="0" smtClean="0">
                <a:solidFill>
                  <a:srgbClr val="FF0000"/>
                </a:solidFill>
              </a:rPr>
              <a:t>      Basket </a:t>
            </a:r>
            <a:r>
              <a:rPr lang="en-US" sz="2000" dirty="0">
                <a:solidFill>
                  <a:srgbClr val="FF0000"/>
                </a:solidFill>
              </a:rPr>
              <a:t>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 6      1       </a:t>
            </a:r>
            <a:r>
              <a:rPr lang="en-US" sz="2000" dirty="0" smtClean="0">
                <a:solidFill>
                  <a:srgbClr val="FF0000"/>
                </a:solidFill>
              </a:rPr>
              <a:t>      Tennis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FF0000"/>
                </a:solidFill>
              </a:rPr>
              <a:t>     5      2        </a:t>
            </a:r>
            <a:r>
              <a:rPr lang="en-US" sz="2000" dirty="0" smtClean="0">
                <a:solidFill>
                  <a:srgbClr val="FF0000"/>
                </a:solidFill>
              </a:rPr>
              <a:t>     Cricket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</a:rPr>
              <a:t>n</a:t>
            </a:r>
            <a:r>
              <a:rPr lang="en-US" sz="2000" dirty="0" err="1" smtClean="0">
                <a:solidFill>
                  <a:srgbClr val="FF0000"/>
                </a:solidFill>
              </a:rPr>
              <a:t>row</a:t>
            </a:r>
            <a:r>
              <a:rPr lang="en-US" sz="2000" dirty="0" smtClean="0"/>
              <a:t> to find the total no: of rows</a:t>
            </a:r>
          </a:p>
          <a:p>
            <a:pPr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</a:rPr>
              <a:t>n</a:t>
            </a:r>
            <a:r>
              <a:rPr lang="en-US" sz="2000" dirty="0" err="1" smtClean="0">
                <a:solidFill>
                  <a:srgbClr val="FF0000"/>
                </a:solidFill>
              </a:rPr>
              <a:t>col</a:t>
            </a:r>
            <a:r>
              <a:rPr lang="en-US" sz="2000" dirty="0" smtClean="0"/>
              <a:t> to find the total </a:t>
            </a:r>
            <a:r>
              <a:rPr lang="en-US" sz="2000" dirty="0" err="1" smtClean="0"/>
              <a:t>no:of</a:t>
            </a:r>
            <a:r>
              <a:rPr lang="en-US" sz="2000" dirty="0" smtClean="0"/>
              <a:t> cols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im</a:t>
            </a:r>
            <a:r>
              <a:rPr lang="en-US" sz="2000" dirty="0" smtClean="0"/>
              <a:t> to fin the dimension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ames</a:t>
            </a:r>
            <a:r>
              <a:rPr lang="en-US" sz="2000" dirty="0" smtClean="0"/>
              <a:t> to find the names of the columns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10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Unlike </a:t>
            </a:r>
            <a:r>
              <a:rPr lang="en-US" sz="2800" dirty="0" err="1" smtClean="0"/>
              <a:t>frame,list</a:t>
            </a:r>
            <a:r>
              <a:rPr lang="en-US" sz="2800" dirty="0" smtClean="0"/>
              <a:t> can store any number of items of any type </a:t>
            </a:r>
          </a:p>
          <a:p>
            <a:pPr>
              <a:buFontTx/>
              <a:buChar char="-"/>
            </a:pPr>
            <a:r>
              <a:rPr lang="en-US" sz="2800" dirty="0" smtClean="0"/>
              <a:t>A list can contain all numeric or characters or a mix of the two or </a:t>
            </a:r>
            <a:r>
              <a:rPr lang="en-US" sz="2800" dirty="0" err="1" smtClean="0"/>
              <a:t>data.frame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List are created with the </a:t>
            </a:r>
            <a:r>
              <a:rPr lang="en-US" sz="2800" dirty="0" smtClean="0">
                <a:solidFill>
                  <a:srgbClr val="FF0000"/>
                </a:solidFill>
              </a:rPr>
              <a:t>list</a:t>
            </a:r>
            <a:r>
              <a:rPr lang="en-US" sz="2800" dirty="0" smtClean="0"/>
              <a:t> function where each argument to the function becomes an element of the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9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&gt; data &lt;-</a:t>
            </a:r>
            <a:r>
              <a:rPr lang="en-US" sz="2400" dirty="0" smtClean="0">
                <a:solidFill>
                  <a:srgbClr val="FF0000"/>
                </a:solidFill>
              </a:rPr>
              <a:t>list</a:t>
            </a:r>
            <a:r>
              <a:rPr lang="en-US" sz="2400" dirty="0" smtClean="0"/>
              <a:t>(c(1,2,3),3:7))</a:t>
            </a:r>
          </a:p>
          <a:p>
            <a:pPr marL="0" indent="0">
              <a:buNone/>
            </a:pPr>
            <a:r>
              <a:rPr lang="en-US" sz="2400" dirty="0" smtClean="0"/>
              <a:t>&gt; data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[[1]]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[1]   1 2 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[[2]]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[2]  3 4 5 6 7</a:t>
            </a:r>
          </a:p>
          <a:p>
            <a:pPr marL="0" indent="0">
              <a:buNone/>
            </a:pPr>
            <a:r>
              <a:rPr lang="en-US" sz="2400" dirty="0" smtClean="0"/>
              <a:t>&gt; new list &lt;- </a:t>
            </a:r>
            <a:r>
              <a:rPr lang="en-US" sz="2400" dirty="0" smtClean="0">
                <a:solidFill>
                  <a:srgbClr val="FF0000"/>
                </a:solidFill>
              </a:rPr>
              <a:t>list</a:t>
            </a:r>
            <a:r>
              <a:rPr lang="en-US" sz="2400" dirty="0" smtClean="0"/>
              <a:t>(data, 1:10)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 is used to find the length of the list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names</a:t>
            </a:r>
            <a:r>
              <a:rPr lang="en-US" sz="2400" dirty="0" smtClean="0"/>
              <a:t> used to find the names of the columns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58459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236</TotalTime>
  <Pages>11</Pages>
  <Words>637</Words>
  <Application>Microsoft Office PowerPoint</Application>
  <PresentationFormat>On-screen Show (4:3)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UCTI-Template-foundation-level</vt:lpstr>
      <vt:lpstr>Data Structures</vt:lpstr>
      <vt:lpstr>Topic &amp; Structure of the lesson</vt:lpstr>
      <vt:lpstr>Learning outcomes</vt:lpstr>
      <vt:lpstr>Key terms you must be able to use</vt:lpstr>
      <vt:lpstr>Data Frame</vt:lpstr>
      <vt:lpstr>Data Frame</vt:lpstr>
      <vt:lpstr>Data Frame</vt:lpstr>
      <vt:lpstr>Lists</vt:lpstr>
      <vt:lpstr>List</vt:lpstr>
      <vt:lpstr>Matrices</vt:lpstr>
      <vt:lpstr>PowerPoint Presentation</vt:lpstr>
      <vt:lpstr>PowerPoint Presentation</vt:lpstr>
      <vt:lpstr>Arrays</vt:lpstr>
      <vt:lpstr>Arrays</vt:lpstr>
      <vt:lpstr>Arrays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39</cp:revision>
  <cp:lastPrinted>1995-11-02T09:23:42Z</cp:lastPrinted>
  <dcterms:created xsi:type="dcterms:W3CDTF">2017-10-11T09:20:11Z</dcterms:created>
  <dcterms:modified xsi:type="dcterms:W3CDTF">2019-10-24T15:10:44Z</dcterms:modified>
</cp:coreProperties>
</file>