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9"/>
  </p:notesMasterIdLst>
  <p:handoutMasterIdLst>
    <p:handoutMasterId r:id="rId20"/>
  </p:handoutMasterIdLst>
  <p:sldIdLst>
    <p:sldId id="275" r:id="rId2"/>
    <p:sldId id="276" r:id="rId3"/>
    <p:sldId id="277" r:id="rId4"/>
    <p:sldId id="327" r:id="rId5"/>
    <p:sldId id="330" r:id="rId6"/>
    <p:sldId id="331" r:id="rId7"/>
    <p:sldId id="332" r:id="rId8"/>
    <p:sldId id="333" r:id="rId9"/>
    <p:sldId id="334" r:id="rId10"/>
    <p:sldId id="335" r:id="rId11"/>
    <p:sldId id="336" r:id="rId12"/>
    <p:sldId id="337" r:id="rId13"/>
    <p:sldId id="338" r:id="rId14"/>
    <p:sldId id="325" r:id="rId15"/>
    <p:sldId id="328" r:id="rId16"/>
    <p:sldId id="326" r:id="rId17"/>
    <p:sldId id="329" r:id="rId1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86" d="100"/>
          <a:sy n="86" d="100"/>
        </p:scale>
        <p:origin x="85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1E3CA1-2B47-4652-848C-0F993629CC5A}" type="slidenum">
              <a:rPr lang="en-US"/>
              <a:pPr eaLnBrk="1" hangingPunct="1"/>
              <a:t>15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33209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CT038-3-2</a:t>
            </a:r>
            <a:r>
              <a:rPr lang="en-GB" sz="800" baseline="0" dirty="0" smtClean="0">
                <a:latin typeface="Calibri" pitchFamily="34" charset="0"/>
                <a:cs typeface="Calibri" pitchFamily="34" charset="0"/>
              </a:rPr>
              <a:t> Object Oriented Development with Java</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7031037" y="664210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Slide </a:t>
            </a:r>
            <a:fld id="{7344F136-2D66-4EF0-B4DD-5EED8F3A6545}" type="slidenum">
              <a:rPr lang="en-GB" sz="800" smtClean="0">
                <a:latin typeface="Calibri" pitchFamily="34" charset="0"/>
                <a:cs typeface="Calibri" pitchFamily="34" charset="0"/>
              </a:rPr>
              <a:pPr marL="0" marR="0" indent="0" algn="ctr" defTabSz="914400" rtl="0" eaLnBrk="1" fontAlgn="base" latinLnBrk="0" hangingPunct="1">
                <a:lnSpc>
                  <a:spcPct val="100000"/>
                </a:lnSpc>
                <a:spcBef>
                  <a:spcPct val="0"/>
                </a:spcBef>
                <a:spcAft>
                  <a:spcPct val="0"/>
                </a:spcAft>
                <a:buClrTx/>
                <a:buSzTx/>
                <a:buFontTx/>
                <a:buNone/>
                <a:tabLst/>
                <a:defRPr/>
              </a:pPr>
              <a:t>‹#›</a:t>
            </a:fld>
            <a:r>
              <a:rPr lang="en-GB" sz="800" dirty="0" smtClean="0">
                <a:latin typeface="Calibri" pitchFamily="34" charset="0"/>
                <a:cs typeface="Calibri" pitchFamily="34" charset="0"/>
              </a:rPr>
              <a:t> of 55</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3340100" y="6630194"/>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File</a:t>
            </a:r>
            <a:r>
              <a:rPr lang="en-GB" sz="800" baseline="0" dirty="0" smtClean="0">
                <a:latin typeface="Calibri" pitchFamily="34" charset="0"/>
                <a:cs typeface="Calibri" pitchFamily="34" charset="0"/>
              </a:rPr>
              <a:t> I/O</a:t>
            </a:r>
            <a:endParaRPr lang="en-GB" sz="800" dirty="0">
              <a:latin typeface="Calibri" pitchFamily="34" charset="0"/>
              <a:cs typeface="Calibri" pitchFamily="34" charset="0"/>
            </a:endParaRPr>
          </a:p>
        </p:txBody>
      </p:sp>
      <p:sp>
        <p:nvSpPr>
          <p:cNvPr id="9" name="Rectangle 3"/>
          <p:cNvSpPr>
            <a:spLocks noChangeArrowheads="1"/>
          </p:cNvSpPr>
          <p:nvPr userDrawn="1"/>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1" name="Rectangle 7"/>
          <p:cNvSpPr>
            <a:spLocks noChangeArrowheads="1"/>
          </p:cNvSpPr>
          <p:nvPr userDrawn="1"/>
        </p:nvSpPr>
        <p:spPr bwMode="auto">
          <a:xfrm>
            <a:off x="138907" y="6621463"/>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CT127-3-2</a:t>
            </a:r>
            <a:r>
              <a:rPr lang="en-GB" sz="800" baseline="0" dirty="0" smtClean="0">
                <a:latin typeface="Calibri" pitchFamily="34" charset="0"/>
                <a:cs typeface="Calibri" pitchFamily="34" charset="0"/>
              </a:rPr>
              <a:t> Programming for Data Analysis</a:t>
            </a:r>
            <a:endParaRPr lang="en-GB" sz="800" dirty="0">
              <a:latin typeface="Calibri" pitchFamily="34" charset="0"/>
              <a:cs typeface="Calibri" pitchFamily="34" charset="0"/>
            </a:endParaRPr>
          </a:p>
        </p:txBody>
      </p:sp>
      <p:sp>
        <p:nvSpPr>
          <p:cNvPr id="12" name="Rectangle 11"/>
          <p:cNvSpPr>
            <a:spLocks noChangeArrowheads="1"/>
          </p:cNvSpPr>
          <p:nvPr userDrawn="1"/>
        </p:nvSpPr>
        <p:spPr bwMode="auto">
          <a:xfrm>
            <a:off x="3251200" y="6633369"/>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Control</a:t>
            </a:r>
            <a:r>
              <a:rPr lang="en-GB" sz="800" baseline="0" dirty="0" smtClean="0">
                <a:latin typeface="Calibri" pitchFamily="34" charset="0"/>
                <a:cs typeface="Calibri" pitchFamily="34" charset="0"/>
              </a:rPr>
              <a:t> Statements and Loops</a:t>
            </a:r>
            <a:endParaRPr lang="en-GB" sz="800" dirty="0">
              <a:latin typeface="Calibri" pitchFamily="34" charset="0"/>
              <a:cs typeface="Calibri" pitchFamily="34" charset="0"/>
            </a:endParaRPr>
          </a:p>
        </p:txBody>
      </p:sp>
      <p:sp>
        <p:nvSpPr>
          <p:cNvPr id="13" name="Rectangle 9"/>
          <p:cNvSpPr>
            <a:spLocks noChangeArrowheads="1"/>
          </p:cNvSpPr>
          <p:nvPr userDrawn="1"/>
        </p:nvSpPr>
        <p:spPr bwMode="auto">
          <a:xfrm>
            <a:off x="7207250" y="6621463"/>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Slide </a:t>
            </a:r>
            <a:fld id="{7344F136-2D66-4EF0-B4DD-5EED8F3A6545}" type="slidenum">
              <a:rPr lang="en-GB" sz="800" smtClean="0">
                <a:latin typeface="Calibri" pitchFamily="34" charset="0"/>
                <a:cs typeface="Calibri" pitchFamily="34" charset="0"/>
              </a:rPr>
              <a:pPr marL="0" marR="0" indent="0" algn="ctr" defTabSz="914400" rtl="0" eaLnBrk="1" fontAlgn="base" latinLnBrk="0" hangingPunct="1">
                <a:lnSpc>
                  <a:spcPct val="100000"/>
                </a:lnSpc>
                <a:spcBef>
                  <a:spcPct val="0"/>
                </a:spcBef>
                <a:spcAft>
                  <a:spcPct val="0"/>
                </a:spcAft>
                <a:buClrTx/>
                <a:buSzTx/>
                <a:buFontTx/>
                <a:buNone/>
                <a:tabLst/>
                <a:defRPr/>
              </a:pPr>
              <a:t>‹#›</a:t>
            </a:fld>
            <a:r>
              <a:rPr lang="en-GB" sz="800" dirty="0" smtClean="0">
                <a:latin typeface="Calibri" pitchFamily="34" charset="0"/>
                <a:cs typeface="Calibri" pitchFamily="34" charset="0"/>
              </a:rPr>
              <a:t> of </a:t>
            </a:r>
            <a:r>
              <a:rPr lang="en-GB" sz="800" dirty="0" smtClean="0">
                <a:latin typeface="Calibri" pitchFamily="34" charset="0"/>
                <a:cs typeface="Calibri" pitchFamily="34" charset="0"/>
              </a:rPr>
              <a:t>17</a:t>
            </a:r>
            <a:endParaRPr lang="en-GB" sz="800" dirty="0" smtClean="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84375" y="3626064"/>
            <a:ext cx="6781800" cy="781050"/>
          </a:xfrm>
        </p:spPr>
        <p:txBody>
          <a:bodyPr/>
          <a:lstStyle/>
          <a:p>
            <a:pPr eaLnBrk="1" hangingPunct="1"/>
            <a:r>
              <a:rPr lang="en-US" sz="2400" dirty="0" smtClean="0">
                <a:solidFill>
                  <a:schemeClr val="accent4"/>
                </a:solidFill>
              </a:rPr>
              <a:t>Control Statements and Loops</a:t>
            </a:r>
          </a:p>
        </p:txBody>
      </p:sp>
      <p:sp>
        <p:nvSpPr>
          <p:cNvPr id="4101" name="Text Box 42"/>
          <p:cNvSpPr txBox="1">
            <a:spLocks noChangeArrowheads="1"/>
          </p:cNvSpPr>
          <p:nvPr/>
        </p:nvSpPr>
        <p:spPr bwMode="auto">
          <a:xfrm>
            <a:off x="446088" y="1817306"/>
            <a:ext cx="83200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3200" dirty="0"/>
              <a:t>Programming for Data Analysis</a:t>
            </a:r>
            <a:br>
              <a:rPr lang="en-US" sz="3200" dirty="0"/>
            </a:br>
            <a:r>
              <a:rPr lang="en-US" dirty="0"/>
              <a:t>(CT127-3-2-PFDA and Version VC1)</a:t>
            </a:r>
            <a:r>
              <a:rPr lang="en-US" sz="3200" dirty="0"/>
              <a:t/>
            </a:r>
            <a:br>
              <a:rPr lang="en-US" sz="3200" dirty="0"/>
            </a:br>
            <a:endParaRPr lang="en-US" sz="3200" dirty="0">
              <a:solidFill>
                <a:schemeClr val="accent4"/>
              </a:solidFill>
            </a:endParaRPr>
          </a:p>
        </p:txBody>
      </p:sp>
    </p:spTree>
    <p:extLst>
      <p:ext uri="{BB962C8B-B14F-4D97-AF65-F5344CB8AC3E}">
        <p14:creationId xmlns:p14="http://schemas.microsoft.com/office/powerpoint/2010/main" val="1388245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Loops</a:t>
            </a:r>
            <a:endParaRPr lang="en-US" b="1" dirty="0"/>
          </a:p>
        </p:txBody>
      </p:sp>
      <p:sp>
        <p:nvSpPr>
          <p:cNvPr id="3" name="Content Placeholder 2"/>
          <p:cNvSpPr>
            <a:spLocks noGrp="1"/>
          </p:cNvSpPr>
          <p:nvPr>
            <p:ph idx="1"/>
          </p:nvPr>
        </p:nvSpPr>
        <p:spPr/>
        <p:txBody>
          <a:bodyPr/>
          <a:lstStyle/>
          <a:p>
            <a:pPr>
              <a:buFontTx/>
              <a:buChar char="-"/>
            </a:pPr>
            <a:r>
              <a:rPr lang="en-US" dirty="0" smtClean="0"/>
              <a:t>The </a:t>
            </a:r>
            <a:r>
              <a:rPr lang="en-US" dirty="0"/>
              <a:t>function of a looping statement is to execute a block of code, several times </a:t>
            </a:r>
            <a:endParaRPr lang="en-US" dirty="0" smtClean="0"/>
          </a:p>
          <a:p>
            <a:pPr>
              <a:buFontTx/>
              <a:buChar char="-"/>
            </a:pPr>
            <a:r>
              <a:rPr lang="en-US" dirty="0" smtClean="0"/>
              <a:t>It  </a:t>
            </a:r>
            <a:r>
              <a:rPr lang="en-US" dirty="0"/>
              <a:t>provide various control structures that allow for more complicated execution paths than a usual sequential execution</a:t>
            </a:r>
            <a:r>
              <a:rPr lang="en-US" dirty="0" smtClean="0"/>
              <a:t>.</a:t>
            </a:r>
          </a:p>
          <a:p>
            <a:pPr>
              <a:buFontTx/>
              <a:buChar char="-"/>
            </a:pPr>
            <a:r>
              <a:rPr lang="en-US" dirty="0" smtClean="0"/>
              <a:t>The types of loops in R are </a:t>
            </a:r>
            <a:r>
              <a:rPr lang="en-US" dirty="0" smtClean="0">
                <a:solidFill>
                  <a:srgbClr val="FF0000"/>
                </a:solidFill>
              </a:rPr>
              <a:t>repeat</a:t>
            </a:r>
            <a:r>
              <a:rPr lang="en-US" dirty="0" smtClean="0"/>
              <a:t>, </a:t>
            </a:r>
            <a:r>
              <a:rPr lang="en-US" dirty="0" smtClean="0">
                <a:solidFill>
                  <a:srgbClr val="FF0000"/>
                </a:solidFill>
              </a:rPr>
              <a:t>while</a:t>
            </a:r>
            <a:r>
              <a:rPr lang="en-US" dirty="0" smtClean="0"/>
              <a:t> and </a:t>
            </a:r>
            <a:r>
              <a:rPr lang="en-US" dirty="0" smtClean="0">
                <a:solidFill>
                  <a:srgbClr val="FF0000"/>
                </a:solidFill>
              </a:rPr>
              <a:t>for</a:t>
            </a:r>
            <a:endParaRPr lang="en-US" dirty="0">
              <a:solidFill>
                <a:srgbClr val="FF0000"/>
              </a:solidFill>
            </a:endParaRPr>
          </a:p>
        </p:txBody>
      </p:sp>
    </p:spTree>
    <p:extLst>
      <p:ext uri="{BB962C8B-B14F-4D97-AF65-F5344CB8AC3E}">
        <p14:creationId xmlns:p14="http://schemas.microsoft.com/office/powerpoint/2010/main" val="23200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25" y="0"/>
            <a:ext cx="8229600" cy="6605516"/>
          </a:xfrm>
        </p:spPr>
        <p:txBody>
          <a:bodyPr/>
          <a:lstStyle/>
          <a:p>
            <a:pPr marL="0" indent="0">
              <a:buNone/>
            </a:pPr>
            <a:r>
              <a:rPr lang="en-US" b="1" dirty="0">
                <a:solidFill>
                  <a:srgbClr val="FF0000"/>
                </a:solidFill>
              </a:rPr>
              <a:t>r</a:t>
            </a:r>
            <a:r>
              <a:rPr lang="en-US" b="1" dirty="0" smtClean="0">
                <a:solidFill>
                  <a:srgbClr val="FF0000"/>
                </a:solidFill>
              </a:rPr>
              <a:t>epeat</a:t>
            </a:r>
          </a:p>
          <a:p>
            <a:pPr>
              <a:buFontTx/>
              <a:buChar char="-"/>
            </a:pPr>
            <a:r>
              <a:rPr lang="en-US" sz="2400" dirty="0" smtClean="0"/>
              <a:t>A </a:t>
            </a:r>
            <a:r>
              <a:rPr lang="en-US" sz="2400" dirty="0"/>
              <a:t>repeat loop is one of the control statements in R programming that executes a set of statements in a loop until the exit condition specified in the loop, evaluates to TRUE</a:t>
            </a:r>
            <a:r>
              <a:rPr lang="en-US" sz="2400" dirty="0" smtClean="0"/>
              <a:t>.</a:t>
            </a:r>
          </a:p>
          <a:p>
            <a:pPr marL="0" indent="0">
              <a:buNone/>
            </a:pPr>
            <a:r>
              <a:rPr lang="en-US" sz="2400" dirty="0" smtClean="0"/>
              <a:t>- Basic </a:t>
            </a:r>
            <a:r>
              <a:rPr lang="en-US" sz="2400" dirty="0"/>
              <a:t>syntax for a repeat loop is given below</a:t>
            </a:r>
            <a:r>
              <a:rPr lang="en-US" sz="2400" dirty="0" smtClean="0"/>
              <a:t>:</a:t>
            </a:r>
          </a:p>
          <a:p>
            <a:pPr marL="0" indent="0">
              <a:buNone/>
            </a:pPr>
            <a:r>
              <a:rPr lang="en-US" sz="1800" dirty="0" smtClean="0">
                <a:solidFill>
                  <a:srgbClr val="FF0000"/>
                </a:solidFill>
              </a:rPr>
              <a:t>                        repeat </a:t>
            </a:r>
            <a:r>
              <a:rPr lang="en-US" sz="1800" dirty="0">
                <a:solidFill>
                  <a:srgbClr val="FF0000"/>
                </a:solidFill>
              </a:rPr>
              <a:t>{</a:t>
            </a:r>
          </a:p>
          <a:p>
            <a:pPr marL="0" indent="0">
              <a:buNone/>
            </a:pPr>
            <a:r>
              <a:rPr lang="en-US" sz="1800" dirty="0" smtClean="0">
                <a:solidFill>
                  <a:srgbClr val="FF0000"/>
                </a:solidFill>
              </a:rPr>
              <a:t>                                   statements</a:t>
            </a:r>
            <a:endParaRPr lang="en-US" sz="1800" dirty="0">
              <a:solidFill>
                <a:srgbClr val="FF0000"/>
              </a:solidFill>
            </a:endParaRPr>
          </a:p>
          <a:p>
            <a:pPr marL="0" indent="0">
              <a:buNone/>
            </a:pPr>
            <a:r>
              <a:rPr lang="en-US" sz="1800" dirty="0" smtClean="0">
                <a:solidFill>
                  <a:srgbClr val="FF0000"/>
                </a:solidFill>
              </a:rPr>
              <a:t>                                   if(</a:t>
            </a:r>
            <a:r>
              <a:rPr lang="en-US" sz="1800" dirty="0" err="1" smtClean="0">
                <a:solidFill>
                  <a:srgbClr val="FF0000"/>
                </a:solidFill>
              </a:rPr>
              <a:t>exit_condition</a:t>
            </a:r>
            <a:r>
              <a:rPr lang="en-US" sz="1800" dirty="0">
                <a:solidFill>
                  <a:srgbClr val="FF0000"/>
                </a:solidFill>
              </a:rPr>
              <a:t>) {</a:t>
            </a:r>
          </a:p>
          <a:p>
            <a:pPr marL="0" indent="0">
              <a:buNone/>
            </a:pPr>
            <a:r>
              <a:rPr lang="en-US" sz="1800" dirty="0" smtClean="0">
                <a:solidFill>
                  <a:srgbClr val="FF0000"/>
                </a:solidFill>
              </a:rPr>
              <a:t>                                             break</a:t>
            </a:r>
            <a:endParaRPr lang="en-US" sz="1800" dirty="0">
              <a:solidFill>
                <a:srgbClr val="FF0000"/>
              </a:solidFill>
            </a:endParaRPr>
          </a:p>
          <a:p>
            <a:pPr marL="0" indent="0">
              <a:buNone/>
            </a:pPr>
            <a:r>
              <a:rPr lang="en-US" sz="1800" dirty="0" smtClean="0">
                <a:solidFill>
                  <a:srgbClr val="FF0000"/>
                </a:solidFill>
              </a:rPr>
              <a:t>                                   }</a:t>
            </a:r>
            <a:endParaRPr lang="en-US" sz="1800" dirty="0">
              <a:solidFill>
                <a:srgbClr val="FF0000"/>
              </a:solidFill>
            </a:endParaRPr>
          </a:p>
          <a:p>
            <a:pPr marL="0" indent="0">
              <a:buNone/>
            </a:pPr>
            <a:r>
              <a:rPr lang="en-US" sz="1800" dirty="0" smtClean="0">
                <a:solidFill>
                  <a:srgbClr val="FF0000"/>
                </a:solidFill>
              </a:rPr>
              <a:t>                                   }</a:t>
            </a:r>
          </a:p>
          <a:p>
            <a:pPr marL="0" indent="0">
              <a:buNone/>
            </a:pPr>
            <a:r>
              <a:rPr lang="en-US" sz="1800" dirty="0" err="1" smtClean="0">
                <a:solidFill>
                  <a:srgbClr val="FF0000"/>
                </a:solidFill>
              </a:rPr>
              <a:t>Eg</a:t>
            </a:r>
            <a:r>
              <a:rPr lang="en-US" sz="1800" dirty="0"/>
              <a:t>: </a:t>
            </a:r>
            <a:r>
              <a:rPr lang="en-US" sz="1800" dirty="0" smtClean="0"/>
              <a:t>           v </a:t>
            </a:r>
            <a:r>
              <a:rPr lang="en-US" sz="1800" dirty="0"/>
              <a:t>&lt;- 9</a:t>
            </a:r>
          </a:p>
          <a:p>
            <a:pPr marL="0" indent="0">
              <a:buNone/>
            </a:pPr>
            <a:r>
              <a:rPr lang="en-US" sz="1800" dirty="0" smtClean="0"/>
              <a:t>                  repeat </a:t>
            </a:r>
            <a:r>
              <a:rPr lang="en-US" sz="1800" dirty="0"/>
              <a:t>{</a:t>
            </a:r>
          </a:p>
          <a:p>
            <a:pPr marL="0" indent="0">
              <a:buNone/>
            </a:pPr>
            <a:r>
              <a:rPr lang="en-US" sz="1800" dirty="0" smtClean="0"/>
              <a:t>                        print(v</a:t>
            </a:r>
            <a:r>
              <a:rPr lang="en-US" sz="1800" dirty="0"/>
              <a:t>)</a:t>
            </a:r>
          </a:p>
          <a:p>
            <a:pPr marL="0" indent="0">
              <a:buNone/>
            </a:pPr>
            <a:r>
              <a:rPr lang="en-US" sz="1800" dirty="0" smtClean="0"/>
              <a:t>                        v=v-1</a:t>
            </a:r>
            <a:endParaRPr lang="en-US" sz="1800" dirty="0"/>
          </a:p>
          <a:p>
            <a:pPr marL="0" indent="0">
              <a:buNone/>
            </a:pPr>
            <a:r>
              <a:rPr lang="en-US" sz="1800" dirty="0" smtClean="0"/>
              <a:t>                        if(v </a:t>
            </a:r>
            <a:r>
              <a:rPr lang="en-US" sz="1800" dirty="0"/>
              <a:t>&lt; 1) {</a:t>
            </a:r>
          </a:p>
          <a:p>
            <a:pPr marL="0" indent="0">
              <a:buNone/>
            </a:pPr>
            <a:r>
              <a:rPr lang="en-US" sz="1800" dirty="0" smtClean="0"/>
              <a:t>                                     break }}</a:t>
            </a:r>
            <a:endParaRPr lang="en-US" sz="1800" dirty="0"/>
          </a:p>
          <a:p>
            <a:pPr marL="0" indent="0">
              <a:buNone/>
            </a:pPr>
            <a:endParaRPr lang="en-US" sz="1800" dirty="0">
              <a:solidFill>
                <a:srgbClr val="FF0000"/>
              </a:solidFill>
            </a:endParaRPr>
          </a:p>
        </p:txBody>
      </p:sp>
    </p:spTree>
    <p:extLst>
      <p:ext uri="{BB962C8B-B14F-4D97-AF65-F5344CB8AC3E}">
        <p14:creationId xmlns:p14="http://schemas.microsoft.com/office/powerpoint/2010/main" val="12433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50125"/>
            <a:ext cx="8229600" cy="6072875"/>
          </a:xfrm>
        </p:spPr>
        <p:txBody>
          <a:bodyPr/>
          <a:lstStyle/>
          <a:p>
            <a:pPr marL="0" indent="0">
              <a:buNone/>
            </a:pPr>
            <a:r>
              <a:rPr lang="en-US" dirty="0" smtClean="0">
                <a:solidFill>
                  <a:srgbClr val="FF0000"/>
                </a:solidFill>
              </a:rPr>
              <a:t>While</a:t>
            </a:r>
          </a:p>
          <a:p>
            <a:pPr>
              <a:buFontTx/>
              <a:buChar char="-"/>
            </a:pPr>
            <a:r>
              <a:rPr lang="en-US" sz="2400" dirty="0" smtClean="0"/>
              <a:t>A </a:t>
            </a:r>
            <a:r>
              <a:rPr lang="en-US" sz="2400" dirty="0"/>
              <a:t>while loop is one of the control statements in R programming which executes a set of statements in a loop until the condition (the Boolean expression) evaluates to TRUE.</a:t>
            </a:r>
            <a:r>
              <a:rPr lang="en-US" sz="2400" dirty="0"/>
              <a:t/>
            </a:r>
            <a:br>
              <a:rPr lang="en-US" sz="2400" dirty="0"/>
            </a:br>
            <a:r>
              <a:rPr lang="en-US" sz="2400" dirty="0" smtClean="0"/>
              <a:t>- Basic </a:t>
            </a:r>
            <a:r>
              <a:rPr lang="en-US" sz="2400" dirty="0"/>
              <a:t>syntax of a while loop is given </a:t>
            </a:r>
            <a:r>
              <a:rPr lang="en-US" sz="2400" dirty="0" smtClean="0"/>
              <a:t>below</a:t>
            </a:r>
          </a:p>
          <a:p>
            <a:pPr marL="0" indent="0">
              <a:buNone/>
            </a:pPr>
            <a:r>
              <a:rPr lang="en-US" sz="2400" dirty="0"/>
              <a:t>             </a:t>
            </a:r>
            <a:r>
              <a:rPr lang="en-US" sz="1800" dirty="0">
                <a:solidFill>
                  <a:srgbClr val="FF0000"/>
                </a:solidFill>
              </a:rPr>
              <a:t>while (</a:t>
            </a:r>
            <a:r>
              <a:rPr lang="en-US" sz="1800" dirty="0" err="1">
                <a:solidFill>
                  <a:srgbClr val="FF0000"/>
                </a:solidFill>
              </a:rPr>
              <a:t>Boolean_expression</a:t>
            </a:r>
            <a:r>
              <a:rPr lang="en-US" sz="1800" dirty="0">
                <a:solidFill>
                  <a:srgbClr val="FF0000"/>
                </a:solidFill>
              </a:rPr>
              <a:t>) {</a:t>
            </a:r>
          </a:p>
          <a:p>
            <a:pPr marL="0" indent="0">
              <a:buNone/>
            </a:pPr>
            <a:r>
              <a:rPr lang="en-US" sz="1800" dirty="0" smtClean="0">
                <a:solidFill>
                  <a:srgbClr val="FF0000"/>
                </a:solidFill>
              </a:rPr>
              <a:t>                       statement</a:t>
            </a:r>
            <a:endParaRPr lang="en-US" sz="1800" dirty="0">
              <a:solidFill>
                <a:srgbClr val="FF0000"/>
              </a:solidFill>
            </a:endParaRPr>
          </a:p>
          <a:p>
            <a:pPr marL="0" indent="0">
              <a:buNone/>
            </a:pPr>
            <a:r>
              <a:rPr lang="en-US" sz="1800" dirty="0" smtClean="0">
                <a:solidFill>
                  <a:srgbClr val="FF0000"/>
                </a:solidFill>
              </a:rPr>
              <a:t>                }</a:t>
            </a:r>
          </a:p>
          <a:p>
            <a:pPr marL="0" indent="0">
              <a:buNone/>
            </a:pPr>
            <a:r>
              <a:rPr lang="en-US" sz="1800" dirty="0" err="1" smtClean="0">
                <a:solidFill>
                  <a:srgbClr val="FF0000"/>
                </a:solidFill>
              </a:rPr>
              <a:t>Eg</a:t>
            </a:r>
            <a:r>
              <a:rPr lang="en-US" sz="1800" dirty="0" smtClean="0">
                <a:solidFill>
                  <a:srgbClr val="FF0000"/>
                </a:solidFill>
              </a:rPr>
              <a:t>:</a:t>
            </a:r>
          </a:p>
          <a:p>
            <a:pPr marL="0" indent="0">
              <a:buNone/>
            </a:pPr>
            <a:r>
              <a:rPr lang="en-US" sz="1800" dirty="0">
                <a:solidFill>
                  <a:srgbClr val="FF0000"/>
                </a:solidFill>
              </a:rPr>
              <a:t>                    </a:t>
            </a:r>
            <a:r>
              <a:rPr lang="en-US" sz="1800" dirty="0"/>
              <a:t>v &lt;-9</a:t>
            </a:r>
          </a:p>
          <a:p>
            <a:pPr marL="0" indent="0">
              <a:buNone/>
            </a:pPr>
            <a:r>
              <a:rPr lang="en-US" sz="1800" dirty="0" smtClean="0"/>
              <a:t>                    while(v&gt;5</a:t>
            </a:r>
            <a:r>
              <a:rPr lang="en-US" sz="1800" dirty="0"/>
              <a:t>){</a:t>
            </a:r>
          </a:p>
          <a:p>
            <a:pPr marL="0" indent="0">
              <a:buNone/>
            </a:pPr>
            <a:r>
              <a:rPr lang="en-US" sz="1800" dirty="0" smtClean="0"/>
              <a:t>                     print(v)</a:t>
            </a:r>
          </a:p>
          <a:p>
            <a:pPr marL="0" indent="0">
              <a:buNone/>
            </a:pPr>
            <a:r>
              <a:rPr lang="en-US" sz="1800" dirty="0"/>
              <a:t> </a:t>
            </a:r>
            <a:r>
              <a:rPr lang="en-US" sz="1800" dirty="0" smtClean="0"/>
              <a:t>                    v </a:t>
            </a:r>
            <a:r>
              <a:rPr lang="en-US" sz="1800" dirty="0"/>
              <a:t>= v-1</a:t>
            </a:r>
          </a:p>
          <a:p>
            <a:pPr marL="0" indent="0">
              <a:buNone/>
            </a:pPr>
            <a:r>
              <a:rPr lang="en-US" sz="1800" dirty="0" smtClean="0"/>
              <a:t>                     }</a:t>
            </a:r>
            <a:endParaRPr lang="en-US" sz="1800" dirty="0"/>
          </a:p>
          <a:p>
            <a:pPr marL="0" indent="0">
              <a:buNone/>
            </a:pPr>
            <a:endParaRPr lang="en-US" sz="1800" dirty="0">
              <a:solidFill>
                <a:srgbClr val="FF0000"/>
              </a:solidFill>
            </a:endParaRPr>
          </a:p>
        </p:txBody>
      </p:sp>
    </p:spTree>
    <p:extLst>
      <p:ext uri="{BB962C8B-B14F-4D97-AF65-F5344CB8AC3E}">
        <p14:creationId xmlns:p14="http://schemas.microsoft.com/office/powerpoint/2010/main" val="311605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272955"/>
            <a:ext cx="8229600" cy="5950045"/>
          </a:xfrm>
        </p:spPr>
        <p:txBody>
          <a:bodyPr/>
          <a:lstStyle/>
          <a:p>
            <a:pPr marL="0" indent="0">
              <a:buNone/>
            </a:pPr>
            <a:r>
              <a:rPr lang="en-US" dirty="0">
                <a:solidFill>
                  <a:srgbClr val="FF0000"/>
                </a:solidFill>
              </a:rPr>
              <a:t>f</a:t>
            </a:r>
            <a:r>
              <a:rPr lang="en-US" dirty="0" smtClean="0">
                <a:solidFill>
                  <a:srgbClr val="FF0000"/>
                </a:solidFill>
              </a:rPr>
              <a:t>or</a:t>
            </a:r>
          </a:p>
          <a:p>
            <a:pPr>
              <a:buFontTx/>
              <a:buChar char="-"/>
            </a:pPr>
            <a:r>
              <a:rPr lang="en-US" sz="2400" dirty="0" smtClean="0"/>
              <a:t>For </a:t>
            </a:r>
            <a:r>
              <a:rPr lang="en-US" sz="2400" dirty="0"/>
              <a:t>loop is one of the control statements in R programming that executes a set of statements in a loop for a specific number of times, as per the vector provided to it</a:t>
            </a:r>
            <a:r>
              <a:rPr lang="en-US" sz="2400" dirty="0" smtClean="0"/>
              <a:t>.</a:t>
            </a:r>
          </a:p>
          <a:p>
            <a:pPr>
              <a:buFontTx/>
              <a:buChar char="-"/>
            </a:pPr>
            <a:r>
              <a:rPr lang="en-US" sz="2400" dirty="0" smtClean="0"/>
              <a:t>Basic </a:t>
            </a:r>
            <a:r>
              <a:rPr lang="en-US" sz="2400" dirty="0"/>
              <a:t>syntax of a for loop is given </a:t>
            </a:r>
            <a:r>
              <a:rPr lang="en-US" sz="2400" dirty="0" smtClean="0"/>
              <a:t>below</a:t>
            </a:r>
          </a:p>
          <a:p>
            <a:pPr marL="0" indent="0">
              <a:buNone/>
            </a:pPr>
            <a:r>
              <a:rPr lang="en-US" sz="2400" dirty="0"/>
              <a:t>       </a:t>
            </a:r>
            <a:r>
              <a:rPr lang="en-US" sz="2400" dirty="0" smtClean="0"/>
              <a:t>     </a:t>
            </a:r>
            <a:r>
              <a:rPr lang="en-US" sz="2000" dirty="0" smtClean="0">
                <a:solidFill>
                  <a:srgbClr val="FF0000"/>
                </a:solidFill>
              </a:rPr>
              <a:t>for </a:t>
            </a:r>
            <a:r>
              <a:rPr lang="en-US" sz="2000" dirty="0">
                <a:solidFill>
                  <a:srgbClr val="FF0000"/>
                </a:solidFill>
              </a:rPr>
              <a:t>(value in vector) {</a:t>
            </a:r>
          </a:p>
          <a:p>
            <a:pPr marL="0" indent="0">
              <a:buNone/>
            </a:pPr>
            <a:r>
              <a:rPr lang="en-US" sz="2000" dirty="0" smtClean="0">
                <a:solidFill>
                  <a:srgbClr val="FF0000"/>
                </a:solidFill>
              </a:rPr>
              <a:t>                        statements</a:t>
            </a:r>
            <a:endParaRPr lang="en-US" sz="2000" dirty="0">
              <a:solidFill>
                <a:srgbClr val="FF0000"/>
              </a:solidFill>
            </a:endParaRPr>
          </a:p>
          <a:p>
            <a:pPr marL="0" indent="0">
              <a:buNone/>
            </a:pPr>
            <a:r>
              <a:rPr lang="en-US" sz="2000" dirty="0" smtClean="0">
                <a:solidFill>
                  <a:srgbClr val="FF0000"/>
                </a:solidFill>
              </a:rPr>
              <a:t>                 }</a:t>
            </a:r>
          </a:p>
          <a:p>
            <a:pPr marL="0" indent="0">
              <a:buNone/>
            </a:pPr>
            <a:r>
              <a:rPr lang="en-US" sz="2000" dirty="0" err="1" smtClean="0"/>
              <a:t>Eg</a:t>
            </a:r>
            <a:r>
              <a:rPr lang="en-US" sz="2000" dirty="0" smtClean="0"/>
              <a:t>:</a:t>
            </a:r>
            <a:r>
              <a:rPr lang="en-US" sz="2000" dirty="0" smtClean="0">
                <a:solidFill>
                  <a:srgbClr val="FF0000"/>
                </a:solidFill>
              </a:rPr>
              <a:t>         </a:t>
            </a:r>
          </a:p>
          <a:p>
            <a:pPr marL="0" indent="0">
              <a:buNone/>
            </a:pPr>
            <a:r>
              <a:rPr lang="en-US" sz="2000" dirty="0">
                <a:solidFill>
                  <a:srgbClr val="FF0000"/>
                </a:solidFill>
              </a:rPr>
              <a:t>               </a:t>
            </a:r>
            <a:r>
              <a:rPr lang="en-US" sz="2000" dirty="0"/>
              <a:t>v &lt;- c(1:5)</a:t>
            </a:r>
          </a:p>
          <a:p>
            <a:pPr marL="0" indent="0">
              <a:buNone/>
            </a:pPr>
            <a:r>
              <a:rPr lang="en-US" sz="2000" dirty="0" smtClean="0"/>
              <a:t>               for </a:t>
            </a:r>
            <a:r>
              <a:rPr lang="en-US" sz="2000" dirty="0"/>
              <a:t>(</a:t>
            </a:r>
            <a:r>
              <a:rPr lang="en-US" sz="2000" dirty="0" err="1"/>
              <a:t>i</a:t>
            </a:r>
            <a:r>
              <a:rPr lang="en-US" sz="2000" dirty="0"/>
              <a:t> in v) {</a:t>
            </a:r>
          </a:p>
          <a:p>
            <a:pPr marL="0" indent="0">
              <a:buNone/>
            </a:pPr>
            <a:r>
              <a:rPr lang="en-US" sz="2000" dirty="0" smtClean="0"/>
              <a:t>                    print(</a:t>
            </a:r>
            <a:r>
              <a:rPr lang="en-US" sz="2000" dirty="0" err="1" smtClean="0"/>
              <a:t>i</a:t>
            </a:r>
            <a:r>
              <a:rPr lang="en-US" sz="2000" dirty="0"/>
              <a:t>)</a:t>
            </a:r>
          </a:p>
          <a:p>
            <a:pPr marL="0" indent="0">
              <a:buNone/>
            </a:pPr>
            <a:r>
              <a:rPr lang="en-US" sz="2000" dirty="0" smtClean="0"/>
              <a:t>               }</a:t>
            </a:r>
            <a:endParaRPr lang="en-US" sz="2000" dirty="0"/>
          </a:p>
        </p:txBody>
      </p:sp>
    </p:spTree>
    <p:extLst>
      <p:ext uri="{BB962C8B-B14F-4D97-AF65-F5344CB8AC3E}">
        <p14:creationId xmlns:p14="http://schemas.microsoft.com/office/powerpoint/2010/main" val="408350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Quick Review Questions</a:t>
            </a:r>
            <a:endParaRPr lang="en-US" b="1" dirty="0"/>
          </a:p>
        </p:txBody>
      </p:sp>
      <p:sp>
        <p:nvSpPr>
          <p:cNvPr id="3" name="Content Placeholder 2"/>
          <p:cNvSpPr>
            <a:spLocks noGrp="1"/>
          </p:cNvSpPr>
          <p:nvPr>
            <p:ph idx="1"/>
          </p:nvPr>
        </p:nvSpPr>
        <p:spPr/>
        <p:txBody>
          <a:bodyPr/>
          <a:lstStyle/>
          <a:p>
            <a:r>
              <a:rPr lang="en-US" sz="2800" dirty="0" smtClean="0"/>
              <a:t>What are the different control statements available in R Programming</a:t>
            </a:r>
          </a:p>
          <a:p>
            <a:r>
              <a:rPr lang="en-US" sz="2800" dirty="0" smtClean="0"/>
              <a:t>What are the different Loops available in R Programming</a:t>
            </a:r>
          </a:p>
          <a:p>
            <a:r>
              <a:rPr lang="en-US" sz="2800" dirty="0" smtClean="0"/>
              <a:t>What is the use of break statement</a:t>
            </a:r>
            <a:endParaRPr lang="en-US" sz="2800" dirty="0" smtClean="0"/>
          </a:p>
        </p:txBody>
      </p:sp>
    </p:spTree>
    <p:extLst>
      <p:ext uri="{BB962C8B-B14F-4D97-AF65-F5344CB8AC3E}">
        <p14:creationId xmlns:p14="http://schemas.microsoft.com/office/powerpoint/2010/main" val="211516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9"/>
          <p:cNvSpPr txBox="1">
            <a:spLocks noChangeArrowheads="1"/>
          </p:cNvSpPr>
          <p:nvPr/>
        </p:nvSpPr>
        <p:spPr bwMode="auto">
          <a:xfrm>
            <a:off x="1719263" y="411163"/>
            <a:ext cx="6813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Summary of Main Teaching Points</a:t>
            </a:r>
            <a:endParaRPr lang="en-US" sz="3200">
              <a:solidFill>
                <a:srgbClr val="003366"/>
              </a:solidFill>
            </a:endParaRPr>
          </a:p>
        </p:txBody>
      </p:sp>
      <p:sp>
        <p:nvSpPr>
          <p:cNvPr id="35843" name="Rectangle 12"/>
          <p:cNvSpPr>
            <a:spLocks noChangeArrowheads="1"/>
          </p:cNvSpPr>
          <p:nvPr/>
        </p:nvSpPr>
        <p:spPr bwMode="auto">
          <a:xfrm>
            <a:off x="1259136" y="1564625"/>
            <a:ext cx="7086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800100" lvl="1" indent="-342900">
              <a:buFont typeface="Arial" panose="020B0604020202020204" pitchFamily="34" charset="0"/>
              <a:buChar char="•"/>
            </a:pPr>
            <a:r>
              <a:rPr lang="en-US" altLang="en-US" sz="2800" dirty="0"/>
              <a:t> </a:t>
            </a:r>
            <a:r>
              <a:rPr lang="en-US" sz="2400" dirty="0" smtClean="0"/>
              <a:t>Control statements</a:t>
            </a:r>
          </a:p>
          <a:p>
            <a:pPr marL="457200" lvl="1" indent="0"/>
            <a:r>
              <a:rPr lang="en-US" sz="2400" dirty="0"/>
              <a:t> </a:t>
            </a:r>
            <a:r>
              <a:rPr lang="en-US" sz="2400" dirty="0" smtClean="0"/>
              <a:t>               -if</a:t>
            </a:r>
          </a:p>
          <a:p>
            <a:pPr marL="457200" lvl="1" indent="0"/>
            <a:r>
              <a:rPr lang="en-US" sz="2400" dirty="0"/>
              <a:t> </a:t>
            </a:r>
            <a:r>
              <a:rPr lang="en-US" sz="2400" dirty="0" smtClean="0"/>
              <a:t>               -else</a:t>
            </a:r>
          </a:p>
          <a:p>
            <a:pPr marL="457200" lvl="1" indent="0"/>
            <a:r>
              <a:rPr lang="en-US" sz="2400" dirty="0"/>
              <a:t> </a:t>
            </a:r>
            <a:r>
              <a:rPr lang="en-US" sz="2400" dirty="0" smtClean="0"/>
              <a:t>               -if else if</a:t>
            </a:r>
          </a:p>
          <a:p>
            <a:pPr marL="457200" lvl="1" indent="0"/>
            <a:r>
              <a:rPr lang="en-US" sz="2400" dirty="0"/>
              <a:t> </a:t>
            </a:r>
            <a:r>
              <a:rPr lang="en-US" sz="2400" dirty="0" smtClean="0"/>
              <a:t>               -switch</a:t>
            </a:r>
          </a:p>
          <a:p>
            <a:pPr marL="800100" lvl="1" indent="-342900">
              <a:buFont typeface="Arial" panose="020B0604020202020204" pitchFamily="34" charset="0"/>
              <a:buChar char="•"/>
            </a:pPr>
            <a:r>
              <a:rPr lang="en-US" sz="2400" dirty="0"/>
              <a:t> </a:t>
            </a:r>
            <a:r>
              <a:rPr lang="en-US" sz="2400" dirty="0" smtClean="0"/>
              <a:t>Loops</a:t>
            </a:r>
          </a:p>
          <a:p>
            <a:pPr marL="457200" lvl="1" indent="0"/>
            <a:r>
              <a:rPr lang="en-US" sz="2400" dirty="0"/>
              <a:t> </a:t>
            </a:r>
            <a:r>
              <a:rPr lang="en-US" sz="2400" dirty="0" smtClean="0"/>
              <a:t>             -repeat</a:t>
            </a:r>
          </a:p>
          <a:p>
            <a:pPr marL="457200" lvl="1" indent="0"/>
            <a:r>
              <a:rPr lang="en-US" sz="2400" dirty="0"/>
              <a:t> </a:t>
            </a:r>
            <a:r>
              <a:rPr lang="en-US" sz="2400" dirty="0" smtClean="0"/>
              <a:t>             - while</a:t>
            </a:r>
          </a:p>
          <a:p>
            <a:pPr marL="457200" lvl="1" indent="0"/>
            <a:r>
              <a:rPr lang="en-US" sz="2400" dirty="0"/>
              <a:t> </a:t>
            </a:r>
            <a:r>
              <a:rPr lang="en-US" sz="2400" dirty="0" smtClean="0"/>
              <a:t>             - for</a:t>
            </a:r>
            <a:endParaRPr lang="en-US" sz="2400" dirty="0"/>
          </a:p>
          <a:p>
            <a:pPr marL="457200" lvl="1" indent="0"/>
            <a:r>
              <a:rPr lang="en-US" altLang="en-US" sz="2800" dirty="0"/>
              <a:t/>
            </a:r>
            <a:br>
              <a:rPr lang="en-US" altLang="en-US" sz="2800" dirty="0"/>
            </a:br>
            <a:endParaRPr lang="en-US" altLang="en-US" sz="2800" dirty="0"/>
          </a:p>
          <a:p>
            <a:endParaRPr lang="en-US" sz="3200" dirty="0"/>
          </a:p>
        </p:txBody>
      </p:sp>
    </p:spTree>
    <p:extLst>
      <p:ext uri="{BB962C8B-B14F-4D97-AF65-F5344CB8AC3E}">
        <p14:creationId xmlns:p14="http://schemas.microsoft.com/office/powerpoint/2010/main" val="19383033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411" y="1637270"/>
            <a:ext cx="8345488" cy="4525963"/>
          </a:xfrm>
        </p:spPr>
        <p:txBody>
          <a:bodyPr/>
          <a:lstStyle/>
          <a:p>
            <a:pPr marL="0" indent="0" algn="ctr">
              <a:buNone/>
            </a:pPr>
            <a:endParaRPr lang="en-MY" sz="6000" dirty="0" smtClean="0"/>
          </a:p>
          <a:p>
            <a:pPr marL="0" indent="0" algn="ctr">
              <a:buNone/>
            </a:pPr>
            <a:r>
              <a:rPr lang="en-MY" sz="6000" dirty="0" smtClean="0"/>
              <a:t>Q &amp; A</a:t>
            </a:r>
            <a:endParaRPr lang="en-MY" sz="6000" dirty="0"/>
          </a:p>
        </p:txBody>
      </p:sp>
    </p:spTree>
    <p:extLst>
      <p:ext uri="{BB962C8B-B14F-4D97-AF65-F5344CB8AC3E}">
        <p14:creationId xmlns:p14="http://schemas.microsoft.com/office/powerpoint/2010/main" val="2578713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Functions</a:t>
            </a:r>
          </a:p>
          <a:p>
            <a:pPr marL="0" indent="0">
              <a:buNone/>
            </a:pPr>
            <a:r>
              <a:rPr lang="en-US" dirty="0"/>
              <a:t> </a:t>
            </a:r>
            <a:r>
              <a:rPr lang="en-US" dirty="0" smtClean="0"/>
              <a:t>          </a:t>
            </a:r>
            <a:r>
              <a:rPr lang="en-US" sz="2800" dirty="0" smtClean="0"/>
              <a:t>Create functions</a:t>
            </a:r>
          </a:p>
          <a:p>
            <a:pPr marL="0" indent="0">
              <a:buNone/>
            </a:pPr>
            <a:r>
              <a:rPr lang="en-US" sz="2800" dirty="0"/>
              <a:t> </a:t>
            </a:r>
            <a:r>
              <a:rPr lang="en-US" sz="2800" dirty="0" smtClean="0"/>
              <a:t>            Function Arguments</a:t>
            </a:r>
          </a:p>
          <a:p>
            <a:pPr marL="0" indent="0">
              <a:buNone/>
            </a:pPr>
            <a:r>
              <a:rPr lang="en-US" sz="2800" dirty="0"/>
              <a:t> </a:t>
            </a:r>
            <a:r>
              <a:rPr lang="en-US" sz="2800" dirty="0" smtClean="0"/>
              <a:t>            Return values</a:t>
            </a:r>
            <a:endParaRPr lang="en-US" sz="2800" dirty="0"/>
          </a:p>
        </p:txBody>
      </p:sp>
      <p:sp>
        <p:nvSpPr>
          <p:cNvPr id="5" name="Text Box 3"/>
          <p:cNvSpPr txBox="1">
            <a:spLocks noGrp="1" noChangeArrowheads="1"/>
          </p:cNvSpPr>
          <p:nvPr>
            <p:ph type="title"/>
          </p:nvPr>
        </p:nvSpPr>
        <p:spPr bwMode="auto">
          <a:xfrm>
            <a:off x="2465407" y="522972"/>
            <a:ext cx="30828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smtClean="0">
                <a:solidFill>
                  <a:srgbClr val="003366"/>
                </a:solidFill>
              </a:rPr>
              <a:t>Next Session</a:t>
            </a:r>
            <a:endParaRPr lang="en-US" altLang="en-US" u="sng" dirty="0">
              <a:solidFill>
                <a:srgbClr val="003366"/>
              </a:solidFill>
            </a:endParaRPr>
          </a:p>
        </p:txBody>
      </p:sp>
    </p:spTree>
    <p:extLst>
      <p:ext uri="{BB962C8B-B14F-4D97-AF65-F5344CB8AC3E}">
        <p14:creationId xmlns:p14="http://schemas.microsoft.com/office/powerpoint/2010/main" val="3254109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b="1" dirty="0"/>
              <a:t>Topic &amp; Structure of the lesson</a:t>
            </a:r>
          </a:p>
        </p:txBody>
      </p:sp>
      <p:sp>
        <p:nvSpPr>
          <p:cNvPr id="7171" name="Rectangle 3"/>
          <p:cNvSpPr>
            <a:spLocks noGrp="1" noChangeArrowheads="1"/>
          </p:cNvSpPr>
          <p:nvPr>
            <p:ph type="body" idx="1"/>
          </p:nvPr>
        </p:nvSpPr>
        <p:spPr/>
        <p:txBody>
          <a:bodyPr/>
          <a:lstStyle/>
          <a:p>
            <a:endParaRPr lang="en-US" altLang="en-US" dirty="0"/>
          </a:p>
          <a:p>
            <a:pPr>
              <a:buFontTx/>
              <a:buNone/>
            </a:pPr>
            <a:endParaRPr lang="en-US" altLang="en-US" dirty="0"/>
          </a:p>
        </p:txBody>
      </p:sp>
      <p:sp>
        <p:nvSpPr>
          <p:cNvPr id="7172"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buFontTx/>
              <a:buNone/>
            </a:pPr>
            <a:endParaRPr lang="en-GB" altLang="en-US"/>
          </a:p>
        </p:txBody>
      </p:sp>
      <p:sp>
        <p:nvSpPr>
          <p:cNvPr id="7173" name="Rectangle 5"/>
          <p:cNvSpPr>
            <a:spLocks noChangeArrowheads="1"/>
          </p:cNvSpPr>
          <p:nvPr/>
        </p:nvSpPr>
        <p:spPr bwMode="auto">
          <a:xfrm>
            <a:off x="6096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buFontTx/>
              <a:buNone/>
            </a:pPr>
            <a:endParaRPr lang="en-GB" altLang="en-US"/>
          </a:p>
        </p:txBody>
      </p:sp>
      <p:sp>
        <p:nvSpPr>
          <p:cNvPr id="7175" name="Rectangle 7"/>
          <p:cNvSpPr>
            <a:spLocks noChangeArrowheads="1"/>
          </p:cNvSpPr>
          <p:nvPr/>
        </p:nvSpPr>
        <p:spPr bwMode="auto">
          <a:xfrm>
            <a:off x="609600" y="1433593"/>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marL="457200" lvl="1" indent="0">
              <a:buNone/>
            </a:pPr>
            <a:endParaRPr lang="en-GB" altLang="en-US" sz="3200" dirty="0"/>
          </a:p>
        </p:txBody>
      </p:sp>
      <p:sp>
        <p:nvSpPr>
          <p:cNvPr id="2" name="Rectangle 1"/>
          <p:cNvSpPr/>
          <p:nvPr/>
        </p:nvSpPr>
        <p:spPr>
          <a:xfrm>
            <a:off x="457200" y="1697038"/>
            <a:ext cx="7570922" cy="3416320"/>
          </a:xfrm>
          <a:prstGeom prst="rect">
            <a:avLst/>
          </a:prstGeom>
        </p:spPr>
        <p:txBody>
          <a:bodyPr wrap="square">
            <a:spAutoFit/>
          </a:bodyPr>
          <a:lstStyle/>
          <a:p>
            <a:pPr lvl="1"/>
            <a:r>
              <a:rPr lang="en-US" sz="2400" dirty="0" smtClean="0"/>
              <a:t>-if and else</a:t>
            </a:r>
          </a:p>
          <a:p>
            <a:pPr marL="800100" lvl="1" indent="-342900">
              <a:buFontTx/>
              <a:buChar char="-"/>
            </a:pPr>
            <a:r>
              <a:rPr lang="en-US" sz="2400" dirty="0" smtClean="0"/>
              <a:t>Switch</a:t>
            </a:r>
          </a:p>
          <a:p>
            <a:pPr marL="800100" lvl="1" indent="-342900">
              <a:buFontTx/>
              <a:buChar char="-"/>
            </a:pPr>
            <a:r>
              <a:rPr lang="en-US" sz="2400" smtClean="0"/>
              <a:t>If else</a:t>
            </a:r>
            <a:endParaRPr lang="en-US" sz="2400" dirty="0" smtClean="0"/>
          </a:p>
          <a:p>
            <a:pPr marL="800100" lvl="1" indent="-342900">
              <a:buFontTx/>
              <a:buChar char="-"/>
            </a:pPr>
            <a:r>
              <a:rPr lang="en-US" sz="2400" dirty="0" smtClean="0"/>
              <a:t>For Loop</a:t>
            </a:r>
          </a:p>
          <a:p>
            <a:pPr marL="800100" lvl="1" indent="-342900">
              <a:buFontTx/>
              <a:buChar char="-"/>
            </a:pPr>
            <a:r>
              <a:rPr lang="en-US" sz="2400" dirty="0" smtClean="0"/>
              <a:t>While Loop</a:t>
            </a:r>
          </a:p>
          <a:p>
            <a:pPr marL="800100" lvl="1" indent="-342900">
              <a:buFontTx/>
              <a:buChar char="-"/>
            </a:pPr>
            <a:r>
              <a:rPr lang="en-US" sz="2400" dirty="0" smtClean="0"/>
              <a:t>Repeat</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2607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en-US" b="1" dirty="0"/>
              <a:t>Learning outcomes</a:t>
            </a:r>
          </a:p>
        </p:txBody>
      </p:sp>
      <p:sp>
        <p:nvSpPr>
          <p:cNvPr id="8195" name="Rectangle 3"/>
          <p:cNvSpPr>
            <a:spLocks noGrp="1" noChangeArrowheads="1"/>
          </p:cNvSpPr>
          <p:nvPr>
            <p:ph type="body" idx="1"/>
          </p:nvPr>
        </p:nvSpPr>
        <p:spPr>
          <a:xfrm>
            <a:off x="457200" y="1447800"/>
            <a:ext cx="8229600" cy="4525963"/>
          </a:xfrm>
        </p:spPr>
        <p:txBody>
          <a:bodyPr/>
          <a:lstStyle/>
          <a:p>
            <a:pPr marL="0" indent="0">
              <a:buNone/>
            </a:pPr>
            <a:endParaRPr lang="en-US" altLang="en-US" dirty="0"/>
          </a:p>
          <a:p>
            <a:pPr>
              <a:buFontTx/>
              <a:buNone/>
            </a:pPr>
            <a:endParaRPr lang="en-GB" altLang="en-US" dirty="0"/>
          </a:p>
        </p:txBody>
      </p:sp>
      <p:sp>
        <p:nvSpPr>
          <p:cNvPr id="4" name="Rectangle 11"/>
          <p:cNvSpPr>
            <a:spLocks noChangeArrowheads="1"/>
          </p:cNvSpPr>
          <p:nvPr/>
        </p:nvSpPr>
        <p:spPr bwMode="auto">
          <a:xfrm>
            <a:off x="609600" y="1878557"/>
            <a:ext cx="80772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dirty="0"/>
              <a:t>At the end of this topic, you should be able to:</a:t>
            </a:r>
          </a:p>
          <a:p>
            <a:pPr eaLnBrk="1" hangingPunct="1">
              <a:spcBef>
                <a:spcPct val="20000"/>
              </a:spcBef>
              <a:buFontTx/>
              <a:buChar char="•"/>
            </a:pPr>
            <a:r>
              <a:rPr lang="en-US" sz="2800" dirty="0" smtClean="0">
                <a:solidFill>
                  <a:srgbClr val="CC0000"/>
                </a:solidFill>
              </a:rPr>
              <a:t>Understand the various data </a:t>
            </a:r>
            <a:r>
              <a:rPr lang="en-US" sz="2800" dirty="0" smtClean="0">
                <a:solidFill>
                  <a:srgbClr val="CC0000"/>
                </a:solidFill>
              </a:rPr>
              <a:t>control structures in the R Programming</a:t>
            </a:r>
          </a:p>
          <a:p>
            <a:pPr eaLnBrk="1" hangingPunct="1">
              <a:spcBef>
                <a:spcPct val="20000"/>
              </a:spcBef>
              <a:buFontTx/>
              <a:buChar char="•"/>
            </a:pPr>
            <a:r>
              <a:rPr lang="en-US" sz="2800" dirty="0" smtClean="0">
                <a:solidFill>
                  <a:srgbClr val="CC0000"/>
                </a:solidFill>
              </a:rPr>
              <a:t>Understand the different loops available in the R language</a:t>
            </a:r>
            <a:endParaRPr lang="en-US" sz="2800" dirty="0">
              <a:solidFill>
                <a:srgbClr val="CC0000"/>
              </a:solidFill>
            </a:endParaRPr>
          </a:p>
        </p:txBody>
      </p:sp>
    </p:spTree>
    <p:extLst>
      <p:ext uri="{BB962C8B-B14F-4D97-AF65-F5344CB8AC3E}">
        <p14:creationId xmlns:p14="http://schemas.microsoft.com/office/powerpoint/2010/main" val="553759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z="3200" b="1" dirty="0"/>
              <a:t>Key terms you must be able to use</a:t>
            </a:r>
          </a:p>
        </p:txBody>
      </p:sp>
      <p:sp>
        <p:nvSpPr>
          <p:cNvPr id="9219" name="Rectangle 3"/>
          <p:cNvSpPr>
            <a:spLocks noGrp="1" noChangeArrowheads="1"/>
          </p:cNvSpPr>
          <p:nvPr>
            <p:ph type="body" idx="1"/>
          </p:nvPr>
        </p:nvSpPr>
        <p:spPr>
          <a:xfrm>
            <a:off x="485775" y="1273957"/>
            <a:ext cx="8229600" cy="5181433"/>
          </a:xfrm>
        </p:spPr>
        <p:txBody>
          <a:bodyPr/>
          <a:lstStyle/>
          <a:p>
            <a:pPr marL="1371600" lvl="3" indent="0">
              <a:buNone/>
            </a:pPr>
            <a:endParaRPr lang="en-US" sz="2400" dirty="0"/>
          </a:p>
          <a:p>
            <a:pPr>
              <a:buFontTx/>
              <a:buChar char="-"/>
            </a:pPr>
            <a:r>
              <a:rPr lang="en-US" dirty="0"/>
              <a:t>If you have mastered this topic, </a:t>
            </a:r>
            <a:r>
              <a:rPr lang="en-US" dirty="0">
                <a:solidFill>
                  <a:srgbClr val="990000"/>
                </a:solidFill>
              </a:rPr>
              <a:t>you should be able to use the following terms correctly in your assignments and exams</a:t>
            </a:r>
            <a:r>
              <a:rPr lang="en-US" dirty="0"/>
              <a:t>:</a:t>
            </a:r>
          </a:p>
          <a:p>
            <a:pPr marL="0" indent="0">
              <a:buNone/>
            </a:pPr>
            <a:r>
              <a:rPr lang="en-US" altLang="en-US" dirty="0" smtClean="0"/>
              <a:t>          - if and else</a:t>
            </a:r>
          </a:p>
          <a:p>
            <a:pPr marL="0" indent="0">
              <a:buNone/>
            </a:pPr>
            <a:r>
              <a:rPr lang="en-US" altLang="en-US" dirty="0"/>
              <a:t> </a:t>
            </a:r>
            <a:r>
              <a:rPr lang="en-US" altLang="en-US" dirty="0" smtClean="0"/>
              <a:t>         - switch</a:t>
            </a:r>
          </a:p>
          <a:p>
            <a:pPr marL="0" indent="0">
              <a:buNone/>
            </a:pPr>
            <a:r>
              <a:rPr lang="en-US" altLang="en-US" dirty="0"/>
              <a:t> </a:t>
            </a:r>
            <a:r>
              <a:rPr lang="en-US" altLang="en-US" dirty="0" smtClean="0"/>
              <a:t>         - </a:t>
            </a:r>
            <a:r>
              <a:rPr lang="en-US" altLang="en-US" dirty="0" err="1" smtClean="0"/>
              <a:t>ifelse</a:t>
            </a:r>
            <a:endParaRPr lang="en-US" altLang="en-US" dirty="0" smtClean="0"/>
          </a:p>
          <a:p>
            <a:pPr marL="0" indent="0">
              <a:buNone/>
            </a:pPr>
            <a:r>
              <a:rPr lang="en-US" altLang="en-US" dirty="0"/>
              <a:t> </a:t>
            </a:r>
            <a:r>
              <a:rPr lang="en-US" altLang="en-US" dirty="0" smtClean="0"/>
              <a:t>         -for</a:t>
            </a:r>
          </a:p>
          <a:p>
            <a:pPr marL="0" indent="0">
              <a:buNone/>
            </a:pPr>
            <a:r>
              <a:rPr lang="en-US" altLang="en-US" dirty="0"/>
              <a:t> </a:t>
            </a:r>
            <a:r>
              <a:rPr lang="en-US" altLang="en-US" dirty="0" smtClean="0"/>
              <a:t>         - while</a:t>
            </a:r>
            <a:endParaRPr lang="en-US" altLang="en-US" dirty="0" smtClean="0"/>
          </a:p>
          <a:p>
            <a:endParaRPr lang="en-US" altLang="en-US" dirty="0"/>
          </a:p>
        </p:txBody>
      </p:sp>
    </p:spTree>
    <p:extLst>
      <p:ext uri="{BB962C8B-B14F-4D97-AF65-F5344CB8AC3E}">
        <p14:creationId xmlns:p14="http://schemas.microsoft.com/office/powerpoint/2010/main" val="20984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Statements</a:t>
            </a:r>
            <a:endParaRPr lang="en-US" b="1" dirty="0"/>
          </a:p>
        </p:txBody>
      </p:sp>
      <p:sp>
        <p:nvSpPr>
          <p:cNvPr id="3" name="Content Placeholder 2"/>
          <p:cNvSpPr>
            <a:spLocks noGrp="1"/>
          </p:cNvSpPr>
          <p:nvPr>
            <p:ph idx="1"/>
          </p:nvPr>
        </p:nvSpPr>
        <p:spPr/>
        <p:txBody>
          <a:bodyPr/>
          <a:lstStyle/>
          <a:p>
            <a:pPr>
              <a:buFontTx/>
              <a:buChar char="-"/>
            </a:pPr>
            <a:r>
              <a:rPr lang="en-US" sz="2800" dirty="0" smtClean="0"/>
              <a:t>Control Statements allow us to control the flow of our programming and cause different things to happen depending on the values of tests</a:t>
            </a:r>
          </a:p>
          <a:p>
            <a:pPr>
              <a:buFontTx/>
              <a:buChar char="-"/>
            </a:pPr>
            <a:r>
              <a:rPr lang="en-US" sz="2800" dirty="0" smtClean="0"/>
              <a:t>Test results in a </a:t>
            </a:r>
            <a:r>
              <a:rPr lang="en-US" sz="2800" dirty="0" err="1" smtClean="0"/>
              <a:t>logical,TRUE</a:t>
            </a:r>
            <a:r>
              <a:rPr lang="en-US" sz="2800" dirty="0" smtClean="0"/>
              <a:t> or FALSE</a:t>
            </a:r>
          </a:p>
          <a:p>
            <a:pPr>
              <a:buFontTx/>
              <a:buChar char="-"/>
            </a:pPr>
            <a:r>
              <a:rPr lang="en-US" sz="2800" dirty="0" smtClean="0"/>
              <a:t>The main control statements are </a:t>
            </a:r>
          </a:p>
          <a:p>
            <a:pPr>
              <a:buFontTx/>
              <a:buChar char="-"/>
            </a:pPr>
            <a:r>
              <a:rPr lang="en-US" sz="2800" dirty="0" smtClean="0">
                <a:solidFill>
                  <a:srgbClr val="FF0000"/>
                </a:solidFill>
              </a:rPr>
              <a:t>If</a:t>
            </a:r>
          </a:p>
          <a:p>
            <a:pPr>
              <a:buFontTx/>
              <a:buChar char="-"/>
            </a:pPr>
            <a:r>
              <a:rPr lang="en-US" sz="2800" dirty="0" smtClean="0">
                <a:solidFill>
                  <a:srgbClr val="FF0000"/>
                </a:solidFill>
              </a:rPr>
              <a:t>else</a:t>
            </a:r>
          </a:p>
          <a:p>
            <a:pPr>
              <a:buFontTx/>
              <a:buChar char="-"/>
            </a:pPr>
            <a:r>
              <a:rPr lang="en-US" sz="2800" dirty="0" err="1" smtClean="0">
                <a:solidFill>
                  <a:srgbClr val="FF0000"/>
                </a:solidFill>
              </a:rPr>
              <a:t>ifelse</a:t>
            </a:r>
            <a:r>
              <a:rPr lang="en-US" sz="2800" dirty="0" smtClean="0"/>
              <a:t> </a:t>
            </a:r>
          </a:p>
          <a:p>
            <a:pPr>
              <a:buFontTx/>
              <a:buChar char="-"/>
            </a:pPr>
            <a:r>
              <a:rPr lang="en-US" sz="2800" dirty="0" smtClean="0"/>
              <a:t> </a:t>
            </a:r>
            <a:r>
              <a:rPr lang="en-US" sz="2800" dirty="0" smtClean="0">
                <a:solidFill>
                  <a:srgbClr val="FF0000"/>
                </a:solidFill>
              </a:rPr>
              <a:t>switch</a:t>
            </a:r>
          </a:p>
          <a:p>
            <a:pPr>
              <a:buFontTx/>
              <a:buChar char="-"/>
            </a:pPr>
            <a:endParaRPr lang="en-US" sz="2800" dirty="0" smtClean="0">
              <a:solidFill>
                <a:srgbClr val="FF0000"/>
              </a:solidFill>
            </a:endParaRPr>
          </a:p>
          <a:p>
            <a:pPr marL="0" indent="0">
              <a:buNone/>
            </a:pPr>
            <a:endParaRPr lang="en-US" dirty="0">
              <a:solidFill>
                <a:srgbClr val="FF0000"/>
              </a:solidFill>
            </a:endParaRPr>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317828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97218"/>
            <a:ext cx="7042150" cy="862840"/>
          </a:xfrm>
        </p:spPr>
        <p:txBody>
          <a:bodyPr/>
          <a:lstStyle/>
          <a:p>
            <a:r>
              <a:rPr lang="en-US" b="1" dirty="0" smtClean="0"/>
              <a:t>Control statement</a:t>
            </a:r>
            <a:endParaRPr lang="en-US" b="1" dirty="0"/>
          </a:p>
        </p:txBody>
      </p:sp>
      <p:sp>
        <p:nvSpPr>
          <p:cNvPr id="3" name="Content Placeholder 2"/>
          <p:cNvSpPr>
            <a:spLocks noGrp="1"/>
          </p:cNvSpPr>
          <p:nvPr>
            <p:ph idx="1"/>
          </p:nvPr>
        </p:nvSpPr>
        <p:spPr>
          <a:xfrm>
            <a:off x="487363" y="739584"/>
            <a:ext cx="8229600" cy="6136778"/>
          </a:xfrm>
        </p:spPr>
        <p:txBody>
          <a:bodyPr/>
          <a:lstStyle/>
          <a:p>
            <a:pPr marL="0" indent="0">
              <a:buNone/>
            </a:pPr>
            <a:r>
              <a:rPr lang="en-US" dirty="0" smtClean="0">
                <a:solidFill>
                  <a:srgbClr val="FF0000"/>
                </a:solidFill>
              </a:rPr>
              <a:t>if</a:t>
            </a:r>
          </a:p>
          <a:p>
            <a:pPr marL="0" indent="0">
              <a:buNone/>
            </a:pPr>
            <a:r>
              <a:rPr lang="en-US" sz="2400" dirty="0" smtClean="0"/>
              <a:t>-</a:t>
            </a:r>
            <a:r>
              <a:rPr lang="en-US" sz="2400" dirty="0"/>
              <a:t>It is one of the control statements in R programming that </a:t>
            </a:r>
            <a:r>
              <a:rPr lang="en-US" sz="2400" dirty="0" smtClean="0"/>
              <a:t> consists </a:t>
            </a:r>
            <a:r>
              <a:rPr lang="en-US" sz="2400" dirty="0"/>
              <a:t>of a Boolean expression and a set of statements</a:t>
            </a:r>
            <a:r>
              <a:rPr lang="en-US" sz="2400" dirty="0" smtClean="0"/>
              <a:t>.</a:t>
            </a:r>
          </a:p>
          <a:p>
            <a:pPr>
              <a:buFontTx/>
              <a:buChar char="-"/>
            </a:pPr>
            <a:r>
              <a:rPr lang="en-US" sz="2400" dirty="0" smtClean="0"/>
              <a:t>If </a:t>
            </a:r>
            <a:r>
              <a:rPr lang="en-US" sz="2400" dirty="0"/>
              <a:t>the Boolean expression evaluates to TRUE, the set of statements is executed</a:t>
            </a:r>
            <a:r>
              <a:rPr lang="en-US" sz="2400" dirty="0" smtClean="0"/>
              <a:t>.</a:t>
            </a:r>
          </a:p>
          <a:p>
            <a:pPr>
              <a:buFontTx/>
              <a:buChar char="-"/>
            </a:pPr>
            <a:r>
              <a:rPr lang="en-US" sz="2400" dirty="0" smtClean="0"/>
              <a:t> </a:t>
            </a:r>
            <a:r>
              <a:rPr lang="en-US" sz="2400" dirty="0"/>
              <a:t>If the Boolean expression evaluates to FALSE, the statements after the end of the If statement are </a:t>
            </a:r>
            <a:r>
              <a:rPr lang="en-US" sz="2400" dirty="0" smtClean="0"/>
              <a:t>executed.</a:t>
            </a:r>
          </a:p>
          <a:p>
            <a:pPr>
              <a:buFontTx/>
              <a:buChar char="-"/>
            </a:pPr>
            <a:r>
              <a:rPr lang="en-US" sz="2400" dirty="0" smtClean="0"/>
              <a:t>The </a:t>
            </a:r>
            <a:r>
              <a:rPr lang="en-US" sz="2400" dirty="0"/>
              <a:t>basic </a:t>
            </a:r>
            <a:r>
              <a:rPr lang="en-US" sz="2400" dirty="0" smtClean="0"/>
              <a:t>syntax for </a:t>
            </a:r>
            <a:r>
              <a:rPr lang="en-US" sz="2400" dirty="0"/>
              <a:t>the </a:t>
            </a:r>
            <a:r>
              <a:rPr lang="en-US" sz="2400" dirty="0" smtClean="0"/>
              <a:t>if </a:t>
            </a:r>
            <a:r>
              <a:rPr lang="en-US" sz="2400" dirty="0"/>
              <a:t>statement is given below</a:t>
            </a:r>
            <a:r>
              <a:rPr lang="en-US" sz="2400" dirty="0" smtClean="0"/>
              <a:t>:</a:t>
            </a:r>
          </a:p>
          <a:p>
            <a:pPr marL="0" indent="0">
              <a:buNone/>
            </a:pPr>
            <a:r>
              <a:rPr lang="en-US" sz="2400" dirty="0"/>
              <a:t> </a:t>
            </a:r>
            <a:r>
              <a:rPr lang="en-US" sz="2400" dirty="0" smtClean="0"/>
              <a:t>    </a:t>
            </a:r>
            <a:r>
              <a:rPr lang="en-US" sz="1800" dirty="0">
                <a:solidFill>
                  <a:srgbClr val="FF0000"/>
                </a:solidFill>
              </a:rPr>
              <a:t>if(</a:t>
            </a:r>
            <a:r>
              <a:rPr lang="en-US" sz="1800" dirty="0" err="1">
                <a:solidFill>
                  <a:srgbClr val="FF0000"/>
                </a:solidFill>
              </a:rPr>
              <a:t>Boolean_expression</a:t>
            </a:r>
            <a:r>
              <a:rPr lang="en-US" sz="1800" dirty="0">
                <a:solidFill>
                  <a:srgbClr val="FF0000"/>
                </a:solidFill>
              </a:rPr>
              <a:t>) {</a:t>
            </a:r>
          </a:p>
          <a:p>
            <a:pPr marL="0" indent="0">
              <a:buNone/>
            </a:pPr>
            <a:r>
              <a:rPr lang="en-US" sz="1800" dirty="0" smtClean="0">
                <a:solidFill>
                  <a:srgbClr val="FF0000"/>
                </a:solidFill>
              </a:rPr>
              <a:t>            This </a:t>
            </a:r>
            <a:r>
              <a:rPr lang="en-US" sz="1800" dirty="0">
                <a:solidFill>
                  <a:srgbClr val="FF0000"/>
                </a:solidFill>
              </a:rPr>
              <a:t>block of code will execute if the Boolean expression returns TRUE.</a:t>
            </a:r>
          </a:p>
          <a:p>
            <a:pPr marL="0" indent="0">
              <a:buNone/>
            </a:pPr>
            <a:r>
              <a:rPr lang="en-US" sz="1800" dirty="0" smtClean="0">
                <a:solidFill>
                  <a:srgbClr val="FF0000"/>
                </a:solidFill>
              </a:rPr>
              <a:t>         }</a:t>
            </a:r>
          </a:p>
          <a:p>
            <a:pPr marL="0" indent="0">
              <a:buNone/>
            </a:pPr>
            <a:r>
              <a:rPr lang="en-US" sz="1800" dirty="0" smtClean="0">
                <a:solidFill>
                  <a:srgbClr val="FF0000"/>
                </a:solidFill>
              </a:rPr>
              <a:t>                 </a:t>
            </a:r>
            <a:r>
              <a:rPr lang="en-US" sz="1800" dirty="0" err="1" smtClean="0"/>
              <a:t>Eg</a:t>
            </a:r>
            <a:r>
              <a:rPr lang="en-US" sz="1800" dirty="0"/>
              <a:t>:  x &lt;- “</a:t>
            </a:r>
            <a:r>
              <a:rPr lang="en-US" sz="1800" dirty="0" err="1"/>
              <a:t>Intellipaat</a:t>
            </a:r>
            <a:r>
              <a:rPr lang="en-US" sz="1800" dirty="0"/>
              <a:t>”</a:t>
            </a:r>
          </a:p>
          <a:p>
            <a:pPr marL="0" indent="0">
              <a:buNone/>
            </a:pPr>
            <a:r>
              <a:rPr lang="en-US" sz="1800" dirty="0" smtClean="0"/>
              <a:t>                        if (</a:t>
            </a:r>
            <a:r>
              <a:rPr lang="en-US" sz="1800" dirty="0" err="1" smtClean="0"/>
              <a:t>is.character</a:t>
            </a:r>
            <a:r>
              <a:rPr lang="en-US" sz="1800" dirty="0" smtClean="0"/>
              <a:t>(x</a:t>
            </a:r>
            <a:r>
              <a:rPr lang="en-US" sz="1800" dirty="0"/>
              <a:t>)) {  </a:t>
            </a:r>
          </a:p>
          <a:p>
            <a:pPr marL="0" indent="0">
              <a:buNone/>
            </a:pPr>
            <a:r>
              <a:rPr lang="en-US" sz="1800" dirty="0" smtClean="0"/>
              <a:t>                            print</a:t>
            </a:r>
            <a:r>
              <a:rPr lang="en-US" sz="1800" dirty="0"/>
              <a:t>("X is a Character")</a:t>
            </a:r>
          </a:p>
          <a:p>
            <a:pPr marL="0" indent="0">
              <a:buNone/>
            </a:pPr>
            <a:r>
              <a:rPr lang="en-US" sz="1800" dirty="0" smtClean="0"/>
              <a:t>                             }</a:t>
            </a:r>
            <a:endParaRPr lang="en-US" sz="1800" dirty="0"/>
          </a:p>
        </p:txBody>
      </p:sp>
    </p:spTree>
    <p:extLst>
      <p:ext uri="{BB962C8B-B14F-4D97-AF65-F5344CB8AC3E}">
        <p14:creationId xmlns:p14="http://schemas.microsoft.com/office/powerpoint/2010/main" val="12047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286603"/>
            <a:ext cx="8229600" cy="6250675"/>
          </a:xfrm>
        </p:spPr>
        <p:txBody>
          <a:bodyPr/>
          <a:lstStyle/>
          <a:p>
            <a:pPr marL="0" indent="0">
              <a:buNone/>
            </a:pPr>
            <a:r>
              <a:rPr lang="en-US" sz="2800" dirty="0">
                <a:solidFill>
                  <a:srgbClr val="FF0000"/>
                </a:solidFill>
              </a:rPr>
              <a:t>e</a:t>
            </a:r>
            <a:r>
              <a:rPr lang="en-US" sz="2800" dirty="0" smtClean="0">
                <a:solidFill>
                  <a:srgbClr val="FF0000"/>
                </a:solidFill>
              </a:rPr>
              <a:t>lse</a:t>
            </a:r>
            <a:r>
              <a:rPr lang="en-US" sz="2800" dirty="0" smtClean="0"/>
              <a:t> </a:t>
            </a:r>
          </a:p>
          <a:p>
            <a:pPr marL="0" indent="0">
              <a:buNone/>
            </a:pPr>
            <a:r>
              <a:rPr lang="en-US" sz="2400" dirty="0" smtClean="0"/>
              <a:t>In </a:t>
            </a:r>
            <a:r>
              <a:rPr lang="en-US" sz="2400" dirty="0"/>
              <a:t>the If -Else statement, an If statement is followed by an Else statement, which contains a block of code to be executed when the Boolean expression in the If the statement evaluates to FALSE</a:t>
            </a:r>
            <a:r>
              <a:rPr lang="en-US" sz="2400" dirty="0" smtClean="0"/>
              <a:t>.</a:t>
            </a:r>
          </a:p>
          <a:p>
            <a:pPr>
              <a:buFontTx/>
              <a:buChar char="-"/>
            </a:pPr>
            <a:r>
              <a:rPr lang="en-US" sz="2400" dirty="0" smtClean="0"/>
              <a:t>The </a:t>
            </a:r>
            <a:r>
              <a:rPr lang="en-US" sz="2400" dirty="0"/>
              <a:t>basic syntax of it is given below</a:t>
            </a:r>
            <a:r>
              <a:rPr lang="en-US" sz="2400" dirty="0" smtClean="0"/>
              <a:t>:</a:t>
            </a:r>
          </a:p>
          <a:p>
            <a:pPr marL="0" indent="0">
              <a:buNone/>
            </a:pPr>
            <a:r>
              <a:rPr lang="en-US" sz="1800" dirty="0" smtClean="0">
                <a:solidFill>
                  <a:srgbClr val="FF0000"/>
                </a:solidFill>
              </a:rPr>
              <a:t>     if(</a:t>
            </a:r>
            <a:r>
              <a:rPr lang="en-US" sz="1800" dirty="0" err="1" smtClean="0">
                <a:solidFill>
                  <a:srgbClr val="FF0000"/>
                </a:solidFill>
              </a:rPr>
              <a:t>Boolean_expression</a:t>
            </a:r>
            <a:r>
              <a:rPr lang="en-US" sz="1800" dirty="0">
                <a:solidFill>
                  <a:srgbClr val="FF0000"/>
                </a:solidFill>
              </a:rPr>
              <a:t>) {  </a:t>
            </a:r>
          </a:p>
          <a:p>
            <a:pPr marL="0" indent="0">
              <a:buNone/>
            </a:pPr>
            <a:r>
              <a:rPr lang="en-US" sz="1800" dirty="0" smtClean="0">
                <a:solidFill>
                  <a:srgbClr val="FF0000"/>
                </a:solidFill>
              </a:rPr>
              <a:t>                 This </a:t>
            </a:r>
            <a:r>
              <a:rPr lang="en-US" sz="1800" dirty="0">
                <a:solidFill>
                  <a:srgbClr val="FF0000"/>
                </a:solidFill>
              </a:rPr>
              <a:t>block of code executes if </a:t>
            </a:r>
            <a:r>
              <a:rPr lang="en-US" sz="1800" dirty="0" smtClean="0">
                <a:solidFill>
                  <a:srgbClr val="FF0000"/>
                </a:solidFill>
              </a:rPr>
              <a:t>returns </a:t>
            </a:r>
            <a:r>
              <a:rPr lang="en-US" sz="1800" dirty="0">
                <a:solidFill>
                  <a:srgbClr val="FF0000"/>
                </a:solidFill>
              </a:rPr>
              <a:t>TRUE.</a:t>
            </a:r>
          </a:p>
          <a:p>
            <a:pPr marL="0" indent="0">
              <a:buNone/>
            </a:pPr>
            <a:r>
              <a:rPr lang="en-US" sz="1800" dirty="0" smtClean="0">
                <a:solidFill>
                  <a:srgbClr val="FF0000"/>
                </a:solidFill>
              </a:rPr>
              <a:t>     } </a:t>
            </a:r>
            <a:r>
              <a:rPr lang="en-US" sz="1800" dirty="0">
                <a:solidFill>
                  <a:srgbClr val="FF0000"/>
                </a:solidFill>
              </a:rPr>
              <a:t>else {  </a:t>
            </a:r>
          </a:p>
          <a:p>
            <a:pPr marL="0" indent="0">
              <a:buNone/>
            </a:pPr>
            <a:r>
              <a:rPr lang="en-US" sz="1800" dirty="0" smtClean="0">
                <a:solidFill>
                  <a:srgbClr val="FF0000"/>
                </a:solidFill>
              </a:rPr>
              <a:t>              This </a:t>
            </a:r>
            <a:r>
              <a:rPr lang="en-US" sz="1800" dirty="0">
                <a:solidFill>
                  <a:srgbClr val="FF0000"/>
                </a:solidFill>
              </a:rPr>
              <a:t>block of code executes if </a:t>
            </a:r>
            <a:r>
              <a:rPr lang="en-US" sz="1800" dirty="0" smtClean="0">
                <a:solidFill>
                  <a:srgbClr val="FF0000"/>
                </a:solidFill>
              </a:rPr>
              <a:t>returns </a:t>
            </a:r>
            <a:r>
              <a:rPr lang="en-US" sz="1800" dirty="0">
                <a:solidFill>
                  <a:srgbClr val="FF0000"/>
                </a:solidFill>
              </a:rPr>
              <a:t>FALSE.</a:t>
            </a:r>
          </a:p>
          <a:p>
            <a:pPr marL="0" indent="0">
              <a:buNone/>
            </a:pPr>
            <a:r>
              <a:rPr lang="en-US" sz="1800" dirty="0" smtClean="0">
                <a:solidFill>
                  <a:srgbClr val="FF0000"/>
                </a:solidFill>
              </a:rPr>
              <a:t>     }</a:t>
            </a:r>
          </a:p>
          <a:p>
            <a:pPr marL="0" indent="0">
              <a:buNone/>
            </a:pPr>
            <a:r>
              <a:rPr lang="en-US" sz="2400" dirty="0" err="1" smtClean="0"/>
              <a:t>Eg</a:t>
            </a:r>
            <a:r>
              <a:rPr lang="en-US" sz="2400" dirty="0"/>
              <a:t>: </a:t>
            </a:r>
            <a:r>
              <a:rPr lang="en-US" sz="2400" dirty="0" smtClean="0"/>
              <a:t>       </a:t>
            </a:r>
            <a:r>
              <a:rPr lang="en-US" sz="1800" dirty="0" smtClean="0"/>
              <a:t>x </a:t>
            </a:r>
            <a:r>
              <a:rPr lang="en-US" sz="1800" dirty="0"/>
              <a:t>&lt;- c("</a:t>
            </a:r>
            <a:r>
              <a:rPr lang="en-US" sz="1800" dirty="0" err="1"/>
              <a:t>Intellipaat</a:t>
            </a:r>
            <a:r>
              <a:rPr lang="en-US" sz="1800" dirty="0" smtClean="0"/>
              <a:t>", "</a:t>
            </a:r>
            <a:r>
              <a:rPr lang="en-US" sz="1800" dirty="0"/>
              <a:t>R</a:t>
            </a:r>
            <a:r>
              <a:rPr lang="en-US" sz="1800" dirty="0" smtClean="0"/>
              <a:t>", "</a:t>
            </a:r>
            <a:r>
              <a:rPr lang="en-US" sz="1800" dirty="0"/>
              <a:t>Tutorial")</a:t>
            </a:r>
          </a:p>
          <a:p>
            <a:pPr marL="0" indent="0">
              <a:buNone/>
            </a:pPr>
            <a:r>
              <a:rPr lang="en-US" sz="1800" dirty="0" smtClean="0"/>
              <a:t>                  if</a:t>
            </a:r>
            <a:r>
              <a:rPr lang="en-US" sz="1800" dirty="0"/>
              <a:t>("</a:t>
            </a:r>
            <a:r>
              <a:rPr lang="en-US" sz="1800" dirty="0" err="1"/>
              <a:t>Intellipaat</a:t>
            </a:r>
            <a:r>
              <a:rPr lang="en-US" sz="1800" dirty="0"/>
              <a:t>" %in% x) {  </a:t>
            </a:r>
          </a:p>
          <a:p>
            <a:pPr marL="0" indent="0">
              <a:buNone/>
            </a:pPr>
            <a:r>
              <a:rPr lang="en-US" sz="1800" dirty="0" smtClean="0"/>
              <a:t>                        print</a:t>
            </a:r>
            <a:r>
              <a:rPr lang="en-US" sz="1800" dirty="0"/>
              <a:t>("</a:t>
            </a:r>
            <a:r>
              <a:rPr lang="en-US" sz="1800" dirty="0" err="1"/>
              <a:t>Intellipaat</a:t>
            </a:r>
            <a:r>
              <a:rPr lang="en-US" sz="1800" dirty="0"/>
              <a:t>")</a:t>
            </a:r>
          </a:p>
          <a:p>
            <a:pPr marL="0" indent="0">
              <a:buNone/>
            </a:pPr>
            <a:r>
              <a:rPr lang="en-US" sz="1800" dirty="0" smtClean="0"/>
              <a:t>                  } </a:t>
            </a:r>
            <a:r>
              <a:rPr lang="en-US" sz="1800" dirty="0"/>
              <a:t>else {  </a:t>
            </a:r>
          </a:p>
          <a:p>
            <a:pPr marL="0" indent="0">
              <a:buNone/>
            </a:pPr>
            <a:r>
              <a:rPr lang="en-US" sz="1800" dirty="0" smtClean="0"/>
              <a:t>                          print</a:t>
            </a:r>
            <a:r>
              <a:rPr lang="en-US" sz="1800" dirty="0"/>
              <a:t>("Not found")</a:t>
            </a:r>
          </a:p>
          <a:p>
            <a:pPr marL="0" indent="0">
              <a:buNone/>
            </a:pPr>
            <a:r>
              <a:rPr lang="en-US" sz="1800" dirty="0" smtClean="0"/>
              <a:t>                  }</a:t>
            </a:r>
            <a:endParaRPr lang="en-US" sz="1800" dirty="0"/>
          </a:p>
        </p:txBody>
      </p:sp>
    </p:spTree>
    <p:extLst>
      <p:ext uri="{BB962C8B-B14F-4D97-AF65-F5344CB8AC3E}">
        <p14:creationId xmlns:p14="http://schemas.microsoft.com/office/powerpoint/2010/main" val="106534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26" y="-1"/>
            <a:ext cx="8229600" cy="7246961"/>
          </a:xfrm>
        </p:spPr>
        <p:txBody>
          <a:bodyPr/>
          <a:lstStyle/>
          <a:p>
            <a:pPr marL="0" indent="0">
              <a:buNone/>
            </a:pPr>
            <a:r>
              <a:rPr lang="en-US" sz="2800" dirty="0" smtClean="0">
                <a:solidFill>
                  <a:srgbClr val="FF0000"/>
                </a:solidFill>
              </a:rPr>
              <a:t>If-else-if</a:t>
            </a:r>
          </a:p>
          <a:p>
            <a:pPr marL="0" indent="0">
              <a:buNone/>
            </a:pPr>
            <a:r>
              <a:rPr lang="en-US" dirty="0" smtClean="0"/>
              <a:t>-</a:t>
            </a:r>
            <a:r>
              <a:rPr lang="en-US" sz="2400" dirty="0"/>
              <a:t>Multiple Else-If statements can be included after an If statement. Once an If statement or an Else if statement evaluates to TRUE, none of the remaining Else if or Else statement will be evaluated.</a:t>
            </a:r>
            <a:r>
              <a:rPr lang="en-US" sz="2400" dirty="0"/>
              <a:t/>
            </a:r>
            <a:br>
              <a:rPr lang="en-US" sz="2400" dirty="0"/>
            </a:br>
            <a:r>
              <a:rPr lang="en-US" sz="2400" dirty="0" smtClean="0"/>
              <a:t>-The </a:t>
            </a:r>
            <a:r>
              <a:rPr lang="en-US" sz="2400" dirty="0"/>
              <a:t>basic syntax of it is given below</a:t>
            </a:r>
            <a:r>
              <a:rPr lang="en-US" sz="2400" dirty="0" smtClean="0"/>
              <a:t>:</a:t>
            </a:r>
          </a:p>
          <a:p>
            <a:pPr marL="0" indent="0">
              <a:buNone/>
            </a:pPr>
            <a:r>
              <a:rPr lang="en-US" sz="1600" dirty="0" smtClean="0">
                <a:solidFill>
                  <a:srgbClr val="FF0000"/>
                </a:solidFill>
              </a:rPr>
              <a:t>      if(Boolean_expression1) {   </a:t>
            </a:r>
          </a:p>
          <a:p>
            <a:pPr marL="0" indent="0">
              <a:buNone/>
            </a:pPr>
            <a:r>
              <a:rPr lang="en-US" sz="1600" dirty="0" smtClean="0">
                <a:solidFill>
                  <a:srgbClr val="FF0000"/>
                </a:solidFill>
              </a:rPr>
              <a:t>         This block of code executes if the Boolean expression 1 returns TRUE</a:t>
            </a:r>
          </a:p>
          <a:p>
            <a:pPr marL="0" indent="0">
              <a:buNone/>
            </a:pPr>
            <a:r>
              <a:rPr lang="en-US" sz="1600" dirty="0" smtClean="0">
                <a:solidFill>
                  <a:srgbClr val="FF0000"/>
                </a:solidFill>
              </a:rPr>
              <a:t>       } else if(Boolean_expression2) {   </a:t>
            </a:r>
          </a:p>
          <a:p>
            <a:pPr marL="0" indent="0">
              <a:buNone/>
            </a:pPr>
            <a:r>
              <a:rPr lang="en-US" sz="1600" dirty="0" smtClean="0">
                <a:solidFill>
                  <a:srgbClr val="FF0000"/>
                </a:solidFill>
              </a:rPr>
              <a:t>         This block of code executes if the Boolean expression 2 returns TRUE</a:t>
            </a:r>
          </a:p>
          <a:p>
            <a:pPr marL="0" indent="0">
              <a:buNone/>
            </a:pPr>
            <a:r>
              <a:rPr lang="en-US" sz="1600" dirty="0" smtClean="0">
                <a:solidFill>
                  <a:srgbClr val="FF0000"/>
                </a:solidFill>
              </a:rPr>
              <a:t>      } else if(Boolean_expression3) {   </a:t>
            </a:r>
          </a:p>
          <a:p>
            <a:pPr marL="0" indent="0">
              <a:buNone/>
            </a:pPr>
            <a:r>
              <a:rPr lang="en-US" sz="1600" dirty="0" smtClean="0">
                <a:solidFill>
                  <a:srgbClr val="FF0000"/>
                </a:solidFill>
              </a:rPr>
              <a:t>        This block of code executes if the Boolean expression returns TRUE </a:t>
            </a:r>
          </a:p>
          <a:p>
            <a:pPr marL="0" indent="0">
              <a:buNone/>
            </a:pPr>
            <a:r>
              <a:rPr lang="en-US" sz="1600" dirty="0" smtClean="0">
                <a:solidFill>
                  <a:srgbClr val="FF0000"/>
                </a:solidFill>
              </a:rPr>
              <a:t>        } else {   </a:t>
            </a:r>
          </a:p>
          <a:p>
            <a:pPr marL="0" indent="0">
              <a:buNone/>
            </a:pPr>
            <a:r>
              <a:rPr lang="en-US" sz="1600" dirty="0" smtClean="0">
                <a:solidFill>
                  <a:srgbClr val="FF0000"/>
                </a:solidFill>
              </a:rPr>
              <a:t>            This block of code executes if none of the Boolean expression returns TRUE</a:t>
            </a:r>
          </a:p>
          <a:p>
            <a:pPr marL="0" indent="0">
              <a:buNone/>
            </a:pPr>
            <a:r>
              <a:rPr lang="en-US" sz="1600" dirty="0" smtClean="0">
                <a:solidFill>
                  <a:srgbClr val="FF0000"/>
                </a:solidFill>
              </a:rPr>
              <a:t>                  }</a:t>
            </a:r>
          </a:p>
          <a:p>
            <a:pPr marL="0" indent="0">
              <a:buNone/>
            </a:pPr>
            <a:r>
              <a:rPr lang="en-US" sz="1600" dirty="0" err="1" smtClean="0"/>
              <a:t>Eg</a:t>
            </a:r>
            <a:r>
              <a:rPr lang="en-US" sz="1600" dirty="0"/>
              <a:t>:  </a:t>
            </a:r>
            <a:r>
              <a:rPr lang="en-US" sz="1600" dirty="0" smtClean="0"/>
              <a:t>                  x </a:t>
            </a:r>
            <a:r>
              <a:rPr lang="en-US" sz="1600" dirty="0"/>
              <a:t>&lt;- c("</a:t>
            </a:r>
            <a:r>
              <a:rPr lang="en-US" sz="1600" dirty="0" err="1"/>
              <a:t>Intellipaat</a:t>
            </a:r>
            <a:r>
              <a:rPr lang="en-US" sz="1600" dirty="0"/>
              <a:t>","</a:t>
            </a:r>
            <a:r>
              <a:rPr lang="en-US" sz="1600" dirty="0" err="1"/>
              <a:t>R","Tutorial</a:t>
            </a:r>
            <a:r>
              <a:rPr lang="en-US" sz="1600" dirty="0"/>
              <a:t>") </a:t>
            </a:r>
          </a:p>
          <a:p>
            <a:pPr marL="0" indent="0">
              <a:buNone/>
            </a:pPr>
            <a:r>
              <a:rPr lang="en-US" sz="1600" dirty="0" smtClean="0"/>
              <a:t>                         if</a:t>
            </a:r>
            <a:r>
              <a:rPr lang="en-US" sz="1600" dirty="0"/>
              <a:t>("</a:t>
            </a:r>
            <a:r>
              <a:rPr lang="en-US" sz="1600" dirty="0" err="1"/>
              <a:t>Intellipaat</a:t>
            </a:r>
            <a:r>
              <a:rPr lang="en-US" sz="1600" dirty="0"/>
              <a:t>" %in% x) {  </a:t>
            </a:r>
          </a:p>
          <a:p>
            <a:pPr marL="0" indent="0">
              <a:buNone/>
            </a:pPr>
            <a:r>
              <a:rPr lang="en-US" sz="1600" dirty="0" smtClean="0"/>
              <a:t>                         print</a:t>
            </a:r>
            <a:r>
              <a:rPr lang="en-US" sz="1600" dirty="0"/>
              <a:t>("</a:t>
            </a:r>
            <a:r>
              <a:rPr lang="en-US" sz="1600" dirty="0" err="1"/>
              <a:t>Intellipaat</a:t>
            </a:r>
            <a:r>
              <a:rPr lang="en-US" sz="1600" dirty="0"/>
              <a:t>")</a:t>
            </a:r>
          </a:p>
          <a:p>
            <a:pPr marL="0" indent="0">
              <a:buNone/>
            </a:pPr>
            <a:r>
              <a:rPr lang="en-US" sz="1600" dirty="0" smtClean="0"/>
              <a:t>                         } </a:t>
            </a:r>
            <a:r>
              <a:rPr lang="en-US" sz="1600" dirty="0"/>
              <a:t>else if ("Tutorial" %in% x)  </a:t>
            </a:r>
          </a:p>
          <a:p>
            <a:pPr marL="0" indent="0">
              <a:buNone/>
            </a:pPr>
            <a:r>
              <a:rPr lang="en-US" sz="1600" dirty="0" smtClean="0"/>
              <a:t>                         print</a:t>
            </a:r>
            <a:r>
              <a:rPr lang="en-US" sz="1600" dirty="0"/>
              <a:t>("Tutorial")</a:t>
            </a:r>
          </a:p>
          <a:p>
            <a:pPr marL="0" indent="0">
              <a:buNone/>
            </a:pPr>
            <a:r>
              <a:rPr lang="en-US" sz="1600" dirty="0" smtClean="0"/>
              <a:t>                         } </a:t>
            </a:r>
            <a:r>
              <a:rPr lang="en-US" sz="1600" dirty="0"/>
              <a:t>else {  </a:t>
            </a:r>
          </a:p>
          <a:p>
            <a:pPr marL="0" indent="0">
              <a:buNone/>
            </a:pPr>
            <a:r>
              <a:rPr lang="en-US" sz="1600" dirty="0" smtClean="0"/>
              <a:t>                          print</a:t>
            </a:r>
            <a:r>
              <a:rPr lang="en-US" sz="1600" dirty="0"/>
              <a:t>("Not found")}</a:t>
            </a:r>
          </a:p>
        </p:txBody>
      </p:sp>
    </p:spTree>
    <p:extLst>
      <p:ext uri="{BB962C8B-B14F-4D97-AF65-F5344CB8AC3E}">
        <p14:creationId xmlns:p14="http://schemas.microsoft.com/office/powerpoint/2010/main" val="82520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47" y="-1"/>
            <a:ext cx="8229600" cy="6455391"/>
          </a:xfrm>
        </p:spPr>
        <p:txBody>
          <a:bodyPr/>
          <a:lstStyle/>
          <a:p>
            <a:pPr marL="0" indent="0">
              <a:buNone/>
            </a:pPr>
            <a:r>
              <a:rPr lang="en-US" sz="2800" b="1" dirty="0" smtClean="0">
                <a:solidFill>
                  <a:srgbClr val="FF0000"/>
                </a:solidFill>
              </a:rPr>
              <a:t>Switch</a:t>
            </a:r>
          </a:p>
          <a:p>
            <a:pPr>
              <a:buFontTx/>
              <a:buChar char="-"/>
            </a:pPr>
            <a:r>
              <a:rPr lang="en-US" sz="2400" dirty="0" smtClean="0"/>
              <a:t>Switch </a:t>
            </a:r>
            <a:r>
              <a:rPr lang="en-US" sz="2400" dirty="0"/>
              <a:t>statement is one of the control statements in R programming which is used to equate a variable against a set of values. </a:t>
            </a:r>
            <a:endParaRPr lang="en-US" sz="2400" dirty="0" smtClean="0"/>
          </a:p>
          <a:p>
            <a:pPr>
              <a:buFontTx/>
              <a:buChar char="-"/>
            </a:pPr>
            <a:r>
              <a:rPr lang="en-US" sz="2400" dirty="0" smtClean="0"/>
              <a:t>Each </a:t>
            </a:r>
            <a:r>
              <a:rPr lang="en-US" sz="2400" dirty="0"/>
              <a:t>value is called a case</a:t>
            </a:r>
            <a:r>
              <a:rPr lang="en-US" sz="2400" dirty="0" smtClean="0"/>
              <a:t>.</a:t>
            </a:r>
          </a:p>
          <a:p>
            <a:pPr marL="0" indent="0">
              <a:buNone/>
            </a:pPr>
            <a:r>
              <a:rPr lang="en-US" sz="2400" dirty="0"/>
              <a:t>Basic syntax for a switch statement is as follows</a:t>
            </a:r>
            <a:r>
              <a:rPr lang="en-US" sz="2400" dirty="0" smtClean="0"/>
              <a:t>:</a:t>
            </a:r>
          </a:p>
          <a:p>
            <a:pPr marL="0" indent="0">
              <a:buNone/>
            </a:pPr>
            <a:r>
              <a:rPr lang="en-US" sz="2400" dirty="0" smtClean="0"/>
              <a:t>              </a:t>
            </a:r>
            <a:r>
              <a:rPr lang="en-US" sz="2400" dirty="0" smtClean="0">
                <a:solidFill>
                  <a:srgbClr val="FF0000"/>
                </a:solidFill>
              </a:rPr>
              <a:t>switch(expression, </a:t>
            </a:r>
            <a:r>
              <a:rPr lang="en-US" sz="2400" dirty="0">
                <a:solidFill>
                  <a:srgbClr val="FF0000"/>
                </a:solidFill>
              </a:rPr>
              <a:t>case1, case2, case3</a:t>
            </a:r>
            <a:r>
              <a:rPr lang="en-US" sz="2400" dirty="0" smtClean="0">
                <a:solidFill>
                  <a:srgbClr val="FF0000"/>
                </a:solidFill>
              </a:rPr>
              <a:t>....)</a:t>
            </a:r>
          </a:p>
          <a:p>
            <a:pPr marL="0" indent="0">
              <a:buNone/>
            </a:pPr>
            <a:endParaRPr lang="en-US" sz="2400" dirty="0" smtClean="0">
              <a:solidFill>
                <a:srgbClr val="FF0000"/>
              </a:solidFill>
            </a:endParaRPr>
          </a:p>
          <a:p>
            <a:pPr marL="0" indent="0">
              <a:buNone/>
            </a:pPr>
            <a:r>
              <a:rPr lang="en-US" sz="2400" dirty="0" err="1" smtClean="0"/>
              <a:t>Eg</a:t>
            </a:r>
            <a:r>
              <a:rPr lang="en-US" sz="2400" dirty="0" smtClean="0"/>
              <a:t>:</a:t>
            </a:r>
            <a:r>
              <a:rPr lang="en-US" sz="2400" dirty="0">
                <a:solidFill>
                  <a:srgbClr val="FF0000"/>
                </a:solidFill>
              </a:rPr>
              <a:t>       </a:t>
            </a:r>
            <a:r>
              <a:rPr lang="en-US" sz="2400" dirty="0"/>
              <a:t>x &lt;- switch(  </a:t>
            </a:r>
            <a:r>
              <a:rPr lang="en-US" sz="2400" dirty="0" smtClean="0"/>
              <a:t>3</a:t>
            </a:r>
            <a:r>
              <a:rPr lang="en-US" sz="2400" dirty="0"/>
              <a:t>,  </a:t>
            </a:r>
            <a:r>
              <a:rPr lang="en-US" sz="2400" dirty="0" smtClean="0"/>
              <a:t>"</a:t>
            </a:r>
            <a:r>
              <a:rPr lang="en-US" sz="2400" dirty="0" err="1"/>
              <a:t>Intellipaat</a:t>
            </a:r>
            <a:r>
              <a:rPr lang="en-US" sz="2400" dirty="0"/>
              <a:t>",  </a:t>
            </a:r>
            <a:r>
              <a:rPr lang="en-US" sz="2400" dirty="0" smtClean="0"/>
              <a:t>"</a:t>
            </a:r>
            <a:r>
              <a:rPr lang="en-US" sz="2400" dirty="0"/>
              <a:t>R",  </a:t>
            </a:r>
            <a:r>
              <a:rPr lang="en-US" sz="2400" dirty="0" smtClean="0"/>
              <a:t>"</a:t>
            </a:r>
            <a:r>
              <a:rPr lang="en-US" sz="2400" dirty="0"/>
              <a:t>Tutorial</a:t>
            </a:r>
            <a:r>
              <a:rPr lang="en-US" sz="2400" dirty="0" smtClean="0"/>
              <a:t>", "</a:t>
            </a:r>
            <a:r>
              <a:rPr lang="en-US" sz="2400" dirty="0"/>
              <a:t>Beginners</a:t>
            </a:r>
            <a:r>
              <a:rPr lang="en-US" sz="2400" dirty="0" smtClean="0"/>
              <a:t>")</a:t>
            </a:r>
            <a:endParaRPr lang="en-US" sz="2400" dirty="0"/>
          </a:p>
          <a:p>
            <a:pPr marL="0" indent="0">
              <a:buNone/>
            </a:pPr>
            <a:r>
              <a:rPr lang="en-US" sz="2400" dirty="0" smtClean="0"/>
              <a:t>           print(x</a:t>
            </a:r>
            <a:r>
              <a:rPr lang="en-US" sz="2400" dirty="0"/>
              <a:t>)</a:t>
            </a:r>
          </a:p>
        </p:txBody>
      </p:sp>
    </p:spTree>
    <p:extLst>
      <p:ext uri="{BB962C8B-B14F-4D97-AF65-F5344CB8AC3E}">
        <p14:creationId xmlns:p14="http://schemas.microsoft.com/office/powerpoint/2010/main" val="199973882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100</TotalTime>
  <Pages>11</Pages>
  <Words>824</Words>
  <Application>Microsoft Office PowerPoint</Application>
  <PresentationFormat>On-screen Show (4:3)</PresentationFormat>
  <Paragraphs>148</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UCTI-Template-foundation-level</vt:lpstr>
      <vt:lpstr>Control Statements and Loops</vt:lpstr>
      <vt:lpstr>Topic &amp; Structure of the lesson</vt:lpstr>
      <vt:lpstr>Learning outcomes</vt:lpstr>
      <vt:lpstr>Key terms you must be able to use</vt:lpstr>
      <vt:lpstr>Control Statements</vt:lpstr>
      <vt:lpstr>Control statement</vt:lpstr>
      <vt:lpstr>PowerPoint Presentation</vt:lpstr>
      <vt:lpstr>PowerPoint Presentation</vt:lpstr>
      <vt:lpstr>PowerPoint Presentation</vt:lpstr>
      <vt:lpstr>Loops</vt:lpstr>
      <vt:lpstr>PowerPoint Presentation</vt:lpstr>
      <vt:lpstr>PowerPoint Presentation</vt:lpstr>
      <vt:lpstr>PowerPoint Presentation</vt:lpstr>
      <vt:lpstr>Quick Review Questions</vt:lpstr>
      <vt:lpstr>PowerPoint Presentation</vt:lpstr>
      <vt:lpstr>PowerPoint Presentation</vt:lpstr>
      <vt:lpstr>Next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Minnu Helen Joseph</cp:lastModifiedBy>
  <cp:revision>26</cp:revision>
  <cp:lastPrinted>1995-11-02T09:23:42Z</cp:lastPrinted>
  <dcterms:created xsi:type="dcterms:W3CDTF">2017-10-11T09:20:11Z</dcterms:created>
  <dcterms:modified xsi:type="dcterms:W3CDTF">2019-10-24T16:37:02Z</dcterms:modified>
</cp:coreProperties>
</file>