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14"/>
  </p:notesMasterIdLst>
  <p:handoutMasterIdLst>
    <p:handoutMasterId r:id="rId15"/>
  </p:handoutMasterIdLst>
  <p:sldIdLst>
    <p:sldId id="275" r:id="rId2"/>
    <p:sldId id="276" r:id="rId3"/>
    <p:sldId id="277" r:id="rId4"/>
    <p:sldId id="327" r:id="rId5"/>
    <p:sldId id="330" r:id="rId6"/>
    <p:sldId id="331" r:id="rId7"/>
    <p:sldId id="332" r:id="rId8"/>
    <p:sldId id="333" r:id="rId9"/>
    <p:sldId id="325" r:id="rId10"/>
    <p:sldId id="328" r:id="rId11"/>
    <p:sldId id="326" r:id="rId12"/>
    <p:sldId id="329" r:id="rId13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702" autoAdjust="0"/>
  </p:normalViewPr>
  <p:slideViewPr>
    <p:cSldViewPr snapToGrid="0">
      <p:cViewPr varScale="1">
        <p:scale>
          <a:sx n="86" d="100"/>
          <a:sy n="86" d="100"/>
        </p:scale>
        <p:origin x="8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CD84FD0-C685-4F9B-903D-3052DD2E7E12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558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Master notes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D44BD90F-00B2-42D2-8617-3A7324E45697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8310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C1E3CA1-2B47-4652-848C-0F993629CC5A}" type="slidenum">
              <a:rPr lang="en-US"/>
              <a:pPr eaLnBrk="1" hangingPunct="1"/>
              <a:t>10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09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233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53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18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133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32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902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441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10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68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24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797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CT038-3-2</a:t>
            </a:r>
            <a:r>
              <a:rPr lang="en-GB" sz="800" baseline="0" dirty="0" smtClean="0">
                <a:latin typeface="Calibri" pitchFamily="34" charset="0"/>
                <a:cs typeface="Calibri" pitchFamily="34" charset="0"/>
              </a:rPr>
              <a:t> Object Oriented Development with Java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7031037" y="664210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Slide </a:t>
            </a:r>
            <a:fld id="{7344F136-2D66-4EF0-B4DD-5EED8F3A6545}" type="slidenum">
              <a:rPr lang="en-GB" sz="800" smtClean="0">
                <a:latin typeface="Calibri" pitchFamily="34" charset="0"/>
                <a:cs typeface="Calibri" pitchFamily="34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GB" sz="800" dirty="0" smtClean="0">
                <a:latin typeface="Calibri" pitchFamily="34" charset="0"/>
                <a:cs typeface="Calibri" pitchFamily="34" charset="0"/>
              </a:rPr>
              <a:t> of 55</a:t>
            </a: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340100" y="6630194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File</a:t>
            </a:r>
            <a:r>
              <a:rPr lang="en-GB" sz="800" baseline="0" dirty="0" smtClean="0">
                <a:latin typeface="Calibri" pitchFamily="34" charset="0"/>
                <a:cs typeface="Calibri" pitchFamily="34" charset="0"/>
              </a:rPr>
              <a:t> I/O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auto">
          <a:xfrm>
            <a:off x="138907" y="6621463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CT127-3-2</a:t>
            </a:r>
            <a:r>
              <a:rPr lang="en-GB" sz="800" baseline="0" dirty="0" smtClean="0">
                <a:latin typeface="Calibri" pitchFamily="34" charset="0"/>
                <a:cs typeface="Calibri" pitchFamily="34" charset="0"/>
              </a:rPr>
              <a:t> Programming for Data Analysis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3251200" y="6633369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Functions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7207250" y="6621463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Slide </a:t>
            </a:r>
            <a:fld id="{7344F136-2D66-4EF0-B4DD-5EED8F3A6545}" type="slidenum">
              <a:rPr lang="en-GB" sz="800" smtClean="0">
                <a:latin typeface="Calibri" pitchFamily="34" charset="0"/>
                <a:cs typeface="Calibri" pitchFamily="34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GB" sz="800" dirty="0" smtClean="0">
                <a:latin typeface="Calibri" pitchFamily="34" charset="0"/>
                <a:cs typeface="Calibri" pitchFamily="34" charset="0"/>
              </a:rPr>
              <a:t> of </a:t>
            </a:r>
            <a:r>
              <a:rPr lang="en-GB" sz="800" dirty="0" smtClean="0">
                <a:latin typeface="Calibri" pitchFamily="34" charset="0"/>
                <a:cs typeface="Calibri" pitchFamily="34" charset="0"/>
              </a:rPr>
              <a:t>12</a:t>
            </a:r>
            <a:endParaRPr lang="en-GB" sz="80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84375" y="3626064"/>
            <a:ext cx="6781800" cy="781050"/>
          </a:xfrm>
        </p:spPr>
        <p:txBody>
          <a:bodyPr/>
          <a:lstStyle/>
          <a:p>
            <a:pPr eaLnBrk="1" hangingPunct="1"/>
            <a:r>
              <a:rPr lang="en-US" sz="2400" dirty="0" smtClean="0">
                <a:solidFill>
                  <a:schemeClr val="accent4"/>
                </a:solidFill>
              </a:rPr>
              <a:t>Functions</a:t>
            </a:r>
            <a:endParaRPr lang="en-US" sz="2400" dirty="0" smtClean="0">
              <a:solidFill>
                <a:schemeClr val="accent4"/>
              </a:solidFill>
            </a:endParaRPr>
          </a:p>
        </p:txBody>
      </p:sp>
      <p:sp>
        <p:nvSpPr>
          <p:cNvPr id="4101" name="Text Box 42"/>
          <p:cNvSpPr txBox="1">
            <a:spLocks noChangeArrowheads="1"/>
          </p:cNvSpPr>
          <p:nvPr/>
        </p:nvSpPr>
        <p:spPr bwMode="auto">
          <a:xfrm>
            <a:off x="446088" y="1817306"/>
            <a:ext cx="832008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US" sz="3200" dirty="0"/>
              <a:t>Programming for Data Analysis</a:t>
            </a:r>
            <a:br>
              <a:rPr lang="en-US" sz="3200" dirty="0"/>
            </a:br>
            <a:r>
              <a:rPr lang="en-US" dirty="0"/>
              <a:t>(CT127-3-2-PFDA and Version VC1)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24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9"/>
          <p:cNvSpPr txBox="1">
            <a:spLocks noChangeArrowheads="1"/>
          </p:cNvSpPr>
          <p:nvPr/>
        </p:nvSpPr>
        <p:spPr bwMode="auto">
          <a:xfrm>
            <a:off x="1719263" y="411163"/>
            <a:ext cx="6813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>
                <a:solidFill>
                  <a:srgbClr val="003366"/>
                </a:solidFill>
              </a:rPr>
              <a:t>Summary of Main Teaching Points</a:t>
            </a:r>
            <a:endParaRPr lang="en-US" sz="3200">
              <a:solidFill>
                <a:srgbClr val="003366"/>
              </a:solidFill>
            </a:endParaRPr>
          </a:p>
        </p:txBody>
      </p:sp>
      <p:sp>
        <p:nvSpPr>
          <p:cNvPr id="35843" name="Rectangle 12"/>
          <p:cNvSpPr>
            <a:spLocks noChangeArrowheads="1"/>
          </p:cNvSpPr>
          <p:nvPr/>
        </p:nvSpPr>
        <p:spPr bwMode="auto">
          <a:xfrm>
            <a:off x="1259136" y="1564625"/>
            <a:ext cx="70866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800" dirty="0"/>
              <a:t> </a:t>
            </a:r>
            <a:r>
              <a:rPr lang="en-US" sz="2400" dirty="0" smtClean="0"/>
              <a:t>Functions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Create function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Passing arguments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Return value</a:t>
            </a:r>
            <a:endParaRPr lang="en-US" sz="2400" dirty="0"/>
          </a:p>
          <a:p>
            <a:pPr marL="457200" lvl="1" indent="0"/>
            <a:r>
              <a:rPr lang="en-US" altLang="en-US" sz="2800" dirty="0"/>
              <a:t/>
            </a:r>
            <a:br>
              <a:rPr lang="en-US" altLang="en-US" sz="2800" dirty="0"/>
            </a:br>
            <a:endParaRPr lang="en-US" altLang="en-US" sz="28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383033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411" y="1637270"/>
            <a:ext cx="8345488" cy="4525963"/>
          </a:xfrm>
        </p:spPr>
        <p:txBody>
          <a:bodyPr/>
          <a:lstStyle/>
          <a:p>
            <a:pPr marL="0" indent="0" algn="ctr">
              <a:buNone/>
            </a:pPr>
            <a:endParaRPr lang="en-MY" sz="6000" dirty="0" smtClean="0"/>
          </a:p>
          <a:p>
            <a:pPr marL="0" indent="0" algn="ctr">
              <a:buNone/>
            </a:pPr>
            <a:r>
              <a:rPr lang="en-MY" sz="6000" dirty="0" smtClean="0"/>
              <a:t>Q &amp; A</a:t>
            </a:r>
            <a:endParaRPr lang="en-MY" sz="6000" dirty="0"/>
          </a:p>
        </p:txBody>
      </p:sp>
    </p:spTree>
    <p:extLst>
      <p:ext uri="{BB962C8B-B14F-4D97-AF65-F5344CB8AC3E}">
        <p14:creationId xmlns:p14="http://schemas.microsoft.com/office/powerpoint/2010/main" val="257871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Exploration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 -Reading data into R 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 - Read from Excel sheet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 - Read from Table</a:t>
            </a:r>
            <a:endParaRPr lang="en-US" sz="2800" dirty="0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2465407" y="522972"/>
            <a:ext cx="30828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u="sng" dirty="0" smtClean="0">
                <a:solidFill>
                  <a:srgbClr val="003366"/>
                </a:solidFill>
              </a:rPr>
              <a:t>Next Session</a:t>
            </a:r>
            <a:endParaRPr lang="en-US" altLang="en-US" u="sng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10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Topic &amp; Structure of the lesson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457200" y="14478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GB" altLang="en-US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6096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GB" altLang="en-US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609600" y="1433593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lvl="1" indent="0">
              <a:buNone/>
            </a:pPr>
            <a:endParaRPr lang="en-GB" altLang="en-US" sz="3200" dirty="0"/>
          </a:p>
        </p:txBody>
      </p:sp>
      <p:sp>
        <p:nvSpPr>
          <p:cNvPr id="2" name="Rectangle 1"/>
          <p:cNvSpPr/>
          <p:nvPr/>
        </p:nvSpPr>
        <p:spPr>
          <a:xfrm>
            <a:off x="457200" y="1697038"/>
            <a:ext cx="757092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 smtClean="0"/>
              <a:t>-Writing functions</a:t>
            </a:r>
          </a:p>
          <a:p>
            <a:pPr marL="800100" lvl="1" indent="-342900">
              <a:buFontTx/>
              <a:buChar char="-"/>
            </a:pPr>
            <a:r>
              <a:rPr lang="en-US" sz="2400" dirty="0" smtClean="0"/>
              <a:t>How to call a function</a:t>
            </a:r>
          </a:p>
          <a:p>
            <a:pPr marL="800100" lvl="1" indent="-342900">
              <a:buFontTx/>
              <a:buChar char="-"/>
            </a:pPr>
            <a:r>
              <a:rPr lang="en-US" sz="2400" dirty="0" smtClean="0"/>
              <a:t>Named Arguments</a:t>
            </a:r>
          </a:p>
          <a:p>
            <a:pPr marL="800100" lvl="1" indent="-342900">
              <a:buFontTx/>
              <a:buChar char="-"/>
            </a:pPr>
            <a:r>
              <a:rPr lang="en-US" sz="2400" dirty="0" smtClean="0"/>
              <a:t>Default values for Arguments</a:t>
            </a:r>
          </a:p>
          <a:p>
            <a:pPr marL="800100" lvl="1" indent="-342900">
              <a:buFontTx/>
              <a:buChar char="-"/>
            </a:pPr>
            <a:r>
              <a:rPr lang="en-US" sz="2400" dirty="0" smtClean="0"/>
              <a:t>Return value from Functions</a:t>
            </a: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260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/>
              <a:t>Learning outcomes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>
              <a:buFontTx/>
              <a:buNone/>
            </a:pPr>
            <a:endParaRPr lang="en-GB" altLang="en-US" dirty="0"/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609600" y="1878557"/>
            <a:ext cx="8077200" cy="301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2800" dirty="0"/>
              <a:t>At the end of this topic, you should be able to: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sz="2800" dirty="0" smtClean="0">
                <a:solidFill>
                  <a:srgbClr val="CC0000"/>
                </a:solidFill>
              </a:rPr>
              <a:t>Understand </a:t>
            </a:r>
            <a:r>
              <a:rPr lang="en-US" sz="2800" dirty="0" smtClean="0">
                <a:solidFill>
                  <a:srgbClr val="CC0000"/>
                </a:solidFill>
              </a:rPr>
              <a:t>how to write a function and calling them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sz="2800" dirty="0" smtClean="0">
                <a:solidFill>
                  <a:srgbClr val="CC0000"/>
                </a:solidFill>
              </a:rPr>
              <a:t>How to pass arguments and return values in function</a:t>
            </a:r>
            <a:endParaRPr lang="en-US" sz="2800" dirty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75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/>
              <a:t>Key terms you must be able to use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5775" y="1273957"/>
            <a:ext cx="8229600" cy="5181433"/>
          </a:xfrm>
        </p:spPr>
        <p:txBody>
          <a:bodyPr/>
          <a:lstStyle/>
          <a:p>
            <a:pPr marL="1371600" lvl="3" indent="0">
              <a:buNone/>
            </a:pPr>
            <a:endParaRPr lang="en-US" sz="2400" dirty="0"/>
          </a:p>
          <a:p>
            <a:pPr>
              <a:buFontTx/>
              <a:buChar char="-"/>
            </a:pPr>
            <a:r>
              <a:rPr lang="en-US" dirty="0"/>
              <a:t>If you have mastered this topic, </a:t>
            </a:r>
            <a:r>
              <a:rPr lang="en-US" dirty="0">
                <a:solidFill>
                  <a:srgbClr val="990000"/>
                </a:solidFill>
              </a:rPr>
              <a:t>you should be able to use the following terms correctly in your assignments and exams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altLang="en-US" dirty="0" smtClean="0"/>
              <a:t>          - </a:t>
            </a:r>
            <a:r>
              <a:rPr lang="en-US" altLang="en-US" dirty="0" smtClean="0"/>
              <a:t>function</a:t>
            </a:r>
          </a:p>
          <a:p>
            <a:pPr marL="0" indent="0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       - argument</a:t>
            </a:r>
          </a:p>
          <a:p>
            <a:pPr marL="0" indent="0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       - return value</a:t>
            </a:r>
          </a:p>
          <a:p>
            <a:pPr marL="0" indent="0">
              <a:buNone/>
            </a:pPr>
            <a:endParaRPr lang="en-US" altLang="en-US" dirty="0" smtClean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98408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5775" y="1417638"/>
            <a:ext cx="8098667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252830"/>
                </a:solidFill>
                <a:latin typeface="Nunito"/>
              </a:rPr>
              <a:t>- </a:t>
            </a:r>
            <a:r>
              <a:rPr lang="en-US" sz="2400" dirty="0" smtClean="0">
                <a:solidFill>
                  <a:srgbClr val="252830"/>
                </a:solidFill>
                <a:latin typeface="Nunito"/>
              </a:rPr>
              <a:t>Functions </a:t>
            </a:r>
            <a:r>
              <a:rPr lang="en-US" sz="2400" dirty="0">
                <a:solidFill>
                  <a:srgbClr val="252830"/>
                </a:solidFill>
                <a:latin typeface="Nunito"/>
              </a:rPr>
              <a:t>are used to logically break our code into simpler parts which become easy to maintain and understand.</a:t>
            </a:r>
          </a:p>
          <a:p>
            <a:pPr marL="457200" indent="-457200">
              <a:buFontTx/>
              <a:buChar char="-"/>
            </a:pPr>
            <a:r>
              <a:rPr lang="en-US" sz="2400" dirty="0" smtClean="0">
                <a:solidFill>
                  <a:srgbClr val="252830"/>
                </a:solidFill>
                <a:latin typeface="Nunito"/>
              </a:rPr>
              <a:t>It’s </a:t>
            </a:r>
            <a:r>
              <a:rPr lang="en-US" sz="2400" dirty="0">
                <a:solidFill>
                  <a:srgbClr val="252830"/>
                </a:solidFill>
                <a:latin typeface="Nunito"/>
              </a:rPr>
              <a:t>pretty straightforward to create your own function in R programming</a:t>
            </a:r>
            <a:r>
              <a:rPr lang="en-US" sz="2400" dirty="0" smtClean="0">
                <a:solidFill>
                  <a:srgbClr val="252830"/>
                </a:solidFill>
                <a:latin typeface="Nunito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sz="2400" b="0" i="0" dirty="0" smtClean="0">
                <a:solidFill>
                  <a:srgbClr val="252830"/>
                </a:solidFill>
                <a:effectLst/>
                <a:latin typeface="Nunito"/>
              </a:rPr>
              <a:t>Syntax for Writing Functions in R</a:t>
            </a:r>
          </a:p>
          <a:p>
            <a:r>
              <a:rPr lang="en-US" sz="2400" dirty="0">
                <a:solidFill>
                  <a:srgbClr val="252830"/>
                </a:solidFill>
                <a:latin typeface="Nunito"/>
              </a:rPr>
              <a:t>                   </a:t>
            </a:r>
            <a:r>
              <a:rPr lang="en-US" sz="2400" dirty="0" err="1">
                <a:solidFill>
                  <a:srgbClr val="FF0000"/>
                </a:solidFill>
                <a:latin typeface="Nunito"/>
              </a:rPr>
              <a:t>func_name</a:t>
            </a:r>
            <a:r>
              <a:rPr lang="en-US" sz="2400" dirty="0">
                <a:solidFill>
                  <a:srgbClr val="FF0000"/>
                </a:solidFill>
                <a:latin typeface="Nunito"/>
              </a:rPr>
              <a:t> &lt;- function (argument) {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Nunito"/>
              </a:rPr>
              <a:t>                                           statement</a:t>
            </a:r>
            <a:endParaRPr lang="en-US" sz="2400" dirty="0">
              <a:solidFill>
                <a:srgbClr val="FF0000"/>
              </a:solidFill>
              <a:latin typeface="Nunito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Nunito"/>
              </a:rPr>
              <a:t>                                            }</a:t>
            </a:r>
          </a:p>
          <a:p>
            <a:r>
              <a:rPr lang="en-US" b="0" i="0" dirty="0" smtClean="0">
                <a:solidFill>
                  <a:schemeClr val="accent2">
                    <a:lumMod val="75000"/>
                  </a:schemeClr>
                </a:solidFill>
                <a:effectLst/>
                <a:latin typeface="Nunito"/>
              </a:rPr>
              <a:t>-Here we can see that the reserved word function is used to declare a function in R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Nunito"/>
              </a:rPr>
              <a:t>-The statements within the curly braces form the body of the function.</a:t>
            </a:r>
          </a:p>
          <a:p>
            <a:r>
              <a:rPr lang="en-US" b="0" i="0" dirty="0" smtClean="0">
                <a:solidFill>
                  <a:schemeClr val="accent2">
                    <a:lumMod val="75000"/>
                  </a:schemeClr>
                </a:solidFill>
                <a:effectLst/>
                <a:latin typeface="Nunito"/>
              </a:rPr>
              <a:t>- </a:t>
            </a:r>
            <a:r>
              <a:rPr lang="en-US" b="0" i="0" dirty="0" err="1" smtClean="0">
                <a:solidFill>
                  <a:schemeClr val="accent2">
                    <a:lumMod val="75000"/>
                  </a:schemeClr>
                </a:solidFill>
                <a:effectLst/>
                <a:latin typeface="Nunito"/>
              </a:rPr>
              <a:t>func_name</a:t>
            </a:r>
            <a:r>
              <a:rPr lang="en-US" b="0" i="0" dirty="0" smtClean="0">
                <a:solidFill>
                  <a:schemeClr val="accent2">
                    <a:lumMod val="75000"/>
                  </a:schemeClr>
                </a:solidFill>
                <a:effectLst/>
                <a:latin typeface="Nunito"/>
              </a:rPr>
              <a:t>-&gt; name assigned to a function</a:t>
            </a:r>
            <a:endParaRPr lang="en-US" b="0" i="0" dirty="0">
              <a:solidFill>
                <a:schemeClr val="accent2">
                  <a:lumMod val="75000"/>
                </a:schemeClr>
              </a:solidFill>
              <a:effectLst/>
              <a:latin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178288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363" y="154236"/>
            <a:ext cx="8229600" cy="672212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Example of a Function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            </a:t>
            </a:r>
            <a:r>
              <a:rPr lang="en-US" sz="2400" dirty="0" smtClean="0"/>
              <a:t>pow </a:t>
            </a:r>
            <a:r>
              <a:rPr lang="en-US" sz="2400" dirty="0"/>
              <a:t>&lt;- function(x, y) {</a:t>
            </a:r>
          </a:p>
          <a:p>
            <a:pPr marL="0" indent="0">
              <a:buNone/>
            </a:pPr>
            <a:r>
              <a:rPr lang="en-US" sz="2400" dirty="0"/>
              <a:t># function to print x raised to the power y</a:t>
            </a:r>
          </a:p>
          <a:p>
            <a:pPr marL="0" indent="0">
              <a:buNone/>
            </a:pPr>
            <a:r>
              <a:rPr lang="en-US" sz="2400" dirty="0"/>
              <a:t>result &lt;- </a:t>
            </a:r>
            <a:r>
              <a:rPr lang="en-US" sz="2400" dirty="0" err="1"/>
              <a:t>x^y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print(paste(</a:t>
            </a:r>
            <a:r>
              <a:rPr lang="en-US" sz="2400" dirty="0" err="1"/>
              <a:t>x,"raised</a:t>
            </a:r>
            <a:r>
              <a:rPr lang="en-US" sz="2400" dirty="0"/>
              <a:t> to the power", y, "is", result))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endParaRPr lang="en-US" sz="1800" dirty="0" smtClean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en-US" sz="1800" dirty="0" smtClean="0">
                <a:solidFill>
                  <a:srgbClr val="FF0000"/>
                </a:solidFill>
              </a:rPr>
              <a:t>Here, create a function called pow()</a:t>
            </a:r>
          </a:p>
          <a:p>
            <a:pPr>
              <a:buFontTx/>
              <a:buChar char="-"/>
            </a:pPr>
            <a:r>
              <a:rPr lang="en-US" sz="1800" dirty="0" smtClean="0">
                <a:solidFill>
                  <a:srgbClr val="FF0000"/>
                </a:solidFill>
              </a:rPr>
              <a:t>It takes two arguments, finds the first raised to the power of second argument and prints the result in appropriate format</a:t>
            </a:r>
          </a:p>
          <a:p>
            <a:pPr>
              <a:buFontTx/>
              <a:buChar char="-"/>
            </a:pPr>
            <a:r>
              <a:rPr lang="en-US" sz="1800" dirty="0">
                <a:solidFill>
                  <a:srgbClr val="FF0000"/>
                </a:solidFill>
              </a:rPr>
              <a:t>p</a:t>
            </a:r>
            <a:r>
              <a:rPr lang="en-US" sz="1800" dirty="0" smtClean="0">
                <a:solidFill>
                  <a:srgbClr val="FF0000"/>
                </a:solidFill>
              </a:rPr>
              <a:t>aste()-built-in function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How to call a function ?</a:t>
            </a:r>
          </a:p>
          <a:p>
            <a:pPr marL="0" indent="0">
              <a:buNone/>
            </a:pPr>
            <a:r>
              <a:rPr lang="en-US" sz="2400" dirty="0" smtClean="0"/>
              <a:t>&gt; pow(8,2)</a:t>
            </a:r>
          </a:p>
          <a:p>
            <a:pPr marL="0" indent="0">
              <a:buNone/>
            </a:pPr>
            <a:r>
              <a:rPr lang="en-US" sz="2400" dirty="0" smtClean="0"/>
              <a:t>[1] “8 raised to the power 2 is 64”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474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323" y="134203"/>
            <a:ext cx="8229600" cy="6449477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Default Values for Arguments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-We </a:t>
            </a:r>
            <a:r>
              <a:rPr lang="en-US" sz="2000" dirty="0"/>
              <a:t>can assign default values to arguments in a function in R.</a:t>
            </a:r>
          </a:p>
          <a:p>
            <a:pPr marL="0" indent="0">
              <a:buNone/>
            </a:pPr>
            <a:r>
              <a:rPr lang="en-US" sz="2000" dirty="0" smtClean="0"/>
              <a:t>- This </a:t>
            </a:r>
            <a:r>
              <a:rPr lang="en-US" sz="2000" dirty="0"/>
              <a:t>is done by providing an appropriate value to the formal argument in the function declaration.</a:t>
            </a:r>
          </a:p>
          <a:p>
            <a:pPr>
              <a:buFontTx/>
              <a:buChar char="-"/>
            </a:pPr>
            <a:r>
              <a:rPr lang="en-US" sz="2000" dirty="0" smtClean="0"/>
              <a:t>Here </a:t>
            </a:r>
            <a:r>
              <a:rPr lang="en-US" sz="2000" dirty="0"/>
              <a:t>is the above function with a default value for </a:t>
            </a:r>
            <a:r>
              <a:rPr lang="en-US" sz="2000" dirty="0" smtClean="0"/>
              <a:t>y</a:t>
            </a:r>
          </a:p>
          <a:p>
            <a:pPr marL="0" indent="0">
              <a:buNone/>
            </a:pPr>
            <a:r>
              <a:rPr lang="en-US" sz="1600" dirty="0" err="1" smtClean="0"/>
              <a:t>Eg</a:t>
            </a:r>
            <a:r>
              <a:rPr lang="en-US" sz="1600" dirty="0" smtClean="0"/>
              <a:t>: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dirty="0" smtClean="0"/>
              <a:t>          </a:t>
            </a:r>
            <a:r>
              <a:rPr lang="en-US" sz="1800" dirty="0" smtClean="0">
                <a:solidFill>
                  <a:srgbClr val="FF0000"/>
                </a:solidFill>
              </a:rPr>
              <a:t>pow </a:t>
            </a:r>
            <a:r>
              <a:rPr lang="en-US" sz="1800" dirty="0">
                <a:solidFill>
                  <a:srgbClr val="FF0000"/>
                </a:solidFill>
              </a:rPr>
              <a:t>&lt;- function(x, y = 2) 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                    # </a:t>
            </a:r>
            <a:r>
              <a:rPr lang="en-US" sz="1800" dirty="0">
                <a:solidFill>
                  <a:srgbClr val="FF0000"/>
                </a:solidFill>
              </a:rPr>
              <a:t>function to print x raised to the power y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                    res </a:t>
            </a:r>
            <a:r>
              <a:rPr lang="en-US" sz="1800" dirty="0">
                <a:solidFill>
                  <a:srgbClr val="FF0000"/>
                </a:solidFill>
              </a:rPr>
              <a:t>&lt;- </a:t>
            </a:r>
            <a:r>
              <a:rPr lang="en-US" sz="1800" dirty="0" err="1">
                <a:solidFill>
                  <a:srgbClr val="FF0000"/>
                </a:solidFill>
              </a:rPr>
              <a:t>x^y</a:t>
            </a:r>
            <a:endParaRPr lang="en-US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                     print(paste(</a:t>
            </a:r>
            <a:r>
              <a:rPr lang="en-US" sz="1800" dirty="0" err="1" smtClean="0">
                <a:solidFill>
                  <a:srgbClr val="FF0000"/>
                </a:solidFill>
              </a:rPr>
              <a:t>x</a:t>
            </a:r>
            <a:r>
              <a:rPr lang="en-US" sz="1800" dirty="0" err="1">
                <a:solidFill>
                  <a:srgbClr val="FF0000"/>
                </a:solidFill>
              </a:rPr>
              <a:t>,"raised</a:t>
            </a:r>
            <a:r>
              <a:rPr lang="en-US" sz="1800" dirty="0">
                <a:solidFill>
                  <a:srgbClr val="FF0000"/>
                </a:solidFill>
              </a:rPr>
              <a:t> to the power", y, "</a:t>
            </a:r>
            <a:r>
              <a:rPr lang="en-US" sz="1800" dirty="0" err="1">
                <a:solidFill>
                  <a:srgbClr val="FF0000"/>
                </a:solidFill>
              </a:rPr>
              <a:t>is</a:t>
            </a:r>
            <a:r>
              <a:rPr lang="en-US" sz="1800" dirty="0" err="1" smtClean="0">
                <a:solidFill>
                  <a:srgbClr val="FF0000"/>
                </a:solidFill>
              </a:rPr>
              <a:t>",res</a:t>
            </a:r>
            <a:endParaRPr lang="en-US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                      }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</a:rPr>
              <a:t>&gt;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pow(3)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[1] "3 raised to the power 2 is 9"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&gt; pow(3,1)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[1] "3 raised to the power 1 is 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</a:rPr>
              <a:t>3“</a:t>
            </a:r>
          </a:p>
          <a:p>
            <a:pPr marL="0" indent="0">
              <a:buNone/>
            </a:pPr>
            <a:r>
              <a:rPr lang="en-US" sz="1800" b="1" dirty="0" smtClean="0"/>
              <a:t>- Y is optional and will take value 2 </a:t>
            </a:r>
            <a:r>
              <a:rPr lang="en-US" sz="1800" b="1" dirty="0" smtClean="0"/>
              <a:t>when not provided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065340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226" y="-1"/>
            <a:ext cx="8229600" cy="7246961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R Return Value from Function</a:t>
            </a:r>
          </a:p>
          <a:p>
            <a:pPr marL="0" indent="0">
              <a:buNone/>
            </a:pPr>
            <a:r>
              <a:rPr lang="en-US" sz="2000" dirty="0" smtClean="0"/>
              <a:t>-Functions are generally used for computing some value, so they need a mechanism to supply that value back to the caller</a:t>
            </a:r>
          </a:p>
          <a:p>
            <a:pPr>
              <a:buFontTx/>
              <a:buChar char="-"/>
            </a:pPr>
            <a:r>
              <a:rPr lang="en-US" sz="2000" dirty="0" smtClean="0"/>
              <a:t>This is called </a:t>
            </a:r>
            <a:r>
              <a:rPr lang="en-US" sz="2000" b="1" dirty="0" smtClean="0"/>
              <a:t>returning</a:t>
            </a:r>
            <a:r>
              <a:rPr lang="en-US" sz="2000" dirty="0" smtClean="0"/>
              <a:t>.</a:t>
            </a:r>
          </a:p>
          <a:p>
            <a:pPr>
              <a:buFontTx/>
              <a:buChar char="-"/>
            </a:pPr>
            <a:r>
              <a:rPr lang="en-US" sz="2000" dirty="0" smtClean="0"/>
              <a:t>The value of the last line of the code in a function is automatically returned.</a:t>
            </a:r>
          </a:p>
          <a:p>
            <a:pPr>
              <a:buFontTx/>
              <a:buChar char="-"/>
            </a:pPr>
            <a:r>
              <a:rPr lang="en-US" sz="2000" dirty="0" smtClean="0"/>
              <a:t>The return command specifies that a value should be returned and the function should be exited</a:t>
            </a:r>
          </a:p>
          <a:p>
            <a:pPr>
              <a:buFontTx/>
              <a:buChar char="-"/>
            </a:pPr>
            <a:r>
              <a:rPr lang="en-US" sz="2000" dirty="0" smtClean="0"/>
              <a:t>The syntax of return is: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</a:t>
            </a:r>
            <a:r>
              <a:rPr lang="en-US" sz="2000" dirty="0" smtClean="0">
                <a:solidFill>
                  <a:srgbClr val="FF0000"/>
                </a:solidFill>
              </a:rPr>
              <a:t>return(expression)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err="1" smtClean="0"/>
              <a:t>Eg</a:t>
            </a:r>
            <a:r>
              <a:rPr lang="en-US" sz="2400" dirty="0"/>
              <a:t>: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check &lt;- function(x) 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                      if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(x &gt; 0) 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                            result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&lt;- "Positive"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                         }else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if (x &lt; 0) 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                             result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&lt;- "Negative"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                         }else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                             result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&lt;- "Zero"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                         }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                               return(result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                         }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200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Quick Review Questions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How to create a function in R?</a:t>
            </a:r>
          </a:p>
          <a:p>
            <a:r>
              <a:rPr lang="en-US" sz="2800" dirty="0" smtClean="0"/>
              <a:t>How to pass parameters in R?</a:t>
            </a:r>
          </a:p>
          <a:p>
            <a:r>
              <a:rPr lang="en-US" sz="2800" dirty="0" smtClean="0"/>
              <a:t>What is the purpose of return value in a function?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115161197"/>
      </p:ext>
    </p:extLst>
  </p:cSld>
  <p:clrMapOvr>
    <a:masterClrMapping/>
  </p:clrMapOvr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 -Template-level-2</Template>
  <TotalTime>178</TotalTime>
  <Pages>11</Pages>
  <Words>622</Words>
  <Application>Microsoft Office PowerPoint</Application>
  <PresentationFormat>On-screen Show (4:3)</PresentationFormat>
  <Paragraphs>96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Nunito</vt:lpstr>
      <vt:lpstr>UCTI-Template-foundation-level</vt:lpstr>
      <vt:lpstr>Functions</vt:lpstr>
      <vt:lpstr>Topic &amp; Structure of the lesson</vt:lpstr>
      <vt:lpstr>Learning outcomes</vt:lpstr>
      <vt:lpstr>Key terms you must be able to use</vt:lpstr>
      <vt:lpstr>Functions</vt:lpstr>
      <vt:lpstr>PowerPoint Presentation</vt:lpstr>
      <vt:lpstr>PowerPoint Presentation</vt:lpstr>
      <vt:lpstr>PowerPoint Presentation</vt:lpstr>
      <vt:lpstr>Quick Review Questions</vt:lpstr>
      <vt:lpstr>PowerPoint Presentation</vt:lpstr>
      <vt:lpstr>PowerPoint Presentation</vt:lpstr>
      <vt:lpstr>Next Session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MSc</dc:subject>
  <dc:creator>Mrs. Kwan (Wong Hua Hung)</dc:creator>
  <cp:lastModifiedBy>Minnu Helen Joseph</cp:lastModifiedBy>
  <cp:revision>38</cp:revision>
  <cp:lastPrinted>1995-11-02T09:23:42Z</cp:lastPrinted>
  <dcterms:created xsi:type="dcterms:W3CDTF">2017-10-11T09:20:11Z</dcterms:created>
  <dcterms:modified xsi:type="dcterms:W3CDTF">2019-10-25T04:14:03Z</dcterms:modified>
</cp:coreProperties>
</file>