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75" r:id="rId2"/>
    <p:sldId id="276" r:id="rId3"/>
    <p:sldId id="277" r:id="rId4"/>
    <p:sldId id="327" r:id="rId5"/>
    <p:sldId id="359" r:id="rId6"/>
    <p:sldId id="367" r:id="rId7"/>
    <p:sldId id="368" r:id="rId8"/>
    <p:sldId id="369" r:id="rId9"/>
    <p:sldId id="330" r:id="rId10"/>
    <p:sldId id="334" r:id="rId11"/>
    <p:sldId id="350" r:id="rId12"/>
    <p:sldId id="351" r:id="rId13"/>
    <p:sldId id="344" r:id="rId14"/>
    <p:sldId id="352" r:id="rId15"/>
    <p:sldId id="353" r:id="rId16"/>
    <p:sldId id="355" r:id="rId17"/>
    <p:sldId id="356" r:id="rId18"/>
    <p:sldId id="358" r:id="rId19"/>
    <p:sldId id="325" r:id="rId20"/>
    <p:sldId id="328" r:id="rId21"/>
    <p:sldId id="326" r:id="rId22"/>
    <p:sldId id="329" r:id="rId2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1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Slide ‹#› of 9</a:t>
            </a:r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031037" y="664210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55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340100" y="6630194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File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I/O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8907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CT127-3-2</a:t>
            </a:r>
            <a:r>
              <a:rPr lang="en-GB" sz="800" baseline="0" dirty="0">
                <a:latin typeface="Calibri" pitchFamily="34" charset="0"/>
                <a:cs typeface="Calibri" pitchFamily="34" charset="0"/>
              </a:rPr>
              <a:t> Programming for Data Analysis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Functions</a:t>
            </a: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>
                <a:latin typeface="Calibri" pitchFamily="34" charset="0"/>
                <a:cs typeface="Calibri" pitchFamily="34" charset="0"/>
              </a:rPr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3626064"/>
            <a:ext cx="6781800" cy="781050"/>
          </a:xfrm>
        </p:spPr>
        <p:txBody>
          <a:bodyPr/>
          <a:lstStyle/>
          <a:p>
            <a:r>
              <a:rPr lang="en-US" sz="2400" dirty="0">
                <a:solidFill>
                  <a:schemeClr val="accent4"/>
                </a:solidFill>
              </a:rPr>
              <a:t>Data import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1817306"/>
            <a:ext cx="83200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3200" dirty="0"/>
              <a:t>Programming for Data Analysis</a:t>
            </a:r>
            <a:br>
              <a:rPr lang="en-US" sz="3200" dirty="0"/>
            </a:br>
            <a:r>
              <a:rPr lang="en-US" dirty="0"/>
              <a:t>(CT127-3-2-PFDA and Version VC1)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CSV files</a:t>
            </a:r>
          </a:p>
        </p:txBody>
      </p:sp>
      <p:pic>
        <p:nvPicPr>
          <p:cNvPr id="7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xmlns="" id="{F7DF1575-A4D3-41CE-97FB-FC74FE8C9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3" y="1552533"/>
            <a:ext cx="7125694" cy="2200582"/>
          </a:xfrm>
          <a:prstGeom prst="rect">
            <a:avLst/>
          </a:prstGeom>
        </p:spPr>
      </p:pic>
      <p:pic>
        <p:nvPicPr>
          <p:cNvPr id="10" name="Picture 9" descr="A close up of a street&#10;&#10;Description automatically generated">
            <a:extLst>
              <a:ext uri="{FF2B5EF4-FFF2-40B4-BE49-F238E27FC236}">
                <a16:creationId xmlns:a16="http://schemas.microsoft.com/office/drawing/2014/main" xmlns="" id="{0A4F748B-E21A-48E7-AA3B-903764B3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3" y="4084096"/>
            <a:ext cx="700185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8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large data files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8F443D2-C30C-463C-A4ED-8D1AA82357E4}"/>
              </a:ext>
            </a:extLst>
          </p:cNvPr>
          <p:cNvSpPr/>
          <p:nvPr/>
        </p:nvSpPr>
        <p:spPr>
          <a:xfrm>
            <a:off x="717808" y="3067877"/>
            <a:ext cx="8022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latin typeface="CourierNewPS-BoldMT"/>
              </a:rPr>
              <a:t>library</a:t>
            </a:r>
            <a:r>
              <a:rPr lang="en-MY" sz="2400" dirty="0">
                <a:latin typeface="CourierNewPSMT"/>
              </a:rPr>
              <a:t>(</a:t>
            </a:r>
            <a:r>
              <a:rPr lang="en-MY" sz="2400" dirty="0" err="1">
                <a:latin typeface="CourierNewPSMT"/>
              </a:rPr>
              <a:t>data.table</a:t>
            </a:r>
            <a:r>
              <a:rPr lang="en-MY" sz="2400" dirty="0">
                <a:latin typeface="CourierNewPSMT"/>
              </a:rPr>
              <a:t>)</a:t>
            </a:r>
          </a:p>
          <a:p>
            <a:r>
              <a:rPr lang="en-US" sz="2400" b="1" dirty="0" err="1">
                <a:latin typeface="CourierNewPS-BoldMT"/>
              </a:rPr>
              <a:t>fread</a:t>
            </a:r>
            <a:r>
              <a:rPr lang="en-US" sz="2400" dirty="0">
                <a:latin typeface="CourierNewPSMT"/>
              </a:rPr>
              <a:t>(input=“?”, </a:t>
            </a:r>
            <a:r>
              <a:rPr lang="en-US" sz="2400" dirty="0" err="1">
                <a:latin typeface="CourierNewPSMT"/>
              </a:rPr>
              <a:t>sep</a:t>
            </a:r>
            <a:r>
              <a:rPr lang="en-US" sz="2400" dirty="0">
                <a:latin typeface="CourierNewPSMT"/>
              </a:rPr>
              <a:t>=“?”, header=TRUE)</a:t>
            </a:r>
            <a:endParaRPr lang="en-MY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83919FF-8243-4EC1-9B3C-6C491BFDA81D}"/>
              </a:ext>
            </a:extLst>
          </p:cNvPr>
          <p:cNvSpPr/>
          <p:nvPr/>
        </p:nvSpPr>
        <p:spPr>
          <a:xfrm>
            <a:off x="143539" y="1585786"/>
            <a:ext cx="885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+mj-lt"/>
              </a:rPr>
              <a:t>Large files can be slow to read into memory using </a:t>
            </a:r>
            <a:r>
              <a:rPr lang="en-US" sz="2400" b="1" dirty="0" err="1">
                <a:latin typeface="+mj-lt"/>
              </a:rPr>
              <a:t>read.table</a:t>
            </a:r>
            <a:r>
              <a:rPr lang="en-US" sz="2400" dirty="0">
                <a:latin typeface="+mj-lt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fread</a:t>
            </a:r>
            <a:r>
              <a:rPr lang="en-US" sz="2400" b="1" dirty="0">
                <a:solidFill>
                  <a:srgbClr val="BD5A65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from the </a:t>
            </a:r>
            <a:r>
              <a:rPr lang="en-US" sz="2400" b="1" dirty="0" err="1">
                <a:latin typeface="+mj-lt"/>
              </a:rPr>
              <a:t>data.table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package can be used instead of </a:t>
            </a:r>
            <a:r>
              <a:rPr lang="en-US" sz="2400" b="1" dirty="0" err="1">
                <a:latin typeface="+mj-lt"/>
              </a:rPr>
              <a:t>read.table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.</a:t>
            </a:r>
            <a:endParaRPr lang="en-MY" sz="2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732259-BEED-41D6-98F4-98B917F30B22}"/>
              </a:ext>
            </a:extLst>
          </p:cNvPr>
          <p:cNvSpPr/>
          <p:nvPr/>
        </p:nvSpPr>
        <p:spPr>
          <a:xfrm>
            <a:off x="49569" y="4595833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C41BF1C6-488E-4BAB-8BE6-723EBB4F8149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7402" y="3821863"/>
            <a:ext cx="852135" cy="851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11CB92-A72B-4109-9CCC-7FB6C706105A}"/>
              </a:ext>
            </a:extLst>
          </p:cNvPr>
          <p:cNvSpPr/>
          <p:nvPr/>
        </p:nvSpPr>
        <p:spPr>
          <a:xfrm>
            <a:off x="5373242" y="4616397"/>
            <a:ext cx="362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C310F7F8-D1CD-4F2B-AACF-43C1FF374A84}"/>
              </a:ext>
            </a:extLst>
          </p:cNvPr>
          <p:cNvCxnSpPr>
            <a:cxnSpLocks/>
          </p:cNvCxnSpPr>
          <p:nvPr/>
        </p:nvCxnSpPr>
        <p:spPr bwMode="auto">
          <a:xfrm flipV="1">
            <a:off x="3844182" y="3841985"/>
            <a:ext cx="471852" cy="915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D2B22C-3922-4D1C-A724-DCAC8FC01FDF}"/>
              </a:ext>
            </a:extLst>
          </p:cNvPr>
          <p:cNvSpPr/>
          <p:nvPr/>
        </p:nvSpPr>
        <p:spPr>
          <a:xfrm>
            <a:off x="2054686" y="4757607"/>
            <a:ext cx="333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006D2E-26FE-446D-97F8-BBD2F28A698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86851" y="3898874"/>
            <a:ext cx="469395" cy="7092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231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FF8031E-7E77-40C6-A6E9-7FC66D0CA264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Read large data files</a:t>
            </a:r>
            <a:endParaRPr lang="en-US" b="1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5354BE-22B7-48B1-99E9-1653C6115EEC}"/>
              </a:ext>
            </a:extLst>
          </p:cNvPr>
          <p:cNvSpPr/>
          <p:nvPr/>
        </p:nvSpPr>
        <p:spPr>
          <a:xfrm>
            <a:off x="239232" y="1670440"/>
            <a:ext cx="8665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NewRomanPS-BoldMT"/>
              </a:rPr>
              <a:t>read_delim</a:t>
            </a:r>
            <a:r>
              <a:rPr lang="en-US" sz="2400" b="1" dirty="0">
                <a:latin typeface="TimesNewRomanPS-BoldMT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from the </a:t>
            </a:r>
            <a:r>
              <a:rPr lang="en-US" sz="2400" b="1" dirty="0">
                <a:latin typeface="TimesNewRomanPS-BoldMT"/>
              </a:rPr>
              <a:t>reader</a:t>
            </a:r>
            <a:r>
              <a:rPr lang="en-US" sz="2400" b="1" dirty="0">
                <a:solidFill>
                  <a:srgbClr val="BD5ACC"/>
                </a:solidFill>
                <a:latin typeface="TimesNewRomanPS-BoldMT"/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package can also be used when working with large data. </a:t>
            </a:r>
            <a:r>
              <a:rPr lang="en-US" sz="2400" dirty="0"/>
              <a:t>It returns a </a:t>
            </a:r>
            <a:r>
              <a:rPr lang="en-US" sz="2400" i="1" dirty="0" err="1"/>
              <a:t>tibble</a:t>
            </a:r>
            <a:r>
              <a:rPr lang="en-US" sz="2400" dirty="0"/>
              <a:t>, which is an extension of </a:t>
            </a:r>
            <a:r>
              <a:rPr lang="en-US" sz="2400" dirty="0" err="1"/>
              <a:t>data.frame</a:t>
            </a:r>
            <a:r>
              <a:rPr lang="en-MY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9811ED-8910-44B9-8648-29AA39465217}"/>
              </a:ext>
            </a:extLst>
          </p:cNvPr>
          <p:cNvSpPr/>
          <p:nvPr/>
        </p:nvSpPr>
        <p:spPr>
          <a:xfrm>
            <a:off x="382772" y="3126548"/>
            <a:ext cx="8420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>
                <a:latin typeface="CourierNewPS-BoldMT"/>
              </a:rPr>
              <a:t>library</a:t>
            </a:r>
            <a:r>
              <a:rPr lang="en-MY" sz="2000" dirty="0">
                <a:latin typeface="CourierNewPSMT"/>
              </a:rPr>
              <a:t>(reader)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read_delim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(file=“?”,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=“?”,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  <a:endParaRPr lang="en-MY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9E46B0C-E3B3-4CAF-8403-C0F955715EAB}"/>
              </a:ext>
            </a:extLst>
          </p:cNvPr>
          <p:cNvSpPr/>
          <p:nvPr/>
        </p:nvSpPr>
        <p:spPr>
          <a:xfrm>
            <a:off x="102732" y="4523920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8CE4EE7-556D-47BD-B7F7-CB05833376A6}"/>
              </a:ext>
            </a:extLst>
          </p:cNvPr>
          <p:cNvCxnSpPr>
            <a:cxnSpLocks/>
          </p:cNvCxnSpPr>
          <p:nvPr/>
        </p:nvCxnSpPr>
        <p:spPr bwMode="auto">
          <a:xfrm flipV="1">
            <a:off x="1910565" y="3749950"/>
            <a:ext cx="852135" cy="851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C8E39A1-DE43-454F-9F18-2A4E99829BE3}"/>
              </a:ext>
            </a:extLst>
          </p:cNvPr>
          <p:cNvSpPr/>
          <p:nvPr/>
        </p:nvSpPr>
        <p:spPr>
          <a:xfrm>
            <a:off x="5426405" y="4544484"/>
            <a:ext cx="362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998AD81-4A0F-49B4-B672-E685D388941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7345" y="3770072"/>
            <a:ext cx="471852" cy="915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85BF670-5580-4DCB-8998-DAE870DC5301}"/>
              </a:ext>
            </a:extLst>
          </p:cNvPr>
          <p:cNvSpPr/>
          <p:nvPr/>
        </p:nvSpPr>
        <p:spPr>
          <a:xfrm>
            <a:off x="2107849" y="4685694"/>
            <a:ext cx="3336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A1396B0-FE4A-4D96-A3B9-B77B06FFA15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40014" y="3826961"/>
            <a:ext cx="469395" cy="7092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900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B87C9C9A-15AF-4019-88A2-CA16301819D3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Read large data files</a:t>
            </a:r>
            <a:endParaRPr lang="en-US" b="1" kern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457B699-FC81-497A-A2E4-11E4C2D7E23E}"/>
              </a:ext>
            </a:extLst>
          </p:cNvPr>
          <p:cNvSpPr/>
          <p:nvPr/>
        </p:nvSpPr>
        <p:spPr>
          <a:xfrm>
            <a:off x="159488" y="2041198"/>
            <a:ext cx="86549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f1&lt;-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(input="c:\\data.csv",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=",", header=TRUE)</a:t>
            </a: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library(reader)</a:t>
            </a:r>
          </a:p>
          <a:p>
            <a:pPr algn="just"/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f2&lt;-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read_delim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(file="c:\\data.csv",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=",",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col_names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=TRUE)</a:t>
            </a:r>
          </a:p>
        </p:txBody>
      </p:sp>
    </p:spTree>
    <p:extLst>
      <p:ext uri="{BB962C8B-B14F-4D97-AF65-F5344CB8AC3E}">
        <p14:creationId xmlns:p14="http://schemas.microsoft.com/office/powerpoint/2010/main" val="83901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CCDCC5-0047-4901-90CA-E549F666588A}"/>
              </a:ext>
            </a:extLst>
          </p:cNvPr>
          <p:cNvSpPr/>
          <p:nvPr/>
        </p:nvSpPr>
        <p:spPr>
          <a:xfrm>
            <a:off x="116959" y="1570038"/>
            <a:ext cx="8612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The package </a:t>
            </a:r>
            <a:r>
              <a:rPr lang="en-US" sz="2400" b="1" dirty="0" err="1">
                <a:latin typeface="+mj-lt"/>
              </a:rPr>
              <a:t>readxl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can be used to read Excel files, both .</a:t>
            </a:r>
            <a:r>
              <a:rPr lang="en-US" sz="2400" dirty="0" err="1">
                <a:latin typeface="+mj-lt"/>
              </a:rPr>
              <a:t>xls</a:t>
            </a:r>
            <a:r>
              <a:rPr lang="en-US" sz="2400" dirty="0">
                <a:latin typeface="+mj-lt"/>
              </a:rPr>
              <a:t> and .xlsx.</a:t>
            </a:r>
            <a:endParaRPr lang="en-MY" sz="24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5AC5BE-030E-4786-B7DE-FCCD8FE3AF55}"/>
              </a:ext>
            </a:extLst>
          </p:cNvPr>
          <p:cNvSpPr/>
          <p:nvPr/>
        </p:nvSpPr>
        <p:spPr>
          <a:xfrm>
            <a:off x="1095153" y="3429000"/>
            <a:ext cx="6533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>
                <a:latin typeface="CourierNewPS-BoldMT"/>
              </a:rPr>
              <a:t>library</a:t>
            </a:r>
            <a:r>
              <a:rPr lang="en-MY" sz="24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sz="2400" dirty="0" err="1">
                <a:solidFill>
                  <a:srgbClr val="000000"/>
                </a:solidFill>
                <a:latin typeface="CourierNewPSMT"/>
              </a:rPr>
              <a:t>readxl</a:t>
            </a:r>
            <a:r>
              <a:rPr lang="en-MY" sz="2400" dirty="0">
                <a:solidFill>
                  <a:srgbClr val="000000"/>
                </a:solidFill>
                <a:latin typeface="CourierNewPSMT"/>
              </a:rPr>
              <a:t>)</a:t>
            </a:r>
          </a:p>
          <a:p>
            <a:r>
              <a:rPr lang="en-MY" sz="2400" b="1" dirty="0" err="1">
                <a:solidFill>
                  <a:srgbClr val="000000"/>
                </a:solidFill>
                <a:latin typeface="CourierNewPSMT"/>
              </a:rPr>
              <a:t>read_excel</a:t>
            </a:r>
            <a:r>
              <a:rPr lang="en-MY" sz="2400" dirty="0">
                <a:solidFill>
                  <a:srgbClr val="000000"/>
                </a:solidFill>
                <a:latin typeface="CourierNewPSMT"/>
              </a:rPr>
              <a:t>(path=“?”, sheet =“?”)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5B90F935-A0E1-4BBA-B58B-F1E4937B50A3}"/>
              </a:ext>
            </a:extLst>
          </p:cNvPr>
          <p:cNvSpPr txBox="1">
            <a:spLocks/>
          </p:cNvSpPr>
          <p:nvPr/>
        </p:nvSpPr>
        <p:spPr bwMode="auto">
          <a:xfrm>
            <a:off x="638175" y="4270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solidFill>
                  <a:srgbClr val="000000"/>
                </a:solidFill>
              </a:rPr>
              <a:t>Read Excel files</a:t>
            </a:r>
            <a:endParaRPr lang="en-US" b="1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C92908-7798-4932-AFCA-6A44A6B0A20A}"/>
              </a:ext>
            </a:extLst>
          </p:cNvPr>
          <p:cNvSpPr/>
          <p:nvPr/>
        </p:nvSpPr>
        <p:spPr>
          <a:xfrm>
            <a:off x="111642" y="2499503"/>
            <a:ext cx="8500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NewRomanPSMT"/>
              </a:rPr>
              <a:t>The result is a </a:t>
            </a:r>
            <a:r>
              <a:rPr lang="en-US" sz="2400" dirty="0" err="1">
                <a:solidFill>
                  <a:srgbClr val="000000"/>
                </a:solidFill>
                <a:latin typeface="CourierNewPSMT"/>
              </a:rPr>
              <a:t>tibble</a:t>
            </a:r>
            <a:r>
              <a:rPr lang="en-US" sz="2400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rather than a traditional </a:t>
            </a:r>
            <a:r>
              <a:rPr lang="en-US" sz="2400" dirty="0" err="1">
                <a:solidFill>
                  <a:srgbClr val="000000"/>
                </a:solidFill>
                <a:latin typeface="CourierNewPSMT"/>
              </a:rPr>
              <a:t>data.frame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.</a:t>
            </a:r>
            <a:endParaRPr lang="en-MY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7BA4DC-5498-4A6F-A8AC-D48B4AE5D0C6}"/>
              </a:ext>
            </a:extLst>
          </p:cNvPr>
          <p:cNvSpPr/>
          <p:nvPr/>
        </p:nvSpPr>
        <p:spPr>
          <a:xfrm>
            <a:off x="1089837" y="4995574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91FE87B-2182-4F1E-8A7B-966BDD96B9C9}"/>
              </a:ext>
            </a:extLst>
          </p:cNvPr>
          <p:cNvCxnSpPr>
            <a:cxnSpLocks/>
          </p:cNvCxnSpPr>
          <p:nvPr/>
        </p:nvCxnSpPr>
        <p:spPr bwMode="auto">
          <a:xfrm flipV="1">
            <a:off x="2897670" y="4221604"/>
            <a:ext cx="852135" cy="851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DBA0A0-CC6A-45B0-B341-C11C45E40DF6}"/>
              </a:ext>
            </a:extLst>
          </p:cNvPr>
          <p:cNvSpPr/>
          <p:nvPr/>
        </p:nvSpPr>
        <p:spPr>
          <a:xfrm>
            <a:off x="3781385" y="499557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+mj-lt"/>
              </a:rPr>
              <a:t>Sheet to read. Either a string (the name of a sheet), or an integer (the position of the sheet)</a:t>
            </a:r>
            <a:endParaRPr lang="en-MY" sz="16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F0294AC-2D99-46EC-8D55-007621A29D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94197" y="4125433"/>
            <a:ext cx="900277" cy="9271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126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Excel files</a:t>
            </a:r>
            <a:endParaRPr lang="en-US" b="1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7198B1DE-F8B6-42F5-AC3C-99438677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3" y="1614234"/>
            <a:ext cx="844032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A036D8-A2DA-4C81-8B89-4C8DEA361579}"/>
              </a:ext>
            </a:extLst>
          </p:cNvPr>
          <p:cNvSpPr/>
          <p:nvPr/>
        </p:nvSpPr>
        <p:spPr>
          <a:xfrm>
            <a:off x="0" y="1417638"/>
            <a:ext cx="88675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Nowadays, there are different types of </a:t>
            </a:r>
            <a:r>
              <a:rPr lang="en-MY" sz="2200" dirty="0">
                <a:latin typeface="+mj-lt"/>
              </a:rPr>
              <a:t>database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MY" sz="2200" b="1" dirty="0">
              <a:solidFill>
                <a:srgbClr val="851A5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The most popular open-source databases have packages such as </a:t>
            </a:r>
            <a:r>
              <a:rPr lang="en-US" sz="2200" b="1" dirty="0" err="1">
                <a:latin typeface="+mj-lt"/>
              </a:rPr>
              <a:t>RPostgreSQL</a:t>
            </a:r>
            <a:r>
              <a:rPr lang="en-US" sz="2200" b="1" dirty="0">
                <a:solidFill>
                  <a:srgbClr val="BD5ACC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200" b="1" dirty="0" err="1">
                <a:latin typeface="+mj-lt"/>
              </a:rPr>
              <a:t>RMySQL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. Other databases without a specific package can make use of the more generic, and aptly named, </a:t>
            </a:r>
            <a:r>
              <a:rPr lang="en-US" sz="2200" b="1" dirty="0">
                <a:latin typeface="+mj-lt"/>
              </a:rPr>
              <a:t>RODBC</a:t>
            </a:r>
            <a:r>
              <a:rPr lang="en-US" sz="2200" b="1" dirty="0">
                <a:solidFill>
                  <a:srgbClr val="BD5ACC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j-lt"/>
              </a:rPr>
              <a:t>package.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Here, a simple SQLite database will be used.</a:t>
            </a:r>
            <a:endParaRPr lang="en-MY" sz="2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752586-5498-4252-A80F-46230A8C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33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D705014-A3F4-42A4-9A3C-89EE03A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078C5C-19EE-4A55-A555-3E975759DB66}"/>
              </a:ext>
            </a:extLst>
          </p:cNvPr>
          <p:cNvSpPr/>
          <p:nvPr/>
        </p:nvSpPr>
        <p:spPr>
          <a:xfrm>
            <a:off x="183863" y="1859749"/>
            <a:ext cx="8776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Db&lt;-</a:t>
            </a:r>
            <a:r>
              <a:rPr lang="en-MY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download.file</a:t>
            </a:r>
            <a:r>
              <a:rPr lang="en-MY" sz="2000" dirty="0"/>
              <a:t>("http://www.jaredlander.com/data/diamonds.db",</a:t>
            </a:r>
          </a:p>
          <a:p>
            <a:r>
              <a:rPr lang="en-MY" sz="2000" dirty="0"/>
              <a:t>              </a:t>
            </a:r>
            <a:r>
              <a:rPr lang="en-MY" sz="2000" dirty="0" err="1"/>
              <a:t>destfile</a:t>
            </a:r>
            <a:r>
              <a:rPr lang="en-MY" sz="2000" dirty="0"/>
              <a:t> = “c:\\ </a:t>
            </a:r>
            <a:r>
              <a:rPr lang="en-MY" sz="2000" dirty="0" err="1"/>
              <a:t>diamonds.db</a:t>
            </a:r>
            <a:r>
              <a:rPr lang="en-MY" sz="2000" dirty="0"/>
              <a:t>", mode='</a:t>
            </a:r>
            <a:r>
              <a:rPr lang="en-MY" sz="2000" dirty="0" err="1"/>
              <a:t>wb</a:t>
            </a:r>
            <a:r>
              <a:rPr lang="en-MY" sz="2000" dirty="0"/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392854-19CA-4F1A-9908-4CD13BEEFBFA}"/>
              </a:ext>
            </a:extLst>
          </p:cNvPr>
          <p:cNvSpPr/>
          <p:nvPr/>
        </p:nvSpPr>
        <p:spPr>
          <a:xfrm>
            <a:off x="183863" y="145402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b="1" dirty="0">
                <a:latin typeface="CourierNewPS-BoldMT"/>
              </a:rPr>
              <a:t>library</a:t>
            </a:r>
            <a:r>
              <a:rPr lang="en-MY" dirty="0">
                <a:latin typeface="CourierNewPSMT"/>
              </a:rPr>
              <a:t>(</a:t>
            </a:r>
            <a:r>
              <a:rPr lang="en-MY" dirty="0" err="1">
                <a:latin typeface="CourierNewPSMT"/>
              </a:rPr>
              <a:t>RSQLite</a:t>
            </a:r>
            <a:r>
              <a:rPr lang="en-MY" dirty="0">
                <a:latin typeface="CourierNewPSMT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379B7B-F555-4CFC-A52A-1F031669DD21}"/>
              </a:ext>
            </a:extLst>
          </p:cNvPr>
          <p:cNvSpPr/>
          <p:nvPr/>
        </p:nvSpPr>
        <p:spPr>
          <a:xfrm>
            <a:off x="183863" y="26633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MY" dirty="0" err="1">
                <a:solidFill>
                  <a:srgbClr val="000000"/>
                </a:solidFill>
                <a:latin typeface="CourierNewPSMT"/>
              </a:rPr>
              <a:t>drv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MY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en-MY" b="1" dirty="0" err="1">
                <a:latin typeface="CourierNewPS-BoldMT"/>
              </a:rPr>
              <a:t>dbDriver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MY" dirty="0">
                <a:latin typeface="CourierNewPSMT"/>
              </a:rPr>
              <a:t>'SQLite'</a:t>
            </a:r>
            <a:r>
              <a:rPr lang="en-MY" dirty="0">
                <a:solidFill>
                  <a:srgbClr val="000000"/>
                </a:solidFill>
                <a:latin typeface="CourierNewPSMT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811F1-CC10-42E1-8568-89F385100065}"/>
              </a:ext>
            </a:extLst>
          </p:cNvPr>
          <p:cNvSpPr/>
          <p:nvPr/>
        </p:nvSpPr>
        <p:spPr>
          <a:xfrm>
            <a:off x="183863" y="3112005"/>
            <a:ext cx="7460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urierNewPSMT"/>
              </a:rPr>
              <a:t>con </a:t>
            </a:r>
            <a:r>
              <a:rPr lang="it-IT" dirty="0">
                <a:solidFill>
                  <a:srgbClr val="B15A65"/>
                </a:solidFill>
                <a:latin typeface="CourierNewPSMT"/>
              </a:rPr>
              <a:t>&lt;- </a:t>
            </a:r>
            <a:r>
              <a:rPr lang="it-IT" b="1" dirty="0">
                <a:latin typeface="CourierNewPS-BoldMT"/>
              </a:rPr>
              <a:t>dbConnect</a:t>
            </a:r>
            <a:r>
              <a:rPr lang="it-IT" dirty="0">
                <a:solidFill>
                  <a:srgbClr val="000000"/>
                </a:solidFill>
                <a:latin typeface="CourierNewPSMT"/>
              </a:rPr>
              <a:t>(drv, </a:t>
            </a:r>
            <a:r>
              <a:rPr lang="en-MY" dirty="0"/>
              <a:t>"</a:t>
            </a:r>
            <a:r>
              <a:rPr lang="it-IT" dirty="0">
                <a:latin typeface="CourierNewPSMT"/>
              </a:rPr>
              <a:t>c:\\diamonds.db</a:t>
            </a:r>
            <a:r>
              <a:rPr lang="en-MY" dirty="0"/>
              <a:t>"</a:t>
            </a:r>
            <a:r>
              <a:rPr lang="it-IT" dirty="0">
                <a:latin typeface="CourierNewPSMT"/>
              </a:rPr>
              <a:t>)</a:t>
            </a:r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DD2B24-55D7-47C2-BFF2-93C9D5D3189B}"/>
              </a:ext>
            </a:extLst>
          </p:cNvPr>
          <p:cNvSpPr/>
          <p:nvPr/>
        </p:nvSpPr>
        <p:spPr>
          <a:xfrm>
            <a:off x="5043717" y="264041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specify the driver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480047C-4132-4F7A-A857-37858AFB106B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0840" y="2847998"/>
            <a:ext cx="115895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0626684-A6A1-4EA4-AA32-78B3D920E2A3}"/>
              </a:ext>
            </a:extLst>
          </p:cNvPr>
          <p:cNvSpPr/>
          <p:nvPr/>
        </p:nvSpPr>
        <p:spPr>
          <a:xfrm>
            <a:off x="6792478" y="3089087"/>
            <a:ext cx="2293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PSMT"/>
              </a:rPr>
              <a:t>establish a connection</a:t>
            </a:r>
            <a:endParaRPr lang="en-MY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F75A5A1-301A-4634-BA66-CFFBEDB5168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63994" y="3296671"/>
            <a:ext cx="1158950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DD4BAD4-531F-4070-BAE6-0AF9E9690AB3}"/>
              </a:ext>
            </a:extLst>
          </p:cNvPr>
          <p:cNvSpPr/>
          <p:nvPr/>
        </p:nvSpPr>
        <p:spPr>
          <a:xfrm>
            <a:off x="5687145" y="3339203"/>
            <a:ext cx="3399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TimesNewRomanPSMT"/>
              </a:rPr>
              <a:t>Additional arguments are typically the database username, password, </a:t>
            </a:r>
            <a:r>
              <a:rPr lang="en-MY" dirty="0">
                <a:solidFill>
                  <a:srgbClr val="000000"/>
                </a:solidFill>
                <a:latin typeface="TimesNewRomanPSMT"/>
              </a:rPr>
              <a:t>host and port.</a:t>
            </a:r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8FE108-5DC3-4B0E-B4DD-045F8B85F1C4}"/>
              </a:ext>
            </a:extLst>
          </p:cNvPr>
          <p:cNvSpPr/>
          <p:nvPr/>
        </p:nvSpPr>
        <p:spPr>
          <a:xfrm>
            <a:off x="183863" y="4002789"/>
            <a:ext cx="75544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ourierNewPSMT"/>
              </a:rPr>
              <a:t>&gt; </a:t>
            </a:r>
            <a:r>
              <a:rPr lang="en-MY" b="1" dirty="0" err="1">
                <a:latin typeface="CourierNewPS-BoldMT"/>
              </a:rPr>
              <a:t>dbListTables</a:t>
            </a:r>
            <a:r>
              <a:rPr lang="en-MY" dirty="0">
                <a:latin typeface="CourierNewPSMT"/>
              </a:rPr>
              <a:t>(con)</a:t>
            </a:r>
          </a:p>
          <a:p>
            <a:r>
              <a:rPr lang="en-MY" dirty="0">
                <a:latin typeface="CourierNewPSMT"/>
              </a:rPr>
              <a:t>[1] "</a:t>
            </a:r>
            <a:r>
              <a:rPr lang="en-MY" dirty="0" err="1">
                <a:latin typeface="CourierNewPSMT"/>
              </a:rPr>
              <a:t>DiamondColors</a:t>
            </a:r>
            <a:r>
              <a:rPr lang="en-MY" dirty="0">
                <a:latin typeface="CourierNewPSMT"/>
              </a:rPr>
              <a:t>" "diamonds" "sqlite_stat1"</a:t>
            </a:r>
          </a:p>
          <a:p>
            <a:r>
              <a:rPr lang="en-MY" dirty="0">
                <a:latin typeface="CourierNewPSMT"/>
              </a:rPr>
              <a:t>&gt; </a:t>
            </a:r>
            <a:r>
              <a:rPr lang="en-MY" b="1" dirty="0" err="1">
                <a:latin typeface="CourierNewPS-BoldMT"/>
              </a:rPr>
              <a:t>dbListFields</a:t>
            </a:r>
            <a:r>
              <a:rPr lang="en-MY" dirty="0">
                <a:latin typeface="CourierNewPSMT"/>
              </a:rPr>
              <a:t>(con, name='diamonds')</a:t>
            </a:r>
          </a:p>
          <a:p>
            <a:r>
              <a:rPr lang="en-US" dirty="0">
                <a:latin typeface="CourierNewPSMT"/>
              </a:rPr>
              <a:t>[1] "carat" "cut" "color" "clarity" "depth" "table"</a:t>
            </a:r>
          </a:p>
          <a:p>
            <a:r>
              <a:rPr lang="en-MY" dirty="0">
                <a:latin typeface="CourierNewPSMT"/>
              </a:rPr>
              <a:t>[7] "price" "x" "y" "z"</a:t>
            </a:r>
          </a:p>
          <a:p>
            <a:r>
              <a:rPr lang="en-MY" dirty="0">
                <a:latin typeface="CourierNewPSMT"/>
              </a:rPr>
              <a:t>&gt; </a:t>
            </a:r>
            <a:r>
              <a:rPr lang="en-MY" b="1" dirty="0" err="1">
                <a:latin typeface="CourierNewPS-BoldMT"/>
              </a:rPr>
              <a:t>dbListFields</a:t>
            </a:r>
            <a:r>
              <a:rPr lang="en-MY" dirty="0">
                <a:latin typeface="CourierNewPSMT"/>
              </a:rPr>
              <a:t>(con, name='</a:t>
            </a:r>
            <a:r>
              <a:rPr lang="en-MY" dirty="0" err="1">
                <a:latin typeface="CourierNewPSMT"/>
              </a:rPr>
              <a:t>DiamondColors</a:t>
            </a:r>
            <a:r>
              <a:rPr lang="en-MY" dirty="0">
                <a:latin typeface="CourierNewPSMT"/>
              </a:rPr>
              <a:t>')</a:t>
            </a:r>
          </a:p>
          <a:p>
            <a:r>
              <a:rPr lang="en-MY" dirty="0">
                <a:latin typeface="CourierNewPSMT"/>
              </a:rPr>
              <a:t>[1] "</a:t>
            </a:r>
            <a:r>
              <a:rPr lang="en-MY" dirty="0" err="1">
                <a:latin typeface="CourierNewPSMT"/>
              </a:rPr>
              <a:t>Color</a:t>
            </a:r>
            <a:r>
              <a:rPr lang="en-MY" dirty="0">
                <a:latin typeface="CourierNewPSMT"/>
              </a:rPr>
              <a:t>" "Description" "Details"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107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Read from Databases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2D78771-2B32-474C-AE07-167EAB7C1E8F}"/>
              </a:ext>
            </a:extLst>
          </p:cNvPr>
          <p:cNvSpPr/>
          <p:nvPr/>
        </p:nvSpPr>
        <p:spPr>
          <a:xfrm>
            <a:off x="0" y="1880559"/>
            <a:ext cx="9154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err="1">
                <a:latin typeface="CourierNewPSMT"/>
              </a:rPr>
              <a:t>diamondsTable</a:t>
            </a:r>
            <a:r>
              <a:rPr lang="en-MY" dirty="0">
                <a:latin typeface="CourierNewPSMT"/>
              </a:rPr>
              <a:t> &lt;- </a:t>
            </a:r>
            <a:r>
              <a:rPr lang="en-MY" b="1" dirty="0" err="1">
                <a:latin typeface="CourierNewPS-BoldMT"/>
              </a:rPr>
              <a:t>dbGetQuery</a:t>
            </a:r>
            <a:r>
              <a:rPr lang="en-MY" dirty="0">
                <a:latin typeface="CourierNewPSMT"/>
              </a:rPr>
              <a:t>(</a:t>
            </a:r>
            <a:r>
              <a:rPr lang="en-MY" dirty="0" err="1">
                <a:latin typeface="CourierNewPSMT"/>
              </a:rPr>
              <a:t>con,"SELECT</a:t>
            </a:r>
            <a:r>
              <a:rPr lang="en-MY" dirty="0">
                <a:latin typeface="CourierNewPSMT"/>
              </a:rPr>
              <a:t> * FROM diamonds",</a:t>
            </a:r>
          </a:p>
          <a:p>
            <a:r>
              <a:rPr lang="en-MY" dirty="0" err="1">
                <a:latin typeface="CourierNewPSMT"/>
              </a:rPr>
              <a:t>stringsAsFactors</a:t>
            </a:r>
            <a:r>
              <a:rPr lang="en-MY" dirty="0">
                <a:latin typeface="CourierNewPSMT"/>
              </a:rPr>
              <a:t>=FALSE)</a:t>
            </a:r>
          </a:p>
          <a:p>
            <a:r>
              <a:rPr lang="en-US" dirty="0">
                <a:latin typeface="CourierNewPSMT"/>
              </a:rPr>
              <a:t>Head(</a:t>
            </a:r>
            <a:r>
              <a:rPr lang="en-MY" dirty="0" err="1">
                <a:latin typeface="CourierNewPSMT"/>
              </a:rPr>
              <a:t>diamondsTable</a:t>
            </a:r>
            <a:r>
              <a:rPr lang="en-US" dirty="0">
                <a:latin typeface="CourierNewPSMT"/>
              </a:rPr>
              <a:t>)</a:t>
            </a:r>
          </a:p>
          <a:p>
            <a:endParaRPr lang="en-US" dirty="0">
              <a:latin typeface="CourierNewPSMT"/>
            </a:endParaRPr>
          </a:p>
          <a:p>
            <a:r>
              <a:rPr lang="en-US" dirty="0" err="1">
                <a:latin typeface="CourierNewPSMT"/>
              </a:rPr>
              <a:t>longQuery</a:t>
            </a:r>
            <a:r>
              <a:rPr lang="en-US" dirty="0">
                <a:latin typeface="CourierNewPSMT"/>
              </a:rPr>
              <a:t> &lt;- "SELECT * FROM diamonds, </a:t>
            </a:r>
            <a:r>
              <a:rPr lang="en-US" dirty="0" err="1">
                <a:latin typeface="CourierNewPSMT"/>
              </a:rPr>
              <a:t>DiamondColors</a:t>
            </a:r>
            <a:endParaRPr lang="en-US" dirty="0">
              <a:latin typeface="CourierNewPSMT"/>
            </a:endParaRPr>
          </a:p>
          <a:p>
            <a:r>
              <a:rPr lang="en-MY" dirty="0">
                <a:latin typeface="CourierNewPSMT"/>
              </a:rPr>
              <a:t>WHERE </a:t>
            </a:r>
            <a:r>
              <a:rPr lang="en-MY" dirty="0" err="1">
                <a:latin typeface="CourierNewPSMT"/>
              </a:rPr>
              <a:t>diamonds.color</a:t>
            </a:r>
            <a:r>
              <a:rPr lang="en-MY" dirty="0">
                <a:latin typeface="CourierNewPSMT"/>
              </a:rPr>
              <a:t> = </a:t>
            </a:r>
            <a:r>
              <a:rPr lang="en-MY" dirty="0" err="1">
                <a:latin typeface="CourierNewPSMT"/>
              </a:rPr>
              <a:t>DiamondColors.Color</a:t>
            </a:r>
            <a:r>
              <a:rPr lang="en-MY" dirty="0">
                <a:latin typeface="CourierNewPSMT"/>
              </a:rPr>
              <a:t>"</a:t>
            </a:r>
          </a:p>
          <a:p>
            <a:r>
              <a:rPr lang="en-MY" dirty="0" err="1">
                <a:latin typeface="CourierNewPSMT"/>
              </a:rPr>
              <a:t>diamondsJoin</a:t>
            </a:r>
            <a:r>
              <a:rPr lang="en-MY" dirty="0">
                <a:latin typeface="CourierNewPSMT"/>
              </a:rPr>
              <a:t> &lt;-</a:t>
            </a:r>
            <a:r>
              <a:rPr lang="en-MY" b="1" dirty="0" err="1">
                <a:latin typeface="CourierNewPS-BoldMT"/>
              </a:rPr>
              <a:t>dbGetQuery</a:t>
            </a:r>
            <a:r>
              <a:rPr lang="en-MY" dirty="0">
                <a:latin typeface="CourierNewPSMT"/>
              </a:rPr>
              <a:t>(con, </a:t>
            </a:r>
            <a:r>
              <a:rPr lang="en-MY" dirty="0" err="1">
                <a:latin typeface="CourierNewPSMT"/>
              </a:rPr>
              <a:t>longQuery</a:t>
            </a:r>
            <a:r>
              <a:rPr lang="en-MY" dirty="0">
                <a:latin typeface="CourierNewPSMT"/>
              </a:rPr>
              <a:t>, </a:t>
            </a:r>
            <a:r>
              <a:rPr lang="en-MY" dirty="0" err="1">
                <a:latin typeface="CourierNewPSMT"/>
              </a:rPr>
              <a:t>stringsAsFactors</a:t>
            </a:r>
            <a:r>
              <a:rPr lang="en-MY" dirty="0">
                <a:latin typeface="CourierNewPSMT"/>
              </a:rPr>
              <a:t>=FALSE)</a:t>
            </a:r>
          </a:p>
          <a:p>
            <a:r>
              <a:rPr lang="en-US" dirty="0">
                <a:latin typeface="CourierNewPSMT"/>
              </a:rPr>
              <a:t>head(</a:t>
            </a:r>
            <a:r>
              <a:rPr lang="en-US" dirty="0" err="1">
                <a:latin typeface="CourierNewPSMT"/>
              </a:rPr>
              <a:t>diamondsJoin</a:t>
            </a:r>
            <a:r>
              <a:rPr lang="en-US" dirty="0">
                <a:latin typeface="CourierNewPSMT"/>
              </a:rPr>
              <a:t>)</a:t>
            </a:r>
          </a:p>
          <a:p>
            <a:endParaRPr lang="en-US" dirty="0">
              <a:latin typeface="CourierNewPSMT"/>
            </a:endParaRPr>
          </a:p>
          <a:p>
            <a:r>
              <a:rPr lang="en-US" dirty="0" err="1">
                <a:latin typeface="CourierNewPSMT"/>
              </a:rPr>
              <a:t>dbDisconnect</a:t>
            </a:r>
            <a:r>
              <a:rPr lang="en-US" dirty="0">
                <a:latin typeface="CourierNewPSMT"/>
              </a:rPr>
              <a:t>(con)</a:t>
            </a:r>
          </a:p>
        </p:txBody>
      </p:sp>
    </p:spTree>
    <p:extLst>
      <p:ext uri="{BB962C8B-B14F-4D97-AF65-F5344CB8AC3E}">
        <p14:creationId xmlns:p14="http://schemas.microsoft.com/office/powerpoint/2010/main" val="362517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Quick 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475884" cy="3172674"/>
          </a:xfrm>
        </p:spPr>
        <p:txBody>
          <a:bodyPr/>
          <a:lstStyle/>
          <a:p>
            <a:r>
              <a:rPr lang="en-US" sz="2800" dirty="0"/>
              <a:t>How to </a:t>
            </a:r>
            <a:r>
              <a:rPr lang="en-US" sz="2800" kern="1200" dirty="0">
                <a:latin typeface="Arial" panose="020B0604020202020204" pitchFamily="34" charset="0"/>
              </a:rPr>
              <a:t>access data included with R </a:t>
            </a:r>
            <a:r>
              <a:rPr lang="en-US" sz="2800" dirty="0"/>
              <a:t>?</a:t>
            </a:r>
          </a:p>
          <a:p>
            <a:r>
              <a:rPr lang="en-US" sz="2800" dirty="0"/>
              <a:t>How to read data into a vector or list?</a:t>
            </a:r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CSV files?</a:t>
            </a:r>
            <a:endParaRPr lang="en-US" sz="2800" dirty="0"/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large data files?</a:t>
            </a:r>
            <a:endParaRPr lang="en-US" sz="2800" dirty="0"/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Excel files?</a:t>
            </a:r>
          </a:p>
          <a:p>
            <a:r>
              <a:rPr lang="en-US" sz="2800" dirty="0"/>
              <a:t>How to read </a:t>
            </a:r>
            <a:r>
              <a:rPr lang="en-US" sz="2800" kern="1200" dirty="0">
                <a:latin typeface="Arial" panose="020B0604020202020204" pitchFamily="34" charset="0"/>
              </a:rPr>
              <a:t>from databases?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516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697037"/>
            <a:ext cx="8229600" cy="2938757"/>
          </a:xfrm>
        </p:spPr>
        <p:txBody>
          <a:bodyPr/>
          <a:lstStyle/>
          <a:p>
            <a:pPr marL="800100" lvl="1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Data Import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Access data included with R 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data into a vector or list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CSV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large data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Excel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  <a:ea typeface="+mn-ea"/>
                <a:cs typeface="+mn-cs"/>
              </a:rPr>
              <a:t>Read from Databases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endParaRPr lang="en-US" kern="1200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0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815494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F1A5E00-B21A-4850-82F6-83441182A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464" y="1481156"/>
            <a:ext cx="6261609" cy="3172674"/>
          </a:xfrm>
        </p:spPr>
        <p:txBody>
          <a:bodyPr/>
          <a:lstStyle/>
          <a:p>
            <a:r>
              <a:rPr lang="en-US" sz="2800" dirty="0"/>
              <a:t>A</a:t>
            </a:r>
            <a:r>
              <a:rPr lang="en-US" sz="2800" kern="1200" dirty="0">
                <a:latin typeface="Arial" panose="020B0604020202020204" pitchFamily="34" charset="0"/>
              </a:rPr>
              <a:t>ccess data included with R.</a:t>
            </a:r>
            <a:endParaRPr lang="en-US" sz="2800" dirty="0"/>
          </a:p>
          <a:p>
            <a:r>
              <a:rPr lang="en-US" sz="2800" dirty="0"/>
              <a:t>Read data into a vector or list.</a:t>
            </a:r>
          </a:p>
          <a:p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CSV files.</a:t>
            </a:r>
            <a:endParaRPr lang="en-US" sz="2800" dirty="0"/>
          </a:p>
          <a:p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large data files.</a:t>
            </a:r>
            <a:endParaRPr lang="en-US" sz="2800" dirty="0"/>
          </a:p>
          <a:p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Excel files.</a:t>
            </a:r>
          </a:p>
          <a:p>
            <a:r>
              <a:rPr lang="en-US" sz="2800" dirty="0"/>
              <a:t>Read </a:t>
            </a:r>
            <a:r>
              <a:rPr lang="en-US" sz="2800" kern="1200" dirty="0">
                <a:latin typeface="Arial" panose="020B0604020202020204" pitchFamily="34" charset="0"/>
              </a:rPr>
              <a:t>from databases.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3033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4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/>
          </a:p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7871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Line graph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Bar chart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Histogram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Scatter plot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kern="1200" dirty="0">
                <a:latin typeface="Arial" panose="020B0604020202020204" pitchFamily="34" charset="0"/>
              </a:rPr>
              <a:t>Box plot</a:t>
            </a:r>
            <a:endParaRPr lang="en-US" sz="2400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465407" y="522972"/>
            <a:ext cx="3082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Next Session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600" y="1878557"/>
            <a:ext cx="80772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800" dirty="0"/>
              <a:t>At the end of this topic, you should be able to: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rgbClr val="CC0000"/>
                </a:solidFill>
              </a:rPr>
              <a:t>Understand how to read data from various sources</a:t>
            </a:r>
          </a:p>
        </p:txBody>
      </p:sp>
    </p:spTree>
    <p:extLst>
      <p:ext uri="{BB962C8B-B14F-4D97-AF65-F5344CB8AC3E}">
        <p14:creationId xmlns:p14="http://schemas.microsoft.com/office/powerpoint/2010/main" val="553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273957"/>
            <a:ext cx="8229600" cy="5181433"/>
          </a:xfrm>
        </p:spPr>
        <p:txBody>
          <a:bodyPr/>
          <a:lstStyle/>
          <a:p>
            <a:pPr marL="1371600" lvl="3" indent="0">
              <a:buNone/>
            </a:pPr>
            <a:endParaRPr lang="en-US" sz="2400" dirty="0"/>
          </a:p>
          <a:p>
            <a:pPr>
              <a:buFontTx/>
              <a:buChar char="-"/>
            </a:pPr>
            <a:r>
              <a:rPr lang="en-US" dirty="0"/>
              <a:t>If you have mastered this topic, </a:t>
            </a:r>
            <a:r>
              <a:rPr lang="en-US" dirty="0">
                <a:solidFill>
                  <a:srgbClr val="990000"/>
                </a:solidFill>
              </a:rPr>
              <a:t>you should be able to use the following terms correctly in your assignments and exams</a:t>
            </a:r>
            <a:r>
              <a:rPr lang="en-US" dirty="0"/>
              <a:t>: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CSV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Excel files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Databases</a:t>
            </a:r>
          </a:p>
          <a:p>
            <a:pPr marL="1200150" lvl="2" indent="-342900">
              <a:spcBef>
                <a:spcPct val="0"/>
              </a:spcBef>
              <a:buFontTx/>
              <a:buChar char="-"/>
            </a:pPr>
            <a:r>
              <a:rPr lang="en-US" sz="2000" kern="1200" dirty="0">
                <a:latin typeface="Arial" panose="020B0604020202020204" pitchFamily="34" charset="0"/>
              </a:rPr>
              <a:t>Packages and functions that can be used to read data from various sources</a:t>
            </a:r>
            <a:endParaRPr lang="en-US" altLang="en-US" sz="2000" kern="1200" dirty="0">
              <a:latin typeface="Arial" panose="020B0604020202020204" pitchFamily="34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4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Access data included with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A1E43E-52CF-4373-A26D-A923EC650655}"/>
              </a:ext>
            </a:extLst>
          </p:cNvPr>
          <p:cNvSpPr/>
          <p:nvPr/>
        </p:nvSpPr>
        <p:spPr>
          <a:xfrm>
            <a:off x="180753" y="1523208"/>
            <a:ext cx="8782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R and some packages come with data included.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3888E39-B27E-4F43-8E08-C2EA18052F6D}"/>
              </a:ext>
            </a:extLst>
          </p:cNvPr>
          <p:cNvSpPr/>
          <p:nvPr/>
        </p:nvSpPr>
        <p:spPr>
          <a:xfrm>
            <a:off x="180679" y="2239127"/>
            <a:ext cx="87824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list the data sets in all *available* packages:</a:t>
            </a:r>
            <a:endParaRPr lang="en-MY" sz="2400" dirty="0"/>
          </a:p>
          <a:p>
            <a:endParaRPr lang="en-US" sz="2400" dirty="0">
              <a:latin typeface="TimesNewRomanPSMT"/>
            </a:endParaRP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(package = .packages(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all.available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ACA6DD-E207-4C43-A7E3-913A0090FEF5}"/>
              </a:ext>
            </a:extLst>
          </p:cNvPr>
          <p:cNvSpPr/>
          <p:nvPr/>
        </p:nvSpPr>
        <p:spPr>
          <a:xfrm>
            <a:off x="180679" y="3693710"/>
            <a:ext cx="8197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load any data set use the </a:t>
            </a:r>
            <a:r>
              <a:rPr lang="en-US" sz="2400" b="1" dirty="0"/>
              <a:t>data</a:t>
            </a:r>
            <a:r>
              <a:rPr lang="en-US" sz="2400" dirty="0"/>
              <a:t> function:</a:t>
            </a:r>
          </a:p>
          <a:p>
            <a:pPr algn="ctr"/>
            <a:r>
              <a:rPr lang="en-MY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MY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(diamonds, package=“?")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6CF5F49-367D-42E1-8CE3-AA71558D4763}"/>
              </a:ext>
            </a:extLst>
          </p:cNvPr>
          <p:cNvGrpSpPr/>
          <p:nvPr/>
        </p:nvGrpSpPr>
        <p:grpSpPr>
          <a:xfrm>
            <a:off x="1578921" y="4524707"/>
            <a:ext cx="1685077" cy="1299127"/>
            <a:chOff x="1578921" y="4524707"/>
            <a:chExt cx="1685077" cy="129912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9C5626E0-3E00-47E1-948F-018FC03D7C80}"/>
                </a:ext>
              </a:extLst>
            </p:cNvPr>
            <p:cNvCxnSpPr/>
            <p:nvPr/>
          </p:nvCxnSpPr>
          <p:spPr bwMode="auto">
            <a:xfrm flipV="1">
              <a:off x="2349795" y="4524707"/>
              <a:ext cx="584791" cy="929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C632D9C-2104-4C2D-B8FD-88ED04A35F84}"/>
                </a:ext>
              </a:extLst>
            </p:cNvPr>
            <p:cNvSpPr/>
            <p:nvPr/>
          </p:nvSpPr>
          <p:spPr>
            <a:xfrm>
              <a:off x="1578921" y="5454502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Data set name</a:t>
              </a:r>
              <a:endParaRPr lang="en-MY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6F49FE3-5703-4958-9A76-322BBC700AAB}"/>
              </a:ext>
            </a:extLst>
          </p:cNvPr>
          <p:cNvGrpSpPr/>
          <p:nvPr/>
        </p:nvGrpSpPr>
        <p:grpSpPr>
          <a:xfrm>
            <a:off x="3705460" y="4524707"/>
            <a:ext cx="4044697" cy="1299127"/>
            <a:chOff x="3705460" y="4524707"/>
            <a:chExt cx="4044697" cy="129912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BEFF76E1-68D8-4084-B6D4-A1472D75FEB6}"/>
                </a:ext>
              </a:extLst>
            </p:cNvPr>
            <p:cNvCxnSpPr/>
            <p:nvPr/>
          </p:nvCxnSpPr>
          <p:spPr bwMode="auto">
            <a:xfrm flipV="1">
              <a:off x="5256028" y="4524707"/>
              <a:ext cx="584791" cy="929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CBF4A10-5EAB-4003-8709-798ECBD15DC0}"/>
                </a:ext>
              </a:extLst>
            </p:cNvPr>
            <p:cNvSpPr/>
            <p:nvPr/>
          </p:nvSpPr>
          <p:spPr>
            <a:xfrm>
              <a:off x="3705460" y="5454502"/>
              <a:ext cx="4044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The package that contain the data set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64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Access data included with R</a:t>
            </a:r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xmlns="" id="{B6BC4AA7-DD84-4793-B284-259E3DC69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1270454"/>
            <a:ext cx="589679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Read data into a vector or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2D8523-D078-4C32-813E-872AA6EF8772}"/>
              </a:ext>
            </a:extLst>
          </p:cNvPr>
          <p:cNvSpPr/>
          <p:nvPr/>
        </p:nvSpPr>
        <p:spPr>
          <a:xfrm>
            <a:off x="297712" y="167044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b="1" dirty="0">
                <a:solidFill>
                  <a:srgbClr val="000000"/>
                </a:solidFill>
              </a:rPr>
              <a:t>scan</a:t>
            </a:r>
            <a:r>
              <a:rPr lang="en-US" sz="2400" dirty="0">
                <a:solidFill>
                  <a:srgbClr val="000000"/>
                </a:solidFill>
              </a:rPr>
              <a:t> to read data into a vector or list from the console or file.</a:t>
            </a:r>
            <a:endParaRPr lang="en-MY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505843-A7E2-46A7-BD38-DB4FB39C71E8}"/>
              </a:ext>
            </a:extLst>
          </p:cNvPr>
          <p:cNvSpPr/>
          <p:nvPr/>
        </p:nvSpPr>
        <p:spPr>
          <a:xfrm>
            <a:off x="2334983" y="2650700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IDs= 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(file=“?”)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B94F3A-8B5B-44E3-941F-5B308A281F82}"/>
              </a:ext>
            </a:extLst>
          </p:cNvPr>
          <p:cNvGrpSpPr/>
          <p:nvPr/>
        </p:nvGrpSpPr>
        <p:grpSpPr>
          <a:xfrm>
            <a:off x="1676198" y="3112365"/>
            <a:ext cx="5929828" cy="1299127"/>
            <a:chOff x="1578921" y="4524707"/>
            <a:chExt cx="5929828" cy="129912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18C7006F-1069-4872-9924-A6CBB0D282FC}"/>
                </a:ext>
              </a:extLst>
            </p:cNvPr>
            <p:cNvCxnSpPr/>
            <p:nvPr/>
          </p:nvCxnSpPr>
          <p:spPr bwMode="auto">
            <a:xfrm flipV="1">
              <a:off x="3285783" y="4524707"/>
              <a:ext cx="584791" cy="929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9BAB0F0-D099-4A99-B82A-BE93DCC74196}"/>
                </a:ext>
              </a:extLst>
            </p:cNvPr>
            <p:cNvSpPr/>
            <p:nvPr/>
          </p:nvSpPr>
          <p:spPr>
            <a:xfrm>
              <a:off x="1578921" y="5454502"/>
              <a:ext cx="5929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The path and the name of a file to read data values from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12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527925" cy="1143000"/>
          </a:xfrm>
        </p:spPr>
        <p:txBody>
          <a:bodyPr/>
          <a:lstStyle/>
          <a:p>
            <a:r>
              <a:rPr lang="en-US" b="1" dirty="0"/>
              <a:t>Read data into a vector or list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E852166-4213-467C-83E0-505E09F2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88" y="1843826"/>
            <a:ext cx="8825024" cy="440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library(crayon)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IDs= scan(file="C:\\emp.txt")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IDs)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%/% 100 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{message(red(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deptID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==2) {message(green(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else {message(blue(</a:t>
            </a:r>
            <a:r>
              <a:rPr lang="en-GB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))}</a:t>
            </a:r>
          </a:p>
          <a:p>
            <a:pPr marL="0" indent="0" algn="just">
              <a:buNone/>
            </a:pPr>
            <a:r>
              <a:rPr lang="en-GB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10625219-13AC-423F-A12A-9C3E667E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859784"/>
            <a:ext cx="64921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140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253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Lucida Console" panose="020B0609040504020204" pitchFamily="49" charset="0"/>
              </a:rPr>
              <a:t>137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465A4"/>
                </a:solidFill>
                <a:effectLst/>
                <a:latin typeface="Lucida Console" panose="020B0609040504020204" pitchFamily="49" charset="0"/>
              </a:rPr>
              <a:t>358</a:t>
            </a:r>
            <a:endParaRPr lang="en-US" altLang="en-US" sz="2800" dirty="0">
              <a:solidFill>
                <a:srgbClr val="C5060B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Lucida Console" panose="020B0609040504020204" pitchFamily="49" charset="0"/>
              </a:rPr>
              <a:t>279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3416320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181" y="3542752"/>
            <a:ext cx="8679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read.csv</a:t>
            </a:r>
            <a:r>
              <a:rPr lang="en-US" sz="2400" dirty="0"/>
              <a:t>, which is a wrapper around </a:t>
            </a:r>
            <a:r>
              <a:rPr lang="en-US" sz="2400" b="1" dirty="0" err="1"/>
              <a:t>read.table</a:t>
            </a:r>
            <a:r>
              <a:rPr lang="en-US" sz="2400" b="1" dirty="0"/>
              <a:t> </a:t>
            </a:r>
            <a:r>
              <a:rPr lang="en-US" sz="2400" dirty="0"/>
              <a:t>with the </a:t>
            </a:r>
            <a:r>
              <a:rPr lang="en-US" sz="2400" dirty="0" err="1"/>
              <a:t>sep</a:t>
            </a:r>
            <a:r>
              <a:rPr lang="en-US" sz="2400" dirty="0"/>
              <a:t> argument preset to a comma (,). </a:t>
            </a:r>
            <a:endParaRPr lang="en-US" sz="3600" dirty="0">
              <a:latin typeface="Nuni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003F8E-623A-4547-86F4-7358FB75F5B5}"/>
              </a:ext>
            </a:extLst>
          </p:cNvPr>
          <p:cNvSpPr/>
          <p:nvPr/>
        </p:nvSpPr>
        <p:spPr>
          <a:xfrm>
            <a:off x="202019" y="1535892"/>
            <a:ext cx="8739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comma-separated values (CSV) file is a delimited text file that uses a comma to separate values.</a:t>
            </a:r>
            <a:endParaRPr lang="en-MY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C30EFD-C298-4EA8-B118-DC8B6EC548EF}"/>
              </a:ext>
            </a:extLst>
          </p:cNvPr>
          <p:cNvSpPr/>
          <p:nvPr/>
        </p:nvSpPr>
        <p:spPr>
          <a:xfrm>
            <a:off x="202018" y="2978828"/>
            <a:ext cx="6691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result of using </a:t>
            </a:r>
            <a:r>
              <a:rPr lang="en-US" sz="2400" b="1" dirty="0" err="1"/>
              <a:t>read.table</a:t>
            </a:r>
            <a:r>
              <a:rPr lang="en-US" sz="2400" b="1" dirty="0"/>
              <a:t> </a:t>
            </a:r>
            <a:r>
              <a:rPr lang="en-US" sz="2400" dirty="0"/>
              <a:t>is a </a:t>
            </a:r>
            <a:r>
              <a:rPr lang="en-US" sz="2400" dirty="0" err="1"/>
              <a:t>data.frame</a:t>
            </a:r>
            <a:r>
              <a:rPr lang="en-US" sz="2400" dirty="0"/>
              <a:t>.</a:t>
            </a:r>
            <a:endParaRPr lang="en-MY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38836AD-DA40-4749-8267-39D884EF4E95}"/>
              </a:ext>
            </a:extLst>
          </p:cNvPr>
          <p:cNvSpPr/>
          <p:nvPr/>
        </p:nvSpPr>
        <p:spPr>
          <a:xfrm>
            <a:off x="202018" y="2414904"/>
            <a:ext cx="8049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read.table</a:t>
            </a:r>
            <a:r>
              <a:rPr lang="en-US" sz="2400" b="1" dirty="0"/>
              <a:t> is used</a:t>
            </a:r>
            <a:r>
              <a:rPr lang="en-US" sz="2400" dirty="0"/>
              <a:t> to read data from a CSV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0DD7565-D5A4-4F1D-9436-5CCF0FA8E35B}"/>
              </a:ext>
            </a:extLst>
          </p:cNvPr>
          <p:cNvSpPr/>
          <p:nvPr/>
        </p:nvSpPr>
        <p:spPr>
          <a:xfrm>
            <a:off x="244550" y="4385523"/>
            <a:ext cx="8104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(file=“?”, header=TRUE,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=“?")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3BC707-D24D-4495-AF3D-88225A19A9E6}"/>
              </a:ext>
            </a:extLst>
          </p:cNvPr>
          <p:cNvSpPr/>
          <p:nvPr/>
        </p:nvSpPr>
        <p:spPr>
          <a:xfrm>
            <a:off x="232181" y="4889753"/>
            <a:ext cx="8480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 =“?”, header = TRUE,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“?”)</a:t>
            </a:r>
            <a:endParaRPr lang="en-M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58433C-23BE-4F0B-9809-C9CABCF43430}"/>
              </a:ext>
            </a:extLst>
          </p:cNvPr>
          <p:cNvSpPr/>
          <p:nvPr/>
        </p:nvSpPr>
        <p:spPr>
          <a:xfrm>
            <a:off x="254883" y="5589480"/>
            <a:ext cx="1986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The full path of the file to be loaded</a:t>
            </a:r>
            <a:endParaRPr lang="en-MY" sz="1600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8419A7B-CD38-4942-B1A9-B291D00147F6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2716" y="5376028"/>
            <a:ext cx="852135" cy="2907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30C86F2-C187-44AA-A115-1130D1E917DB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2716" y="4815510"/>
            <a:ext cx="852135" cy="8512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3D8615C-4D87-4FBE-91ED-637B2747D0B9}"/>
              </a:ext>
            </a:extLst>
          </p:cNvPr>
          <p:cNvSpPr/>
          <p:nvPr/>
        </p:nvSpPr>
        <p:spPr>
          <a:xfrm>
            <a:off x="2605998" y="5639123"/>
            <a:ext cx="3627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A logical value indicating whether the file contains the names of the variables as its first line.</a:t>
            </a:r>
            <a:endParaRPr lang="en-MY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1D78E955-014D-4FBB-8CEE-C700D4290A7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10943" y="5238883"/>
            <a:ext cx="161288" cy="305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17F5959-8926-4464-ACB5-BB68E80667C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65119" y="4676317"/>
            <a:ext cx="207112" cy="8679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8D797FC-AA85-4F4E-8E81-69BA1A8D008D}"/>
              </a:ext>
            </a:extLst>
          </p:cNvPr>
          <p:cNvSpPr/>
          <p:nvPr/>
        </p:nvSpPr>
        <p:spPr>
          <a:xfrm>
            <a:off x="6438598" y="5666808"/>
            <a:ext cx="2506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</a:rPr>
              <a:t>The delimiter separating data cells</a:t>
            </a:r>
            <a:endParaRPr lang="en-MY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C21C34FB-331F-4D7D-8DEC-E84B65841FF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06161" y="5321482"/>
            <a:ext cx="463738" cy="290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57524A4F-CBA6-4E5D-B471-DFCF8D7B6E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15200" y="4744146"/>
            <a:ext cx="546359" cy="8575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828812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1224</TotalTime>
  <Pages>11</Pages>
  <Words>971</Words>
  <Application>Microsoft Office PowerPoint</Application>
  <PresentationFormat>On-screen Show (4:3)</PresentationFormat>
  <Paragraphs>148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CourierNewPS-BoldMT</vt:lpstr>
      <vt:lpstr>CourierNewPSMT</vt:lpstr>
      <vt:lpstr>Lucida Console</vt:lpstr>
      <vt:lpstr>Nunito</vt:lpstr>
      <vt:lpstr>TimesNewRomanPS-BoldMT</vt:lpstr>
      <vt:lpstr>TimesNewRomanPSMT</vt:lpstr>
      <vt:lpstr>UCTI-Template-foundation-level</vt:lpstr>
      <vt:lpstr>Data import</vt:lpstr>
      <vt:lpstr>Topic &amp; Structure of the lesson</vt:lpstr>
      <vt:lpstr>Learning outcomes</vt:lpstr>
      <vt:lpstr>Key terms you must be able to use</vt:lpstr>
      <vt:lpstr>Access data included with R</vt:lpstr>
      <vt:lpstr>Access data included with R</vt:lpstr>
      <vt:lpstr>Read data into a vector or list</vt:lpstr>
      <vt:lpstr>Read data into a vector or list</vt:lpstr>
      <vt:lpstr>Read CSV files</vt:lpstr>
      <vt:lpstr>Read CSV files</vt:lpstr>
      <vt:lpstr>Read large data files</vt:lpstr>
      <vt:lpstr>PowerPoint Presentation</vt:lpstr>
      <vt:lpstr>PowerPoint Presentation</vt:lpstr>
      <vt:lpstr>PowerPoint Presentation</vt:lpstr>
      <vt:lpstr>Read Excel files</vt:lpstr>
      <vt:lpstr>Read from Databases</vt:lpstr>
      <vt:lpstr>Read from Databases</vt:lpstr>
      <vt:lpstr>Read from Databases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227</cp:revision>
  <cp:lastPrinted>1995-11-02T09:23:42Z</cp:lastPrinted>
  <dcterms:created xsi:type="dcterms:W3CDTF">2017-10-11T09:20:11Z</dcterms:created>
  <dcterms:modified xsi:type="dcterms:W3CDTF">2020-01-05T16:09:24Z</dcterms:modified>
</cp:coreProperties>
</file>