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75" r:id="rId2"/>
    <p:sldId id="276" r:id="rId3"/>
    <p:sldId id="277" r:id="rId4"/>
    <p:sldId id="327" r:id="rId5"/>
    <p:sldId id="359" r:id="rId6"/>
    <p:sldId id="350" r:id="rId7"/>
    <p:sldId id="383" r:id="rId8"/>
    <p:sldId id="382" r:id="rId9"/>
    <p:sldId id="384" r:id="rId10"/>
    <p:sldId id="367" r:id="rId11"/>
    <p:sldId id="371" r:id="rId12"/>
    <p:sldId id="373" r:id="rId13"/>
    <p:sldId id="372" r:id="rId14"/>
    <p:sldId id="374" r:id="rId15"/>
    <p:sldId id="368" r:id="rId16"/>
    <p:sldId id="375" r:id="rId17"/>
    <p:sldId id="376" r:id="rId18"/>
    <p:sldId id="377" r:id="rId19"/>
    <p:sldId id="370" r:id="rId20"/>
    <p:sldId id="369" r:id="rId21"/>
    <p:sldId id="379" r:id="rId22"/>
    <p:sldId id="378" r:id="rId23"/>
    <p:sldId id="381" r:id="rId24"/>
    <p:sldId id="334" r:id="rId25"/>
    <p:sldId id="385" r:id="rId26"/>
    <p:sldId id="351" r:id="rId27"/>
    <p:sldId id="325" r:id="rId28"/>
    <p:sldId id="328" r:id="rId29"/>
    <p:sldId id="326" r:id="rId30"/>
    <p:sldId id="329" r:id="rId3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2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Data Visualization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0D0C97-FBE7-4B5D-98C3-25052F1E4304}"/>
              </a:ext>
            </a:extLst>
          </p:cNvPr>
          <p:cNvSpPr/>
          <p:nvPr/>
        </p:nvSpPr>
        <p:spPr>
          <a:xfrm>
            <a:off x="148855" y="1712424"/>
            <a:ext cx="8633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Histogram shows the distribution of values for a variable.</a:t>
            </a:r>
            <a:endParaRPr lang="en-MY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D676FD-8A0F-4528-AA84-16445192EE80}"/>
              </a:ext>
            </a:extLst>
          </p:cNvPr>
          <p:cNvSpPr/>
          <p:nvPr/>
        </p:nvSpPr>
        <p:spPr>
          <a:xfrm>
            <a:off x="404541" y="5320741"/>
            <a:ext cx="4997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data(diamonds, package=“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ggplot2”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diamonds$carat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main="Carat Histogram",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="Carat")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4B3792-4A80-4E78-84F3-517AD1854FC7}"/>
              </a:ext>
            </a:extLst>
          </p:cNvPr>
          <p:cNvSpPr/>
          <p:nvPr/>
        </p:nvSpPr>
        <p:spPr>
          <a:xfrm>
            <a:off x="148855" y="2274838"/>
            <a:ext cx="8825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Histograms break the data into buckets and the heights of the bars represent the number of observations that fall into each bucket.</a:t>
            </a:r>
            <a:endParaRPr lang="en-MY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590B64-4A1A-4108-9E00-E60942A38243}"/>
              </a:ext>
            </a:extLst>
          </p:cNvPr>
          <p:cNvSpPr/>
          <p:nvPr/>
        </p:nvSpPr>
        <p:spPr>
          <a:xfrm>
            <a:off x="148855" y="5020093"/>
            <a:ext cx="201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R’s base graphics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20703F3-3205-4ADA-B78A-A59E0768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r="10935" b="3495"/>
          <a:stretch/>
        </p:blipFill>
        <p:spPr>
          <a:xfrm>
            <a:off x="5401843" y="3432709"/>
            <a:ext cx="3731489" cy="308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C29487-A645-4217-8649-03C11A94174C}"/>
              </a:ext>
            </a:extLst>
          </p:cNvPr>
          <p:cNvSpPr/>
          <p:nvPr/>
        </p:nvSpPr>
        <p:spPr>
          <a:xfrm>
            <a:off x="148856" y="3524355"/>
            <a:ext cx="52737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default settings for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hist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function is used to </a:t>
            </a:r>
            <a:r>
              <a:rPr lang="en-US" sz="2200" dirty="0">
                <a:cs typeface="Times New Roman" panose="02020603050405020304" pitchFamily="18" charset="0"/>
              </a:rPr>
              <a:t>computes a histogram of the given data values then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plot it.</a:t>
            </a:r>
          </a:p>
        </p:txBody>
      </p:sp>
    </p:spTree>
    <p:extLst>
      <p:ext uri="{BB962C8B-B14F-4D97-AF65-F5344CB8AC3E}">
        <p14:creationId xmlns:p14="http://schemas.microsoft.com/office/powerpoint/2010/main" val="176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B68298-9505-47D8-84A8-608883F05056}"/>
              </a:ext>
            </a:extLst>
          </p:cNvPr>
          <p:cNvSpPr/>
          <p:nvPr/>
        </p:nvSpPr>
        <p:spPr>
          <a:xfrm>
            <a:off x="818707" y="2745304"/>
            <a:ext cx="776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0759C2-E0FE-426B-9B73-00621C91F271}"/>
              </a:ext>
            </a:extLst>
          </p:cNvPr>
          <p:cNvSpPr/>
          <p:nvPr/>
        </p:nvSpPr>
        <p:spPr>
          <a:xfrm>
            <a:off x="0" y="237597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Using ggplot2 package</a:t>
            </a:r>
          </a:p>
        </p:txBody>
      </p:sp>
      <p:pic>
        <p:nvPicPr>
          <p:cNvPr id="15" name="Picture 14" descr="A picture containing computer&#10;&#10;Description automatically generated">
            <a:extLst>
              <a:ext uri="{FF2B5EF4-FFF2-40B4-BE49-F238E27FC236}">
                <a16:creationId xmlns:a16="http://schemas.microsoft.com/office/drawing/2014/main" xmlns="" id="{BE7183E8-099B-4E05-9E60-81A3F326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48" y="3057051"/>
            <a:ext cx="4274317" cy="3526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743C41-ED83-4AB1-9997-15557AECC90B}"/>
              </a:ext>
            </a:extLst>
          </p:cNvPr>
          <p:cNvSpPr/>
          <p:nvPr/>
        </p:nvSpPr>
        <p:spPr>
          <a:xfrm>
            <a:off x="0" y="1355560"/>
            <a:ext cx="88143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geom_histogram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plot histograms.</a:t>
            </a:r>
          </a:p>
        </p:txBody>
      </p:sp>
    </p:spTree>
    <p:extLst>
      <p:ext uri="{BB962C8B-B14F-4D97-AF65-F5344CB8AC3E}">
        <p14:creationId xmlns:p14="http://schemas.microsoft.com/office/powerpoint/2010/main" val="232202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B68298-9505-47D8-84A8-608883F05056}"/>
              </a:ext>
            </a:extLst>
          </p:cNvPr>
          <p:cNvSpPr/>
          <p:nvPr/>
        </p:nvSpPr>
        <p:spPr>
          <a:xfrm>
            <a:off x="808074" y="1933357"/>
            <a:ext cx="7527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(col="white", fill="blue")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0759C2-E0FE-426B-9B73-00621C91F271}"/>
              </a:ext>
            </a:extLst>
          </p:cNvPr>
          <p:cNvSpPr/>
          <p:nvPr/>
        </p:nvSpPr>
        <p:spPr>
          <a:xfrm>
            <a:off x="106362" y="141763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Using ggplot2 package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DE2353D-858D-476F-AC42-BECDAA64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42" y="2542474"/>
            <a:ext cx="4801638" cy="39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pic>
        <p:nvPicPr>
          <p:cNvPr id="12" name="Picture 11" descr="A picture containing holding, large, man, people&#10;&#10;Description automatically generated">
            <a:extLst>
              <a:ext uri="{FF2B5EF4-FFF2-40B4-BE49-F238E27FC236}">
                <a16:creationId xmlns:a16="http://schemas.microsoft.com/office/drawing/2014/main" xmlns="" id="{C8A795CD-D63F-4921-A196-A00CB75CA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2000050"/>
            <a:ext cx="700185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7C916E-ACDC-4E0F-9A1E-AECC1A6B8488}"/>
              </a:ext>
            </a:extLst>
          </p:cNvPr>
          <p:cNvSpPr/>
          <p:nvPr/>
        </p:nvSpPr>
        <p:spPr>
          <a:xfrm>
            <a:off x="316327" y="2252272"/>
            <a:ext cx="851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(col="white", fill="blue") +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FFA1F1F-DCAA-49DD-86BA-9632694E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57" y="2831534"/>
            <a:ext cx="5980640" cy="37308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505933-51C6-432B-B699-D7E02F23315D}"/>
              </a:ext>
            </a:extLst>
          </p:cNvPr>
          <p:cNvSpPr/>
          <p:nvPr/>
        </p:nvSpPr>
        <p:spPr>
          <a:xfrm>
            <a:off x="0" y="1355560"/>
            <a:ext cx="881435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is used to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wraps a 1d sequence of panels into 2d.</a:t>
            </a:r>
            <a:endParaRPr lang="en-MY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2D8523-D078-4C32-813E-872AA6EF8772}"/>
              </a:ext>
            </a:extLst>
          </p:cNvPr>
          <p:cNvSpPr/>
          <p:nvPr/>
        </p:nvSpPr>
        <p:spPr>
          <a:xfrm>
            <a:off x="297712" y="1436519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Scatterplot is a diagram that is used to visualize the covariation between two continuous variables. </a:t>
            </a:r>
            <a:r>
              <a:rPr lang="en-US" sz="2400" dirty="0"/>
              <a:t>Covariation is a correlated variation of two or more variables.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12D8154-3678-4B71-88BA-9C47E43FE9AF}"/>
              </a:ext>
            </a:extLst>
          </p:cNvPr>
          <p:cNvSpPr/>
          <p:nvPr/>
        </p:nvSpPr>
        <p:spPr>
          <a:xfrm>
            <a:off x="335128" y="2828835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Every point represents an observation in two variables where the x-axis represents one variable and the y-axis another.</a:t>
            </a:r>
            <a:endParaRPr lang="en-MY" sz="24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0274DCD-CBBE-4876-A183-510E5B27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8" y="4116091"/>
            <a:ext cx="3955109" cy="24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DA48D7-2CAF-44A7-9F12-5B16E1FE4206}"/>
              </a:ext>
            </a:extLst>
          </p:cNvPr>
          <p:cNvSpPr/>
          <p:nvPr/>
        </p:nvSpPr>
        <p:spPr>
          <a:xfrm>
            <a:off x="2224909" y="2867706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plot(price ~ carat, data=diamonds)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913EB7-5521-47CB-AD20-B8091171E632}"/>
              </a:ext>
            </a:extLst>
          </p:cNvPr>
          <p:cNvSpPr/>
          <p:nvPr/>
        </p:nvSpPr>
        <p:spPr>
          <a:xfrm>
            <a:off x="138259" y="3267052"/>
            <a:ext cx="881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~ separating price and carat indicates that we are viewing price against carat, where price is the y value and carat is the x value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1DA43A8-A2DA-4082-8E76-4A46BCD51708}"/>
              </a:ext>
            </a:extLst>
          </p:cNvPr>
          <p:cNvSpPr/>
          <p:nvPr/>
        </p:nvSpPr>
        <p:spPr>
          <a:xfrm>
            <a:off x="2070102" y="249630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diamonds$carat</a:t>
            </a:r>
            <a:r>
              <a:rPr lang="en-US" dirty="0"/>
              <a:t>, </a:t>
            </a:r>
            <a:r>
              <a:rPr lang="en-US" dirty="0" err="1"/>
              <a:t>diamonds$price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56AF62-5255-4378-8C74-896BCF223FA2}"/>
              </a:ext>
            </a:extLst>
          </p:cNvPr>
          <p:cNvSpPr/>
          <p:nvPr/>
        </p:nvSpPr>
        <p:spPr>
          <a:xfrm>
            <a:off x="149567" y="2028289"/>
            <a:ext cx="2014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R’s base graphics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48F771A-9AC6-44BC-B91D-C58B31F46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8" r="6010" b="4898"/>
          <a:stretch/>
        </p:blipFill>
        <p:spPr>
          <a:xfrm>
            <a:off x="1597671" y="3843691"/>
            <a:ext cx="5409185" cy="26956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DA97A4-9A98-40CE-AE11-46BF964F6136}"/>
              </a:ext>
            </a:extLst>
          </p:cNvPr>
          <p:cNvSpPr/>
          <p:nvPr/>
        </p:nvSpPr>
        <p:spPr>
          <a:xfrm>
            <a:off x="138259" y="1488584"/>
            <a:ext cx="88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400" b="1" dirty="0">
                <a:latin typeface="+mj-lt"/>
                <a:cs typeface="Times New Roman" panose="02020603050405020304" pitchFamily="18" charset="0"/>
              </a:rPr>
              <a:t>plot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 can be used to create scatterplots.</a:t>
            </a:r>
          </a:p>
        </p:txBody>
      </p:sp>
    </p:spTree>
    <p:extLst>
      <p:ext uri="{BB962C8B-B14F-4D97-AF65-F5344CB8AC3E}">
        <p14:creationId xmlns:p14="http://schemas.microsoft.com/office/powerpoint/2010/main" val="401650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BCFCC3E-4972-4B7C-95DB-046113D65151}"/>
              </a:ext>
            </a:extLst>
          </p:cNvPr>
          <p:cNvSpPr/>
          <p:nvPr/>
        </p:nvSpPr>
        <p:spPr>
          <a:xfrm>
            <a:off x="680976" y="2710698"/>
            <a:ext cx="7612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(diamonds, </a:t>
            </a:r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55AB55"/>
                </a:solidFill>
                <a:latin typeface="CourierNewPSMT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=carat, </a:t>
            </a:r>
            <a:r>
              <a:rPr lang="en-US" dirty="0">
                <a:solidFill>
                  <a:srgbClr val="55AB55"/>
                </a:solidFill>
                <a:latin typeface="CourierNewPSMT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=price)) + </a:t>
            </a:r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C11AEED-DCD2-4C2A-AF5D-959400F2A186}"/>
              </a:ext>
            </a:extLst>
          </p:cNvPr>
          <p:cNvSpPr/>
          <p:nvPr/>
        </p:nvSpPr>
        <p:spPr>
          <a:xfrm>
            <a:off x="0" y="2341366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Using ggplot2 package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B22CFE3B-7A18-4F91-B140-C7D86F1A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51" y="3365240"/>
            <a:ext cx="5158746" cy="3218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2802E0-7A40-453A-A0A3-5CBA6FB08163}"/>
              </a:ext>
            </a:extLst>
          </p:cNvPr>
          <p:cNvSpPr/>
          <p:nvPr/>
        </p:nvSpPr>
        <p:spPr>
          <a:xfrm>
            <a:off x="0" y="1355560"/>
            <a:ext cx="8963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geom_point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create scatterplots.</a:t>
            </a:r>
          </a:p>
        </p:txBody>
      </p:sp>
    </p:spTree>
    <p:extLst>
      <p:ext uri="{BB962C8B-B14F-4D97-AF65-F5344CB8AC3E}">
        <p14:creationId xmlns:p14="http://schemas.microsoft.com/office/powerpoint/2010/main" val="195292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BCFCC3E-4972-4B7C-95DB-046113D65151}"/>
              </a:ext>
            </a:extLst>
          </p:cNvPr>
          <p:cNvSpPr/>
          <p:nvPr/>
        </p:nvSpPr>
        <p:spPr>
          <a:xfrm>
            <a:off x="840464" y="1904376"/>
            <a:ext cx="761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(diamonds, </a:t>
            </a:r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55AB55"/>
                </a:solidFill>
                <a:latin typeface="CourierNewPSMT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=carat, </a:t>
            </a:r>
            <a:r>
              <a:rPr lang="en-US" dirty="0">
                <a:solidFill>
                  <a:srgbClr val="55AB55"/>
                </a:solidFill>
                <a:latin typeface="CourierNewPSMT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=price)) + </a:t>
            </a:r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b="1" dirty="0" err="1">
                <a:solidFill>
                  <a:srgbClr val="BD5A65"/>
                </a:solidFill>
                <a:latin typeface="CourierNewPS-BoldMT"/>
              </a:rPr>
              <a:t>aes</a:t>
            </a:r>
            <a:r>
              <a:rPr lang="en-MY" dirty="0"/>
              <a:t>(</a:t>
            </a:r>
            <a:r>
              <a:rPr lang="en-MY" dirty="0" err="1"/>
              <a:t>color</a:t>
            </a:r>
            <a:r>
              <a:rPr lang="en-MY" dirty="0"/>
              <a:t>=</a:t>
            </a:r>
            <a:r>
              <a:rPr lang="en-MY" dirty="0" err="1"/>
              <a:t>color</a:t>
            </a:r>
            <a:r>
              <a:rPr lang="en-MY" dirty="0"/>
              <a:t>)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C11AEED-DCD2-4C2A-AF5D-959400F2A186}"/>
              </a:ext>
            </a:extLst>
          </p:cNvPr>
          <p:cNvSpPr/>
          <p:nvPr/>
        </p:nvSpPr>
        <p:spPr>
          <a:xfrm>
            <a:off x="106362" y="141763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Using ggplot2 package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F7E7F091-127D-43DC-9C4A-DB843558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3" y="2560638"/>
            <a:ext cx="6432205" cy="40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B9F6FB7-B397-4F4F-BA0E-BAC9528279DC}"/>
              </a:ext>
            </a:extLst>
          </p:cNvPr>
          <p:cNvSpPr/>
          <p:nvPr/>
        </p:nvSpPr>
        <p:spPr>
          <a:xfrm>
            <a:off x="515679" y="1448640"/>
            <a:ext cx="8112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(diamonds, </a:t>
            </a:r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55AB55"/>
                </a:solidFill>
                <a:latin typeface="CourierNewPSMT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=carat, </a:t>
            </a:r>
            <a:r>
              <a:rPr lang="en-US" dirty="0">
                <a:solidFill>
                  <a:srgbClr val="55AB55"/>
                </a:solidFill>
                <a:latin typeface="CourierNewPSMT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=price)) + </a:t>
            </a:r>
            <a:r>
              <a:rPr lang="en-US" b="1" dirty="0" err="1">
                <a:solidFill>
                  <a:srgbClr val="BD5A65"/>
                </a:solidFill>
                <a:latin typeface="CourierNewPS-BoldMT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b="1" dirty="0" err="1"/>
              <a:t>aes</a:t>
            </a:r>
            <a:r>
              <a:rPr lang="en-MY" dirty="0"/>
              <a:t>(</a:t>
            </a:r>
            <a:r>
              <a:rPr lang="en-MY" dirty="0" err="1"/>
              <a:t>color</a:t>
            </a:r>
            <a:r>
              <a:rPr lang="en-MY" dirty="0"/>
              <a:t>=</a:t>
            </a:r>
            <a:r>
              <a:rPr lang="en-MY" dirty="0" err="1"/>
              <a:t>color</a:t>
            </a:r>
            <a:r>
              <a:rPr lang="en-MY" dirty="0"/>
              <a:t>)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MY" dirty="0"/>
              <a:t>+ </a:t>
            </a:r>
            <a:r>
              <a:rPr lang="en-MY" b="1" dirty="0" err="1"/>
              <a:t>facet_wrap</a:t>
            </a:r>
            <a:r>
              <a:rPr lang="en-MY" dirty="0"/>
              <a:t>(~</a:t>
            </a:r>
            <a:r>
              <a:rPr lang="en-MY" dirty="0" err="1"/>
              <a:t>color</a:t>
            </a:r>
            <a:r>
              <a:rPr lang="en-MY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CADCC7B-E045-492B-8508-BEBDA2905BA7}"/>
              </a:ext>
            </a:extLst>
          </p:cNvPr>
          <p:cNvSpPr/>
          <p:nvPr/>
        </p:nvSpPr>
        <p:spPr>
          <a:xfrm>
            <a:off x="281762" y="2094971"/>
            <a:ext cx="8580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facet_wrap</a:t>
            </a:r>
            <a:r>
              <a:rPr lang="en-US" dirty="0"/>
              <a:t> takes the levels of one variable, cuts up the underlying data according to them, makes a separate pane for each set and arranges them to fit in the plot.</a:t>
            </a:r>
            <a:endParaRPr lang="en-MY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xmlns="" id="{E477F893-2EE2-4037-8D7C-5E7F17A11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6" y="2741302"/>
            <a:ext cx="6042165" cy="376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7"/>
            <a:ext cx="8229600" cy="4429126"/>
          </a:xfrm>
        </p:spPr>
        <p:txBody>
          <a:bodyPr/>
          <a:lstStyle/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Data </a:t>
            </a:r>
            <a:r>
              <a:rPr lang="en-US" dirty="0"/>
              <a:t>Visualization</a:t>
            </a: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Line graph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Bar chart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Histogram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Scatter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Box plot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68F2F9-1DAC-47B3-AB11-B98060F845C1}"/>
              </a:ext>
            </a:extLst>
          </p:cNvPr>
          <p:cNvSpPr/>
          <p:nvPr/>
        </p:nvSpPr>
        <p:spPr>
          <a:xfrm>
            <a:off x="-10633" y="1879565"/>
            <a:ext cx="8984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middle line in the boxplot represents the median and the box is bounded by the first and third quartiles.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Interquartile Range (IQR) represents the middle 50% of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2003512-2B07-48B8-B4E8-4C1C88C2E957}"/>
              </a:ext>
            </a:extLst>
          </p:cNvPr>
          <p:cNvSpPr/>
          <p:nvPr/>
        </p:nvSpPr>
        <p:spPr>
          <a:xfrm>
            <a:off x="0" y="1445877"/>
            <a:ext cx="9186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Boxplot depicts groups of numerical data through their quartiles.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34E83BC-7DC7-41AB-89DB-E7ABA24496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36" y="3365726"/>
            <a:ext cx="5913635" cy="2956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5DC18D-E188-4710-8A7D-79647180E4C9}"/>
              </a:ext>
            </a:extLst>
          </p:cNvPr>
          <p:cNvSpPr/>
          <p:nvPr/>
        </p:nvSpPr>
        <p:spPr>
          <a:xfrm>
            <a:off x="4401879" y="638581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/>
              <a:t>https://towardsdatascience.com/understanding-boxplots-5e2df7bcbd51</a:t>
            </a:r>
          </a:p>
        </p:txBody>
      </p:sp>
    </p:spTree>
    <p:extLst>
      <p:ext uri="{BB962C8B-B14F-4D97-AF65-F5344CB8AC3E}">
        <p14:creationId xmlns:p14="http://schemas.microsoft.com/office/powerpoint/2010/main" val="311318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Boxplot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68F2F9-1DAC-47B3-AB11-B98060F845C1}"/>
              </a:ext>
            </a:extLst>
          </p:cNvPr>
          <p:cNvSpPr/>
          <p:nvPr/>
        </p:nvSpPr>
        <p:spPr>
          <a:xfrm>
            <a:off x="0" y="1443634"/>
            <a:ext cx="8984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series of hourly temperatures were measured throughout the day in degrees Fahrenheit.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recorded values are listed in order as follows: 64, 64, 64, 65, 70, 73, 73, 74, 74, 75, 76, 77, 77, 77, 77, 79, 80, 82, 82, 83, 83, 85, 86, 88.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BD3B8D-1E89-4F2C-ADF4-DFE4E94935A4}"/>
              </a:ext>
            </a:extLst>
          </p:cNvPr>
          <p:cNvSpPr/>
          <p:nvPr/>
        </p:nvSpPr>
        <p:spPr>
          <a:xfrm>
            <a:off x="414670" y="3475375"/>
            <a:ext cx="5146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summary(temp)</a:t>
            </a:r>
          </a:p>
          <a:p>
            <a:r>
              <a:rPr lang="en-US" dirty="0"/>
              <a:t>   Min.   </a:t>
            </a:r>
            <a:r>
              <a:rPr lang="en-US" dirty="0">
                <a:solidFill>
                  <a:srgbClr val="FF0000"/>
                </a:solidFill>
              </a:rPr>
              <a:t>1st Qu.  </a:t>
            </a:r>
            <a:r>
              <a:rPr lang="en-US" b="1" dirty="0"/>
              <a:t>Median</a:t>
            </a:r>
            <a:r>
              <a:rPr lang="en-US" dirty="0"/>
              <a:t>  Mean  </a:t>
            </a:r>
            <a:r>
              <a:rPr lang="en-US" dirty="0">
                <a:solidFill>
                  <a:srgbClr val="00B050"/>
                </a:solidFill>
              </a:rPr>
              <a:t>3rd Qu.</a:t>
            </a:r>
            <a:r>
              <a:rPr lang="en-US" dirty="0"/>
              <a:t>  Max. </a:t>
            </a:r>
          </a:p>
          <a:p>
            <a:r>
              <a:rPr lang="en-US" dirty="0"/>
              <a:t>  64.00   </a:t>
            </a:r>
            <a:r>
              <a:rPr lang="en-US" dirty="0">
                <a:solidFill>
                  <a:srgbClr val="FF0000"/>
                </a:solidFill>
              </a:rPr>
              <a:t>73.00</a:t>
            </a:r>
            <a:r>
              <a:rPr lang="en-US" dirty="0"/>
              <a:t>     </a:t>
            </a:r>
            <a:r>
              <a:rPr lang="en-US" b="1" dirty="0"/>
              <a:t>77.00</a:t>
            </a:r>
            <a:r>
              <a:rPr lang="en-US" dirty="0"/>
              <a:t>   76.17   </a:t>
            </a:r>
            <a:r>
              <a:rPr lang="en-US" dirty="0">
                <a:solidFill>
                  <a:srgbClr val="00B050"/>
                </a:solidFill>
              </a:rPr>
              <a:t>82.00</a:t>
            </a:r>
            <a:r>
              <a:rPr lang="en-US" dirty="0"/>
              <a:t>    88.00 </a:t>
            </a:r>
            <a:endParaRPr lang="en-MY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AA1D18EA-6D44-47BA-885F-4745A8AC4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19053" r="4849" b="24803"/>
          <a:stretch/>
        </p:blipFill>
        <p:spPr>
          <a:xfrm>
            <a:off x="4040372" y="4667693"/>
            <a:ext cx="4904573" cy="19156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B9F8A59-C879-4DE5-AE11-B6A8FEB2AC22}"/>
              </a:ext>
            </a:extLst>
          </p:cNvPr>
          <p:cNvCxnSpPr/>
          <p:nvPr/>
        </p:nvCxnSpPr>
        <p:spPr bwMode="auto">
          <a:xfrm>
            <a:off x="5124893" y="5805377"/>
            <a:ext cx="6379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3DA7EF6-2B8D-452F-9F43-90020D191E95}"/>
              </a:ext>
            </a:extLst>
          </p:cNvPr>
          <p:cNvCxnSpPr/>
          <p:nvPr/>
        </p:nvCxnSpPr>
        <p:spPr bwMode="auto">
          <a:xfrm>
            <a:off x="5124893" y="5256028"/>
            <a:ext cx="6379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40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E852166-4213-467C-83E0-505E09F2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702" y="3107480"/>
            <a:ext cx="4827183" cy="4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MY" sz="2400" b="1" dirty="0"/>
              <a:t>boxplot</a:t>
            </a:r>
            <a:r>
              <a:rPr lang="en-MY" sz="2400" dirty="0"/>
              <a:t>(</a:t>
            </a:r>
            <a:r>
              <a:rPr lang="en-MY" sz="2400" dirty="0" err="1"/>
              <a:t>diamonds$carat</a:t>
            </a:r>
            <a:r>
              <a:rPr lang="en-MY" sz="2400" dirty="0"/>
              <a:t>)</a:t>
            </a:r>
            <a:endParaRPr lang="en-US" alt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CDA00C-300E-49F4-88F8-E8B479CB8C41}"/>
              </a:ext>
            </a:extLst>
          </p:cNvPr>
          <p:cNvSpPr/>
          <p:nvPr/>
        </p:nvSpPr>
        <p:spPr>
          <a:xfrm>
            <a:off x="340278" y="2573777"/>
            <a:ext cx="201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R’s base graphics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0EB69E0-EE73-44D5-86E5-D7DC290F6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21082" r="5693" b="26832"/>
          <a:stretch/>
        </p:blipFill>
        <p:spPr>
          <a:xfrm>
            <a:off x="691117" y="3678175"/>
            <a:ext cx="7088742" cy="2636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8E96015-BB07-438A-B87A-E9491F35AA1F}"/>
              </a:ext>
            </a:extLst>
          </p:cNvPr>
          <p:cNvSpPr/>
          <p:nvPr/>
        </p:nvSpPr>
        <p:spPr>
          <a:xfrm>
            <a:off x="164822" y="1746379"/>
            <a:ext cx="88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400" b="1" dirty="0"/>
              <a:t>boxplot</a:t>
            </a:r>
            <a:r>
              <a:rPr lang="en-MY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 is used to produce boxplots.</a:t>
            </a:r>
          </a:p>
        </p:txBody>
      </p:sp>
    </p:spTree>
    <p:extLst>
      <p:ext uri="{BB962C8B-B14F-4D97-AF65-F5344CB8AC3E}">
        <p14:creationId xmlns:p14="http://schemas.microsoft.com/office/powerpoint/2010/main" val="33044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7C423C0-9D83-4B99-84E4-270962611920}"/>
              </a:ext>
            </a:extLst>
          </p:cNvPr>
          <p:cNvSpPr/>
          <p:nvPr/>
        </p:nvSpPr>
        <p:spPr>
          <a:xfrm>
            <a:off x="962001" y="2498560"/>
            <a:ext cx="647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b="1" dirty="0" err="1"/>
              <a:t>ggplot</a:t>
            </a:r>
            <a:r>
              <a:rPr lang="en-MY" dirty="0"/>
              <a:t>(</a:t>
            </a:r>
            <a:r>
              <a:rPr lang="en-MY" dirty="0" err="1"/>
              <a:t>diamonds,aes</a:t>
            </a:r>
            <a:r>
              <a:rPr lang="en-MY" dirty="0"/>
              <a:t>(y=carat, x=1)) + </a:t>
            </a:r>
            <a:r>
              <a:rPr lang="en-MY" b="1" dirty="0" err="1"/>
              <a:t>geom_boxplot</a:t>
            </a:r>
            <a:r>
              <a:rPr lang="en-MY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9F5F6B-7744-4B92-866D-1D36F9804D49}"/>
              </a:ext>
            </a:extLst>
          </p:cNvPr>
          <p:cNvSpPr/>
          <p:nvPr/>
        </p:nvSpPr>
        <p:spPr>
          <a:xfrm>
            <a:off x="223281" y="5937031"/>
            <a:ext cx="873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Even though it is one-dimensional, using only a y aesthetic, there needs to be some x aesthetic, so we will use 1.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819D036-4357-4CA1-AE1E-F038E654F451}"/>
              </a:ext>
            </a:extLst>
          </p:cNvPr>
          <p:cNvSpPr/>
          <p:nvPr/>
        </p:nvSpPr>
        <p:spPr>
          <a:xfrm>
            <a:off x="74464" y="2229719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Using ggplot2 package</a:t>
            </a:r>
          </a:p>
        </p:txBody>
      </p:sp>
      <p:pic>
        <p:nvPicPr>
          <p:cNvPr id="6" name="Picture 5" descr="A picture containing stove, white&#10;&#10;Description automatically generated">
            <a:extLst>
              <a:ext uri="{FF2B5EF4-FFF2-40B4-BE49-F238E27FC236}">
                <a16:creationId xmlns:a16="http://schemas.microsoft.com/office/drawing/2014/main" xmlns="" id="{B3D7B25A-1C5C-4B78-9193-8F3979D7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18" y="2847682"/>
            <a:ext cx="4997794" cy="3117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CEF767-E26C-44AA-923F-296CCA280FB7}"/>
              </a:ext>
            </a:extLst>
          </p:cNvPr>
          <p:cNvSpPr/>
          <p:nvPr/>
        </p:nvSpPr>
        <p:spPr>
          <a:xfrm>
            <a:off x="0" y="1355560"/>
            <a:ext cx="8963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geom_boxplot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produce boxplots.</a:t>
            </a:r>
          </a:p>
        </p:txBody>
      </p:sp>
    </p:spTree>
    <p:extLst>
      <p:ext uri="{BB962C8B-B14F-4D97-AF65-F5344CB8AC3E}">
        <p14:creationId xmlns:p14="http://schemas.microsoft.com/office/powerpoint/2010/main" val="15008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B13389B-826E-42F0-B3A9-F6AD2B0C6F0A}"/>
              </a:ext>
            </a:extLst>
          </p:cNvPr>
          <p:cNvSpPr/>
          <p:nvPr/>
        </p:nvSpPr>
        <p:spPr>
          <a:xfrm>
            <a:off x="563526" y="2191306"/>
            <a:ext cx="801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NewPS-BoldMT"/>
              </a:rPr>
              <a:t>ggplot</a:t>
            </a:r>
            <a:r>
              <a:rPr lang="en-US" dirty="0">
                <a:latin typeface="CourierNewPSMT"/>
              </a:rPr>
              <a:t>(diamonds, </a:t>
            </a:r>
            <a:r>
              <a:rPr lang="en-US" b="1" dirty="0" err="1">
                <a:latin typeface="CourierNewPS-BoldMT"/>
              </a:rPr>
              <a:t>aes</a:t>
            </a:r>
            <a:r>
              <a:rPr lang="en-US" dirty="0">
                <a:latin typeface="CourierNewPSMT"/>
              </a:rPr>
              <a:t>(y=carat, x=cut)) + </a:t>
            </a:r>
            <a:r>
              <a:rPr lang="en-US" b="1" dirty="0" err="1">
                <a:latin typeface="CourierNewPS-BoldMT"/>
              </a:rPr>
              <a:t>geom_boxplot</a:t>
            </a:r>
            <a:r>
              <a:rPr lang="en-US" dirty="0">
                <a:latin typeface="CourierNewPSMT"/>
              </a:rPr>
              <a:t>()</a:t>
            </a:r>
            <a:endParaRPr lang="en-MY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A9040EB8-D977-42E6-906E-296EEC26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3" y="2560638"/>
            <a:ext cx="6226852" cy="38844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6F016F7-36B4-4C28-8058-68DC3E47E830}"/>
              </a:ext>
            </a:extLst>
          </p:cNvPr>
          <p:cNvSpPr/>
          <p:nvPr/>
        </p:nvSpPr>
        <p:spPr>
          <a:xfrm>
            <a:off x="35342" y="178697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Using ggplot2 package</a:t>
            </a:r>
          </a:p>
        </p:txBody>
      </p:sp>
    </p:spTree>
    <p:extLst>
      <p:ext uri="{BB962C8B-B14F-4D97-AF65-F5344CB8AC3E}">
        <p14:creationId xmlns:p14="http://schemas.microsoft.com/office/powerpoint/2010/main" val="420538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F8031E-7E77-40C6-A6E9-7FC66D0CA264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dirty="0"/>
              <a:t>Boxplot</a:t>
            </a:r>
            <a:endParaRPr lang="en-US" b="1" kern="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0A428DB-2B2D-4F4C-9569-6E4471A15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899" r="3024" b="10479"/>
          <a:stretch/>
        </p:blipFill>
        <p:spPr>
          <a:xfrm>
            <a:off x="456979" y="1828800"/>
            <a:ext cx="8048846" cy="39872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D1EACE-709C-4ECD-AD70-32357B1EC89E}"/>
              </a:ext>
            </a:extLst>
          </p:cNvPr>
          <p:cNvSpPr/>
          <p:nvPr/>
        </p:nvSpPr>
        <p:spPr>
          <a:xfrm>
            <a:off x="4348716" y="586385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/>
              <a:t>https://r4ds.had.co.nz/exploratory-data-analysis.html#missing-values-2</a:t>
            </a:r>
          </a:p>
        </p:txBody>
      </p:sp>
    </p:spTree>
    <p:extLst>
      <p:ext uri="{BB962C8B-B14F-4D97-AF65-F5344CB8AC3E}">
        <p14:creationId xmlns:p14="http://schemas.microsoft.com/office/powerpoint/2010/main" val="166961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F8031E-7E77-40C6-A6E9-7FC66D0CA264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solidFill>
                  <a:srgbClr val="000000"/>
                </a:solidFill>
              </a:rPr>
              <a:t>Modify axis and plot labels</a:t>
            </a:r>
            <a:endParaRPr lang="en-US" b="1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1B0F57-ADE6-4297-BE3E-492DDEF5C418}"/>
              </a:ext>
            </a:extLst>
          </p:cNvPr>
          <p:cNvSpPr/>
          <p:nvPr/>
        </p:nvSpPr>
        <p:spPr>
          <a:xfrm>
            <a:off x="143537" y="1724210"/>
            <a:ext cx="885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ggplot</a:t>
            </a:r>
            <a:r>
              <a:rPr lang="en-US" sz="2400" dirty="0"/>
              <a:t>(data=diamonds) + </a:t>
            </a:r>
            <a:r>
              <a:rPr lang="en-US" sz="2400" dirty="0" err="1"/>
              <a:t>geom_histogram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diamonds$carat</a:t>
            </a:r>
            <a:r>
              <a:rPr lang="en-US" sz="2400" dirty="0"/>
              <a:t>),col="white", fill="blue")+</a:t>
            </a:r>
          </a:p>
          <a:p>
            <a:r>
              <a:rPr lang="en-US" sz="2400" b="1" dirty="0"/>
              <a:t>labs(title="Histogram for carat", x="</a:t>
            </a:r>
            <a:r>
              <a:rPr lang="en-US" sz="2400" dirty="0"/>
              <a:t> Carat</a:t>
            </a:r>
            <a:r>
              <a:rPr lang="en-US" sz="2400" b="1" dirty="0"/>
              <a:t>", y="Count")</a:t>
            </a:r>
            <a:endParaRPr lang="en-MY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AC6811-0998-46F2-A1FF-F9C9F921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0" y="3078712"/>
            <a:ext cx="5571257" cy="34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5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52" y="1845894"/>
            <a:ext cx="8475884" cy="1811706"/>
          </a:xfrm>
        </p:spPr>
        <p:txBody>
          <a:bodyPr/>
          <a:lstStyle/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dirty="0"/>
              <a:t>How to plot a line graph in R?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dirty="0"/>
              <a:t>What is a bar chart and how to plot it in R?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dirty="0"/>
              <a:t>What is a histogram and how to plot it in R?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dirty="0"/>
              <a:t>What is a scatter plot and how to plot it in R?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dirty="0"/>
              <a:t>What is a boxplot and how to it in R?</a:t>
            </a:r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64" y="1481156"/>
            <a:ext cx="6261609" cy="2144546"/>
          </a:xfrm>
        </p:spPr>
        <p:txBody>
          <a:bodyPr/>
          <a:lstStyle/>
          <a:p>
            <a:r>
              <a:rPr lang="en-US" sz="2800" dirty="0"/>
              <a:t>Line Graph</a:t>
            </a:r>
          </a:p>
          <a:p>
            <a:r>
              <a:rPr lang="en-US" sz="2800" dirty="0"/>
              <a:t>Bar chart</a:t>
            </a:r>
          </a:p>
          <a:p>
            <a:r>
              <a:rPr lang="en-US" sz="2800" dirty="0"/>
              <a:t>Histogram</a:t>
            </a:r>
          </a:p>
          <a:p>
            <a:r>
              <a:rPr lang="en-US" sz="2800" dirty="0"/>
              <a:t>Scatter plot</a:t>
            </a:r>
          </a:p>
          <a:p>
            <a:r>
              <a:rPr lang="en-US" sz="2800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4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/>
          </a:p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CC0000"/>
                </a:solidFill>
              </a:rPr>
              <a:t>Understand how to use </a:t>
            </a:r>
            <a:r>
              <a:rPr lang="en-US" sz="2800" dirty="0" err="1">
                <a:solidFill>
                  <a:srgbClr val="CC0000"/>
                </a:solidFill>
              </a:rPr>
              <a:t>R’base</a:t>
            </a:r>
            <a:r>
              <a:rPr lang="en-US" sz="2800" dirty="0">
                <a:solidFill>
                  <a:srgbClr val="CC0000"/>
                </a:solidFill>
              </a:rPr>
              <a:t> graphics and ggplot2 package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sz="2400" dirty="0"/>
              <a:t>Missing values</a:t>
            </a:r>
          </a:p>
          <a:p>
            <a:pPr lvl="1"/>
            <a:r>
              <a:rPr lang="en-US" sz="2400" dirty="0"/>
              <a:t>Variation</a:t>
            </a:r>
          </a:p>
          <a:p>
            <a:pPr lvl="1"/>
            <a:r>
              <a:rPr lang="en-US" sz="2400" dirty="0"/>
              <a:t>Covariation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273957"/>
            <a:ext cx="8229600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dirty="0"/>
              <a:t>If you have mastered this topic, </a:t>
            </a:r>
            <a:r>
              <a:rPr lang="en-US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/>
              <a:t>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Data visualization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ggplot2 package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Line graph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Bar chart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Histogram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Scatter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Box plot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628071"/>
            <a:ext cx="878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visualization is the graphic representation of data.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Graphics are used in statistics primarily for two reasons: exploratory data analysis (EDA) and presenting results.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69C2344-7FD1-4967-8EE9-146C91150BF9}"/>
              </a:ext>
            </a:extLst>
          </p:cNvPr>
          <p:cNvSpPr/>
          <p:nvPr/>
        </p:nvSpPr>
        <p:spPr>
          <a:xfrm>
            <a:off x="255181" y="2951555"/>
            <a:ext cx="878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ggplot2</a:t>
            </a:r>
            <a:r>
              <a:rPr lang="en-US" sz="2400" dirty="0"/>
              <a:t> package is widely used to perform data visualization in R.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install ggplot2: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400" dirty="0"/>
              <a:t>(“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sz="2400" dirty="0"/>
              <a:t>”)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load ggplot2: 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60ACA4-0957-443E-8DE7-DF04D5EA8C61}"/>
              </a:ext>
            </a:extLst>
          </p:cNvPr>
          <p:cNvSpPr/>
          <p:nvPr/>
        </p:nvSpPr>
        <p:spPr>
          <a:xfrm>
            <a:off x="132907" y="5013702"/>
            <a:ext cx="8878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basic structure for </a:t>
            </a:r>
            <a:r>
              <a:rPr lang="en-US" sz="2400" i="1" dirty="0"/>
              <a:t>ggplot2</a:t>
            </a:r>
            <a:r>
              <a:rPr lang="en-US" sz="2400" dirty="0"/>
              <a:t> starts with the </a:t>
            </a:r>
            <a:r>
              <a:rPr lang="en-US" sz="2400" i="1" dirty="0" err="1"/>
              <a:t>ggplot</a:t>
            </a:r>
            <a:r>
              <a:rPr lang="en-US" sz="2400" dirty="0"/>
              <a:t> function, which takes the data as its first argument. After that, layers can be added using the + symbol.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Line Graph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EE900E8-2264-412B-A15D-C1C24BE3E0B4}"/>
              </a:ext>
            </a:extLst>
          </p:cNvPr>
          <p:cNvSpPr/>
          <p:nvPr/>
        </p:nvSpPr>
        <p:spPr>
          <a:xfrm>
            <a:off x="350874" y="2704955"/>
            <a:ext cx="625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data(economics, package=“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ggplot2”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economics$pop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B54B3A1-E96B-460C-BD12-5C667CC89D54}"/>
              </a:ext>
            </a:extLst>
          </p:cNvPr>
          <p:cNvSpPr/>
          <p:nvPr/>
        </p:nvSpPr>
        <p:spPr>
          <a:xfrm>
            <a:off x="138259" y="2396101"/>
            <a:ext cx="201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R’s base graphics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6018735-0C23-4D32-857E-C625A20E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 b="5275"/>
          <a:stretch/>
        </p:blipFill>
        <p:spPr>
          <a:xfrm>
            <a:off x="1396699" y="3429000"/>
            <a:ext cx="6350601" cy="31381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DC1B3B-177A-4460-847C-A888A7097F33}"/>
              </a:ext>
            </a:extLst>
          </p:cNvPr>
          <p:cNvSpPr/>
          <p:nvPr/>
        </p:nvSpPr>
        <p:spPr>
          <a:xfrm>
            <a:off x="138259" y="1491371"/>
            <a:ext cx="88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400" b="1" dirty="0">
                <a:latin typeface="+mj-lt"/>
                <a:cs typeface="Times New Roman" panose="02020603050405020304" pitchFamily="18" charset="0"/>
              </a:rPr>
              <a:t>plot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 can be used to plot line graphs.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0D856D19-D45E-4C32-9571-BE8E4BEBA902}"/>
              </a:ext>
            </a:extLst>
          </p:cNvPr>
          <p:cNvSpPr/>
          <p:nvPr/>
        </p:nvSpPr>
        <p:spPr bwMode="auto">
          <a:xfrm>
            <a:off x="925034" y="3253563"/>
            <a:ext cx="471666" cy="1499190"/>
          </a:xfrm>
          <a:prstGeom prst="curvedRightArrow">
            <a:avLst>
              <a:gd name="adj1" fmla="val 11452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Line Graph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EE900E8-2264-412B-A15D-C1C24BE3E0B4}"/>
              </a:ext>
            </a:extLst>
          </p:cNvPr>
          <p:cNvSpPr/>
          <p:nvPr/>
        </p:nvSpPr>
        <p:spPr>
          <a:xfrm>
            <a:off x="382772" y="2178484"/>
            <a:ext cx="594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data(economics, package=“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ggplot2”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economics$date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economics$pop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33BF55E-78F6-41FF-BDF6-C21017F1C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6" r="5692" b="4894"/>
          <a:stretch/>
        </p:blipFill>
        <p:spPr>
          <a:xfrm>
            <a:off x="1306596" y="2966485"/>
            <a:ext cx="6530808" cy="34024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B54B3A1-E96B-460C-BD12-5C667CC89D54}"/>
              </a:ext>
            </a:extLst>
          </p:cNvPr>
          <p:cNvSpPr/>
          <p:nvPr/>
        </p:nvSpPr>
        <p:spPr>
          <a:xfrm>
            <a:off x="180789" y="1667482"/>
            <a:ext cx="201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R’s base graphics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7B38B98-0903-484A-BC13-E9C2757C4D42}"/>
              </a:ext>
            </a:extLst>
          </p:cNvPr>
          <p:cNvCxnSpPr>
            <a:cxnSpLocks/>
          </p:cNvCxnSpPr>
          <p:nvPr/>
        </p:nvCxnSpPr>
        <p:spPr bwMode="auto">
          <a:xfrm>
            <a:off x="1212112" y="6262577"/>
            <a:ext cx="19776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B67716E-8DA4-49B9-A8A9-670E53C1712D}"/>
              </a:ext>
            </a:extLst>
          </p:cNvPr>
          <p:cNvCxnSpPr/>
          <p:nvPr/>
        </p:nvCxnSpPr>
        <p:spPr bwMode="auto">
          <a:xfrm>
            <a:off x="1212112" y="2732567"/>
            <a:ext cx="0" cy="3530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2B9E1EC-9C9E-41FB-94EA-E49DE00468B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124" y="2797660"/>
            <a:ext cx="1483741" cy="4559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752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Line Graph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6F5ACF-4EEA-4C19-9642-BFE7F8D0446A}"/>
              </a:ext>
            </a:extLst>
          </p:cNvPr>
          <p:cNvSpPr/>
          <p:nvPr/>
        </p:nvSpPr>
        <p:spPr>
          <a:xfrm>
            <a:off x="1403990" y="2980545"/>
            <a:ext cx="5816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ggplot</a:t>
            </a:r>
            <a:r>
              <a:rPr lang="en-US" dirty="0"/>
              <a:t>(economics, </a:t>
            </a:r>
            <a:r>
              <a:rPr lang="en-US" dirty="0" err="1"/>
              <a:t>aes</a:t>
            </a:r>
            <a:r>
              <a:rPr lang="en-US" dirty="0"/>
              <a:t>(x=date, y=pop)) + </a:t>
            </a:r>
            <a:r>
              <a:rPr lang="en-US" b="1" dirty="0" err="1"/>
              <a:t>geom_line</a:t>
            </a:r>
            <a:r>
              <a:rPr lang="en-US" dirty="0"/>
              <a:t>()</a:t>
            </a:r>
            <a:endParaRPr lang="en-MY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9D59BA7-8207-4FBA-80E5-644156E0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18" y="3349877"/>
            <a:ext cx="5183374" cy="3233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938F60-7C0E-49DB-AD80-0A684AC99539}"/>
              </a:ext>
            </a:extLst>
          </p:cNvPr>
          <p:cNvSpPr/>
          <p:nvPr/>
        </p:nvSpPr>
        <p:spPr>
          <a:xfrm>
            <a:off x="138259" y="1385041"/>
            <a:ext cx="8814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4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US" sz="2400" b="1" dirty="0">
                <a:cs typeface="Times New Roman" panose="02020603050405020304" pitchFamily="18" charset="0"/>
              </a:rPr>
              <a:t> ()</a:t>
            </a:r>
            <a:r>
              <a:rPr lang="en-MY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geom_line</a:t>
            </a:r>
            <a:r>
              <a:rPr lang="en-US" sz="2400" b="1" dirty="0">
                <a:cs typeface="Times New Roman" panose="02020603050405020304" pitchFamily="18" charset="0"/>
              </a:rPr>
              <a:t> ()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functions in the </a:t>
            </a:r>
            <a:r>
              <a:rPr lang="en-MY" sz="24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 package are used to plot line graphs.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geom_line</a:t>
            </a:r>
            <a:r>
              <a:rPr lang="en-US" sz="2400" b="1" dirty="0">
                <a:cs typeface="Times New Roman" panose="02020603050405020304" pitchFamily="18" charset="0"/>
              </a:rPr>
              <a:t> ()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connects the observations in order of the variable on the x axis.</a:t>
            </a:r>
            <a:endParaRPr lang="en-MY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Bar chart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379530-9E75-461D-89B2-21FF40E69B4F}"/>
              </a:ext>
            </a:extLst>
          </p:cNvPr>
          <p:cNvSpPr/>
          <p:nvPr/>
        </p:nvSpPr>
        <p:spPr>
          <a:xfrm>
            <a:off x="249865" y="1404944"/>
            <a:ext cx="86442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A bar chart shows categorical variable’s data in bars with heights proportional to that variable's values.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BAF7C33-0916-41E2-BD41-CF7F0EF6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66" y="3869282"/>
            <a:ext cx="4572813" cy="2714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BD4927-F406-4102-8AD9-953426A3AAC7}"/>
              </a:ext>
            </a:extLst>
          </p:cNvPr>
          <p:cNvSpPr/>
          <p:nvPr/>
        </p:nvSpPr>
        <p:spPr>
          <a:xfrm>
            <a:off x="660232" y="3544988"/>
            <a:ext cx="7903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(data = diamonds) + </a:t>
            </a:r>
            <a:r>
              <a:rPr lang="en-US" b="1" dirty="0" err="1">
                <a:latin typeface="Consolas" panose="020B0609020204030204" pitchFamily="49" charset="0"/>
              </a:rPr>
              <a:t>geom_bar</a:t>
            </a:r>
            <a:r>
              <a:rPr lang="en-US" dirty="0">
                <a:latin typeface="Consolas" panose="020B0609020204030204" pitchFamily="49" charset="0"/>
              </a:rPr>
              <a:t>(mapping = </a:t>
            </a:r>
            <a:r>
              <a:rPr lang="en-US" b="1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(x = cut))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29781C-A805-436B-B46F-F46CE2E1C5C0}"/>
              </a:ext>
            </a:extLst>
          </p:cNvPr>
          <p:cNvSpPr/>
          <p:nvPr/>
        </p:nvSpPr>
        <p:spPr>
          <a:xfrm>
            <a:off x="164822" y="2131853"/>
            <a:ext cx="88143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US" sz="2200" b="1" dirty="0">
                <a:cs typeface="Times New Roman" panose="02020603050405020304" pitchFamily="18" charset="0"/>
              </a:rPr>
              <a:t> ()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geom_bar</a:t>
            </a:r>
            <a:r>
              <a:rPr lang="en-US" sz="2200" b="1" dirty="0">
                <a:cs typeface="Times New Roman" panose="02020603050405020304" pitchFamily="18" charset="0"/>
              </a:rPr>
              <a:t> ()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functions 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plot bar charts.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A4ED11E0-5980-49B1-BF03-76821E41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2" y="2812972"/>
            <a:ext cx="8894135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geom_bar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makes the height of the bar proportional to the number of cases in each group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753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2063</TotalTime>
  <Pages>11</Pages>
  <Words>1005</Words>
  <Application>Microsoft Office PowerPoint</Application>
  <PresentationFormat>On-screen Show (4:3)</PresentationFormat>
  <Paragraphs>133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CourierNewPS-BoldMT</vt:lpstr>
      <vt:lpstr>CourierNewPSMT</vt:lpstr>
      <vt:lpstr>Times New Roman</vt:lpstr>
      <vt:lpstr>UCTI-Template-foundation-level</vt:lpstr>
      <vt:lpstr>Data Visualization</vt:lpstr>
      <vt:lpstr>Topic &amp; Structure of the lesson</vt:lpstr>
      <vt:lpstr>Learning outcomes</vt:lpstr>
      <vt:lpstr>Key terms you must be able to use</vt:lpstr>
      <vt:lpstr>Data Visualization</vt:lpstr>
      <vt:lpstr>Line Graph</vt:lpstr>
      <vt:lpstr>Line Graph</vt:lpstr>
      <vt:lpstr>Line Graph</vt:lpstr>
      <vt:lpstr>Bar chart</vt:lpstr>
      <vt:lpstr>Histogram</vt:lpstr>
      <vt:lpstr>Histogram</vt:lpstr>
      <vt:lpstr>Histogram</vt:lpstr>
      <vt:lpstr>Histogram</vt:lpstr>
      <vt:lpstr>Histogram</vt:lpstr>
      <vt:lpstr>Scatterplot</vt:lpstr>
      <vt:lpstr>Scatterplot</vt:lpstr>
      <vt:lpstr>Scatterplot</vt:lpstr>
      <vt:lpstr>Scatterplot</vt:lpstr>
      <vt:lpstr>Scatterplot</vt:lpstr>
      <vt:lpstr>Boxplot</vt:lpstr>
      <vt:lpstr>Boxplot - Example</vt:lpstr>
      <vt:lpstr>Boxplot</vt:lpstr>
      <vt:lpstr>Boxplot</vt:lpstr>
      <vt:lpstr>Boxplot</vt:lpstr>
      <vt:lpstr>PowerPoint Presentation</vt:lpstr>
      <vt:lpstr>PowerPoint Presentation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329</cp:revision>
  <cp:lastPrinted>1995-11-02T09:23:42Z</cp:lastPrinted>
  <dcterms:created xsi:type="dcterms:W3CDTF">2017-10-11T09:20:11Z</dcterms:created>
  <dcterms:modified xsi:type="dcterms:W3CDTF">2020-01-10T07:31:41Z</dcterms:modified>
</cp:coreProperties>
</file>