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75" r:id="rId2"/>
    <p:sldId id="276" r:id="rId3"/>
    <p:sldId id="277" r:id="rId4"/>
    <p:sldId id="327" r:id="rId5"/>
    <p:sldId id="359" r:id="rId6"/>
    <p:sldId id="360" r:id="rId7"/>
    <p:sldId id="361" r:id="rId8"/>
    <p:sldId id="372" r:id="rId9"/>
    <p:sldId id="362" r:id="rId10"/>
    <p:sldId id="371" r:id="rId11"/>
    <p:sldId id="367" r:id="rId12"/>
    <p:sldId id="368" r:id="rId13"/>
    <p:sldId id="373" r:id="rId14"/>
    <p:sldId id="369" r:id="rId15"/>
    <p:sldId id="370" r:id="rId16"/>
    <p:sldId id="375" r:id="rId17"/>
    <p:sldId id="363" r:id="rId18"/>
    <p:sldId id="328" r:id="rId19"/>
    <p:sldId id="326" r:id="rId20"/>
    <p:sldId id="366" r:id="rId21"/>
    <p:sldId id="329" r:id="rId2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2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Functions</a:t>
            </a: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nitab.com/en-us/minitab-express/1/help-and-how-to/graphs/histogram/interpret-the-results/key-results/" TargetMode="External"/><Relationship Id="rId2" Type="http://schemas.openxmlformats.org/officeDocument/2006/relationships/hyperlink" Target="https://r4ds.had.co.nz/exploratory-data-analysi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time_continue=203&amp;v=PE_BpXTyKCE&amp;feature=emb_logo" TargetMode="External"/><Relationship Id="rId4" Type="http://schemas.openxmlformats.org/officeDocument/2006/relationships/hyperlink" Target="https://support.minitab.com/en-us/minitab-express/1/help-and-how-to/graphs/scatterplot/interpret-the-results/key-resul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r>
              <a:rPr lang="en-US" sz="2400" dirty="0">
                <a:solidFill>
                  <a:schemeClr val="accent4"/>
                </a:solidFill>
              </a:rPr>
              <a:t>Data Exploration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9B0ED6C-BD2A-47D9-8486-3C122A4B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Interpret the key results for Histogram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732FA3-199B-42F3-B5D5-055A18E3D9B3}"/>
              </a:ext>
            </a:extLst>
          </p:cNvPr>
          <p:cNvSpPr/>
          <p:nvPr/>
        </p:nvSpPr>
        <p:spPr>
          <a:xfrm>
            <a:off x="228599" y="2159820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Peaks and spread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FF439AB-83EC-477C-95FB-15EC4122FC81}"/>
              </a:ext>
            </a:extLst>
          </p:cNvPr>
          <p:cNvSpPr/>
          <p:nvPr/>
        </p:nvSpPr>
        <p:spPr>
          <a:xfrm>
            <a:off x="228599" y="3145103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Symmetry of the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4992FA-BB19-4A40-AAA1-6A2261911FFA}"/>
              </a:ext>
            </a:extLst>
          </p:cNvPr>
          <p:cNvSpPr/>
          <p:nvPr/>
        </p:nvSpPr>
        <p:spPr>
          <a:xfrm>
            <a:off x="228599" y="4130386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Multiple modes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A898B0F-F034-4121-86F0-8F6DA9EBD87E}"/>
              </a:ext>
            </a:extLst>
          </p:cNvPr>
          <p:cNvSpPr/>
          <p:nvPr/>
        </p:nvSpPr>
        <p:spPr>
          <a:xfrm>
            <a:off x="228599" y="5115670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Outliers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C1A117C-0A00-4806-99BE-EC792F0D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91" y="2159820"/>
            <a:ext cx="5359009" cy="39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Covariation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228599" y="1868706"/>
            <a:ext cx="878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Covariation is the tendency for the values of two or more variables to vary together in a related way.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0D1A5E0-60B3-4A32-A393-E47EF26C9CEF}"/>
              </a:ext>
            </a:extLst>
          </p:cNvPr>
          <p:cNvSpPr/>
          <p:nvPr/>
        </p:nvSpPr>
        <p:spPr>
          <a:xfrm>
            <a:off x="228599" y="2921620"/>
            <a:ext cx="8638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best way to spot covariation is to visualize the relationship between two or more variables.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1243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Covariation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228599" y="1628071"/>
            <a:ext cx="878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Two continuous variables: can be explored using scatter plots.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DF36CD-1F8C-4E75-B4FD-9D7791A2A31F}"/>
              </a:ext>
            </a:extLst>
          </p:cNvPr>
          <p:cNvSpPr/>
          <p:nvPr/>
        </p:nvSpPr>
        <p:spPr>
          <a:xfrm>
            <a:off x="305685" y="2435707"/>
            <a:ext cx="8628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data =</a:t>
            </a:r>
            <a:r>
              <a:rPr lang="en-US" dirty="0">
                <a:latin typeface="Consolas" panose="020B0609020204030204" pitchFamily="49" charset="0"/>
              </a:rPr>
              <a:t> diamonds)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mapping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x =</a:t>
            </a:r>
            <a:r>
              <a:rPr lang="en-US" dirty="0">
                <a:latin typeface="Consolas" panose="020B0609020204030204" pitchFamily="49" charset="0"/>
              </a:rPr>
              <a:t> carat,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y =</a:t>
            </a:r>
            <a:r>
              <a:rPr lang="en-US" dirty="0">
                <a:latin typeface="Consolas" panose="020B0609020204030204" pitchFamily="49" charset="0"/>
              </a:rPr>
              <a:t> price))</a:t>
            </a:r>
            <a:endParaRPr lang="en-MY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C4E1BB0-9D1A-4BA3-A3B8-9DFC7482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72" y="3046505"/>
            <a:ext cx="5933855" cy="35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9B0ED6C-BD2A-47D9-8486-3C122A4B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Interpret the key results for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732FA3-199B-42F3-B5D5-055A18E3D9B3}"/>
              </a:ext>
            </a:extLst>
          </p:cNvPr>
          <p:cNvSpPr/>
          <p:nvPr/>
        </p:nvSpPr>
        <p:spPr>
          <a:xfrm>
            <a:off x="285335" y="1847339"/>
            <a:ext cx="3287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Type of relationship.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4992FA-BB19-4A40-AAA1-6A2261911FFA}"/>
              </a:ext>
            </a:extLst>
          </p:cNvPr>
          <p:cNvSpPr/>
          <p:nvPr/>
        </p:nvSpPr>
        <p:spPr>
          <a:xfrm>
            <a:off x="285335" y="2433898"/>
            <a:ext cx="3783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Strength of relationship.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A898B0F-F034-4121-86F0-8F6DA9EBD87E}"/>
              </a:ext>
            </a:extLst>
          </p:cNvPr>
          <p:cNvSpPr/>
          <p:nvPr/>
        </p:nvSpPr>
        <p:spPr>
          <a:xfrm>
            <a:off x="336791" y="3020457"/>
            <a:ext cx="1677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Outliers.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5949AD1-1ED6-4D04-94D2-59B0FDF0C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77" y="3062989"/>
            <a:ext cx="5889596" cy="34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1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Covariation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228599" y="1628071"/>
            <a:ext cx="878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Two categorical variables: can be explored by counting the number of observations for each combination.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032AD4B-3B18-40E3-B2A6-B327A2B9A4FC}"/>
              </a:ext>
            </a:extLst>
          </p:cNvPr>
          <p:cNvSpPr/>
          <p:nvPr/>
        </p:nvSpPr>
        <p:spPr>
          <a:xfrm>
            <a:off x="300369" y="2669501"/>
            <a:ext cx="8638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data =</a:t>
            </a:r>
            <a:r>
              <a:rPr lang="en-US" dirty="0">
                <a:latin typeface="Consolas" panose="020B0609020204030204" pitchFamily="49" charset="0"/>
              </a:rPr>
              <a:t> diamonds)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geom_count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mapping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x =</a:t>
            </a:r>
            <a:r>
              <a:rPr lang="en-US" dirty="0">
                <a:latin typeface="Consolas" panose="020B0609020204030204" pitchFamily="49" charset="0"/>
              </a:rPr>
              <a:t> cut,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y =</a:t>
            </a:r>
            <a:r>
              <a:rPr lang="en-US" dirty="0">
                <a:latin typeface="Consolas" panose="020B0609020204030204" pitchFamily="49" charset="0"/>
              </a:rPr>
              <a:t> color))</a:t>
            </a:r>
            <a:endParaRPr lang="en-MY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ECA6FF8-C51C-469D-B1A5-482889DC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91" y="2992666"/>
            <a:ext cx="5921332" cy="35144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655A22-E3CF-4D0E-8179-CE2C6439A7F8}"/>
              </a:ext>
            </a:extLst>
          </p:cNvPr>
          <p:cNvSpPr/>
          <p:nvPr/>
        </p:nvSpPr>
        <p:spPr>
          <a:xfrm>
            <a:off x="300369" y="3757317"/>
            <a:ext cx="2614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 represents how many observations occurred at each combination of values. Covariation will appear as a strong correlation between specific x values and specific y values.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8641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Covariation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228599" y="1628071"/>
            <a:ext cx="878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categorical and continuous variables: can be explored using boxplots.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D31DC7B-141C-40FB-B048-7A449BEA9EED}"/>
              </a:ext>
            </a:extLst>
          </p:cNvPr>
          <p:cNvSpPr/>
          <p:nvPr/>
        </p:nvSpPr>
        <p:spPr>
          <a:xfrm>
            <a:off x="228599" y="2552666"/>
            <a:ext cx="842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data =</a:t>
            </a:r>
            <a:r>
              <a:rPr lang="en-US" dirty="0">
                <a:latin typeface="Consolas" panose="020B0609020204030204" pitchFamily="49" charset="0"/>
              </a:rPr>
              <a:t> diamonds,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mapping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x =</a:t>
            </a:r>
            <a:r>
              <a:rPr lang="en-US" dirty="0">
                <a:latin typeface="Consolas" panose="020B0609020204030204" pitchFamily="49" charset="0"/>
              </a:rPr>
              <a:t> color,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</a:rPr>
              <a:t>y =</a:t>
            </a:r>
            <a:r>
              <a:rPr lang="en-US" dirty="0">
                <a:latin typeface="Consolas" panose="020B0609020204030204" pitchFamily="49" charset="0"/>
              </a:rPr>
              <a:t> price))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geom_boxplot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MY" dirty="0"/>
          </a:p>
        </p:txBody>
      </p:sp>
      <p:pic>
        <p:nvPicPr>
          <p:cNvPr id="16" name="Picture 15" descr="A picture containing white&#10;&#10;Description automatically generated">
            <a:extLst>
              <a:ext uri="{FF2B5EF4-FFF2-40B4-BE49-F238E27FC236}">
                <a16:creationId xmlns:a16="http://schemas.microsoft.com/office/drawing/2014/main" xmlns="" id="{B828D831-0D56-46A3-961B-BA1956C4B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26" y="3198997"/>
            <a:ext cx="5702142" cy="338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8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9B0ED6C-BD2A-47D9-8486-3C122A4B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Interpret the key results for Boxplots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732FA3-199B-42F3-B5D5-055A18E3D9B3}"/>
              </a:ext>
            </a:extLst>
          </p:cNvPr>
          <p:cNvSpPr/>
          <p:nvPr/>
        </p:nvSpPr>
        <p:spPr>
          <a:xfrm>
            <a:off x="260659" y="2326586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 err="1"/>
              <a:t>Centers</a:t>
            </a:r>
            <a:r>
              <a:rPr lang="en-MY" sz="2400" dirty="0"/>
              <a:t> and Spreads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4992FA-BB19-4A40-AAA1-6A2261911FFA}"/>
              </a:ext>
            </a:extLst>
          </p:cNvPr>
          <p:cNvSpPr/>
          <p:nvPr/>
        </p:nvSpPr>
        <p:spPr>
          <a:xfrm>
            <a:off x="228599" y="3439264"/>
            <a:ext cx="3474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Symmetry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A898B0F-F034-4121-86F0-8F6DA9EBD87E}"/>
              </a:ext>
            </a:extLst>
          </p:cNvPr>
          <p:cNvSpPr/>
          <p:nvPr/>
        </p:nvSpPr>
        <p:spPr>
          <a:xfrm>
            <a:off x="228599" y="4392650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Outliers</a:t>
            </a:r>
          </a:p>
        </p:txBody>
      </p:sp>
      <p:pic>
        <p:nvPicPr>
          <p:cNvPr id="11" name="Picture 10" descr="A picture containing white&#10;&#10;Description automatically generated">
            <a:extLst>
              <a:ext uri="{FF2B5EF4-FFF2-40B4-BE49-F238E27FC236}">
                <a16:creationId xmlns:a16="http://schemas.microsoft.com/office/drawing/2014/main" xmlns="" id="{0BCAAB98-DEF2-46C9-8FC6-D7DA9ACA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2" y="2557418"/>
            <a:ext cx="5223810" cy="31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2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Missing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228599" y="1628071"/>
            <a:ext cx="87824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missing value occurs when no data value is found for a variable in an observation.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If there are unusual values in the dataset, then you have two options: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Drop the entire row with the strange values.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Replacing the unusual values with missing values.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Some functions in R has an argument like </a:t>
            </a:r>
            <a:r>
              <a:rPr lang="en-US" sz="2400" i="1" dirty="0">
                <a:solidFill>
                  <a:srgbClr val="000000"/>
                </a:solidFill>
              </a:rPr>
              <a:t>na.rm </a:t>
            </a:r>
            <a:r>
              <a:rPr lang="en-US" sz="2400" dirty="0">
                <a:solidFill>
                  <a:srgbClr val="000000"/>
                </a:solidFill>
              </a:rPr>
              <a:t>to indicate whether missing values should be stripped before the computation proceeds or not.</a:t>
            </a:r>
          </a:p>
        </p:txBody>
      </p:sp>
    </p:spTree>
    <p:extLst>
      <p:ext uri="{BB962C8B-B14F-4D97-AF65-F5344CB8AC3E}">
        <p14:creationId xmlns:p14="http://schemas.microsoft.com/office/powerpoint/2010/main" val="83944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815494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F1A5E00-B21A-4850-82F6-83441182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771" y="2108477"/>
            <a:ext cx="7021178" cy="1751142"/>
          </a:xfrm>
        </p:spPr>
        <p:txBody>
          <a:bodyPr/>
          <a:lstStyle/>
          <a:p>
            <a:r>
              <a:rPr lang="en-US" sz="2800" dirty="0"/>
              <a:t>Variation</a:t>
            </a:r>
          </a:p>
          <a:p>
            <a:r>
              <a:rPr lang="en-US" sz="2800" dirty="0"/>
              <a:t>Covariation</a:t>
            </a:r>
          </a:p>
          <a:p>
            <a:r>
              <a:rPr lang="en-US" sz="2800" dirty="0"/>
              <a:t>Missing values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90" y="940909"/>
            <a:ext cx="8888819" cy="5146302"/>
          </a:xfrm>
        </p:spPr>
        <p:txBody>
          <a:bodyPr/>
          <a:lstStyle/>
          <a:p>
            <a:pPr marL="0" indent="0">
              <a:buNone/>
            </a:pPr>
            <a:r>
              <a:rPr lang="en-MY" sz="2800" dirty="0"/>
              <a:t>References:</a:t>
            </a:r>
          </a:p>
          <a:p>
            <a:pPr marL="0" indent="0">
              <a:buNone/>
            </a:pPr>
            <a:r>
              <a:rPr lang="en-MY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https://r4ds.had.co.nz/exploratory-data-analysis.html</a:t>
            </a:r>
            <a:endParaRPr lang="en-MY" sz="1800" dirty="0"/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/>
              <a:t>https://support.minitab.com/en-us/minitab-express/1/help-and-how-to/graphs/bar-chart/interpret-the-results/interpret-the-results/</a:t>
            </a:r>
          </a:p>
          <a:p>
            <a:pPr marL="0" indent="0">
              <a:buNone/>
            </a:pPr>
            <a:endParaRPr lang="en-MY" sz="1800"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MY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https://support.minitab.com/en-us/minitab-express/1/help-and-how-to/graphs/histogram/interpret-the-results/key-results/</a:t>
            </a:r>
            <a:endParaRPr lang="en-MY" sz="1800" dirty="0"/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>
                <a:hlinkClick r:id="rId4"/>
              </a:rPr>
              <a:t>https://support.minitab.com/en-us/minitab-express/1/help-and-how-to/graphs/scatterplot/interpret-the-results/key-results/</a:t>
            </a:r>
            <a:endParaRPr lang="en-MY" sz="1800" dirty="0"/>
          </a:p>
          <a:p>
            <a:pPr marL="0" indent="0">
              <a:buNone/>
            </a:pPr>
            <a:r>
              <a:rPr lang="en-MY" sz="1800" dirty="0">
                <a:hlinkClick r:id="rId5"/>
              </a:rPr>
              <a:t>https://www.youtube.com/watch?time_continue=203&amp;v=PE_BpXTyKCE&amp;feature=emb_logo</a:t>
            </a:r>
            <a:endParaRPr lang="en-MY" sz="1800" dirty="0"/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/>
              <a:t>https://support.minitab.com/en-us/minitab-express/1/help-and-how-to/graphs/boxplot/interpret-the-results/key-results/</a:t>
            </a:r>
          </a:p>
          <a:p>
            <a:pPr marL="0" indent="0">
              <a:buNone/>
            </a:pP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7"/>
            <a:ext cx="8229600" cy="1731963"/>
          </a:xfrm>
        </p:spPr>
        <p:txBody>
          <a:bodyPr/>
          <a:lstStyle/>
          <a:p>
            <a:pPr marL="800100" lvl="1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Data </a:t>
            </a:r>
            <a:r>
              <a:rPr lang="en-US" dirty="0">
                <a:solidFill>
                  <a:schemeClr val="accent4"/>
                </a:solidFill>
              </a:rPr>
              <a:t>Exploration</a:t>
            </a:r>
            <a:endParaRPr lang="en-US" kern="1200" dirty="0">
              <a:latin typeface="Arial" panose="020B0604020202020204" pitchFamily="34" charset="0"/>
              <a:ea typeface="+mn-ea"/>
              <a:cs typeface="+mn-cs"/>
            </a:endParaRP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Variation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Covariation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Missing values</a:t>
            </a:r>
            <a:endParaRPr lang="en-US" kern="1200" dirty="0">
              <a:latin typeface="Arial" panose="020B0604020202020204" pitchFamily="34" charset="0"/>
              <a:ea typeface="+mn-ea"/>
              <a:cs typeface="+mn-cs"/>
            </a:endParaRP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endParaRPr lang="en-US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14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/>
          </a:p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2117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and Transformation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878557"/>
            <a:ext cx="8077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CC0000"/>
                </a:solidFill>
              </a:rPr>
              <a:t>Understand how to use data visualization as a tool for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273957"/>
            <a:ext cx="8229600" cy="5181433"/>
          </a:xfrm>
        </p:spPr>
        <p:txBody>
          <a:bodyPr/>
          <a:lstStyle/>
          <a:p>
            <a:pPr marL="1371600" lvl="3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dirty="0"/>
              <a:t>If you have mastered this topic, </a:t>
            </a:r>
            <a:r>
              <a:rPr lang="en-US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dirty="0"/>
              <a:t>: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Data exploration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Variation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Covariation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228599" y="1883251"/>
            <a:ext cx="8782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Data exploration is the first step in data analysis, and it is utilized to examine the data to create a broad picture of important points to study them in more details.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Data visualization can be used for data exploration to help in understanding and summarizing the data.</a:t>
            </a:r>
          </a:p>
        </p:txBody>
      </p:sp>
    </p:spTree>
    <p:extLst>
      <p:ext uri="{BB962C8B-B14F-4D97-AF65-F5344CB8AC3E}">
        <p14:creationId xmlns:p14="http://schemas.microsoft.com/office/powerpoint/2010/main" val="208164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228599" y="1489842"/>
            <a:ext cx="878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Variation is the tendency of the values of a variable to change from measurement to measurement.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B3CCAAE-34CB-4770-A90C-3C0BF72FD67B}"/>
              </a:ext>
            </a:extLst>
          </p:cNvPr>
          <p:cNvSpPr/>
          <p:nvPr/>
        </p:nvSpPr>
        <p:spPr>
          <a:xfrm>
            <a:off x="207333" y="2259994"/>
            <a:ext cx="8782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Every variable has its own pattern of variation, which can reveal interesting information. The best way to understand that pattern is to visualize the distribution of the variable’s values.</a:t>
            </a:r>
            <a:endParaRPr lang="en-MY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AF59699-C8AF-44F2-8210-3205BED48223}"/>
              </a:ext>
            </a:extLst>
          </p:cNvPr>
          <p:cNvSpPr/>
          <p:nvPr/>
        </p:nvSpPr>
        <p:spPr>
          <a:xfrm>
            <a:off x="207333" y="3840285"/>
            <a:ext cx="8686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examine the distribution of a categorical variable, use a bar chart, while use histogram for a continuous variable.</a:t>
            </a:r>
            <a:endParaRPr lang="en-MY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E3D7EFA-976E-4CA6-9551-E28349310383}"/>
              </a:ext>
            </a:extLst>
          </p:cNvPr>
          <p:cNvSpPr/>
          <p:nvPr/>
        </p:nvSpPr>
        <p:spPr>
          <a:xfrm>
            <a:off x="255176" y="4663871"/>
            <a:ext cx="868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 both bar charts and histograms, tall bars show the common values of a variable, and shorter bars show less-common values.</a:t>
            </a:r>
            <a:endParaRPr lang="en-MY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42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180753" y="2319187"/>
            <a:ext cx="878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ggplot</a:t>
            </a:r>
            <a:r>
              <a:rPr lang="en-US" sz="2400" dirty="0"/>
              <a:t>(data = diamonds) +  </a:t>
            </a:r>
            <a:r>
              <a:rPr lang="en-US" sz="2400" dirty="0" err="1"/>
              <a:t>geom_bar</a:t>
            </a:r>
            <a:r>
              <a:rPr lang="en-US" sz="2400" dirty="0"/>
              <a:t>(mapping = </a:t>
            </a:r>
            <a:r>
              <a:rPr lang="en-US" sz="2400" dirty="0" err="1"/>
              <a:t>aes</a:t>
            </a:r>
            <a:r>
              <a:rPr lang="en-US" sz="2400" dirty="0"/>
              <a:t>(x = cut))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00BC985-492B-4FFC-83AB-517FD018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36" y="2890321"/>
            <a:ext cx="6060289" cy="3596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557E24-4AFE-4125-9E6D-7638C291D385}"/>
              </a:ext>
            </a:extLst>
          </p:cNvPr>
          <p:cNvSpPr/>
          <p:nvPr/>
        </p:nvSpPr>
        <p:spPr>
          <a:xfrm>
            <a:off x="-1" y="1527107"/>
            <a:ext cx="7081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Examine the distribution of a categorical variable: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419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9B0ED6C-BD2A-47D9-8486-3C122A4B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Interpret the key results for Bar 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732FA3-199B-42F3-B5D5-055A18E3D9B3}"/>
              </a:ext>
            </a:extLst>
          </p:cNvPr>
          <p:cNvSpPr/>
          <p:nvPr/>
        </p:nvSpPr>
        <p:spPr>
          <a:xfrm>
            <a:off x="228599" y="2039902"/>
            <a:ext cx="5624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Differences in the heights of the bars.</a:t>
            </a:r>
            <a:endParaRPr lang="en-MY" sz="2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08CD3173-9E55-43A5-AAED-5D287D0E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11" y="2687713"/>
            <a:ext cx="6222214" cy="36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6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180753" y="2173720"/>
            <a:ext cx="878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ggplot</a:t>
            </a:r>
            <a:r>
              <a:rPr lang="en-US" sz="2400" dirty="0"/>
              <a:t>(data=diamonds) +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err="1"/>
              <a:t>geom_histogram</a:t>
            </a:r>
            <a:r>
              <a:rPr lang="en-US" sz="2400" dirty="0"/>
              <a:t>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diamonds$carat</a:t>
            </a:r>
            <a:r>
              <a:rPr lang="en-US" sz="2400" dirty="0"/>
              <a:t>),col="white", fill="blue")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xmlns="" id="{60AC2BB4-4EEC-46FE-8575-9E570688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71" y="3151926"/>
            <a:ext cx="5722606" cy="339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F06D05B-852C-46AA-A47C-BD4160972963}"/>
              </a:ext>
            </a:extLst>
          </p:cNvPr>
          <p:cNvSpPr/>
          <p:nvPr/>
        </p:nvSpPr>
        <p:spPr>
          <a:xfrm>
            <a:off x="95692" y="1564846"/>
            <a:ext cx="7081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Examine the distribution of a continuous variable: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54532308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2877</TotalTime>
  <Pages>11</Pages>
  <Words>609</Words>
  <Application>Microsoft Office PowerPoint</Application>
  <PresentationFormat>On-screen Show (4:3)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UCTI-Template-foundation-level</vt:lpstr>
      <vt:lpstr>Data Exploration</vt:lpstr>
      <vt:lpstr>Topic &amp; Structure of the lesson</vt:lpstr>
      <vt:lpstr>Learning outcomes</vt:lpstr>
      <vt:lpstr>Key terms you must be able to use</vt:lpstr>
      <vt:lpstr>Data Exploration</vt:lpstr>
      <vt:lpstr>Variation</vt:lpstr>
      <vt:lpstr>Variation</vt:lpstr>
      <vt:lpstr>Interpret the key results for Bar chart</vt:lpstr>
      <vt:lpstr>Variation</vt:lpstr>
      <vt:lpstr>Interpret the key results for Histogram</vt:lpstr>
      <vt:lpstr>Covariation</vt:lpstr>
      <vt:lpstr>Covariation</vt:lpstr>
      <vt:lpstr>Interpret the key results for Scatterplot</vt:lpstr>
      <vt:lpstr>Covariation</vt:lpstr>
      <vt:lpstr>Covariation</vt:lpstr>
      <vt:lpstr>Interpret the key results for Boxplots</vt:lpstr>
      <vt:lpstr>Missing values</vt:lpstr>
      <vt:lpstr>PowerPoint Presentation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357</cp:revision>
  <cp:lastPrinted>1995-11-02T09:23:42Z</cp:lastPrinted>
  <dcterms:created xsi:type="dcterms:W3CDTF">2017-10-11T09:20:11Z</dcterms:created>
  <dcterms:modified xsi:type="dcterms:W3CDTF">2020-01-29T01:50:39Z</dcterms:modified>
</cp:coreProperties>
</file>