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4" r:id="rId6"/>
    <p:sldId id="265" r:id="rId7"/>
    <p:sldId id="275" r:id="rId8"/>
    <p:sldId id="270" r:id="rId9"/>
    <p:sldId id="276" r:id="rId10"/>
    <p:sldId id="277" r:id="rId11"/>
    <p:sldId id="278" r:id="rId12"/>
    <p:sldId id="282" r:id="rId13"/>
    <p:sldId id="279" r:id="rId14"/>
    <p:sldId id="280" r:id="rId15"/>
    <p:sldId id="281" r:id="rId16"/>
    <p:sldId id="272" r:id="rId17"/>
    <p:sldId id="273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A3"/>
    <a:srgbClr val="A2C1FE"/>
    <a:srgbClr val="FCFEB9"/>
    <a:srgbClr val="CECECE"/>
    <a:srgbClr val="C1CEFF"/>
    <a:srgbClr val="D1D3CA"/>
    <a:srgbClr val="8ABCE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89" autoAdjust="0"/>
    <p:restoredTop sz="94702" autoAdjust="0"/>
  </p:normalViewPr>
  <p:slideViewPr>
    <p:cSldViewPr snapToGrid="0">
      <p:cViewPr>
        <p:scale>
          <a:sx n="52" d="100"/>
          <a:sy n="52" d="100"/>
        </p:scale>
        <p:origin x="-166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BBACAF5-C328-4520-A85A-377F4660A229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8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E429C32-4559-41D1-8250-59DC7182FE41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9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733425"/>
            <a:ext cx="4889500" cy="366712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5025"/>
            <a:ext cx="5486400" cy="43989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733425"/>
            <a:ext cx="4889500" cy="3667125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5025"/>
            <a:ext cx="5486400" cy="43989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733425"/>
            <a:ext cx="4889500" cy="366712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5025"/>
            <a:ext cx="5486400" cy="43989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733425"/>
            <a:ext cx="4889500" cy="366712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5025"/>
            <a:ext cx="5486400" cy="43989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733425"/>
            <a:ext cx="4889500" cy="3667125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5025"/>
            <a:ext cx="5486400" cy="43989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733425"/>
            <a:ext cx="4889500" cy="366712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5025"/>
            <a:ext cx="5486400" cy="43989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733425"/>
            <a:ext cx="4889500" cy="36671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5025"/>
            <a:ext cx="5486400" cy="43989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733425"/>
            <a:ext cx="4889500" cy="366712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5025"/>
            <a:ext cx="5486400" cy="43989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8AB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94" y="2371061"/>
            <a:ext cx="1701209" cy="170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</a:blip>
          <a:srcRect/>
          <a:stretch>
            <a:fillRect/>
          </a:stretch>
        </p:blipFill>
        <p:spPr bwMode="auto">
          <a:xfrm>
            <a:off x="-65865" y="2016125"/>
            <a:ext cx="5952315" cy="338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8AB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CT098 Research</a:t>
            </a:r>
            <a:r>
              <a:rPr lang="en-US" sz="800" baseline="0" dirty="0" smtClean="0"/>
              <a:t> Methods for Computing &amp; Technology</a:t>
            </a:r>
            <a:endParaRPr lang="en-US" sz="800" dirty="0"/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800"/>
              <a:t>Introduction to module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0005" y="148856"/>
            <a:ext cx="1382232" cy="1382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athens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l.acm.org/dl.cf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Xplore/home.j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amazon.co.uk/gp/reader/141290224X/ref=sib_dp_p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099057"/>
            <a:ext cx="8191500" cy="1470025"/>
          </a:xfrm>
        </p:spPr>
        <p:txBody>
          <a:bodyPr/>
          <a:lstStyle/>
          <a:p>
            <a:pPr eaLnBrk="1" hangingPunct="1"/>
            <a:r>
              <a:rPr lang="en-GB" sz="4000" b="1" dirty="0" smtClean="0"/>
              <a:t>Research Methods in Computing and Technology</a:t>
            </a:r>
            <a:br>
              <a:rPr lang="en-GB" sz="4000" b="1" dirty="0" smtClean="0"/>
            </a:br>
            <a:r>
              <a:rPr lang="en-GB" sz="2800" dirty="0" smtClean="0"/>
              <a:t>CT098-3-2</a:t>
            </a:r>
            <a:endParaRPr lang="en-GB" sz="28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21199"/>
            <a:ext cx="5943600" cy="743274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B050"/>
                </a:solidFill>
              </a:rPr>
              <a:t>Introduction to the 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567" y="3501770"/>
            <a:ext cx="3401567" cy="2438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Resources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/>
              <a:t>ATHENS</a:t>
            </a:r>
            <a:endParaRPr lang="en-US" sz="2000" dirty="0"/>
          </a:p>
          <a:p>
            <a:pPr lvl="1" algn="just"/>
            <a:r>
              <a:rPr lang="en-GB" dirty="0"/>
              <a:t>URL: </a:t>
            </a:r>
            <a:r>
              <a:rPr lang="en-GB" u="sng" dirty="0">
                <a:hlinkClick r:id="rId2"/>
              </a:rPr>
              <a:t>http://www.openathens.net/</a:t>
            </a:r>
            <a:endParaRPr lang="en-US" sz="1600" dirty="0"/>
          </a:p>
          <a:p>
            <a:pPr lvl="1" algn="just"/>
            <a:r>
              <a:rPr lang="en-GB" dirty="0"/>
              <a:t>Students </a:t>
            </a:r>
            <a:r>
              <a:rPr lang="en-GB" u="sng" dirty="0"/>
              <a:t>should have an account</a:t>
            </a:r>
            <a:r>
              <a:rPr lang="en-GB" dirty="0"/>
              <a:t> and an email notification has been sent to the students Webmail at the beginning of Level 2</a:t>
            </a:r>
            <a:endParaRPr lang="en-US" sz="1600" dirty="0"/>
          </a:p>
          <a:p>
            <a:pPr lvl="2" algn="just"/>
            <a:r>
              <a:rPr lang="en-GB" dirty="0" smtClean="0"/>
              <a:t>students are to </a:t>
            </a:r>
            <a:r>
              <a:rPr lang="en-GB" dirty="0"/>
              <a:t>check </a:t>
            </a:r>
            <a:r>
              <a:rPr lang="en-GB" dirty="0" smtClean="0"/>
              <a:t>webmail first before requesting for an existing Athens account</a:t>
            </a:r>
            <a:endParaRPr lang="en-US" sz="1400" dirty="0"/>
          </a:p>
          <a:p>
            <a:pPr lvl="1" algn="just"/>
            <a:r>
              <a:rPr lang="en-GB" dirty="0"/>
              <a:t>If </a:t>
            </a:r>
            <a:r>
              <a:rPr lang="en-GB" dirty="0" smtClean="0"/>
              <a:t>you </a:t>
            </a:r>
            <a:r>
              <a:rPr lang="en-GB" u="sng" dirty="0" smtClean="0"/>
              <a:t>do </a:t>
            </a:r>
            <a:r>
              <a:rPr lang="en-GB" u="sng" dirty="0"/>
              <a:t>not have</a:t>
            </a:r>
            <a:r>
              <a:rPr lang="en-GB" dirty="0"/>
              <a:t> an </a:t>
            </a:r>
            <a:r>
              <a:rPr lang="en-GB" dirty="0" smtClean="0"/>
              <a:t>Athens account</a:t>
            </a:r>
            <a:r>
              <a:rPr lang="en-GB" dirty="0"/>
              <a:t>, </a:t>
            </a:r>
            <a:r>
              <a:rPr lang="en-GB" dirty="0" smtClean="0"/>
              <a:t>you </a:t>
            </a:r>
            <a:r>
              <a:rPr lang="en-GB" u="sng" dirty="0" smtClean="0"/>
              <a:t>should</a:t>
            </a:r>
            <a:r>
              <a:rPr lang="en-GB" dirty="0" smtClean="0"/>
              <a:t> </a:t>
            </a:r>
            <a:r>
              <a:rPr lang="en-GB" dirty="0"/>
              <a:t>request it from </a:t>
            </a:r>
            <a:r>
              <a:rPr lang="en-GB" dirty="0" smtClean="0"/>
              <a:t>(librarian)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/>
              <a:t>ACM (Association of Computing Machinery)</a:t>
            </a:r>
            <a:endParaRPr lang="en-US" dirty="0"/>
          </a:p>
          <a:p>
            <a:pPr lvl="0" algn="just"/>
            <a:r>
              <a:rPr lang="en-GB" dirty="0"/>
              <a:t>URL:  </a:t>
            </a:r>
            <a:r>
              <a:rPr lang="en-GB" u="sng" dirty="0">
                <a:hlinkClick r:id="rId2"/>
              </a:rPr>
              <a:t>http://dl.acm.org/dl.cfm</a:t>
            </a:r>
            <a:endParaRPr lang="en-US" dirty="0"/>
          </a:p>
          <a:p>
            <a:pPr lvl="0" algn="just"/>
            <a:r>
              <a:rPr lang="en-GB" dirty="0"/>
              <a:t>No username or password required (IP address based login)</a:t>
            </a:r>
            <a:endParaRPr lang="en-US" dirty="0"/>
          </a:p>
          <a:p>
            <a:pPr algn="just"/>
            <a:r>
              <a:rPr lang="en-GB" dirty="0" smtClean="0"/>
              <a:t>Can </a:t>
            </a:r>
            <a:r>
              <a:rPr lang="en-GB" dirty="0"/>
              <a:t>be accessed on campus (ENT3, Main Building, </a:t>
            </a:r>
            <a:r>
              <a:rPr lang="en-GB" dirty="0" smtClean="0"/>
              <a:t>Incubator-2</a:t>
            </a:r>
          </a:p>
        </p:txBody>
      </p:sp>
    </p:spTree>
    <p:extLst>
      <p:ext uri="{BB962C8B-B14F-4D97-AF65-F5344CB8AC3E}">
        <p14:creationId xmlns:p14="http://schemas.microsoft.com/office/powerpoint/2010/main" val="35723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42547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ACM – Off Campus Access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93" b="9750"/>
          <a:stretch/>
        </p:blipFill>
        <p:spPr bwMode="auto">
          <a:xfrm>
            <a:off x="901521" y="1217185"/>
            <a:ext cx="3329150" cy="186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521" y="3283978"/>
            <a:ext cx="7521262" cy="275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/>
              <a:t>IEEE (Institute of Electronic and Electrical Engineering)</a:t>
            </a:r>
            <a:endParaRPr lang="en-US" dirty="0"/>
          </a:p>
          <a:p>
            <a:pPr lvl="0" algn="just"/>
            <a:r>
              <a:rPr lang="en-GB" dirty="0"/>
              <a:t>URL: </a:t>
            </a:r>
            <a:r>
              <a:rPr lang="en-GB" u="sng" dirty="0">
                <a:hlinkClick r:id="rId2"/>
              </a:rPr>
              <a:t>http://ieeexplore.ieee.org/Xplore/home.jsp</a:t>
            </a:r>
            <a:endParaRPr lang="en-US" dirty="0"/>
          </a:p>
          <a:p>
            <a:pPr lvl="0" algn="just"/>
            <a:r>
              <a:rPr lang="en-GB" dirty="0"/>
              <a:t>Students can obtain the username and password from any librarian on duty in the library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3807650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/>
              <a:t>Note</a:t>
            </a:r>
            <a:r>
              <a:rPr lang="en-GB" dirty="0"/>
              <a:t>: Students are to utilize these sources in their work. Remind them that </a:t>
            </a:r>
            <a:r>
              <a:rPr lang="en-GB" b="1" dirty="0"/>
              <a:t>at least 70%</a:t>
            </a:r>
            <a:r>
              <a:rPr lang="en-GB" dirty="0"/>
              <a:t> of the sources used in the assignment should come from academically accepted and reviewed sources and the remainder can be from websites or whitepapers, </a:t>
            </a:r>
            <a:r>
              <a:rPr lang="en-GB" b="1" dirty="0"/>
              <a:t>excluding </a:t>
            </a:r>
            <a:r>
              <a:rPr lang="en-GB" b="1" u="sng" dirty="0"/>
              <a:t>blogs</a:t>
            </a:r>
            <a:r>
              <a:rPr lang="en-GB" dirty="0"/>
              <a:t> and </a:t>
            </a:r>
            <a:r>
              <a:rPr lang="en-GB" b="1" u="sng" dirty="0"/>
              <a:t>public</a:t>
            </a:r>
            <a:r>
              <a:rPr lang="en-GB" u="sng" dirty="0"/>
              <a:t> </a:t>
            </a:r>
            <a:r>
              <a:rPr lang="en-GB" b="1" u="sng" dirty="0"/>
              <a:t>forums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Other Resources &amp; Support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/>
              <a:t>Support Facebook Page – </a:t>
            </a:r>
            <a:r>
              <a:rPr lang="en-GB" b="1" dirty="0">
                <a:solidFill>
                  <a:srgbClr val="00B050"/>
                </a:solidFill>
              </a:rPr>
              <a:t>UCTI IT FYP</a:t>
            </a:r>
            <a:endParaRPr lang="en-US" dirty="0">
              <a:solidFill>
                <a:srgbClr val="00B050"/>
              </a:solidFill>
            </a:endParaRPr>
          </a:p>
          <a:p>
            <a:pPr lvl="1" algn="just"/>
            <a:r>
              <a:rPr lang="en-GB" dirty="0" smtClean="0"/>
              <a:t>Module </a:t>
            </a:r>
            <a:r>
              <a:rPr lang="en-GB" dirty="0"/>
              <a:t>Announcements, including FYP</a:t>
            </a:r>
            <a:endParaRPr lang="en-US" dirty="0"/>
          </a:p>
          <a:p>
            <a:pPr lvl="1" algn="just"/>
            <a:r>
              <a:rPr lang="en-GB" dirty="0"/>
              <a:t>Topic Ideas (posted by different lecturers in the group</a:t>
            </a:r>
            <a:r>
              <a:rPr lang="en-GB" dirty="0" smtClean="0"/>
              <a:t>)</a:t>
            </a:r>
          </a:p>
          <a:p>
            <a:pPr lvl="2" algn="just"/>
            <a:r>
              <a:rPr lang="en-GB" dirty="0" smtClean="0"/>
              <a:t>Not specific title is given but a general topic idea in a particular discipline</a:t>
            </a:r>
          </a:p>
          <a:p>
            <a:pPr lvl="2" algn="just"/>
            <a:r>
              <a:rPr lang="en-GB" dirty="0" smtClean="0"/>
              <a:t>It is up to you as a student, to further develop on the proposed idea given</a:t>
            </a:r>
            <a:endParaRPr lang="en-US" dirty="0"/>
          </a:p>
          <a:p>
            <a:pPr lvl="1" algn="just"/>
            <a:r>
              <a:rPr lang="en-GB" dirty="0"/>
              <a:t>Contains links to additional Open Access Journals for different disciplines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1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dirty="0"/>
              <a:t>Q &amp; A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Question and Answer Session</a:t>
            </a:r>
            <a:endParaRPr lang="en-GB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633413" y="1447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6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What we will cover next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363" y="1843342"/>
            <a:ext cx="8229600" cy="3295586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Introduction to disciplines:</a:t>
            </a:r>
            <a:endParaRPr lang="en-US" b="1" dirty="0" smtClean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Computing &amp; Technology research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between disciplines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Topics of interest within each discipline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Module Pre-requisites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course of study comparable to Level 1 and Level 2 in 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Technology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Applied Technology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 and 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 Entertainment Technology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7362" y="1524530"/>
            <a:ext cx="8364029" cy="478483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b="1" dirty="0" smtClean="0"/>
              <a:t>At the end of this module, YOU should be able to:</a:t>
            </a:r>
          </a:p>
          <a:p>
            <a:pPr lvl="0" algn="just">
              <a:buFont typeface="+mj-lt"/>
              <a:buAutoNum type="arabicParenR"/>
            </a:pP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GB" sz="2100" dirty="0" smtClean="0">
                <a:solidFill>
                  <a:srgbClr val="FF0000"/>
                </a:solidFill>
              </a:rPr>
              <a:t>Demonstrate, create and interpret </a:t>
            </a:r>
            <a:r>
              <a:rPr lang="en-GB" sz="2100" dirty="0" smtClean="0">
                <a:solidFill>
                  <a:schemeClr val="tx1"/>
                </a:solidFill>
              </a:rPr>
              <a:t>knowledge in the area of Computing and Technology based on appropriate techniques of research applied. 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457200" lvl="0" indent="-457200" algn="just">
              <a:buFont typeface="+mj-lt"/>
              <a:buAutoNum type="arabicParenR"/>
            </a:pPr>
            <a:r>
              <a:rPr lang="en-GB" sz="2100" dirty="0" smtClean="0">
                <a:solidFill>
                  <a:srgbClr val="FF0000"/>
                </a:solidFill>
              </a:rPr>
              <a:t>Critically evaluate current research areas </a:t>
            </a:r>
            <a:r>
              <a:rPr lang="en-GB" sz="2100" dirty="0" smtClean="0">
                <a:solidFill>
                  <a:schemeClr val="tx1"/>
                </a:solidFill>
              </a:rPr>
              <a:t>and / or related existing solutions to assist in selecting Final Year Project title. 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457200" lvl="0" indent="-457200" algn="just">
              <a:buFont typeface="+mj-lt"/>
              <a:buAutoNum type="arabicParenR"/>
            </a:pPr>
            <a:r>
              <a:rPr lang="en-GB" sz="2100" dirty="0" smtClean="0">
                <a:solidFill>
                  <a:srgbClr val="FF0000"/>
                </a:solidFill>
              </a:rPr>
              <a:t>Demonstrate the ability to formulate and justify the purpose of appropriate research questions </a:t>
            </a:r>
            <a:r>
              <a:rPr lang="en-GB" sz="2100" dirty="0" smtClean="0">
                <a:solidFill>
                  <a:schemeClr val="tx1"/>
                </a:solidFill>
              </a:rPr>
              <a:t>in the area of Computing and Technology 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457200" lvl="0" indent="-457200" algn="just">
              <a:buFont typeface="+mj-lt"/>
              <a:buAutoNum type="arabicParenR"/>
            </a:pPr>
            <a:r>
              <a:rPr lang="en-GB" sz="2100" dirty="0" smtClean="0">
                <a:solidFill>
                  <a:srgbClr val="FF0000"/>
                </a:solidFill>
              </a:rPr>
              <a:t>Produce a detailed research proposal </a:t>
            </a:r>
            <a:r>
              <a:rPr lang="en-GB" sz="2100" dirty="0" smtClean="0">
                <a:solidFill>
                  <a:schemeClr val="tx1"/>
                </a:solidFill>
              </a:rPr>
              <a:t>for Computing and Technology that includes :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800100" lvl="1" indent="-342900" algn="just">
              <a:buFont typeface="+mj-lt"/>
              <a:buAutoNum type="arabicParenR"/>
            </a:pPr>
            <a:r>
              <a:rPr lang="en-US" sz="2100" dirty="0" smtClean="0">
                <a:solidFill>
                  <a:schemeClr val="tx1"/>
                </a:solidFill>
              </a:rPr>
              <a:t>Specific and achievable aims / objectives 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US" sz="2100" dirty="0" smtClean="0">
                <a:solidFill>
                  <a:schemeClr val="tx1"/>
                </a:solidFill>
              </a:rPr>
              <a:t>An appropriate research plan for the project </a:t>
            </a:r>
            <a:endParaRPr lang="en-US" sz="2100" dirty="0"/>
          </a:p>
        </p:txBody>
      </p:sp>
      <p:sp>
        <p:nvSpPr>
          <p:cNvPr id="5124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Learning Outcomes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Topics we will cover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587310"/>
            <a:ext cx="8229600" cy="4886642"/>
          </a:xfrm>
        </p:spPr>
        <p:txBody>
          <a:bodyPr/>
          <a:lstStyle/>
          <a:p>
            <a:r>
              <a:rPr lang="en-GB" sz="2200" dirty="0" smtClean="0">
                <a:solidFill>
                  <a:schemeClr val="tx1"/>
                </a:solidFill>
              </a:rPr>
              <a:t>Introduction to disciplines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GB" sz="2200" dirty="0" smtClean="0"/>
              <a:t>Research &amp; Literature searches 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Idea Generation and Title Selection</a:t>
            </a:r>
          </a:p>
          <a:p>
            <a:pPr eaLnBrk="1" hangingPunct="1"/>
            <a:r>
              <a:rPr lang="en-US" sz="2200" dirty="0" smtClean="0"/>
              <a:t>Ethics in Research</a:t>
            </a:r>
          </a:p>
          <a:p>
            <a:pPr eaLnBrk="1" hangingPunct="1"/>
            <a:r>
              <a:rPr lang="en-US" sz="2200" dirty="0" smtClean="0"/>
              <a:t>Reviewing the Literature</a:t>
            </a:r>
          </a:p>
          <a:p>
            <a:pPr eaLnBrk="1" hangingPunct="1"/>
            <a:r>
              <a:rPr lang="en-US" sz="2200" dirty="0" smtClean="0"/>
              <a:t>Formulating Research Questions</a:t>
            </a:r>
          </a:p>
          <a:p>
            <a:pPr eaLnBrk="1" hangingPunct="1"/>
            <a:r>
              <a:rPr lang="en-US" sz="2200" dirty="0" smtClean="0"/>
              <a:t>Sampling</a:t>
            </a:r>
          </a:p>
          <a:p>
            <a:pPr eaLnBrk="1" hangingPunct="1"/>
            <a:r>
              <a:rPr lang="en-US" sz="2200" dirty="0" smtClean="0"/>
              <a:t>Survey</a:t>
            </a:r>
          </a:p>
          <a:p>
            <a:pPr eaLnBrk="1" hangingPunct="1"/>
            <a:r>
              <a:rPr lang="en-US" sz="2200" dirty="0" smtClean="0"/>
              <a:t>Interview</a:t>
            </a:r>
          </a:p>
          <a:p>
            <a:pPr eaLnBrk="1" hangingPunct="1"/>
            <a:r>
              <a:rPr lang="en-US" sz="2200" dirty="0" smtClean="0"/>
              <a:t>Observation</a:t>
            </a:r>
          </a:p>
          <a:p>
            <a:pPr eaLnBrk="1" hangingPunct="1"/>
            <a:r>
              <a:rPr lang="en-US" sz="2200" dirty="0" smtClean="0"/>
              <a:t>Other research methods</a:t>
            </a:r>
          </a:p>
          <a:p>
            <a:pPr eaLnBrk="1" hangingPunct="1"/>
            <a:r>
              <a:rPr lang="en-US" sz="2200" dirty="0" smtClean="0"/>
              <a:t>Data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What is expected of you 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363" y="1861630"/>
            <a:ext cx="8229600" cy="232632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Attendance &amp; Punctuality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Participation in class-work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Observe rules and regulations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Advice of Study Strategies &amp; Skills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What support is available for you 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587310"/>
            <a:ext cx="8229600" cy="483177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Module</a:t>
            </a:r>
          </a:p>
          <a:p>
            <a:pPr lvl="1" eaLnBrk="1" hangingPunct="1"/>
            <a:r>
              <a:rPr lang="en-US" sz="2400" dirty="0" smtClean="0"/>
              <a:t>Student Assessment Information Sheet</a:t>
            </a:r>
          </a:p>
          <a:p>
            <a:pPr lvl="1" eaLnBrk="1" hangingPunct="1"/>
            <a:r>
              <a:rPr lang="en-US" sz="2400" dirty="0" smtClean="0"/>
              <a:t>Slides</a:t>
            </a:r>
          </a:p>
          <a:p>
            <a:pPr lvl="1" eaLnBrk="1" hangingPunct="1"/>
            <a:r>
              <a:rPr lang="en-US" sz="2400" dirty="0" smtClean="0"/>
              <a:t>Assignment</a:t>
            </a:r>
          </a:p>
          <a:p>
            <a:pPr lvl="1" eaLnBrk="1" hangingPunct="1"/>
            <a:r>
              <a:rPr lang="en-US" sz="2400" dirty="0" smtClean="0"/>
              <a:t>In-course Marks</a:t>
            </a:r>
          </a:p>
          <a:p>
            <a:pPr eaLnBrk="1" hangingPunct="1"/>
            <a:r>
              <a:rPr lang="en-US" sz="2800" dirty="0" smtClean="0"/>
              <a:t>Consultation hours: </a:t>
            </a:r>
            <a:r>
              <a:rPr lang="en-US" sz="2800" dirty="0" smtClean="0">
                <a:solidFill>
                  <a:srgbClr val="FF0000"/>
                </a:solidFill>
              </a:rPr>
              <a:t>confirm by email</a:t>
            </a:r>
          </a:p>
          <a:p>
            <a:pPr eaLnBrk="1" hangingPunct="1"/>
            <a:r>
              <a:rPr lang="en-US" sz="2800" dirty="0" smtClean="0"/>
              <a:t>Email: </a:t>
            </a:r>
            <a:r>
              <a:rPr lang="en-US" sz="2800" u="sng" dirty="0" smtClean="0">
                <a:solidFill>
                  <a:srgbClr val="00B050"/>
                </a:solidFill>
              </a:rPr>
              <a:t>baharulislam.md@apu.edu.my</a:t>
            </a:r>
          </a:p>
          <a:p>
            <a:pPr eaLnBrk="1" hangingPunct="1"/>
            <a:r>
              <a:rPr lang="en-US" sz="2800" dirty="0" smtClean="0"/>
              <a:t>Resources</a:t>
            </a:r>
          </a:p>
          <a:p>
            <a:pPr lvl="1" eaLnBrk="1" hangingPunct="1"/>
            <a:r>
              <a:rPr lang="en-US" sz="2400" dirty="0" smtClean="0"/>
              <a:t>Reference materials</a:t>
            </a:r>
          </a:p>
          <a:p>
            <a:pPr lvl="1" eaLnBrk="1" hangingPunct="1"/>
            <a:r>
              <a:rPr lang="en-US" sz="2400" dirty="0" smtClean="0"/>
              <a:t>Internet resources 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How you will be assessed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7744" y="1902764"/>
            <a:ext cx="8479219" cy="3236163"/>
          </a:xfrm>
        </p:spPr>
        <p:txBody>
          <a:bodyPr/>
          <a:lstStyle/>
          <a:p>
            <a:pPr lvl="0" fontAlgn="auto">
              <a:buNone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 Individual Research Proposal, assessed at 100% (LO 1 – 4)</a:t>
            </a:r>
          </a:p>
          <a:p>
            <a:pPr lvl="0" fontAlgn="auto">
              <a:buNone/>
            </a:pPr>
            <a:endParaRPr lang="en-GB" dirty="0"/>
          </a:p>
          <a:p>
            <a:pPr lvl="0" fontAlgn="auto">
              <a:buNone/>
            </a:pPr>
            <a:r>
              <a:rPr lang="en-GB" sz="2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Detail is coming soon (Week 2/3)</a:t>
            </a:r>
          </a:p>
          <a:p>
            <a:pPr lvl="0" fontAlgn="auto">
              <a:buNone/>
            </a:pPr>
            <a:endParaRPr lang="en-GB" dirty="0"/>
          </a:p>
          <a:p>
            <a:pPr lvl="0" fontAlgn="auto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32" y="2947225"/>
            <a:ext cx="3170811" cy="253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2" y="1499616"/>
            <a:ext cx="8455470" cy="4352544"/>
          </a:xfrm>
        </p:spPr>
        <p:txBody>
          <a:bodyPr/>
          <a:lstStyle/>
          <a:p>
            <a:pPr algn="just">
              <a:buNone/>
            </a:pPr>
            <a:r>
              <a:rPr lang="en-GB" sz="2800" b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Essential Reading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Oates, B.J., (2010), </a:t>
            </a:r>
            <a:r>
              <a:rPr lang="en-GB" sz="28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Researching Information Systems and Computing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SAGE Publications Ltd, ISBN-978-1-4129-0224-3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Dawson, C.W., (2009), </a:t>
            </a:r>
            <a:r>
              <a:rPr lang="en-GB" sz="28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Projects in Computing and Information Systems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28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 Student’s Guide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</a:t>
            </a:r>
            <a:r>
              <a:rPr lang="en-GB" sz="28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Edition, Pearson Education Ltd, ISBN-978-0-273-72131-4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Researching Information Systems and Computi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35511" t="23403" r="11652"/>
          <a:stretch>
            <a:fillRect/>
          </a:stretch>
        </p:blipFill>
        <p:spPr bwMode="auto">
          <a:xfrm>
            <a:off x="863891" y="1456784"/>
            <a:ext cx="3533734" cy="510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6929" y="1456784"/>
            <a:ext cx="3630612" cy="510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5775" y="274638"/>
            <a:ext cx="704215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01 PCPP Introduction to module">
  <a:themeElements>
    <a:clrScheme name="UCTI-Template-level-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level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level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PCPP Introduction to module</Template>
  <TotalTime>123</TotalTime>
  <Pages>11</Pages>
  <Words>554</Words>
  <Application>Microsoft Office PowerPoint</Application>
  <PresentationFormat>On-screen Show (4:3)</PresentationFormat>
  <Paragraphs>87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01 PCPP Introduction to module</vt:lpstr>
      <vt:lpstr>Research Methods in Computing and Technology CT098-3-2</vt:lpstr>
      <vt:lpstr>Module Pre-requisites</vt:lpstr>
      <vt:lpstr>Learning Outcomes</vt:lpstr>
      <vt:lpstr>Topics we will cover</vt:lpstr>
      <vt:lpstr>What is expected of you </vt:lpstr>
      <vt:lpstr>What support is available for you </vt:lpstr>
      <vt:lpstr>How you will be assessed</vt:lpstr>
      <vt:lpstr>References</vt:lpstr>
      <vt:lpstr>PowerPoint Presentation</vt:lpstr>
      <vt:lpstr>Resources</vt:lpstr>
      <vt:lpstr>Resources</vt:lpstr>
      <vt:lpstr>ACM – Off Campus Access</vt:lpstr>
      <vt:lpstr>Resources</vt:lpstr>
      <vt:lpstr>Resources</vt:lpstr>
      <vt:lpstr>Other Resources &amp; Support</vt:lpstr>
      <vt:lpstr>Question and Answer Session</vt:lpstr>
      <vt:lpstr>What we will cover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and Technology CT098-3.5-2</dc:title>
  <dc:subject>MSc</dc:subject>
  <dc:creator>bridget</dc:creator>
  <cp:lastModifiedBy>Md. Baharul Islam</cp:lastModifiedBy>
  <cp:revision>31</cp:revision>
  <cp:lastPrinted>1995-11-02T09:23:42Z</cp:lastPrinted>
  <dcterms:created xsi:type="dcterms:W3CDTF">2011-07-08T13:51:54Z</dcterms:created>
  <dcterms:modified xsi:type="dcterms:W3CDTF">2016-05-03T04:10:41Z</dcterms:modified>
</cp:coreProperties>
</file>