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59" r:id="rId4"/>
    <p:sldId id="268" r:id="rId5"/>
    <p:sldId id="275" r:id="rId6"/>
    <p:sldId id="276" r:id="rId7"/>
    <p:sldId id="279" r:id="rId8"/>
    <p:sldId id="278" r:id="rId9"/>
    <p:sldId id="299" r:id="rId10"/>
    <p:sldId id="300" r:id="rId11"/>
    <p:sldId id="301" r:id="rId12"/>
    <p:sldId id="277" r:id="rId13"/>
    <p:sldId id="280" r:id="rId14"/>
    <p:sldId id="295" r:id="rId15"/>
    <p:sldId id="296" r:id="rId16"/>
    <p:sldId id="297" r:id="rId17"/>
    <p:sldId id="298" r:id="rId18"/>
    <p:sldId id="281" r:id="rId19"/>
    <p:sldId id="283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03" r:id="rId33"/>
    <p:sldId id="304" r:id="rId34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900"/>
    <a:srgbClr val="FAA4DD"/>
    <a:srgbClr val="FF0066"/>
    <a:srgbClr val="5E025A"/>
    <a:srgbClr val="FCFEB9"/>
    <a:srgbClr val="A2FFA3"/>
    <a:srgbClr val="FFFF99"/>
    <a:srgbClr val="FF0000"/>
    <a:srgbClr val="00FFFF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89" autoAdjust="0"/>
    <p:restoredTop sz="84014" autoAdjust="0"/>
  </p:normalViewPr>
  <p:slideViewPr>
    <p:cSldViewPr snapToGrid="0">
      <p:cViewPr>
        <p:scale>
          <a:sx n="60" d="100"/>
          <a:sy n="60" d="100"/>
        </p:scale>
        <p:origin x="-141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6BD28-3C2C-4362-A20B-A29D8D5CD5FC}" type="doc">
      <dgm:prSet loTypeId="urn:microsoft.com/office/officeart/2005/8/layout/matrix3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62E44C-0358-4E5A-BC5C-5C3B2FC926A3}">
      <dgm:prSet phldrT="[Text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 smtClean="0"/>
            <a:t>Sequential</a:t>
          </a:r>
          <a:endParaRPr lang="en-US" dirty="0"/>
        </a:p>
      </dgm:t>
    </dgm:pt>
    <dgm:pt modelId="{3A47DC2C-D943-475F-992C-86A7E20120CD}" type="parTrans" cxnId="{7EBE6804-C47A-413A-A761-609CF56FD8CD}">
      <dgm:prSet/>
      <dgm:spPr/>
      <dgm:t>
        <a:bodyPr/>
        <a:lstStyle/>
        <a:p>
          <a:endParaRPr lang="en-US"/>
        </a:p>
      </dgm:t>
    </dgm:pt>
    <dgm:pt modelId="{78F78FC6-A0FB-4F6A-96F8-A2336AFAFD6F}" type="sibTrans" cxnId="{7EBE6804-C47A-413A-A761-609CF56FD8CD}">
      <dgm:prSet/>
      <dgm:spPr/>
      <dgm:t>
        <a:bodyPr/>
        <a:lstStyle/>
        <a:p>
          <a:endParaRPr lang="en-US"/>
        </a:p>
      </dgm:t>
    </dgm:pt>
    <dgm:pt modelId="{6206A493-5A2D-43F2-8030-D1105BAED685}">
      <dgm:prSet phldrT="[Text]"/>
      <dgm:spPr>
        <a:solidFill>
          <a:srgbClr val="5E025A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dirty="0" err="1" smtClean="0"/>
            <a:t>Generalised</a:t>
          </a:r>
          <a:endParaRPr lang="en-US" dirty="0"/>
        </a:p>
      </dgm:t>
    </dgm:pt>
    <dgm:pt modelId="{D9779E41-389E-492D-AA7E-45A3E864DBF6}" type="parTrans" cxnId="{AADB96D2-3112-4849-9FE7-83BD4EFF1242}">
      <dgm:prSet/>
      <dgm:spPr/>
      <dgm:t>
        <a:bodyPr/>
        <a:lstStyle/>
        <a:p>
          <a:endParaRPr lang="en-US"/>
        </a:p>
      </dgm:t>
    </dgm:pt>
    <dgm:pt modelId="{F72AA8F1-1BD8-4C98-9325-BD1198B746E3}" type="sibTrans" cxnId="{AADB96D2-3112-4849-9FE7-83BD4EFF1242}">
      <dgm:prSet/>
      <dgm:spPr/>
      <dgm:t>
        <a:bodyPr/>
        <a:lstStyle/>
        <a:p>
          <a:endParaRPr lang="en-US"/>
        </a:p>
      </dgm:t>
    </dgm:pt>
    <dgm:pt modelId="{DDB7327B-26E3-41EB-8D85-DC37EBC44FF4}">
      <dgm:prSet phldrT="[Text]"/>
      <dgm:spPr>
        <a:solidFill>
          <a:srgbClr val="B4890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 smtClean="0"/>
            <a:t>Circulatory</a:t>
          </a:r>
          <a:endParaRPr lang="en-US" dirty="0"/>
        </a:p>
      </dgm:t>
    </dgm:pt>
    <dgm:pt modelId="{72E2F660-66DF-4B85-A80B-8BA119E08B50}" type="parTrans" cxnId="{3CE13778-449C-4D6E-A306-BFEE053E2B30}">
      <dgm:prSet/>
      <dgm:spPr/>
      <dgm:t>
        <a:bodyPr/>
        <a:lstStyle/>
        <a:p>
          <a:endParaRPr lang="en-US"/>
        </a:p>
      </dgm:t>
    </dgm:pt>
    <dgm:pt modelId="{CBE76580-2FBF-4960-A0E4-5903024482F2}" type="sibTrans" cxnId="{3CE13778-449C-4D6E-A306-BFEE053E2B30}">
      <dgm:prSet/>
      <dgm:spPr/>
      <dgm:t>
        <a:bodyPr/>
        <a:lstStyle/>
        <a:p>
          <a:endParaRPr lang="en-US"/>
        </a:p>
      </dgm:t>
    </dgm:pt>
    <dgm:pt modelId="{6445F0C5-092F-458C-BB19-A0BE0040BF70}">
      <dgm:prSet phldrT="[Text]"/>
      <dgm:spPr>
        <a:solidFill>
          <a:srgbClr val="FF0066"/>
        </a:solidFill>
        <a:ln>
          <a:solidFill>
            <a:srgbClr val="FAA4DD"/>
          </a:solidFill>
        </a:ln>
      </dgm:spPr>
      <dgm:t>
        <a:bodyPr/>
        <a:lstStyle/>
        <a:p>
          <a:r>
            <a:rPr lang="en-US" dirty="0" smtClean="0"/>
            <a:t>Evolutionary</a:t>
          </a:r>
          <a:endParaRPr lang="en-US" dirty="0"/>
        </a:p>
      </dgm:t>
    </dgm:pt>
    <dgm:pt modelId="{053B8DB6-C58B-4B75-91B7-6E92C1EA2AFE}" type="parTrans" cxnId="{22924A16-6708-450B-A5FB-E7CC25FC1EEF}">
      <dgm:prSet/>
      <dgm:spPr/>
      <dgm:t>
        <a:bodyPr/>
        <a:lstStyle/>
        <a:p>
          <a:endParaRPr lang="en-US"/>
        </a:p>
      </dgm:t>
    </dgm:pt>
    <dgm:pt modelId="{74693035-528B-462E-AA79-4FE655BAB366}" type="sibTrans" cxnId="{22924A16-6708-450B-A5FB-E7CC25FC1EEF}">
      <dgm:prSet/>
      <dgm:spPr/>
      <dgm:t>
        <a:bodyPr/>
        <a:lstStyle/>
        <a:p>
          <a:endParaRPr lang="en-US"/>
        </a:p>
      </dgm:t>
    </dgm:pt>
    <dgm:pt modelId="{49B214BC-7A79-4126-A9A6-6171AACA93CF}" type="pres">
      <dgm:prSet presAssocID="{7A16BD28-3C2C-4362-A20B-A29D8D5CD5F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7FD9B8-9952-4575-B2C3-4451DADC841E}" type="pres">
      <dgm:prSet presAssocID="{7A16BD28-3C2C-4362-A20B-A29D8D5CD5FC}" presName="diamond" presStyleLbl="bgShp" presStyleIdx="0" presStyleCnt="1"/>
      <dgm:spPr/>
    </dgm:pt>
    <dgm:pt modelId="{99F7859E-0ED4-46A4-B817-34288F13FD68}" type="pres">
      <dgm:prSet presAssocID="{7A16BD28-3C2C-4362-A20B-A29D8D5CD5FC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38EE7-E8BB-44D7-B09F-89413F3E8F2F}" type="pres">
      <dgm:prSet presAssocID="{7A16BD28-3C2C-4362-A20B-A29D8D5CD5FC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B0B0E-D378-40E9-8B8F-C6B8C5E4430B}" type="pres">
      <dgm:prSet presAssocID="{7A16BD28-3C2C-4362-A20B-A29D8D5CD5FC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83375-D45D-4581-84EE-C26300D3FFEC}" type="pres">
      <dgm:prSet presAssocID="{7A16BD28-3C2C-4362-A20B-A29D8D5CD5FC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59C0ED-6164-435A-B8B9-70D11FEEB8FE}" type="presOf" srcId="{6206A493-5A2D-43F2-8030-D1105BAED685}" destId="{2FD38EE7-E8BB-44D7-B09F-89413F3E8F2F}" srcOrd="0" destOrd="0" presId="urn:microsoft.com/office/officeart/2005/8/layout/matrix3"/>
    <dgm:cxn modelId="{3CE13778-449C-4D6E-A306-BFEE053E2B30}" srcId="{7A16BD28-3C2C-4362-A20B-A29D8D5CD5FC}" destId="{DDB7327B-26E3-41EB-8D85-DC37EBC44FF4}" srcOrd="2" destOrd="0" parTransId="{72E2F660-66DF-4B85-A80B-8BA119E08B50}" sibTransId="{CBE76580-2FBF-4960-A0E4-5903024482F2}"/>
    <dgm:cxn modelId="{6EBF00E1-05C6-45AA-93A1-2CE1FD8FB137}" type="presOf" srcId="{3862E44C-0358-4E5A-BC5C-5C3B2FC926A3}" destId="{99F7859E-0ED4-46A4-B817-34288F13FD68}" srcOrd="0" destOrd="0" presId="urn:microsoft.com/office/officeart/2005/8/layout/matrix3"/>
    <dgm:cxn modelId="{22924A16-6708-450B-A5FB-E7CC25FC1EEF}" srcId="{7A16BD28-3C2C-4362-A20B-A29D8D5CD5FC}" destId="{6445F0C5-092F-458C-BB19-A0BE0040BF70}" srcOrd="3" destOrd="0" parTransId="{053B8DB6-C58B-4B75-91B7-6E92C1EA2AFE}" sibTransId="{74693035-528B-462E-AA79-4FE655BAB366}"/>
    <dgm:cxn modelId="{AADB96D2-3112-4849-9FE7-83BD4EFF1242}" srcId="{7A16BD28-3C2C-4362-A20B-A29D8D5CD5FC}" destId="{6206A493-5A2D-43F2-8030-D1105BAED685}" srcOrd="1" destOrd="0" parTransId="{D9779E41-389E-492D-AA7E-45A3E864DBF6}" sibTransId="{F72AA8F1-1BD8-4C98-9325-BD1198B746E3}"/>
    <dgm:cxn modelId="{0B99A7E2-F345-4771-980B-D0FF7D24F75B}" type="presOf" srcId="{7A16BD28-3C2C-4362-A20B-A29D8D5CD5FC}" destId="{49B214BC-7A79-4126-A9A6-6171AACA93CF}" srcOrd="0" destOrd="0" presId="urn:microsoft.com/office/officeart/2005/8/layout/matrix3"/>
    <dgm:cxn modelId="{766265D2-825E-4473-8541-86E683C86C6E}" type="presOf" srcId="{DDB7327B-26E3-41EB-8D85-DC37EBC44FF4}" destId="{1DDB0B0E-D378-40E9-8B8F-C6B8C5E4430B}" srcOrd="0" destOrd="0" presId="urn:microsoft.com/office/officeart/2005/8/layout/matrix3"/>
    <dgm:cxn modelId="{7EBE6804-C47A-413A-A761-609CF56FD8CD}" srcId="{7A16BD28-3C2C-4362-A20B-A29D8D5CD5FC}" destId="{3862E44C-0358-4E5A-BC5C-5C3B2FC926A3}" srcOrd="0" destOrd="0" parTransId="{3A47DC2C-D943-475F-992C-86A7E20120CD}" sibTransId="{78F78FC6-A0FB-4F6A-96F8-A2336AFAFD6F}"/>
    <dgm:cxn modelId="{01FECA20-94A2-4BB6-B865-F5DCF8B17232}" type="presOf" srcId="{6445F0C5-092F-458C-BB19-A0BE0040BF70}" destId="{D3583375-D45D-4581-84EE-C26300D3FFEC}" srcOrd="0" destOrd="0" presId="urn:microsoft.com/office/officeart/2005/8/layout/matrix3"/>
    <dgm:cxn modelId="{212D686C-488E-45B4-9CD7-064A415F949A}" type="presParOf" srcId="{49B214BC-7A79-4126-A9A6-6171AACA93CF}" destId="{607FD9B8-9952-4575-B2C3-4451DADC841E}" srcOrd="0" destOrd="0" presId="urn:microsoft.com/office/officeart/2005/8/layout/matrix3"/>
    <dgm:cxn modelId="{7FA6D3DF-806E-4CE8-AB5C-7642D87565C4}" type="presParOf" srcId="{49B214BC-7A79-4126-A9A6-6171AACA93CF}" destId="{99F7859E-0ED4-46A4-B817-34288F13FD68}" srcOrd="1" destOrd="0" presId="urn:microsoft.com/office/officeart/2005/8/layout/matrix3"/>
    <dgm:cxn modelId="{4362E4FB-6EF1-46F8-AF00-761801855C37}" type="presParOf" srcId="{49B214BC-7A79-4126-A9A6-6171AACA93CF}" destId="{2FD38EE7-E8BB-44D7-B09F-89413F3E8F2F}" srcOrd="2" destOrd="0" presId="urn:microsoft.com/office/officeart/2005/8/layout/matrix3"/>
    <dgm:cxn modelId="{9C580FE4-0A23-4B91-9683-C51194F980C4}" type="presParOf" srcId="{49B214BC-7A79-4126-A9A6-6171AACA93CF}" destId="{1DDB0B0E-D378-40E9-8B8F-C6B8C5E4430B}" srcOrd="3" destOrd="0" presId="urn:microsoft.com/office/officeart/2005/8/layout/matrix3"/>
    <dgm:cxn modelId="{DCB732EF-1E83-4E85-9480-5B07912156CA}" type="presParOf" srcId="{49B214BC-7A79-4126-A9A6-6171AACA93CF}" destId="{D3583375-D45D-4581-84EE-C26300D3FFE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FD9B8-9952-4575-B2C3-4451DADC841E}">
      <dsp:nvSpPr>
        <dsp:cNvPr id="0" name=""/>
        <dsp:cNvSpPr/>
      </dsp:nvSpPr>
      <dsp:spPr>
        <a:xfrm>
          <a:off x="1851819" y="0"/>
          <a:ext cx="4525962" cy="452596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7859E-0ED4-46A4-B817-34288F13FD68}">
      <dsp:nvSpPr>
        <dsp:cNvPr id="0" name=""/>
        <dsp:cNvSpPr/>
      </dsp:nvSpPr>
      <dsp:spPr>
        <a:xfrm>
          <a:off x="2281785" y="429966"/>
          <a:ext cx="1765125" cy="1765125"/>
        </a:xfrm>
        <a:prstGeom prst="roundRect">
          <a:avLst/>
        </a:prstGeom>
        <a:solidFill>
          <a:srgbClr val="00B050"/>
        </a:solidFill>
        <a:ln>
          <a:solidFill>
            <a:srgbClr val="00B05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Sequential</a:t>
          </a:r>
          <a:endParaRPr lang="en-US" sz="2000" kern="1200" dirty="0"/>
        </a:p>
      </dsp:txBody>
      <dsp:txXfrm>
        <a:off x="2367951" y="516132"/>
        <a:ext cx="1592793" cy="1592793"/>
      </dsp:txXfrm>
    </dsp:sp>
    <dsp:sp modelId="{2FD38EE7-E8BB-44D7-B09F-89413F3E8F2F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rgbClr val="5E025A"/>
        </a:solidFill>
        <a:ln>
          <a:solidFill>
            <a:srgbClr val="00206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Generalised</a:t>
          </a:r>
          <a:endParaRPr lang="en-US" sz="2000" kern="1200" dirty="0"/>
        </a:p>
      </dsp:txBody>
      <dsp:txXfrm>
        <a:off x="4268855" y="516132"/>
        <a:ext cx="1592793" cy="1592793"/>
      </dsp:txXfrm>
    </dsp:sp>
    <dsp:sp modelId="{1DDB0B0E-D378-40E9-8B8F-C6B8C5E4430B}">
      <dsp:nvSpPr>
        <dsp:cNvPr id="0" name=""/>
        <dsp:cNvSpPr/>
      </dsp:nvSpPr>
      <dsp:spPr>
        <a:xfrm>
          <a:off x="2281785" y="2330870"/>
          <a:ext cx="1765125" cy="1765125"/>
        </a:xfrm>
        <a:prstGeom prst="roundRect">
          <a:avLst/>
        </a:prstGeom>
        <a:solidFill>
          <a:srgbClr val="B48900"/>
        </a:solidFill>
        <a:ln>
          <a:solidFill>
            <a:srgbClr val="FFC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Circulatory</a:t>
          </a:r>
          <a:endParaRPr lang="en-US" sz="2000" kern="1200" dirty="0"/>
        </a:p>
      </dsp:txBody>
      <dsp:txXfrm>
        <a:off x="2367951" y="2417036"/>
        <a:ext cx="1592793" cy="1592793"/>
      </dsp:txXfrm>
    </dsp:sp>
    <dsp:sp modelId="{D3583375-D45D-4581-84EE-C26300D3FFEC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rgbClr val="FF0066"/>
        </a:solidFill>
        <a:ln>
          <a:solidFill>
            <a:srgbClr val="FAA4D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Evolutionary</a:t>
          </a:r>
          <a:endParaRPr lang="en-US" sz="2000" kern="1200" dirty="0"/>
        </a:p>
      </dsp:txBody>
      <dsp:txXfrm>
        <a:off x="4268855" y="2417036"/>
        <a:ext cx="1592793" cy="159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9538"/>
            <a:ext cx="67945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latin typeface="Book Antiqua" pitchFamily="18" charset="0"/>
              </a:rPr>
              <a:t>Asia Pacific University College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88100" y="936625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BBACAF5-C328-4520-A85A-377F4660A229}" type="slidenum">
              <a:rPr lang="en-US" sz="1400">
                <a:latin typeface="Book Antiqua" pitchFamily="18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4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9538"/>
            <a:ext cx="67945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latin typeface="Book Antiqua" pitchFamily="18" charset="0"/>
              </a:rPr>
              <a:t>Asia Pacific University College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88100" y="936625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E429C32-4559-41D1-8250-59DC7182FE41}" type="slidenum">
              <a:rPr lang="en-US" sz="1400">
                <a:latin typeface="Book Antiqua" pitchFamily="18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51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Research &amp; Literature searches </a:t>
            </a:r>
            <a:endParaRPr lang="en-GB" sz="2000" kern="1200" dirty="0" smtClean="0">
              <a:solidFill>
                <a:schemeClr val="tx1"/>
              </a:solidFill>
              <a:effectLst/>
              <a:latin typeface="Book Antiqua" pitchFamily="18" charset="0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What is research?</a:t>
            </a:r>
            <a:endParaRPr lang="en-GB" sz="2000" kern="1200" dirty="0" smtClean="0">
              <a:solidFill>
                <a:schemeClr val="tx1"/>
              </a:solidFill>
              <a:effectLst/>
              <a:latin typeface="Book Antiqua" pitchFamily="18" charset="0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Research approaches for each discipline</a:t>
            </a:r>
            <a:endParaRPr lang="en-GB" sz="2000" kern="1200" dirty="0" smtClean="0">
              <a:solidFill>
                <a:schemeClr val="tx1"/>
              </a:solidFill>
              <a:effectLst/>
              <a:latin typeface="Book Antiqua" pitchFamily="18" charset="0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Research resources</a:t>
            </a:r>
            <a:endParaRPr lang="en-GB" sz="2000" kern="1200" dirty="0" smtClean="0">
              <a:solidFill>
                <a:schemeClr val="tx1"/>
              </a:solidFill>
              <a:effectLst/>
              <a:latin typeface="Book Antiqua" pitchFamily="18" charset="0"/>
              <a:ea typeface="+mn-ea"/>
              <a:cs typeface="+mn-cs"/>
            </a:endParaRP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Library resources</a:t>
            </a:r>
            <a:endParaRPr lang="en-GB" sz="2000" kern="1200" dirty="0" smtClean="0">
              <a:solidFill>
                <a:schemeClr val="tx1"/>
              </a:solidFill>
              <a:effectLst/>
              <a:latin typeface="Book Antiqua" pitchFamily="18" charset="0"/>
              <a:ea typeface="+mn-ea"/>
              <a:cs typeface="+mn-cs"/>
            </a:endParaRP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Online resources</a:t>
            </a:r>
            <a:endParaRPr lang="en-GB" sz="2000" kern="1200" dirty="0" smtClean="0">
              <a:solidFill>
                <a:schemeClr val="tx1"/>
              </a:solidFill>
              <a:effectLst/>
              <a:latin typeface="Book Antiqua" pitchFamily="18" charset="0"/>
              <a:ea typeface="+mn-ea"/>
              <a:cs typeface="+mn-cs"/>
            </a:endParaRP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Printed resources</a:t>
            </a:r>
            <a:endParaRPr lang="en-GB" sz="2000" kern="1200" dirty="0" smtClean="0">
              <a:solidFill>
                <a:schemeClr val="tx1"/>
              </a:solidFill>
              <a:effectLst/>
              <a:latin typeface="Book Antiqua" pitchFamily="18" charset="0"/>
              <a:ea typeface="+mn-ea"/>
              <a:cs typeface="+mn-cs"/>
            </a:endParaRPr>
          </a:p>
          <a:p>
            <a:pPr lvl="0"/>
            <a:r>
              <a:rPr lang="en-GB" sz="1200" kern="120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Evaluating research resources</a:t>
            </a:r>
            <a:endParaRPr lang="en-GB" sz="2000" kern="1200">
              <a:solidFill>
                <a:schemeClr val="tx1"/>
              </a:solidFill>
              <a:effectLst/>
              <a:latin typeface="Book Antiqua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12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EB41CD-B86A-42C7-B508-B58E30E1C6DE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ED447B-EF16-41E9-A89C-B10190ECF151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C2FEDC-2665-4C90-8A28-FAC16414E82C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B1087D-0FDB-4000-8B15-3F05D28AD5D3}" type="slidenum">
              <a:rPr lang="en-US" smtClean="0"/>
              <a:pPr eaLnBrk="1" hangingPunct="1"/>
              <a:t>31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were pursuing</a:t>
            </a:r>
            <a:r>
              <a:rPr lang="en-US" baseline="0" dirty="0" smtClean="0"/>
              <a:t> a PhD or an </a:t>
            </a:r>
            <a:r>
              <a:rPr lang="en-US" baseline="0" dirty="0" err="1" smtClean="0"/>
              <a:t>Mphil</a:t>
            </a:r>
            <a:r>
              <a:rPr lang="en-US" baseline="0" dirty="0" smtClean="0"/>
              <a:t>, you project should be at the boundaries of world understanding in your particular field of study. Completing a PhD must enhance world knowledge – make a contribution to world knowledge and consequently expand the boundaries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Sequential</a:t>
            </a:r>
            <a:r>
              <a:rPr lang="en-US" baseline="0" dirty="0" smtClean="0"/>
              <a:t> – a research is a series of activities performed one after another as a fixed, linear series of stages; e.g. Systematic process model of Sharp et. Al (2002) or Greenfield (1996)</a:t>
            </a:r>
          </a:p>
          <a:p>
            <a:r>
              <a:rPr lang="en-US" baseline="0" dirty="0" err="1" smtClean="0"/>
              <a:t>Generalised</a:t>
            </a:r>
            <a:r>
              <a:rPr lang="en-US" baseline="0" dirty="0" smtClean="0"/>
              <a:t> – identical to Sequential – defined sequence of activities performed one after another. In </a:t>
            </a:r>
            <a:r>
              <a:rPr lang="en-US" baseline="0" dirty="0" err="1" smtClean="0"/>
              <a:t>generalised</a:t>
            </a:r>
            <a:r>
              <a:rPr lang="en-US" baseline="0" dirty="0" smtClean="0"/>
              <a:t> – not all stages are applicable and some steps may require performing in different ways depending n the nature of the research – identifies alternative routes – Kane (1983)</a:t>
            </a:r>
          </a:p>
          <a:p>
            <a:r>
              <a:rPr lang="en-US" baseline="0" dirty="0" smtClean="0"/>
              <a:t>Circulatory – any research is only part of a continuous cycle  of discovery and investigation – research wheel (</a:t>
            </a:r>
            <a:r>
              <a:rPr lang="en-US" baseline="0" dirty="0" err="1" smtClean="0"/>
              <a:t>Rudestam</a:t>
            </a:r>
            <a:r>
              <a:rPr lang="en-US" baseline="0" dirty="0" smtClean="0"/>
              <a:t> and Newton, 2007)</a:t>
            </a:r>
          </a:p>
          <a:p>
            <a:r>
              <a:rPr lang="en-US" baseline="0" dirty="0" smtClean="0"/>
              <a:t>Evolutionary – takes the circulatory to another level – research must evolve and change over time.</a:t>
            </a:r>
          </a:p>
          <a:p>
            <a:r>
              <a:rPr lang="en-US" baseline="0" dirty="0" err="1" smtClean="0"/>
              <a:t>Orna</a:t>
            </a:r>
            <a:r>
              <a:rPr lang="en-US" baseline="0" dirty="0" smtClean="0"/>
              <a:t> </a:t>
            </a:r>
            <a:r>
              <a:rPr lang="en-US" baseline="0" dirty="0" smtClean="0"/>
              <a:t>and Stevens research process model (1995)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3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EE9E06-622B-47BB-9555-E30FCCBD29EB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125FE0-61FC-4059-9B8B-B53DE521F3BD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45B8B9-D7A6-4C05-AD7E-DDE233AAAD04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3D19EB-D82F-433E-8900-9C340F773B3F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6C0370-4DD9-498A-B4FC-9BEF0AEDACF4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47A8B5-960A-4BE8-9D06-A9334316BB76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68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4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4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8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5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1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5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Research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Methods for Computing and Technology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Research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and Literature Searches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chas.edu/library/school/schola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ham.ac.uk/~pxc/refs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cimagojr.com/" TargetMode="External"/><Relationship Id="rId4" Type="http://schemas.openxmlformats.org/officeDocument/2006/relationships/hyperlink" Target="http://www.core.edu.au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0" y="864804"/>
            <a:ext cx="8191500" cy="1470025"/>
          </a:xfrm>
        </p:spPr>
        <p:txBody>
          <a:bodyPr/>
          <a:lstStyle/>
          <a:p>
            <a:pPr eaLnBrk="1" hangingPunct="1"/>
            <a:r>
              <a:rPr lang="en-GB" sz="4000" b="1" dirty="0" smtClean="0"/>
              <a:t>Research Methods in Computing and Technology</a:t>
            </a:r>
            <a:br>
              <a:rPr lang="en-GB" sz="4000" b="1" dirty="0" smtClean="0"/>
            </a:br>
            <a:r>
              <a:rPr lang="en-GB" sz="2800" dirty="0" smtClean="0"/>
              <a:t>CT098-3-2</a:t>
            </a:r>
            <a:endParaRPr lang="en-GB" sz="28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728545"/>
            <a:ext cx="6769100" cy="638503"/>
          </a:xfrm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rgbClr val="00B050"/>
                </a:solidFill>
              </a:rPr>
              <a:t>Research &amp; Literature Searches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4" y="455573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2106942"/>
            <a:ext cx="8229600" cy="18344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/>
              <a:t>In </a:t>
            </a:r>
            <a:r>
              <a:rPr lang="en-US" sz="2800" dirty="0" err="1"/>
              <a:t>generalised</a:t>
            </a:r>
            <a:r>
              <a:rPr lang="en-US" sz="2800" dirty="0"/>
              <a:t> – not all stages are applicable and some steps may require performing in different ways depending </a:t>
            </a:r>
            <a:r>
              <a:rPr lang="en-US" sz="2800" dirty="0" smtClean="0"/>
              <a:t>on </a:t>
            </a:r>
            <a:r>
              <a:rPr lang="en-US" sz="2800" dirty="0"/>
              <a:t>the nature of the research – identifies alternative routes – Kane (</a:t>
            </a:r>
            <a:r>
              <a:rPr lang="en-US" sz="2800" dirty="0" smtClean="0"/>
              <a:t>1983)</a:t>
            </a:r>
          </a:p>
          <a:p>
            <a:pPr marL="0" indent="0" algn="just">
              <a:buNone/>
            </a:pPr>
            <a:endParaRPr lang="en-GB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The Research Process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Circulatory </a:t>
            </a:r>
            <a:r>
              <a:rPr lang="en-US" dirty="0"/>
              <a:t>– any research is only part of a continuous cycle  of discovery and investigation – research wheel (</a:t>
            </a:r>
            <a:r>
              <a:rPr lang="en-US" dirty="0" err="1"/>
              <a:t>Rudestam</a:t>
            </a:r>
            <a:r>
              <a:rPr lang="en-US" dirty="0"/>
              <a:t> and Newton, 2007)</a:t>
            </a:r>
          </a:p>
          <a:p>
            <a:pPr algn="just"/>
            <a:r>
              <a:rPr lang="en-US" dirty="0"/>
              <a:t>Evolutionary – takes the circulatory to another level – research must evolve and change over time.</a:t>
            </a:r>
          </a:p>
          <a:p>
            <a:pPr algn="just"/>
            <a:r>
              <a:rPr lang="en-US" dirty="0" err="1" smtClean="0"/>
              <a:t>Orna</a:t>
            </a:r>
            <a:r>
              <a:rPr lang="en-US" dirty="0" smtClean="0"/>
              <a:t> </a:t>
            </a:r>
            <a:r>
              <a:rPr lang="en-US" dirty="0"/>
              <a:t>and Stevens research process model (1995)</a:t>
            </a:r>
          </a:p>
          <a:p>
            <a:pPr algn="just"/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The Research Process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real research process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2005 Christian W Dawson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1225550" y="5867400"/>
            <a:ext cx="714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Source: Adapted and reproduced with kind permission from Orna and Stevens (1995)</a:t>
            </a:r>
            <a:endParaRPr lang="en-US" sz="1600"/>
          </a:p>
        </p:txBody>
      </p:sp>
      <p:pic>
        <p:nvPicPr>
          <p:cNvPr id="154629" name="Picture 5" descr="Untitled-4.gif                                                 0002684BMacintosh HD                   B746BDFA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6140" y="1225232"/>
            <a:ext cx="6604273" cy="446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To find out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Was the previous model a real research process? </a:t>
            </a:r>
          </a:p>
          <a:p>
            <a:pPr algn="just"/>
            <a:r>
              <a:rPr lang="en-US" dirty="0" smtClean="0"/>
              <a:t>What is the current research process model?</a:t>
            </a:r>
          </a:p>
          <a:p>
            <a:pPr algn="just"/>
            <a:r>
              <a:rPr lang="en-US" dirty="0" smtClean="0"/>
              <a:t>Give a brief summary of how it works</a:t>
            </a:r>
          </a:p>
          <a:p>
            <a:pPr algn="just"/>
            <a:r>
              <a:rPr lang="en-US" dirty="0" smtClean="0"/>
              <a:t>Could this be counted as the real research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How to Find Sources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93883"/>
            <a:ext cx="8229600" cy="2656490"/>
          </a:xfrm>
        </p:spPr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800" dirty="0" smtClean="0"/>
              <a:t>Look at literature in other disciplines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/>
              <a:t>many topics overlap with various disciplines, thus further support of the study might be found in other disciplines</a:t>
            </a:r>
            <a:endParaRPr lang="en-US" sz="2800" dirty="0" smtClean="0"/>
          </a:p>
          <a:p>
            <a:pPr lvl="1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cs typeface="Times New Roman" pitchFamily="18" charset="0"/>
              </a:rPr>
              <a:t>Scholarly journals, books, dissertations, government documents, reports, conference papers.</a:t>
            </a:r>
            <a:endParaRPr lang="en-GB" sz="2400" dirty="0" smtClean="0"/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6712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How to Find </a:t>
            </a:r>
            <a:r>
              <a:rPr lang="en-US" b="1" dirty="0" smtClean="0">
                <a:solidFill>
                  <a:srgbClr val="C00000"/>
                </a:solidFill>
              </a:rPr>
              <a:t>Sources…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151969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GB" sz="2400" dirty="0"/>
              <a:t>Use the library </a:t>
            </a:r>
            <a:r>
              <a:rPr lang="en-GB" sz="2400" dirty="0" smtClean="0"/>
              <a:t>to </a:t>
            </a:r>
            <a:r>
              <a:rPr lang="en-GB" sz="2400" dirty="0"/>
              <a:t>help you do the literature review.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endParaRPr lang="en-GB" sz="2400" dirty="0"/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GB" sz="2400" dirty="0"/>
              <a:t>Online catalogues of libraries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GB" sz="2400" dirty="0"/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GB" sz="2400" dirty="0"/>
              <a:t>Internet – use search engines like </a:t>
            </a:r>
            <a:r>
              <a:rPr lang="en-GB" sz="2400" dirty="0" smtClean="0"/>
              <a:t>Google Scholarly (URL: scholarly.google.com) </a:t>
            </a:r>
            <a:r>
              <a:rPr lang="en-GB" sz="2400" dirty="0"/>
              <a:t>and some databases like </a:t>
            </a:r>
            <a:r>
              <a:rPr lang="en-GB" sz="2400" dirty="0" smtClean="0"/>
              <a:t>ACM or </a:t>
            </a:r>
            <a:r>
              <a:rPr lang="en-GB" sz="2400" dirty="0" err="1" smtClean="0"/>
              <a:t>IEEExplore</a:t>
            </a:r>
            <a:r>
              <a:rPr lang="en-GB" sz="2400" dirty="0" smtClean="0"/>
              <a:t> are </a:t>
            </a:r>
            <a:r>
              <a:rPr lang="en-GB" sz="2400" dirty="0"/>
              <a:t>available online</a:t>
            </a:r>
            <a:r>
              <a:rPr lang="en-GB" sz="2400" dirty="0" smtClean="0"/>
              <a:t>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endParaRPr lang="en-GB" sz="2400" dirty="0"/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GB" sz="2400" dirty="0" smtClean="0"/>
              <a:t>Media</a:t>
            </a:r>
            <a:r>
              <a:rPr lang="en-GB" sz="2400" dirty="0"/>
              <a:t> </a:t>
            </a:r>
            <a:r>
              <a:rPr lang="en-GB" sz="2400" dirty="0" smtClean="0"/>
              <a:t>e.g. newspaper, magazines (printed and online)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endParaRPr lang="en-GB" sz="2400" dirty="0"/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GB" sz="2400" dirty="0"/>
              <a:t>Government bodies – e.g.  Statistics Department</a:t>
            </a:r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25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Sources – Use sparingly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Dissertations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</a:rPr>
              <a:t>"Secondary sources, although useful to some degree, should be considered hearsay."</a:t>
            </a:r>
            <a:r>
              <a:rPr lang="en-US" dirty="0" smtClean="0">
                <a:solidFill>
                  <a:srgbClr val="FFCC00"/>
                </a:solidFill>
              </a:rPr>
              <a:t> </a:t>
            </a:r>
          </a:p>
          <a:p>
            <a:pPr eaLnBrk="1" hangingPunct="1"/>
            <a:r>
              <a:rPr lang="en-US" dirty="0" smtClean="0"/>
              <a:t>White papers</a:t>
            </a:r>
          </a:p>
          <a:p>
            <a:pPr eaLnBrk="1" hangingPunct="1"/>
            <a:r>
              <a:rPr lang="en-US" dirty="0" smtClean="0"/>
              <a:t>Personal communications</a:t>
            </a:r>
          </a:p>
          <a:p>
            <a:pPr eaLnBrk="1" hangingPunct="1"/>
            <a:r>
              <a:rPr lang="en-US" dirty="0" smtClean="0"/>
              <a:t>Popular journals, magazines, newspaper articles</a:t>
            </a:r>
          </a:p>
          <a:p>
            <a:pPr eaLnBrk="1" hangingPunct="1"/>
            <a:r>
              <a:rPr lang="en-US" dirty="0" smtClean="0"/>
              <a:t>Popular media</a:t>
            </a:r>
          </a:p>
        </p:txBody>
      </p:sp>
    </p:spTree>
    <p:extLst>
      <p:ext uri="{BB962C8B-B14F-4D97-AF65-F5344CB8AC3E}">
        <p14:creationId xmlns:p14="http://schemas.microsoft.com/office/powerpoint/2010/main" val="283541894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Scholarly Journals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dirty="0" smtClean="0"/>
              <a:t>Scholarly </a:t>
            </a:r>
            <a:r>
              <a:rPr lang="en-US" sz="2400" dirty="0" smtClean="0"/>
              <a:t>journals </a:t>
            </a:r>
            <a:r>
              <a:rPr lang="en-US" sz="2400" i="1" dirty="0" smtClean="0">
                <a:solidFill>
                  <a:srgbClr val="FF0000"/>
                </a:solidFill>
              </a:rPr>
              <a:t>ALWAYS </a:t>
            </a:r>
            <a:r>
              <a:rPr lang="en-US" sz="2400" dirty="0" smtClean="0"/>
              <a:t>cite their sources in the form of footnotes, bibliographies and/or references. </a:t>
            </a:r>
          </a:p>
          <a:p>
            <a:pPr algn="just" eaLnBrk="1" hangingPunct="1"/>
            <a:r>
              <a:rPr lang="en-US" sz="2400" dirty="0" smtClean="0"/>
              <a:t>Articles are </a:t>
            </a:r>
            <a:r>
              <a:rPr lang="en-US" sz="2400" dirty="0" smtClean="0">
                <a:solidFill>
                  <a:srgbClr val="FF0000"/>
                </a:solidFill>
              </a:rPr>
              <a:t>written by a scholar </a:t>
            </a:r>
            <a:r>
              <a:rPr lang="en-US" sz="2400" dirty="0" smtClean="0"/>
              <a:t>in the field or by someone who has done research in the field. </a:t>
            </a:r>
          </a:p>
          <a:p>
            <a:pPr algn="just" eaLnBrk="1" hangingPunct="1"/>
            <a:r>
              <a:rPr lang="en-US" sz="2400" dirty="0" smtClean="0"/>
              <a:t>Often present empirical data to </a:t>
            </a:r>
            <a:r>
              <a:rPr lang="en-US" sz="2400" dirty="0" smtClean="0">
                <a:solidFill>
                  <a:srgbClr val="FF0000"/>
                </a:solidFill>
              </a:rPr>
              <a:t>test hypotheses </a:t>
            </a:r>
            <a:r>
              <a:rPr lang="en-US" sz="2400" dirty="0" smtClean="0"/>
              <a:t>or answer research questions.</a:t>
            </a:r>
          </a:p>
          <a:p>
            <a:pPr algn="just" eaLnBrk="1" hangingPunct="1"/>
            <a:r>
              <a:rPr lang="en-US" sz="2400" dirty="0" smtClean="0"/>
              <a:t>Be aware of the different </a:t>
            </a:r>
            <a:r>
              <a:rPr lang="en-US" sz="2400" dirty="0" smtClean="0">
                <a:solidFill>
                  <a:srgbClr val="FF0000"/>
                </a:solidFill>
              </a:rPr>
              <a:t>styles of referencing </a:t>
            </a:r>
            <a:r>
              <a:rPr lang="en-US" sz="2400" dirty="0" smtClean="0"/>
              <a:t>format used in the journals. Computing/Technology papers commonly use the IEEE referencing style though APA is also widely used.</a:t>
            </a:r>
          </a:p>
        </p:txBody>
      </p:sp>
    </p:spTree>
    <p:extLst>
      <p:ext uri="{BB962C8B-B14F-4D97-AF65-F5344CB8AC3E}">
        <p14:creationId xmlns:p14="http://schemas.microsoft.com/office/powerpoint/2010/main" val="89400117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02" y="228581"/>
            <a:ext cx="704215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Research Sources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50568" y="1371581"/>
            <a:ext cx="5707432" cy="5044991"/>
            <a:chOff x="1150568" y="1371581"/>
            <a:chExt cx="5707432" cy="5044991"/>
          </a:xfrm>
        </p:grpSpPr>
        <p:sp>
          <p:nvSpPr>
            <p:cNvPr id="4" name="Oval 3"/>
            <p:cNvSpPr/>
            <p:nvPr/>
          </p:nvSpPr>
          <p:spPr bwMode="auto">
            <a:xfrm>
              <a:off x="1150568" y="1391216"/>
              <a:ext cx="3640124" cy="3434721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3418970" y="1371581"/>
              <a:ext cx="3439030" cy="35031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399867" y="2917044"/>
              <a:ext cx="3355828" cy="3499528"/>
            </a:xfrm>
            <a:prstGeom prst="ellips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02212" y="2246613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Library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52323" y="1972766"/>
            <a:ext cx="2005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Online </a:t>
            </a:r>
          </a:p>
          <a:p>
            <a:r>
              <a:rPr lang="en-US" sz="3600" b="1" dirty="0" smtClean="0"/>
              <a:t>Sources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74942" y="4934603"/>
            <a:ext cx="2005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Printed</a:t>
            </a:r>
          </a:p>
          <a:p>
            <a:r>
              <a:rPr lang="en-US" sz="3600" b="1" dirty="0" smtClean="0"/>
              <a:t>Sources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090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2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26124" y="4871546"/>
            <a:ext cx="1655379" cy="4650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7709338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Topic and structure of the lesson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Research &amp; Literature searches </a:t>
            </a:r>
            <a:endParaRPr lang="en-US" sz="4800" dirty="0" smtClean="0"/>
          </a:p>
          <a:p>
            <a:pPr lvl="1"/>
            <a:r>
              <a:rPr lang="en-GB" dirty="0" smtClean="0"/>
              <a:t>What is research?</a:t>
            </a:r>
            <a:endParaRPr lang="en-US" sz="4400" dirty="0" smtClean="0"/>
          </a:p>
          <a:p>
            <a:pPr lvl="1"/>
            <a:r>
              <a:rPr lang="en-GB" dirty="0" smtClean="0"/>
              <a:t>Research approaches for each discipline</a:t>
            </a:r>
            <a:endParaRPr lang="en-US" sz="4400" dirty="0" smtClean="0"/>
          </a:p>
          <a:p>
            <a:pPr lvl="1"/>
            <a:r>
              <a:rPr lang="en-GB" dirty="0" smtClean="0"/>
              <a:t>Research resources</a:t>
            </a:r>
            <a:endParaRPr lang="en-US" sz="4400" dirty="0" smtClean="0"/>
          </a:p>
          <a:p>
            <a:pPr lvl="2"/>
            <a:r>
              <a:rPr lang="en-GB" dirty="0" smtClean="0"/>
              <a:t>Library resources</a:t>
            </a:r>
            <a:endParaRPr lang="en-US" sz="4000" dirty="0" smtClean="0"/>
          </a:p>
          <a:p>
            <a:pPr lvl="2"/>
            <a:r>
              <a:rPr lang="en-GB" dirty="0" smtClean="0"/>
              <a:t>Online resources</a:t>
            </a:r>
            <a:endParaRPr lang="en-US" sz="4000" dirty="0" smtClean="0"/>
          </a:p>
          <a:p>
            <a:pPr lvl="2"/>
            <a:r>
              <a:rPr lang="en-GB" dirty="0" smtClean="0"/>
              <a:t>Printed resources</a:t>
            </a:r>
            <a:endParaRPr lang="en-US" sz="4000" dirty="0" smtClean="0"/>
          </a:p>
          <a:p>
            <a:pPr lvl="1"/>
            <a:r>
              <a:rPr lang="en-GB" dirty="0" smtClean="0"/>
              <a:t>Evaluating research resources</a:t>
            </a:r>
            <a:endParaRPr lang="en-US" sz="44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 2 (of  20)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4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2" b="2047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5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Sources of Information</a:t>
            </a:r>
          </a:p>
        </p:txBody>
      </p:sp>
      <p:sp>
        <p:nvSpPr>
          <p:cNvPr id="16387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Book</a:t>
            </a:r>
          </a:p>
          <a:p>
            <a:pPr lvl="1" eaLnBrk="1" hangingPunct="1"/>
            <a:r>
              <a:rPr lang="en-US" sz="2600" dirty="0" smtClean="0"/>
              <a:t>Comprehensive : complete and broad coverage of a subject</a:t>
            </a:r>
          </a:p>
          <a:p>
            <a:pPr lvl="1" eaLnBrk="1" hangingPunct="1"/>
            <a:r>
              <a:rPr lang="en-US" sz="2600" dirty="0" smtClean="0"/>
              <a:t>Substantive : in-depth coverage of a subject</a:t>
            </a:r>
          </a:p>
          <a:p>
            <a:pPr eaLnBrk="1" hangingPunct="1"/>
            <a:r>
              <a:rPr lang="en-US" sz="3000" dirty="0" smtClean="0"/>
              <a:t>Magazine</a:t>
            </a:r>
          </a:p>
          <a:p>
            <a:pPr lvl="1" eaLnBrk="1" hangingPunct="1"/>
            <a:r>
              <a:rPr lang="en-US" sz="2600" dirty="0" smtClean="0"/>
              <a:t>Popular : frequently encountered &amp; widely accepted</a:t>
            </a:r>
          </a:p>
          <a:p>
            <a:pPr lvl="1" eaLnBrk="1" hangingPunct="1"/>
            <a:r>
              <a:rPr lang="en-US" sz="2600" dirty="0" smtClean="0"/>
              <a:t>Focused : addressed topic narrowly / specifically</a:t>
            </a:r>
          </a:p>
          <a:p>
            <a:pPr lvl="1" eaLnBrk="1" hangingPunct="1">
              <a:buFontTx/>
              <a:buNone/>
            </a:pPr>
            <a:r>
              <a:rPr lang="en-US" sz="2600" dirty="0" smtClean="0"/>
              <a:t> </a:t>
            </a:r>
          </a:p>
          <a:p>
            <a:pPr lvl="1" eaLnBrk="1" hangingPunct="1"/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1054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Sources of Information</a:t>
            </a:r>
          </a:p>
        </p:txBody>
      </p:sp>
      <p:sp>
        <p:nvSpPr>
          <p:cNvPr id="15363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Journal</a:t>
            </a:r>
          </a:p>
          <a:p>
            <a:pPr lvl="1" eaLnBrk="1" hangingPunct="1">
              <a:defRPr/>
            </a:pPr>
            <a:r>
              <a:rPr lang="en-US" sz="2600" dirty="0" smtClean="0"/>
              <a:t>Scholarly : meeting standards accepted by academicians – appropriate for academic research</a:t>
            </a:r>
          </a:p>
          <a:p>
            <a:pPr lvl="1" eaLnBrk="1" hangingPunct="1">
              <a:defRPr/>
            </a:pPr>
            <a:r>
              <a:rPr lang="en-US" sz="2600" dirty="0" smtClean="0"/>
              <a:t>Authoritative : written / published by people / </a:t>
            </a:r>
            <a:r>
              <a:rPr lang="en-US" sz="2600" dirty="0" err="1" smtClean="0"/>
              <a:t>organisations</a:t>
            </a:r>
            <a:r>
              <a:rPr lang="en-US" sz="2600" dirty="0" smtClean="0"/>
              <a:t> with </a:t>
            </a:r>
            <a:r>
              <a:rPr lang="en-US" sz="2600" dirty="0" err="1" smtClean="0"/>
              <a:t>exepertise</a:t>
            </a:r>
            <a:r>
              <a:rPr lang="en-US" sz="2600" dirty="0" smtClean="0"/>
              <a:t> in subject area (IEEE)</a:t>
            </a:r>
          </a:p>
          <a:p>
            <a:pPr eaLnBrk="1" hangingPunct="1">
              <a:defRPr/>
            </a:pPr>
            <a:r>
              <a:rPr lang="en-US" sz="3000" dirty="0" smtClean="0"/>
              <a:t>Newspaper</a:t>
            </a:r>
          </a:p>
          <a:p>
            <a:pPr lvl="1" eaLnBrk="1" hangingPunct="1">
              <a:defRPr/>
            </a:pPr>
            <a:r>
              <a:rPr lang="en-US" sz="2600" dirty="0" smtClean="0"/>
              <a:t>Current : up-to-date / recent</a:t>
            </a:r>
          </a:p>
          <a:p>
            <a:pPr lvl="1" eaLnBrk="1" hangingPunct="1">
              <a:defRPr/>
            </a:pPr>
            <a:r>
              <a:rPr lang="en-US" sz="2600" dirty="0" smtClean="0"/>
              <a:t>Broad in scope : general / not </a:t>
            </a:r>
            <a:r>
              <a:rPr lang="en-US" sz="2600" dirty="0" err="1" smtClean="0"/>
              <a:t>focussed</a:t>
            </a:r>
            <a:endParaRPr lang="en-US" sz="2600" dirty="0" smtClean="0"/>
          </a:p>
          <a:p>
            <a:pPr lvl="1" eaLnBrk="1" hangingPunct="1">
              <a:defRPr/>
            </a:pPr>
            <a:endParaRPr lang="en-US" sz="3200" dirty="0" smtClean="0">
              <a:ea typeface="+mn-ea"/>
              <a:cs typeface="+mn-cs"/>
            </a:endParaRPr>
          </a:p>
          <a:p>
            <a:pPr lvl="1" eaLnBrk="1" hangingPunct="1">
              <a:buFontTx/>
              <a:buNone/>
              <a:defRPr/>
            </a:pPr>
            <a:r>
              <a:rPr lang="en-US" sz="3200" dirty="0" smtClean="0">
                <a:ea typeface="+mn-ea"/>
                <a:cs typeface="+mn-cs"/>
              </a:rPr>
              <a:t> </a:t>
            </a:r>
          </a:p>
          <a:p>
            <a:pPr lvl="1" eaLnBrk="1" hangingPunct="1">
              <a:defRPr/>
            </a:pPr>
            <a:endParaRPr lang="en-GB" sz="3200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6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Sources of Information</a:t>
            </a:r>
          </a:p>
        </p:txBody>
      </p:sp>
      <p:sp>
        <p:nvSpPr>
          <p:cNvPr id="15363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WWW</a:t>
            </a:r>
          </a:p>
          <a:p>
            <a:pPr lvl="1" eaLnBrk="1" hangingPunct="1">
              <a:defRPr/>
            </a:pPr>
            <a:r>
              <a:rPr lang="en-US" sz="2600" dirty="0" smtClean="0"/>
              <a:t>Accessible : easily obtained</a:t>
            </a:r>
          </a:p>
          <a:p>
            <a:pPr lvl="1" eaLnBrk="1" hangingPunct="1">
              <a:defRPr/>
            </a:pPr>
            <a:r>
              <a:rPr lang="en-US" sz="2600" dirty="0" smtClean="0"/>
              <a:t>Broad in scope : general / not </a:t>
            </a:r>
            <a:r>
              <a:rPr lang="en-US" sz="2600" dirty="0" smtClean="0"/>
              <a:t>focused</a:t>
            </a:r>
            <a:endParaRPr lang="en-US" sz="2600" dirty="0" smtClean="0"/>
          </a:p>
          <a:p>
            <a:pPr lvl="1" eaLnBrk="1" hangingPunct="1">
              <a:buFontTx/>
              <a:buNone/>
              <a:defRPr/>
            </a:pPr>
            <a:endParaRPr lang="en-US" sz="3200" dirty="0" smtClean="0">
              <a:ea typeface="+mn-ea"/>
              <a:cs typeface="+mn-cs"/>
            </a:endParaRPr>
          </a:p>
          <a:p>
            <a:pPr lvl="1" eaLnBrk="1" hangingPunct="1">
              <a:buFontTx/>
              <a:buNone/>
              <a:defRPr/>
            </a:pPr>
            <a:r>
              <a:rPr lang="en-US" sz="3200" dirty="0" smtClean="0">
                <a:ea typeface="+mn-ea"/>
                <a:cs typeface="+mn-cs"/>
              </a:rPr>
              <a:t> </a:t>
            </a:r>
          </a:p>
          <a:p>
            <a:pPr marL="457200" lvl="1" indent="0" eaLnBrk="1" hangingPunct="1">
              <a:buNone/>
              <a:defRPr/>
            </a:pPr>
            <a:endParaRPr lang="en-GB" sz="3200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3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Quick Review Question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GB" dirty="0" smtClean="0"/>
              <a:t>	Compare and contrast the following sources of information that are usually used for research:</a:t>
            </a:r>
          </a:p>
          <a:p>
            <a:pPr algn="just"/>
            <a:r>
              <a:rPr lang="en-GB" sz="2400" dirty="0" smtClean="0"/>
              <a:t>Books</a:t>
            </a:r>
          </a:p>
          <a:p>
            <a:pPr algn="just"/>
            <a:r>
              <a:rPr lang="en-GB" sz="2400" dirty="0" smtClean="0"/>
              <a:t>Journals</a:t>
            </a:r>
          </a:p>
          <a:p>
            <a:pPr algn="just"/>
            <a:r>
              <a:rPr lang="en-GB" sz="2400" dirty="0" smtClean="0"/>
              <a:t>Newspaper</a:t>
            </a:r>
          </a:p>
          <a:p>
            <a:pPr algn="just"/>
            <a:r>
              <a:rPr lang="en-GB" sz="2400" dirty="0" smtClean="0"/>
              <a:t>Magazine</a:t>
            </a:r>
          </a:p>
          <a:p>
            <a:pPr algn="just"/>
            <a:r>
              <a:rPr lang="en-GB" sz="2400" dirty="0" smtClean="0"/>
              <a:t>WWW</a:t>
            </a:r>
          </a:p>
          <a:p>
            <a:pPr marL="0" indent="0" algn="just">
              <a:buNone/>
            </a:pPr>
            <a:endParaRPr lang="en-GB" dirty="0" smtClean="0"/>
          </a:p>
          <a:p>
            <a:pPr marL="0" indent="0" algn="just">
              <a:buNone/>
            </a:pPr>
            <a:endParaRPr lang="en-GB" dirty="0" smtClean="0"/>
          </a:p>
          <a:p>
            <a:pPr algn="just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106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Primary </a:t>
            </a:r>
            <a:r>
              <a:rPr lang="en-US" b="1" dirty="0" err="1" smtClean="0">
                <a:solidFill>
                  <a:srgbClr val="C00000"/>
                </a:solidFill>
              </a:rPr>
              <a:t>vs</a:t>
            </a:r>
            <a:r>
              <a:rPr lang="en-US" b="1" dirty="0" smtClean="0">
                <a:solidFill>
                  <a:srgbClr val="C00000"/>
                </a:solidFill>
              </a:rPr>
              <a:t> Secondary Sources</a:t>
            </a:r>
            <a:endParaRPr lang="en-GB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87363" y="1697038"/>
          <a:ext cx="8229600" cy="357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906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T="45728" marB="4572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Primary</a:t>
                      </a:r>
                      <a:endParaRPr lang="en-GB" sz="1800" dirty="0"/>
                    </a:p>
                  </a:txBody>
                  <a:tcPr marT="45728" marB="4572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Secondary</a:t>
                      </a:r>
                      <a:endParaRPr lang="en-GB" sz="1800" dirty="0"/>
                    </a:p>
                  </a:txBody>
                  <a:tcPr marT="45728" marB="45728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12038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Definition</a:t>
                      </a:r>
                      <a:endParaRPr lang="en-GB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Sources that  contain r</a:t>
                      </a:r>
                      <a:r>
                        <a:rPr lang="en-GB" sz="1800" baseline="0" dirty="0" smtClean="0"/>
                        <a:t>aw / original / non interpreted / unevaluated information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Sources that digest</a:t>
                      </a:r>
                      <a:r>
                        <a:rPr lang="en-GB" sz="1800" baseline="0" dirty="0" smtClean="0"/>
                        <a:t>, analyse, evaluate, and interpret the information contained in primary research</a:t>
                      </a:r>
                    </a:p>
                    <a:p>
                      <a:r>
                        <a:rPr lang="en-GB" sz="1800" baseline="0" dirty="0" smtClean="0"/>
                        <a:t>Tend to be argumentative</a:t>
                      </a:r>
                      <a:endParaRPr lang="en-GB" sz="1800" dirty="0"/>
                    </a:p>
                  </a:txBody>
                  <a:tcPr marT="45728" marB="45728"/>
                </a:tc>
              </a:tr>
              <a:tr h="1188931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Format</a:t>
                      </a:r>
                      <a:endParaRPr lang="en-GB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GB" sz="1800" baseline="0" dirty="0" smtClean="0"/>
                        <a:t>Newspapers / weekly &amp; monthly magazines / diaries / correspondence / letters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Articles in scholarly periodicals</a:t>
                      </a:r>
                      <a:r>
                        <a:rPr lang="en-GB" sz="1800" baseline="0" dirty="0" smtClean="0"/>
                        <a:t> and books</a:t>
                      </a:r>
                      <a:endParaRPr lang="en-GB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Scholarly </a:t>
            </a:r>
            <a:r>
              <a:rPr lang="en-US" b="1" dirty="0" err="1" smtClean="0">
                <a:solidFill>
                  <a:srgbClr val="C00000"/>
                </a:solidFill>
              </a:rPr>
              <a:t>vs</a:t>
            </a:r>
            <a:r>
              <a:rPr lang="en-US" b="1" dirty="0" smtClean="0">
                <a:solidFill>
                  <a:srgbClr val="C00000"/>
                </a:solidFill>
              </a:rPr>
              <a:t> Non-Scholarly</a:t>
            </a:r>
            <a:endParaRPr lang="en-GB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1052"/>
              </p:ext>
            </p:extLst>
          </p:nvPr>
        </p:nvGraphicFramePr>
        <p:xfrm>
          <a:off x="487363" y="1697038"/>
          <a:ext cx="8229600" cy="4576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182"/>
                <a:gridCol w="2995448"/>
                <a:gridCol w="3135970"/>
              </a:tblGrid>
              <a:tr h="37081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T="45717" marB="45717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Scholarly</a:t>
                      </a:r>
                      <a:endParaRPr lang="en-GB" sz="1800" dirty="0"/>
                    </a:p>
                  </a:txBody>
                  <a:tcPr marT="45717" marB="45717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Non-scholarly</a:t>
                      </a:r>
                      <a:endParaRPr lang="en-GB" sz="1800" dirty="0"/>
                    </a:p>
                  </a:txBody>
                  <a:tcPr marT="45717" marB="45717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4003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Written by</a:t>
                      </a:r>
                      <a:endParaRPr lang="en-GB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 smtClean="0"/>
                        <a:t>Scholar / professional</a:t>
                      </a:r>
                      <a:r>
                        <a:rPr lang="en-GB" sz="1800" baseline="0" dirty="0" smtClean="0"/>
                        <a:t> in the field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 smtClean="0"/>
                        <a:t>Professional writer – not an expert in the field</a:t>
                      </a:r>
                      <a:endParaRPr lang="en-GB" sz="1800" dirty="0"/>
                    </a:p>
                  </a:txBody>
                  <a:tcPr marT="45717" marB="45717"/>
                </a:tc>
              </a:tr>
              <a:tr h="118863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Citation</a:t>
                      </a:r>
                      <a:endParaRPr lang="en-GB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baseline="0" dirty="0" smtClean="0"/>
                        <a:t>Always cite their sources of information – in footnote / bibliography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 smtClean="0"/>
                        <a:t>Rarely offers information (footnote</a:t>
                      </a:r>
                      <a:r>
                        <a:rPr lang="en-GB" sz="1800" baseline="0" dirty="0" smtClean="0"/>
                        <a:t> / bibliography) about sources of information</a:t>
                      </a:r>
                      <a:endParaRPr lang="en-GB" sz="1800" dirty="0"/>
                    </a:p>
                  </a:txBody>
                  <a:tcPr marT="45717" marB="45717"/>
                </a:tc>
              </a:tr>
              <a:tr h="1462938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Outcome</a:t>
                      </a:r>
                      <a:endParaRPr lang="en-GB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GB" sz="1800" baseline="0" dirty="0" smtClean="0"/>
                        <a:t> Gives research results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GB" sz="1800" baseline="0" dirty="0" smtClean="0"/>
                        <a:t> Has specialised vocabulary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GB" sz="1800" baseline="0" dirty="0" smtClean="0"/>
                        <a:t> Aimed at scholarly audience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GB" sz="1800" baseline="0" dirty="0" smtClean="0"/>
                        <a:t> </a:t>
                      </a:r>
                      <a:r>
                        <a:rPr lang="en-GB" sz="1800" dirty="0" smtClean="0"/>
                        <a:t>text</a:t>
                      </a:r>
                      <a:r>
                        <a:rPr lang="en-GB" sz="1800" baseline="0" dirty="0" smtClean="0"/>
                        <a:t> reports events and opinions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GB" sz="1800" baseline="0" dirty="0" smtClean="0"/>
                        <a:t> aimed at general audience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GB" sz="1800" baseline="0" dirty="0" smtClean="0"/>
                        <a:t>Easy to read</a:t>
                      </a:r>
                      <a:endParaRPr lang="en-GB" sz="1800" dirty="0"/>
                    </a:p>
                  </a:txBody>
                  <a:tcPr marT="45717" marB="45717"/>
                </a:tc>
              </a:tr>
              <a:tr h="91433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Document outlook</a:t>
                      </a:r>
                      <a:endParaRPr lang="en-GB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GB" sz="1800" baseline="0" dirty="0" smtClean="0"/>
                        <a:t>Cover and pages – plain in design with few / no pictures or graphics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GB" sz="1800" dirty="0" smtClean="0"/>
                        <a:t> Highly</a:t>
                      </a:r>
                      <a:r>
                        <a:rPr lang="en-GB" sz="1800" baseline="0" dirty="0" smtClean="0"/>
                        <a:t> pictorial – has advertising</a:t>
                      </a:r>
                      <a:endParaRPr lang="en-GB" sz="1800" dirty="0"/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1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Scholarly </a:t>
            </a:r>
            <a:r>
              <a:rPr lang="en-US" b="1" dirty="0" err="1" smtClean="0">
                <a:solidFill>
                  <a:srgbClr val="C00000"/>
                </a:solidFill>
              </a:rPr>
              <a:t>vs</a:t>
            </a:r>
            <a:r>
              <a:rPr lang="en-US" b="1" dirty="0" smtClean="0">
                <a:solidFill>
                  <a:srgbClr val="C00000"/>
                </a:solidFill>
              </a:rPr>
              <a:t> Non-Scholarly</a:t>
            </a:r>
            <a:endParaRPr lang="en-GB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87363" y="1697038"/>
          <a:ext cx="82296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Scholarly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Non-scholarly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Publication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By Professional</a:t>
                      </a:r>
                      <a:r>
                        <a:rPr lang="en-GB" baseline="0" dirty="0" smtClean="0"/>
                        <a:t> organisations, associations, scholarly groups, universities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For profit</a:t>
                      </a:r>
                      <a:r>
                        <a:rPr lang="en-GB" baseline="0" dirty="0" smtClean="0"/>
                        <a:t> as a vehicle of opinion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Authors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Are always named &amp; institutional affiliation named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Anonymous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Issue</a:t>
                      </a:r>
                      <a:r>
                        <a:rPr lang="en-GB" baseline="0" dirty="0" smtClean="0"/>
                        <a:t> numbering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baseline="0" dirty="0" smtClean="0"/>
                        <a:t>are successively numbered : issue 1, issue 2....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dirty="0" smtClean="0"/>
                        <a:t>Begin with page 1, page</a:t>
                      </a:r>
                      <a:r>
                        <a:rPr lang="en-GB" baseline="0" dirty="0" smtClean="0"/>
                        <a:t> 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Articles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baseline="0" dirty="0" smtClean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dirty="0" smtClean="0"/>
                        <a:t>Short (1 – 2 pages)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Publication time frame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baseline="0" dirty="0" smtClean="0"/>
                        <a:t> less often :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GB" baseline="0" dirty="0" smtClean="0"/>
                        <a:t>Monthly, quarterly, semi-annually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dirty="0" smtClean="0"/>
                        <a:t>More frequently: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GB" dirty="0" smtClean="0"/>
                        <a:t>Monthly, weekly, daily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3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Scholarly </a:t>
            </a:r>
            <a:r>
              <a:rPr lang="en-US" b="1" dirty="0" err="1" smtClean="0">
                <a:solidFill>
                  <a:srgbClr val="C00000"/>
                </a:solidFill>
              </a:rPr>
              <a:t>vs</a:t>
            </a:r>
            <a:r>
              <a:rPr lang="en-US" b="1" dirty="0" smtClean="0">
                <a:solidFill>
                  <a:srgbClr val="C00000"/>
                </a:solidFill>
              </a:rPr>
              <a:t> Non-Scholarly</a:t>
            </a:r>
            <a:endParaRPr lang="en-GB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87363" y="1697038"/>
          <a:ext cx="8229600" cy="101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956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T="45734" marB="45734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Scholarly</a:t>
                      </a:r>
                      <a:endParaRPr lang="en-GB" sz="1800" dirty="0"/>
                    </a:p>
                  </a:txBody>
                  <a:tcPr marT="45734" marB="45734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Non-scholarly</a:t>
                      </a:r>
                      <a:endParaRPr lang="en-GB" sz="1800" dirty="0"/>
                    </a:p>
                  </a:txBody>
                  <a:tcPr marT="45734" marB="45734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40281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Found</a:t>
                      </a:r>
                      <a:endParaRPr lang="en-GB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In library /</a:t>
                      </a:r>
                      <a:r>
                        <a:rPr lang="en-GB" sz="1800" baseline="0" dirty="0" smtClean="0"/>
                        <a:t> professional office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Any bookstore / convenience store</a:t>
                      </a:r>
                      <a:endParaRPr lang="en-GB" sz="18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23569" name="TextBox 4"/>
          <p:cNvSpPr txBox="1">
            <a:spLocks noChangeArrowheads="1"/>
          </p:cNvSpPr>
          <p:nvPr/>
        </p:nvSpPr>
        <p:spPr bwMode="auto">
          <a:xfrm>
            <a:off x="1566863" y="4702175"/>
            <a:ext cx="5584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FF0000"/>
                </a:solidFill>
              </a:rPr>
              <a:t>Source : </a:t>
            </a:r>
            <a:r>
              <a:rPr lang="en-GB" dirty="0">
                <a:solidFill>
                  <a:srgbClr val="FF0000"/>
                </a:solidFill>
                <a:hlinkClick r:id="rId3"/>
              </a:rPr>
              <a:t>http://www.stchas.edu/library/school/scholar</a:t>
            </a:r>
            <a:endParaRPr lang="en-GB" dirty="0">
              <a:solidFill>
                <a:srgbClr val="FF0000"/>
              </a:solidFill>
            </a:endParaRPr>
          </a:p>
          <a:p>
            <a:pPr eaLnBrk="1" hangingPunct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8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Learning Outcomes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1697038"/>
            <a:ext cx="8246734" cy="478259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dirty="0" smtClean="0"/>
              <a:t>At </a:t>
            </a:r>
            <a:r>
              <a:rPr lang="en-US" dirty="0" smtClean="0"/>
              <a:t>the end of this session, you should be able to:</a:t>
            </a:r>
          </a:p>
          <a:p>
            <a:pPr lvl="1" algn="just"/>
            <a:r>
              <a:rPr lang="en-GB" dirty="0" smtClean="0"/>
              <a:t>Explain what a research is</a:t>
            </a:r>
          </a:p>
          <a:p>
            <a:pPr lvl="1" algn="just"/>
            <a:r>
              <a:rPr lang="en-GB" dirty="0" smtClean="0"/>
              <a:t>Understand the approaches to research for </a:t>
            </a:r>
            <a:r>
              <a:rPr lang="en-GB" dirty="0"/>
              <a:t>each discipline</a:t>
            </a:r>
            <a:endParaRPr lang="en-US" sz="4400" dirty="0"/>
          </a:p>
          <a:p>
            <a:pPr lvl="1" algn="just"/>
            <a:r>
              <a:rPr lang="en-GB" dirty="0" smtClean="0"/>
              <a:t>Identify and evaluate the various </a:t>
            </a:r>
            <a:r>
              <a:rPr lang="en-GB" dirty="0"/>
              <a:t>r</a:t>
            </a:r>
            <a:r>
              <a:rPr lang="en-GB" dirty="0" smtClean="0"/>
              <a:t>esearch </a:t>
            </a:r>
            <a:r>
              <a:rPr lang="en-GB" dirty="0"/>
              <a:t>resources</a:t>
            </a:r>
            <a:endParaRPr lang="en-US" sz="4400" dirty="0"/>
          </a:p>
          <a:p>
            <a:pPr lvl="2" algn="just"/>
            <a:r>
              <a:rPr lang="en-GB" dirty="0"/>
              <a:t>Library resources</a:t>
            </a:r>
            <a:endParaRPr lang="en-US" sz="4000" dirty="0"/>
          </a:p>
          <a:p>
            <a:pPr lvl="2" algn="just"/>
            <a:r>
              <a:rPr lang="en-GB" dirty="0"/>
              <a:t>Online resources</a:t>
            </a:r>
            <a:endParaRPr lang="en-US" sz="4000" dirty="0"/>
          </a:p>
          <a:p>
            <a:pPr lvl="2" algn="just"/>
            <a:r>
              <a:rPr lang="en-GB" dirty="0"/>
              <a:t>Printed </a:t>
            </a:r>
            <a:r>
              <a:rPr lang="en-GB" dirty="0" smtClean="0"/>
              <a:t>resources</a:t>
            </a:r>
            <a:endParaRPr lang="en-US" dirty="0" smtClean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 3 (of  20)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9"/>
          <p:cNvSpPr txBox="1">
            <a:spLocks noChangeArrowheads="1"/>
          </p:cNvSpPr>
          <p:nvPr/>
        </p:nvSpPr>
        <p:spPr bwMode="auto">
          <a:xfrm>
            <a:off x="615950" y="614363"/>
            <a:ext cx="66204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C00000"/>
                </a:solidFill>
              </a:rPr>
              <a:t>Quick Review Question</a:t>
            </a:r>
          </a:p>
        </p:txBody>
      </p:sp>
      <p:sp>
        <p:nvSpPr>
          <p:cNvPr id="24579" name="Rectangle 13"/>
          <p:cNvSpPr>
            <a:spLocks noChangeArrowheads="1"/>
          </p:cNvSpPr>
          <p:nvPr/>
        </p:nvSpPr>
        <p:spPr bwMode="auto">
          <a:xfrm>
            <a:off x="220717" y="2120473"/>
            <a:ext cx="8466083" cy="262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just">
              <a:spcBef>
                <a:spcPct val="20000"/>
              </a:spcBef>
              <a:defRPr/>
            </a:pPr>
            <a:r>
              <a:rPr lang="en-GB" sz="3200" dirty="0"/>
              <a:t>	Explain why research students are encouraged to refer to scholarly sources rather than non-scholarly sources of information when doing their final year project </a:t>
            </a:r>
            <a:r>
              <a:rPr lang="en-GB" sz="3200" dirty="0" smtClean="0"/>
              <a:t>research?</a:t>
            </a:r>
            <a:endParaRPr lang="en-GB" sz="3200" dirty="0"/>
          </a:p>
          <a:p>
            <a:pPr marL="342900" indent="-342900" algn="just">
              <a:spcBef>
                <a:spcPct val="20000"/>
              </a:spcBef>
              <a:defRPr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841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9"/>
          <p:cNvSpPr txBox="1">
            <a:spLocks noChangeArrowheads="1"/>
          </p:cNvSpPr>
          <p:nvPr/>
        </p:nvSpPr>
        <p:spPr bwMode="auto">
          <a:xfrm>
            <a:off x="615950" y="614363"/>
            <a:ext cx="18020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b="1" dirty="0" smtClean="0">
                <a:solidFill>
                  <a:srgbClr val="003366"/>
                </a:solidFill>
              </a:rPr>
              <a:t>Sources</a:t>
            </a:r>
            <a:endParaRPr lang="en-US" sz="3200" dirty="0">
              <a:solidFill>
                <a:srgbClr val="003366"/>
              </a:solidFill>
            </a:endParaRPr>
          </a:p>
        </p:txBody>
      </p:sp>
      <p:sp>
        <p:nvSpPr>
          <p:cNvPr id="25603" name="Rectangle 13"/>
          <p:cNvSpPr>
            <a:spLocks noChangeArrowheads="1"/>
          </p:cNvSpPr>
          <p:nvPr/>
        </p:nvSpPr>
        <p:spPr bwMode="auto">
          <a:xfrm>
            <a:off x="261938" y="1749973"/>
            <a:ext cx="8882062" cy="312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>
              <a:spcBef>
                <a:spcPct val="20000"/>
              </a:spcBef>
            </a:pPr>
            <a:endParaRPr lang="en-GB" sz="3200" dirty="0" smtClean="0">
              <a:hlinkClick r:id="rId3"/>
            </a:endParaRPr>
          </a:p>
          <a:p>
            <a:pPr marL="514350" indent="-514350">
              <a:spcBef>
                <a:spcPct val="20000"/>
              </a:spcBef>
            </a:pPr>
            <a:r>
              <a:rPr lang="en-GB" sz="3200" dirty="0" smtClean="0">
                <a:hlinkClick r:id="rId3"/>
              </a:rPr>
              <a:t>http</a:t>
            </a:r>
            <a:r>
              <a:rPr lang="en-GB" sz="3200" dirty="0">
                <a:hlinkClick r:id="rId3"/>
              </a:rPr>
              <a:t>://www.cs.bham.ac.uk/~</a:t>
            </a:r>
            <a:r>
              <a:rPr lang="en-GB" sz="3200" dirty="0" smtClean="0">
                <a:hlinkClick r:id="rId3"/>
              </a:rPr>
              <a:t>pxc/refs/index.html</a:t>
            </a:r>
            <a:endParaRPr lang="en-GB" sz="3200" dirty="0" smtClean="0"/>
          </a:p>
          <a:p>
            <a:pPr marL="514350" indent="-514350">
              <a:spcBef>
                <a:spcPct val="20000"/>
              </a:spcBef>
            </a:pPr>
            <a:r>
              <a:rPr lang="en-GB" sz="3200" dirty="0" smtClean="0">
                <a:hlinkClick r:id="rId4"/>
              </a:rPr>
              <a:t>www.core.edu.au</a:t>
            </a:r>
            <a:endParaRPr lang="en-GB" sz="3200" dirty="0" smtClean="0"/>
          </a:p>
          <a:p>
            <a:pPr marL="514350" indent="-514350">
              <a:spcBef>
                <a:spcPct val="20000"/>
              </a:spcBef>
            </a:pPr>
            <a:r>
              <a:rPr lang="en-GB" sz="3200" dirty="0" smtClean="0"/>
              <a:t>Ranking of conferences and journals</a:t>
            </a:r>
          </a:p>
          <a:p>
            <a:pPr marL="514350" indent="-514350">
              <a:spcBef>
                <a:spcPct val="20000"/>
              </a:spcBef>
            </a:pPr>
            <a:r>
              <a:rPr lang="en-GB" sz="3200" dirty="0">
                <a:hlinkClick r:id="rId5"/>
              </a:rPr>
              <a:t>http://www.scimagojr.com</a:t>
            </a:r>
            <a:r>
              <a:rPr lang="en-GB" sz="3200" dirty="0" smtClean="0">
                <a:hlinkClick r:id="rId5"/>
              </a:rPr>
              <a:t>/</a:t>
            </a:r>
            <a:endParaRPr lang="en-GB" sz="3200" dirty="0" smtClean="0"/>
          </a:p>
          <a:p>
            <a:pPr marL="514350" indent="-514350">
              <a:spcBef>
                <a:spcPct val="20000"/>
              </a:spcBef>
            </a:pPr>
            <a:endParaRPr lang="en-GB" sz="3200" dirty="0"/>
          </a:p>
          <a:p>
            <a:pPr marL="514350" indent="-514350">
              <a:spcBef>
                <a:spcPct val="20000"/>
              </a:spcBef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223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741" y="2939010"/>
            <a:ext cx="7042150" cy="114300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Q&amp;A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32920" y="224769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800" b="1" dirty="0" smtClean="0">
                <a:solidFill>
                  <a:srgbClr val="C00000"/>
                </a:solidFill>
              </a:rPr>
              <a:t>Question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Next Topic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2554014"/>
            <a:ext cx="8229600" cy="111935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Idea Generation and Title </a:t>
            </a:r>
            <a:r>
              <a:rPr lang="en-GB" dirty="0" smtClean="0"/>
              <a:t>Selection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	What is a research?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Systematic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purposeful </a:t>
            </a:r>
            <a:r>
              <a:rPr lang="en-US" dirty="0" smtClean="0"/>
              <a:t>investigation that includes the study of materials, sources, process, techniques in order to </a:t>
            </a:r>
            <a:r>
              <a:rPr lang="en-US" dirty="0" smtClean="0">
                <a:solidFill>
                  <a:srgbClr val="FF0000"/>
                </a:solidFill>
              </a:rPr>
              <a:t>establish fact</a:t>
            </a:r>
            <a:r>
              <a:rPr lang="en-US" dirty="0" smtClean="0"/>
              <a:t>s and </a:t>
            </a:r>
            <a:r>
              <a:rPr lang="en-US" dirty="0" smtClean="0">
                <a:solidFill>
                  <a:srgbClr val="FF0000"/>
                </a:solidFill>
              </a:rPr>
              <a:t>reach new conclusions </a:t>
            </a:r>
            <a:r>
              <a:rPr lang="en-US" dirty="0" smtClean="0"/>
              <a:t>in computing.”</a:t>
            </a:r>
          </a:p>
          <a:p>
            <a:pPr algn="just" eaLnBrk="1" hangingPunct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 investigation undertaken in order </a:t>
            </a:r>
            <a:r>
              <a:rPr lang="en-US" dirty="0" smtClean="0">
                <a:solidFill>
                  <a:srgbClr val="FF0000"/>
                </a:solidFill>
              </a:rPr>
              <a:t>to gain knowledge and understanding</a:t>
            </a:r>
          </a:p>
          <a:p>
            <a:pPr marL="0" indent="0" algn="just" eaLnBrk="1" hangingPunct="1">
              <a:buNone/>
            </a:pPr>
            <a:endParaRPr lang="en-US" dirty="0" smtClean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 3 (of  20)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	Research approaches for each discipline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Body of Knowledge</a:t>
            </a:r>
          </a:p>
          <a:p>
            <a:pPr algn="just"/>
            <a:r>
              <a:rPr lang="en-US" dirty="0" smtClean="0"/>
              <a:t>represents </a:t>
            </a:r>
            <a:r>
              <a:rPr lang="en-US" dirty="0"/>
              <a:t>the world’s understanding, theories, concepts, models, the sciences and the arts. </a:t>
            </a:r>
            <a:endParaRPr lang="en-US" dirty="0" smtClean="0"/>
          </a:p>
          <a:p>
            <a:pPr algn="just"/>
            <a:r>
              <a:rPr lang="en-US" dirty="0" smtClean="0"/>
              <a:t>is </a:t>
            </a:r>
            <a:r>
              <a:rPr lang="en-US" dirty="0"/>
              <a:t>stored in books, journal articles, conference proceedings, documents, reports, the Internet, people’s mind. 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 3 (of  20)</a:t>
            </a:r>
          </a:p>
        </p:txBody>
      </p:sp>
    </p:spTree>
    <p:extLst>
      <p:ext uri="{BB962C8B-B14F-4D97-AF65-F5344CB8AC3E}">
        <p14:creationId xmlns:p14="http://schemas.microsoft.com/office/powerpoint/2010/main" val="23239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Contributions to Knowledge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 2005 Christian W Dawson</a:t>
            </a:r>
          </a:p>
        </p:txBody>
      </p:sp>
      <p:pic>
        <p:nvPicPr>
          <p:cNvPr id="153604" name="Picture 4" descr="Untitled-3.gif                                                 0002684BMacintosh HD                   B746BDF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917" y="1650777"/>
            <a:ext cx="8276897" cy="489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Projects within their wider context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2005 Christian W Dawson</a:t>
            </a:r>
          </a:p>
        </p:txBody>
      </p:sp>
      <p:pic>
        <p:nvPicPr>
          <p:cNvPr id="166916" name="Picture 4" descr="Untitled-18.gif                                                0002684BMacintosh HD                   B746BDFA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629400" cy="46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77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The Research Process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071119"/>
              </p:ext>
            </p:extLst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75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97" y="2012349"/>
            <a:ext cx="8229600" cy="2764603"/>
          </a:xfrm>
        </p:spPr>
        <p:txBody>
          <a:bodyPr/>
          <a:lstStyle/>
          <a:p>
            <a:pPr algn="just"/>
            <a:r>
              <a:rPr lang="en-US" dirty="0"/>
              <a:t>Sequential – a research is a </a:t>
            </a:r>
            <a:r>
              <a:rPr lang="en-US" dirty="0">
                <a:solidFill>
                  <a:srgbClr val="FF0000"/>
                </a:solidFill>
              </a:rPr>
              <a:t>series of activities</a:t>
            </a:r>
            <a:r>
              <a:rPr lang="en-US" dirty="0"/>
              <a:t> performed one after another as a fixed, linear series of stages; </a:t>
            </a:r>
            <a:endParaRPr lang="en-US" dirty="0" smtClean="0"/>
          </a:p>
          <a:p>
            <a:pPr algn="just"/>
            <a:r>
              <a:rPr lang="en-US" dirty="0" smtClean="0"/>
              <a:t>e.g</a:t>
            </a:r>
            <a:r>
              <a:rPr lang="en-US" dirty="0"/>
              <a:t>. Systematic process model of Sharp et. </a:t>
            </a:r>
            <a:r>
              <a:rPr lang="en-US" dirty="0" smtClean="0"/>
              <a:t>al </a:t>
            </a:r>
            <a:r>
              <a:rPr lang="en-US" dirty="0"/>
              <a:t>(2002) or Greenfield (1996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38175" y="4270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smtClean="0">
                <a:solidFill>
                  <a:srgbClr val="C00000"/>
                </a:solidFill>
              </a:rPr>
              <a:t>The Research Process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-1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 Level 2</Template>
  <TotalTime>2771</TotalTime>
  <Pages>11</Pages>
  <Words>1239</Words>
  <Application>Microsoft Office PowerPoint</Application>
  <PresentationFormat>On-screen Show (4:3)</PresentationFormat>
  <Paragraphs>211</Paragraphs>
  <Slides>33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APUtemplate-Level_2-1</vt:lpstr>
      <vt:lpstr>Research Methods in Computing and Technology CT098-3-2</vt:lpstr>
      <vt:lpstr>Topic and structure of the lesson</vt:lpstr>
      <vt:lpstr>Learning Outcomes</vt:lpstr>
      <vt:lpstr> What is a research?</vt:lpstr>
      <vt:lpstr> Research approaches for each discipline</vt:lpstr>
      <vt:lpstr>Contributions to Knowledge</vt:lpstr>
      <vt:lpstr>Projects within their wider context</vt:lpstr>
      <vt:lpstr>The Research Process</vt:lpstr>
      <vt:lpstr>PowerPoint Presentation</vt:lpstr>
      <vt:lpstr>The Research Process</vt:lpstr>
      <vt:lpstr>The Research Process</vt:lpstr>
      <vt:lpstr>The real research process</vt:lpstr>
      <vt:lpstr>To find out</vt:lpstr>
      <vt:lpstr>How to Find Sources</vt:lpstr>
      <vt:lpstr>How to Find Sources…</vt:lpstr>
      <vt:lpstr>Sources – Use sparingly</vt:lpstr>
      <vt:lpstr>Scholarly Journals</vt:lpstr>
      <vt:lpstr>Research Sources</vt:lpstr>
      <vt:lpstr>PowerPoint Presentation</vt:lpstr>
      <vt:lpstr>PowerPoint Presentation</vt:lpstr>
      <vt:lpstr>PowerPoint Presentation</vt:lpstr>
      <vt:lpstr>Sources of Information</vt:lpstr>
      <vt:lpstr>Sources of Information</vt:lpstr>
      <vt:lpstr>Sources of Information</vt:lpstr>
      <vt:lpstr>Quick Review Question</vt:lpstr>
      <vt:lpstr>Primary vs Secondary Sources</vt:lpstr>
      <vt:lpstr>Scholarly vs Non-Scholarly</vt:lpstr>
      <vt:lpstr>Scholarly vs Non-Scholarly</vt:lpstr>
      <vt:lpstr>Scholarly vs Non-Scholarly</vt:lpstr>
      <vt:lpstr>PowerPoint Presentation</vt:lpstr>
      <vt:lpstr>PowerPoint Presentation</vt:lpstr>
      <vt:lpstr>Q&amp;A</vt:lpstr>
      <vt:lpstr>Next Topic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Computing and Technology CT098-3.5-2</dc:title>
  <dc:subject>MSc</dc:subject>
  <dc:creator>bridget</dc:creator>
  <cp:lastModifiedBy>Md. Baharul Islam</cp:lastModifiedBy>
  <cp:revision>58</cp:revision>
  <cp:lastPrinted>1995-11-02T09:23:42Z</cp:lastPrinted>
  <dcterms:created xsi:type="dcterms:W3CDTF">2011-07-08T13:51:54Z</dcterms:created>
  <dcterms:modified xsi:type="dcterms:W3CDTF">2016-05-04T04:58:22Z</dcterms:modified>
</cp:coreProperties>
</file>