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25"/>
  </p:notesMasterIdLst>
  <p:handoutMasterIdLst>
    <p:handoutMasterId r:id="rId26"/>
  </p:handout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12" r:id="rId21"/>
    <p:sldId id="313" r:id="rId22"/>
    <p:sldId id="307" r:id="rId23"/>
    <p:sldId id="308" r:id="rId24"/>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6600"/>
    <a:srgbClr val="FAA4DD"/>
    <a:srgbClr val="FCFEB9"/>
    <a:srgbClr val="A2FFA3"/>
    <a:srgbClr val="FFFF99"/>
    <a:srgbClr val="FF0000"/>
    <a:srgbClr val="00FFFF"/>
    <a:srgbClr val="5E025A"/>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89" autoAdjust="0"/>
    <p:restoredTop sz="91910" autoAdjust="0"/>
  </p:normalViewPr>
  <p:slideViewPr>
    <p:cSldViewPr snapToGrid="0">
      <p:cViewPr>
        <p:scale>
          <a:sx n="60" d="100"/>
          <a:sy n="60" d="100"/>
        </p:scale>
        <p:origin x="-1422" y="-2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3075" name="Rectangle 3"/>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BBACAF5-C328-4520-A85A-377F4660A229}"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3289238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87"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2053" name="Rectangle 5"/>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E429C32-4559-41D1-8250-59DC7182FE41}"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2837079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GB" smtClean="0"/>
              <a:t>http://www.timeshighereducation.co.uk/story.asp?storyCode=402802&amp;sectioncode=26</a:t>
            </a:r>
          </a:p>
          <a:p>
            <a:endParaRPr lang="en-GB" smtClean="0"/>
          </a:p>
        </p:txBody>
      </p:sp>
      <p:sp>
        <p:nvSpPr>
          <p:cNvPr id="28676" name="Slide Number Placeholder 3"/>
          <p:cNvSpPr>
            <a:spLocks noGrp="1"/>
          </p:cNvSpPr>
          <p:nvPr>
            <p:ph type="sldNum" sz="quarter" idx="5"/>
          </p:nvPr>
        </p:nvSpPr>
        <p:spPr>
          <a:xfrm>
            <a:off x="3884613" y="9286845"/>
            <a:ext cx="2971800" cy="488871"/>
          </a:xfrm>
          <a:prstGeom prst="rect">
            <a:avLst/>
          </a:prstGeom>
          <a:noFill/>
        </p:spPr>
        <p:txBody>
          <a:bodyPr/>
          <a:lstStyle/>
          <a:p>
            <a:fld id="{6EF8BBCB-476E-40C9-B642-E514FEBE7126}" type="slidenum">
              <a:rPr lang="en-US" smtClean="0"/>
              <a:pPr/>
              <a:t>4</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4613" y="9286845"/>
            <a:ext cx="2971800" cy="488871"/>
          </a:xfrm>
          <a:prstGeom prst="rect">
            <a:avLst/>
          </a:prstGeom>
          <a:noFill/>
        </p:spPr>
        <p:txBody>
          <a:bodyPr/>
          <a:lstStyle/>
          <a:p>
            <a:fld id="{5F733CE6-5D50-4E5E-AD43-565B76A61789}" type="slidenum">
              <a:rPr lang="en-US" smtClean="0"/>
              <a:pPr/>
              <a:t>14</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4613" y="9286845"/>
            <a:ext cx="2971800" cy="488871"/>
          </a:xfrm>
          <a:prstGeom prst="rect">
            <a:avLst/>
          </a:prstGeom>
          <a:noFill/>
        </p:spPr>
        <p:txBody>
          <a:bodyPr/>
          <a:lstStyle/>
          <a:p>
            <a:fld id="{586ED4CD-59D0-4690-B8DD-E8857CC4EAE2}"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613" y="9286845"/>
            <a:ext cx="2971800" cy="488871"/>
          </a:xfrm>
          <a:prstGeom prst="rect">
            <a:avLst/>
          </a:prstGeom>
          <a:noFill/>
        </p:spPr>
        <p:txBody>
          <a:bodyPr/>
          <a:lstStyle/>
          <a:p>
            <a:fld id="{8DBA93B3-C0D6-412C-94F9-B054B3002404}" type="slidenum">
              <a:rPr lang="en-US" smtClean="0"/>
              <a:pPr/>
              <a:t>16</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884613" y="9286845"/>
            <a:ext cx="2971800" cy="488871"/>
          </a:xfrm>
          <a:prstGeom prst="rect">
            <a:avLst/>
          </a:prstGeom>
          <a:noFill/>
        </p:spPr>
        <p:txBody>
          <a:bodyPr/>
          <a:lstStyle/>
          <a:p>
            <a:fld id="{07B788F8-00B9-43CA-8068-14C3DC1447E6}" type="slidenum">
              <a:rPr lang="en-US" smtClean="0"/>
              <a:pPr/>
              <a:t>17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3" y="9286845"/>
            <a:ext cx="2971800" cy="488871"/>
          </a:xfrm>
          <a:prstGeom prst="rect">
            <a:avLst/>
          </a:prstGeom>
          <a:noFill/>
        </p:spPr>
        <p:txBody>
          <a:bodyPr/>
          <a:lstStyle/>
          <a:p>
            <a:fld id="{C8D3990C-CF88-4DE0-96B1-F53DF616CC65}" type="slidenum">
              <a:rPr lang="en-US" smtClean="0"/>
              <a:pPr/>
              <a:t>18</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3" y="9286845"/>
            <a:ext cx="2971800" cy="488871"/>
          </a:xfrm>
          <a:prstGeom prst="rect">
            <a:avLst/>
          </a:prstGeom>
          <a:noFill/>
        </p:spPr>
        <p:txBody>
          <a:bodyPr/>
          <a:lstStyle/>
          <a:p>
            <a:fld id="{B41D9076-70FB-49C7-8417-58A10BA44BEF}" type="slidenum">
              <a:rPr lang="en-US" smtClean="0"/>
              <a:pPr/>
              <a:t>19</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77EAFE0A-22F1-43E2-AE28-1480479A5920}" type="slidenum">
              <a:rPr lang="en-US"/>
              <a:pPr/>
              <a:t>21</a:t>
            </a:fld>
            <a:endParaRPr lang="en-US"/>
          </a:p>
        </p:txBody>
      </p:sp>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9286845"/>
            <a:ext cx="2971800" cy="488871"/>
          </a:xfrm>
          <a:prstGeom prst="rect">
            <a:avLst/>
          </a:prstGeom>
          <a:noFill/>
        </p:spPr>
        <p:txBody>
          <a:bodyPr/>
          <a:lstStyle/>
          <a:p>
            <a:fld id="{FBA265AC-1C9F-42E1-9AFF-29008FF36622}" type="slidenum">
              <a:rPr lang="en-US" smtClean="0"/>
              <a:pPr/>
              <a:t>22</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9286845"/>
            <a:ext cx="2971800" cy="488871"/>
          </a:xfrm>
          <a:prstGeom prst="rect">
            <a:avLst/>
          </a:prstGeom>
          <a:noFill/>
        </p:spPr>
        <p:txBody>
          <a:bodyPr/>
          <a:lstStyle/>
          <a:p>
            <a:fld id="{F24AE552-FA38-4759-B7CE-5240200F7641}" type="slidenum">
              <a:rPr lang="en-US" smtClean="0"/>
              <a:pPr/>
              <a:t>23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xfrm>
            <a:off x="3884613" y="9286845"/>
            <a:ext cx="2971800" cy="488871"/>
          </a:xfrm>
          <a:prstGeom prst="rect">
            <a:avLst/>
          </a:prstGeom>
          <a:noFill/>
        </p:spPr>
        <p:txBody>
          <a:bodyPr/>
          <a:lstStyle/>
          <a:p>
            <a:fld id="{3D036876-BD55-4860-8391-55AFEE40167E}" type="slidenum">
              <a:rPr lang="en-US" smtClean="0"/>
              <a:pPr/>
              <a:t>5</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xfrm>
            <a:off x="3884613" y="9286845"/>
            <a:ext cx="2971800" cy="488871"/>
          </a:xfrm>
          <a:prstGeom prst="rect">
            <a:avLst/>
          </a:prstGeom>
          <a:noFill/>
        </p:spPr>
        <p:txBody>
          <a:bodyPr/>
          <a:lstStyle/>
          <a:p>
            <a:fld id="{39762C4D-7518-4771-BBEE-8A5FF219E909}" type="slidenum">
              <a:rPr lang="en-US" smtClean="0"/>
              <a:pPr/>
              <a:t>6</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3884613" y="9286845"/>
            <a:ext cx="2971800" cy="488871"/>
          </a:xfrm>
          <a:prstGeom prst="rect">
            <a:avLst/>
          </a:prstGeom>
          <a:noFill/>
        </p:spPr>
        <p:txBody>
          <a:bodyPr/>
          <a:lstStyle/>
          <a:p>
            <a:fld id="{25920425-2F06-4473-BA63-495A6BFDCEEC}" type="slidenum">
              <a:rPr lang="en-US" smtClean="0"/>
              <a:pPr/>
              <a:t>8</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xfrm>
            <a:off x="3884613" y="9286845"/>
            <a:ext cx="2971800" cy="488871"/>
          </a:xfrm>
          <a:prstGeom prst="rect">
            <a:avLst/>
          </a:prstGeom>
          <a:noFill/>
        </p:spPr>
        <p:txBody>
          <a:bodyPr/>
          <a:lstStyle/>
          <a:p>
            <a:fld id="{FE0BAC67-02AA-469D-861A-437AF5409C81}" type="slidenum">
              <a:rPr lang="en-US" smtClean="0"/>
              <a:pPr/>
              <a:t>9</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4613" y="9286845"/>
            <a:ext cx="2971800" cy="488871"/>
          </a:xfrm>
          <a:prstGeom prst="rect">
            <a:avLst/>
          </a:prstGeom>
          <a:noFill/>
        </p:spPr>
        <p:txBody>
          <a:bodyPr/>
          <a:lstStyle/>
          <a:p>
            <a:fld id="{08E9E1A7-7CFA-4349-8749-117AD680316C}" type="slidenum">
              <a:rPr lang="en-US" smtClean="0"/>
              <a:pPr/>
              <a:t>10</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3884613" y="9286845"/>
            <a:ext cx="2971800" cy="488871"/>
          </a:xfrm>
          <a:prstGeom prst="rect">
            <a:avLst/>
          </a:prstGeom>
          <a:noFill/>
        </p:spPr>
        <p:txBody>
          <a:bodyPr/>
          <a:lstStyle/>
          <a:p>
            <a:fld id="{10FADCBB-5605-4133-94D0-6182CD1D7A34}" type="slidenum">
              <a:rPr lang="en-US" smtClean="0"/>
              <a:pPr/>
              <a:t>11</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4613" y="9286845"/>
            <a:ext cx="2971800" cy="488871"/>
          </a:xfrm>
          <a:prstGeom prst="rect">
            <a:avLst/>
          </a:prstGeom>
          <a:noFill/>
        </p:spPr>
        <p:txBody>
          <a:bodyPr/>
          <a:lstStyle/>
          <a:p>
            <a:fld id="{F18883A0-5C44-49B3-80D7-230C586E9885}" type="slidenum">
              <a:rPr lang="en-US" smtClean="0"/>
              <a:pPr/>
              <a:t>12</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613" y="9286845"/>
            <a:ext cx="2971800" cy="488871"/>
          </a:xfrm>
          <a:prstGeom prst="rect">
            <a:avLst/>
          </a:prstGeom>
          <a:noFill/>
        </p:spPr>
        <p:txBody>
          <a:bodyPr/>
          <a:lstStyle/>
          <a:p>
            <a:fld id="{AE4C7F04-D4A3-4583-88C5-5BA3A75D11C8}" type="slidenum">
              <a:rPr lang="en-US" smtClean="0"/>
              <a:pPr/>
              <a:t>13</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3456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508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344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208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5685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565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583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766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49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9171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8395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b="1" dirty="0" smtClean="0"/>
              <a:t>Research Methods in Computing and Technology</a:t>
            </a:r>
            <a:br>
              <a:rPr lang="en-GB" sz="800" b="1" dirty="0" smtClean="0"/>
            </a:br>
            <a:r>
              <a:rPr lang="en-GB" sz="800" dirty="0" smtClean="0"/>
              <a:t>CT098-3-2</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endParaRPr 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t>Ethics in Research</a:t>
            </a:r>
            <a:endParaRPr lang="en-US" sz="800" dirty="0" smtClean="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unmc.edu/ethics/data/darsee.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4.ncsu.edu:8030/~nkriesb/rcr_intro.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responsibility.research.umich.ed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52500" y="1952625"/>
            <a:ext cx="8191500" cy="1470025"/>
          </a:xfrm>
        </p:spPr>
        <p:txBody>
          <a:bodyPr/>
          <a:lstStyle/>
          <a:p>
            <a:pPr eaLnBrk="1" hangingPunct="1"/>
            <a:r>
              <a:rPr lang="en-GB" sz="4000" b="1" dirty="0" smtClean="0"/>
              <a:t>Research Methods in Computing and Technology</a:t>
            </a:r>
            <a:br>
              <a:rPr lang="en-GB" sz="4000" b="1" dirty="0" smtClean="0"/>
            </a:br>
            <a:r>
              <a:rPr lang="en-GB" sz="2800" dirty="0" smtClean="0"/>
              <a:t>CT098-3-2</a:t>
            </a:r>
            <a:endParaRPr lang="en-GB" sz="2800" b="1" dirty="0" smtClean="0"/>
          </a:p>
        </p:txBody>
      </p:sp>
      <p:sp>
        <p:nvSpPr>
          <p:cNvPr id="3075" name="Rectangle 3"/>
          <p:cNvSpPr>
            <a:spLocks noGrp="1" noChangeArrowheads="1"/>
          </p:cNvSpPr>
          <p:nvPr>
            <p:ph type="subTitle" idx="1"/>
          </p:nvPr>
        </p:nvSpPr>
        <p:spPr>
          <a:xfrm>
            <a:off x="2374900" y="3886200"/>
            <a:ext cx="6769100" cy="796159"/>
          </a:xfrm>
        </p:spPr>
        <p:txBody>
          <a:bodyPr/>
          <a:lstStyle/>
          <a:p>
            <a:r>
              <a:rPr lang="en-GB" sz="4000" b="1" dirty="0" smtClean="0"/>
              <a:t>Ethics in Research</a:t>
            </a:r>
            <a:endParaRPr lang="en-US" sz="4000" b="1" dirty="0" smtClean="0"/>
          </a:p>
        </p:txBody>
      </p:sp>
    </p:spTree>
    <p:extLst>
      <p:ext uri="{BB962C8B-B14F-4D97-AF65-F5344CB8AC3E}">
        <p14:creationId xmlns:p14="http://schemas.microsoft.com/office/powerpoint/2010/main" val="1109458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p:txBody>
          <a:bodyPr/>
          <a:lstStyle/>
          <a:p>
            <a:pPr algn="just" eaLnBrk="1" hangingPunct="1"/>
            <a:r>
              <a:rPr lang="en-GB" b="1" dirty="0" smtClean="0"/>
              <a:t>Plagiarism</a:t>
            </a:r>
          </a:p>
          <a:p>
            <a:pPr algn="just" eaLnBrk="1" hangingPunct="1">
              <a:buFontTx/>
              <a:buNone/>
            </a:pPr>
            <a:r>
              <a:rPr lang="en-GB" dirty="0" smtClean="0"/>
              <a:t>	- 	the act of taking credit (or attempting to 	take credit) for the work of another </a:t>
            </a:r>
          </a:p>
          <a:p>
            <a:pPr algn="just" eaLnBrk="1" hangingPunct="1">
              <a:buFontTx/>
              <a:buNone/>
            </a:pPr>
            <a:endParaRPr lang="en-GB" dirty="0" smtClean="0"/>
          </a:p>
          <a:p>
            <a:pPr algn="just" eaLnBrk="1" hangingPunct="1">
              <a:buFontTx/>
              <a:buNone/>
            </a:pPr>
            <a:r>
              <a:rPr lang="en-GB" dirty="0" smtClean="0"/>
              <a:t>	Let’s look at plagiarism in-depth</a:t>
            </a:r>
          </a:p>
        </p:txBody>
      </p:sp>
      <p:sp>
        <p:nvSpPr>
          <p:cNvPr id="11267" name="Text Box 3"/>
          <p:cNvSpPr txBox="1">
            <a:spLocks noChangeArrowheads="1"/>
          </p:cNvSpPr>
          <p:nvPr/>
        </p:nvSpPr>
        <p:spPr bwMode="auto">
          <a:xfrm>
            <a:off x="1957388" y="430213"/>
            <a:ext cx="4692650"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Academic Fraud (cont.)</a:t>
            </a:r>
            <a:endParaRPr lang="en-US" sz="3200" dirty="0">
              <a:solidFill>
                <a:srgbClr val="C00000"/>
              </a:solidFill>
            </a:endParaRPr>
          </a:p>
        </p:txBody>
      </p:sp>
    </p:spTree>
    <p:extLst>
      <p:ext uri="{BB962C8B-B14F-4D97-AF65-F5344CB8AC3E}">
        <p14:creationId xmlns:p14="http://schemas.microsoft.com/office/powerpoint/2010/main" val="15709898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p:txBody>
          <a:bodyPr/>
          <a:lstStyle/>
          <a:p>
            <a:pPr algn="just" eaLnBrk="1" hangingPunct="1"/>
            <a:r>
              <a:rPr lang="en-GB" dirty="0" smtClean="0"/>
              <a:t>Plagiarism is the use of </a:t>
            </a:r>
            <a:r>
              <a:rPr lang="en-GB" dirty="0" smtClean="0">
                <a:solidFill>
                  <a:srgbClr val="FF0000"/>
                </a:solidFill>
              </a:rPr>
              <a:t>another person’s work</a:t>
            </a:r>
            <a:r>
              <a:rPr lang="en-GB" dirty="0" smtClean="0"/>
              <a:t> (this could be his or her words, products or ideas) for personal advantage, </a:t>
            </a:r>
            <a:r>
              <a:rPr lang="en-GB" dirty="0" smtClean="0">
                <a:solidFill>
                  <a:srgbClr val="FF0000"/>
                </a:solidFill>
              </a:rPr>
              <a:t>without proper acknowledgement </a:t>
            </a:r>
            <a:r>
              <a:rPr lang="en-GB" dirty="0" smtClean="0"/>
              <a:t>of the original work. </a:t>
            </a:r>
          </a:p>
          <a:p>
            <a:pPr algn="just" eaLnBrk="1" hangingPunct="1"/>
            <a:r>
              <a:rPr lang="en-GB" dirty="0" smtClean="0"/>
              <a:t>Plagiarism may occur deliberately (with the intention to deceive) or accidentally (due to poor referencing). </a:t>
            </a:r>
          </a:p>
        </p:txBody>
      </p:sp>
      <p:sp>
        <p:nvSpPr>
          <p:cNvPr id="12291" name="Text Box 3"/>
          <p:cNvSpPr txBox="1">
            <a:spLocks noChangeArrowheads="1"/>
          </p:cNvSpPr>
          <p:nvPr/>
        </p:nvSpPr>
        <p:spPr bwMode="auto">
          <a:xfrm>
            <a:off x="2995613" y="515938"/>
            <a:ext cx="22383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Plagiarism</a:t>
            </a:r>
            <a:endParaRPr lang="en-US" sz="3200" dirty="0">
              <a:solidFill>
                <a:srgbClr val="C00000"/>
              </a:solidFill>
            </a:endParaRPr>
          </a:p>
        </p:txBody>
      </p:sp>
    </p:spTree>
    <p:extLst>
      <p:ext uri="{BB962C8B-B14F-4D97-AF65-F5344CB8AC3E}">
        <p14:creationId xmlns:p14="http://schemas.microsoft.com/office/powerpoint/2010/main" val="30866978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p:txBody>
          <a:bodyPr/>
          <a:lstStyle/>
          <a:p>
            <a:pPr algn="just" eaLnBrk="1" hangingPunct="1"/>
            <a:r>
              <a:rPr lang="en-GB" dirty="0" smtClean="0"/>
              <a:t>It encompasses copying material from any published sources</a:t>
            </a:r>
          </a:p>
          <a:p>
            <a:pPr algn="just" eaLnBrk="1" hangingPunct="1">
              <a:buFontTx/>
              <a:buNone/>
            </a:pPr>
            <a:endParaRPr lang="en-GB" dirty="0" smtClean="0"/>
          </a:p>
          <a:p>
            <a:pPr algn="just" eaLnBrk="1" hangingPunct="1"/>
            <a:r>
              <a:rPr lang="en-GB" dirty="0" smtClean="0"/>
              <a:t>Including, copying and pasting information from the World Wide Web</a:t>
            </a:r>
          </a:p>
          <a:p>
            <a:pPr algn="just" eaLnBrk="1" hangingPunct="1">
              <a:buFontTx/>
              <a:buNone/>
            </a:pPr>
            <a:endParaRPr lang="en-GB" dirty="0" smtClean="0"/>
          </a:p>
          <a:p>
            <a:pPr algn="just" eaLnBrk="1" hangingPunct="1"/>
            <a:r>
              <a:rPr lang="en-GB" dirty="0" smtClean="0"/>
              <a:t>Or, receiving help from unauthorized sources on coursework.</a:t>
            </a:r>
          </a:p>
          <a:p>
            <a:pPr algn="just" eaLnBrk="1" hangingPunct="1">
              <a:buFontTx/>
              <a:buNone/>
            </a:pPr>
            <a:endParaRPr lang="en-GB" b="1" dirty="0" smtClean="0"/>
          </a:p>
        </p:txBody>
      </p:sp>
      <p:sp>
        <p:nvSpPr>
          <p:cNvPr id="13315" name="Text Box 3"/>
          <p:cNvSpPr txBox="1">
            <a:spLocks noChangeArrowheads="1"/>
          </p:cNvSpPr>
          <p:nvPr/>
        </p:nvSpPr>
        <p:spPr bwMode="auto">
          <a:xfrm>
            <a:off x="2490788" y="554038"/>
            <a:ext cx="3589337"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Plagiarism (cont.)</a:t>
            </a:r>
            <a:endParaRPr lang="en-US" sz="3200" dirty="0">
              <a:solidFill>
                <a:srgbClr val="C00000"/>
              </a:solidFill>
            </a:endParaRPr>
          </a:p>
        </p:txBody>
      </p:sp>
    </p:spTree>
    <p:extLst>
      <p:ext uri="{BB962C8B-B14F-4D97-AF65-F5344CB8AC3E}">
        <p14:creationId xmlns:p14="http://schemas.microsoft.com/office/powerpoint/2010/main" val="42130539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5831" y="1507851"/>
            <a:ext cx="8451685" cy="4861417"/>
          </a:xfrm>
        </p:spPr>
        <p:txBody>
          <a:bodyPr/>
          <a:lstStyle/>
          <a:p>
            <a:pPr algn="just" eaLnBrk="1" hangingPunct="1"/>
            <a:r>
              <a:rPr lang="en-GB" sz="2800" dirty="0" smtClean="0"/>
              <a:t>Case Study 1:</a:t>
            </a:r>
          </a:p>
          <a:p>
            <a:pPr algn="just" eaLnBrk="1" hangingPunct="1"/>
            <a:r>
              <a:rPr lang="en-GB" sz="2800" dirty="0" smtClean="0"/>
              <a:t>Go to the hyperlink below:</a:t>
            </a:r>
          </a:p>
          <a:p>
            <a:pPr lvl="1" algn="just" eaLnBrk="1" hangingPunct="1"/>
            <a:r>
              <a:rPr lang="en-GB" sz="2400" dirty="0" smtClean="0">
                <a:hlinkClick r:id="rId3"/>
              </a:rPr>
              <a:t>http://www.unmc.edu/ethics/data/darsee.htm</a:t>
            </a:r>
            <a:endParaRPr lang="en-GB" sz="2400" dirty="0" smtClean="0"/>
          </a:p>
          <a:p>
            <a:pPr lvl="1" algn="just" eaLnBrk="1" hangingPunct="1"/>
            <a:r>
              <a:rPr lang="en-GB" sz="2400" dirty="0" smtClean="0"/>
              <a:t>The </a:t>
            </a:r>
            <a:r>
              <a:rPr lang="en-GB" sz="2400" dirty="0" err="1" smtClean="0"/>
              <a:t>Darsee</a:t>
            </a:r>
            <a:r>
              <a:rPr lang="en-GB" sz="2400" dirty="0" smtClean="0"/>
              <a:t> Case</a:t>
            </a:r>
          </a:p>
          <a:p>
            <a:pPr algn="just" eaLnBrk="1" hangingPunct="1"/>
            <a:r>
              <a:rPr lang="en-GB" sz="2800" dirty="0" smtClean="0"/>
              <a:t>After reading this case, please discuss on the implications and importance of research ethics. </a:t>
            </a:r>
          </a:p>
          <a:p>
            <a:pPr algn="just" eaLnBrk="1" hangingPunct="1"/>
            <a:r>
              <a:rPr lang="en-GB" sz="2800" dirty="0" smtClean="0"/>
              <a:t>Case study 2:</a:t>
            </a:r>
          </a:p>
          <a:p>
            <a:pPr algn="just" eaLnBrk="1" hangingPunct="1"/>
            <a:r>
              <a:rPr lang="en-GB" sz="2800" dirty="0" err="1" smtClean="0"/>
              <a:t>McShane</a:t>
            </a:r>
            <a:r>
              <a:rPr lang="en-GB" sz="2800" dirty="0" smtClean="0"/>
              <a:t> &amp;Von </a:t>
            </a:r>
            <a:r>
              <a:rPr lang="en-GB" sz="2800" dirty="0" err="1" smtClean="0"/>
              <a:t>Glinow</a:t>
            </a:r>
            <a:r>
              <a:rPr lang="en-GB" sz="2800" dirty="0" smtClean="0"/>
              <a:t> (2003). Organizational Behaviour, McGraw-Hill Irwin, Boston </a:t>
            </a:r>
            <a:r>
              <a:rPr lang="en-GB" sz="2800" dirty="0" smtClean="0"/>
              <a:t>p374</a:t>
            </a:r>
          </a:p>
          <a:p>
            <a:pPr algn="just"/>
            <a:r>
              <a:rPr lang="en-GB" sz="1800" dirty="0">
                <a:solidFill>
                  <a:srgbClr val="FF0000"/>
                </a:solidFill>
              </a:rPr>
              <a:t>http://www.onlineuniversities.com/blog/2012/02/the-10-greatest-cases-of-fraud-in-university-research/</a:t>
            </a:r>
          </a:p>
        </p:txBody>
      </p:sp>
      <p:sp>
        <p:nvSpPr>
          <p:cNvPr id="14339" name="Text Box 3"/>
          <p:cNvSpPr txBox="1">
            <a:spLocks noChangeArrowheads="1"/>
          </p:cNvSpPr>
          <p:nvPr/>
        </p:nvSpPr>
        <p:spPr bwMode="auto">
          <a:xfrm>
            <a:off x="1719263" y="411163"/>
            <a:ext cx="61372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Importance of Research Ethics</a:t>
            </a:r>
            <a:endParaRPr lang="en-US" sz="3200" dirty="0">
              <a:solidFill>
                <a:srgbClr val="C00000"/>
              </a:solidFill>
            </a:endParaRPr>
          </a:p>
        </p:txBody>
      </p:sp>
    </p:spTree>
    <p:extLst>
      <p:ext uri="{BB962C8B-B14F-4D97-AF65-F5344CB8AC3E}">
        <p14:creationId xmlns:p14="http://schemas.microsoft.com/office/powerpoint/2010/main" val="30347480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p:txBody>
          <a:bodyPr/>
          <a:lstStyle/>
          <a:p>
            <a:pPr eaLnBrk="1" hangingPunct="1"/>
            <a:r>
              <a:rPr lang="en-GB" smtClean="0"/>
              <a:t>Code of Ethics for Academia and Research (extracts)</a:t>
            </a:r>
          </a:p>
          <a:p>
            <a:pPr lvl="1" eaLnBrk="1" hangingPunct="1"/>
            <a:r>
              <a:rPr lang="en-GB" b="1" smtClean="0"/>
              <a:t>Honesty</a:t>
            </a:r>
            <a:r>
              <a:rPr lang="en-GB" smtClean="0"/>
              <a:t>: </a:t>
            </a:r>
          </a:p>
          <a:p>
            <a:pPr lvl="2" eaLnBrk="1" hangingPunct="1"/>
            <a:r>
              <a:rPr lang="en-GB" smtClean="0"/>
              <a:t>Strive for honesty in all scientific communications.  </a:t>
            </a:r>
          </a:p>
          <a:p>
            <a:pPr lvl="2" eaLnBrk="1" hangingPunct="1"/>
            <a:r>
              <a:rPr lang="en-GB" smtClean="0"/>
              <a:t>Honestly report data, results, methods and procedures, and publication status.  </a:t>
            </a:r>
          </a:p>
          <a:p>
            <a:pPr lvl="2" eaLnBrk="1" hangingPunct="1"/>
            <a:r>
              <a:rPr lang="en-GB" smtClean="0"/>
              <a:t>Do not fabricate, falsify, or misrepresent data.  </a:t>
            </a:r>
          </a:p>
          <a:p>
            <a:pPr lvl="2" eaLnBrk="1" hangingPunct="1"/>
            <a:r>
              <a:rPr lang="en-GB" smtClean="0"/>
              <a:t>Do not deceive colleagues, granting agencies, or the public. </a:t>
            </a:r>
            <a:endParaRPr lang="en-GB" b="1" smtClean="0"/>
          </a:p>
        </p:txBody>
      </p:sp>
      <p:sp>
        <p:nvSpPr>
          <p:cNvPr id="15363" name="Text Box 3"/>
          <p:cNvSpPr txBox="1">
            <a:spLocks noChangeArrowheads="1"/>
          </p:cNvSpPr>
          <p:nvPr/>
        </p:nvSpPr>
        <p:spPr bwMode="auto">
          <a:xfrm>
            <a:off x="1719263" y="411163"/>
            <a:ext cx="61372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Importance of Research Ethics</a:t>
            </a:r>
            <a:endParaRPr lang="en-US" sz="3200" dirty="0">
              <a:solidFill>
                <a:srgbClr val="C00000"/>
              </a:solidFill>
            </a:endParaRPr>
          </a:p>
        </p:txBody>
      </p:sp>
    </p:spTree>
    <p:extLst>
      <p:ext uri="{BB962C8B-B14F-4D97-AF65-F5344CB8AC3E}">
        <p14:creationId xmlns:p14="http://schemas.microsoft.com/office/powerpoint/2010/main" val="409997456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algn="just" eaLnBrk="1" hangingPunct="1">
              <a:lnSpc>
                <a:spcPct val="90000"/>
              </a:lnSpc>
            </a:pPr>
            <a:r>
              <a:rPr lang="en-GB" dirty="0" smtClean="0"/>
              <a:t>Code of Ethics for Academia and Research (extracts)</a:t>
            </a:r>
          </a:p>
          <a:p>
            <a:pPr lvl="1" algn="just" eaLnBrk="1" hangingPunct="1">
              <a:lnSpc>
                <a:spcPct val="90000"/>
              </a:lnSpc>
            </a:pPr>
            <a:r>
              <a:rPr lang="en-GB" b="1" dirty="0" smtClean="0"/>
              <a:t>Objectivity</a:t>
            </a:r>
            <a:r>
              <a:rPr lang="en-GB" dirty="0" smtClean="0"/>
              <a:t>: </a:t>
            </a:r>
          </a:p>
          <a:p>
            <a:pPr lvl="2" algn="just" eaLnBrk="1" hangingPunct="1">
              <a:lnSpc>
                <a:spcPct val="90000"/>
              </a:lnSpc>
            </a:pPr>
            <a:r>
              <a:rPr lang="en-GB" dirty="0" smtClean="0"/>
              <a:t>Strive to avoid bias in experimental design, data analysis, data interpretation, peer review, personnel decisions, grant writing, expert testimony, and other aspects of research where objectivity is expected or required.  </a:t>
            </a:r>
          </a:p>
          <a:p>
            <a:pPr lvl="2" algn="just" eaLnBrk="1" hangingPunct="1">
              <a:lnSpc>
                <a:spcPct val="90000"/>
              </a:lnSpc>
            </a:pPr>
            <a:r>
              <a:rPr lang="en-GB" dirty="0" smtClean="0"/>
              <a:t>Avoid or minimize bias or self-deception.  </a:t>
            </a:r>
          </a:p>
          <a:p>
            <a:pPr lvl="2" algn="just" eaLnBrk="1" hangingPunct="1">
              <a:lnSpc>
                <a:spcPct val="90000"/>
              </a:lnSpc>
            </a:pPr>
            <a:r>
              <a:rPr lang="en-GB" dirty="0" smtClean="0"/>
              <a:t>Disclose personal or financial interests that may affect research.  </a:t>
            </a:r>
            <a:endParaRPr lang="en-GB" b="1" dirty="0" smtClean="0"/>
          </a:p>
        </p:txBody>
      </p:sp>
      <p:sp>
        <p:nvSpPr>
          <p:cNvPr id="16387" name="Text Box 3"/>
          <p:cNvSpPr txBox="1">
            <a:spLocks noChangeArrowheads="1"/>
          </p:cNvSpPr>
          <p:nvPr/>
        </p:nvSpPr>
        <p:spPr bwMode="auto">
          <a:xfrm>
            <a:off x="1719263" y="411163"/>
            <a:ext cx="61372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Importance of Research Ethics</a:t>
            </a:r>
            <a:endParaRPr lang="en-US" sz="3200" dirty="0">
              <a:solidFill>
                <a:srgbClr val="C00000"/>
              </a:solidFill>
            </a:endParaRPr>
          </a:p>
        </p:txBody>
      </p:sp>
    </p:spTree>
    <p:extLst>
      <p:ext uri="{BB962C8B-B14F-4D97-AF65-F5344CB8AC3E}">
        <p14:creationId xmlns:p14="http://schemas.microsoft.com/office/powerpoint/2010/main" val="23885812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87363" y="1450975"/>
            <a:ext cx="8229600" cy="4772025"/>
          </a:xfrm>
        </p:spPr>
        <p:txBody>
          <a:bodyPr/>
          <a:lstStyle/>
          <a:p>
            <a:pPr lvl="1" algn="just" eaLnBrk="1" hangingPunct="1"/>
            <a:r>
              <a:rPr lang="en-GB" b="1" dirty="0" smtClean="0"/>
              <a:t>Integrity</a:t>
            </a:r>
            <a:r>
              <a:rPr lang="en-GB" dirty="0" smtClean="0"/>
              <a:t>: </a:t>
            </a:r>
          </a:p>
          <a:p>
            <a:pPr lvl="2" algn="just" eaLnBrk="1" hangingPunct="1"/>
            <a:r>
              <a:rPr lang="en-GB" dirty="0" smtClean="0"/>
              <a:t>Keep your promises and agreements.</a:t>
            </a:r>
          </a:p>
          <a:p>
            <a:pPr lvl="2" algn="just" eaLnBrk="1" hangingPunct="1"/>
            <a:r>
              <a:rPr lang="en-GB" dirty="0" smtClean="0"/>
              <a:t>Act with sincerity.</a:t>
            </a:r>
          </a:p>
          <a:p>
            <a:pPr lvl="2" algn="just" eaLnBrk="1" hangingPunct="1"/>
            <a:r>
              <a:rPr lang="en-GB" dirty="0" smtClean="0"/>
              <a:t>Strive for consistency of thought and action. </a:t>
            </a:r>
            <a:endParaRPr lang="en-GB" b="1" dirty="0" smtClean="0"/>
          </a:p>
          <a:p>
            <a:pPr lvl="1" algn="just" eaLnBrk="1" hangingPunct="1"/>
            <a:r>
              <a:rPr lang="en-GB" b="1" dirty="0" smtClean="0"/>
              <a:t>Carefulness</a:t>
            </a:r>
            <a:r>
              <a:rPr lang="en-GB" dirty="0" smtClean="0"/>
              <a:t>: </a:t>
            </a:r>
          </a:p>
          <a:p>
            <a:pPr lvl="2" algn="just" eaLnBrk="1" hangingPunct="1"/>
            <a:r>
              <a:rPr lang="en-GB" dirty="0" smtClean="0"/>
              <a:t>Avoid careless errors and negligence</a:t>
            </a:r>
          </a:p>
          <a:p>
            <a:pPr lvl="2" algn="just" eaLnBrk="1" hangingPunct="1"/>
            <a:r>
              <a:rPr lang="en-GB" dirty="0" smtClean="0"/>
              <a:t>Carefully and critically examine your own work and the work of your peers.  </a:t>
            </a:r>
          </a:p>
          <a:p>
            <a:pPr lvl="2" algn="just" eaLnBrk="1" hangingPunct="1"/>
            <a:r>
              <a:rPr lang="en-GB" dirty="0" smtClean="0"/>
              <a:t>Keep good records of research activities, such as data collection, research design, and correspondence with agencies or journals.</a:t>
            </a:r>
            <a:endParaRPr lang="en-GB" b="1" dirty="0" smtClean="0"/>
          </a:p>
        </p:txBody>
      </p:sp>
      <p:sp>
        <p:nvSpPr>
          <p:cNvPr id="17411" name="Text Box 3"/>
          <p:cNvSpPr txBox="1">
            <a:spLocks noChangeArrowheads="1"/>
          </p:cNvSpPr>
          <p:nvPr/>
        </p:nvSpPr>
        <p:spPr bwMode="auto">
          <a:xfrm>
            <a:off x="1719263" y="411163"/>
            <a:ext cx="61372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Importance of Research Ethics</a:t>
            </a:r>
            <a:endParaRPr lang="en-US" sz="3200" dirty="0">
              <a:solidFill>
                <a:srgbClr val="C00000"/>
              </a:solidFill>
            </a:endParaRPr>
          </a:p>
        </p:txBody>
      </p:sp>
    </p:spTree>
    <p:extLst>
      <p:ext uri="{BB962C8B-B14F-4D97-AF65-F5344CB8AC3E}">
        <p14:creationId xmlns:p14="http://schemas.microsoft.com/office/powerpoint/2010/main" val="220563722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87363" y="1406525"/>
            <a:ext cx="8229600" cy="4816475"/>
          </a:xfrm>
        </p:spPr>
        <p:txBody>
          <a:bodyPr/>
          <a:lstStyle/>
          <a:p>
            <a:pPr lvl="1" algn="just" eaLnBrk="1" hangingPunct="1">
              <a:lnSpc>
                <a:spcPct val="90000"/>
              </a:lnSpc>
            </a:pPr>
            <a:r>
              <a:rPr lang="en-GB" b="1" dirty="0" smtClean="0"/>
              <a:t>Openness</a:t>
            </a:r>
            <a:r>
              <a:rPr lang="en-GB" dirty="0" smtClean="0"/>
              <a:t>: </a:t>
            </a:r>
          </a:p>
          <a:p>
            <a:pPr lvl="2" algn="just" eaLnBrk="1" hangingPunct="1">
              <a:lnSpc>
                <a:spcPct val="90000"/>
              </a:lnSpc>
            </a:pPr>
            <a:r>
              <a:rPr lang="en-GB" dirty="0" smtClean="0"/>
              <a:t>Share data, results, ideas, tools, resources.  </a:t>
            </a:r>
          </a:p>
          <a:p>
            <a:pPr lvl="2" algn="just" eaLnBrk="1" hangingPunct="1">
              <a:lnSpc>
                <a:spcPct val="90000"/>
              </a:lnSpc>
            </a:pPr>
            <a:r>
              <a:rPr lang="en-GB" dirty="0" smtClean="0"/>
              <a:t>Be open to criticism and new ideas.</a:t>
            </a:r>
            <a:endParaRPr lang="en-GB" b="1" dirty="0" smtClean="0"/>
          </a:p>
          <a:p>
            <a:pPr lvl="1" algn="just" eaLnBrk="1" hangingPunct="1">
              <a:lnSpc>
                <a:spcPct val="90000"/>
              </a:lnSpc>
            </a:pPr>
            <a:r>
              <a:rPr lang="en-GB" b="1" dirty="0" smtClean="0"/>
              <a:t>Respect for Intellectual Property</a:t>
            </a:r>
            <a:r>
              <a:rPr lang="en-GB" dirty="0" smtClean="0"/>
              <a:t>: </a:t>
            </a:r>
          </a:p>
          <a:p>
            <a:pPr lvl="2" algn="just" eaLnBrk="1" hangingPunct="1">
              <a:lnSpc>
                <a:spcPct val="90000"/>
              </a:lnSpc>
            </a:pPr>
            <a:r>
              <a:rPr lang="en-GB" dirty="0" smtClean="0"/>
              <a:t>Honour patents, copyrights, and other forms of intellectual property.  </a:t>
            </a:r>
          </a:p>
          <a:p>
            <a:pPr lvl="2" algn="just" eaLnBrk="1" hangingPunct="1">
              <a:lnSpc>
                <a:spcPct val="90000"/>
              </a:lnSpc>
            </a:pPr>
            <a:r>
              <a:rPr lang="en-GB" dirty="0" smtClean="0"/>
              <a:t>Do not use unpublished data, methods, or results without permission.  </a:t>
            </a:r>
          </a:p>
          <a:p>
            <a:pPr lvl="2" algn="just" eaLnBrk="1" hangingPunct="1">
              <a:lnSpc>
                <a:spcPct val="90000"/>
              </a:lnSpc>
            </a:pPr>
            <a:r>
              <a:rPr lang="en-GB" dirty="0" smtClean="0"/>
              <a:t>Give credit where credit is due.  Give proper acknowledgement or credit for all contributions to research.  </a:t>
            </a:r>
          </a:p>
          <a:p>
            <a:pPr lvl="2" algn="just" eaLnBrk="1" hangingPunct="1">
              <a:lnSpc>
                <a:spcPct val="90000"/>
              </a:lnSpc>
            </a:pPr>
            <a:r>
              <a:rPr lang="en-GB" dirty="0" smtClean="0"/>
              <a:t>Never plagiarize.  </a:t>
            </a:r>
            <a:endParaRPr lang="en-GB" b="1" dirty="0" smtClean="0"/>
          </a:p>
        </p:txBody>
      </p:sp>
      <p:sp>
        <p:nvSpPr>
          <p:cNvPr id="18435" name="Text Box 3"/>
          <p:cNvSpPr txBox="1">
            <a:spLocks noChangeArrowheads="1"/>
          </p:cNvSpPr>
          <p:nvPr/>
        </p:nvSpPr>
        <p:spPr bwMode="auto">
          <a:xfrm>
            <a:off x="1719263" y="411163"/>
            <a:ext cx="61372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Importance of Research Ethics</a:t>
            </a:r>
            <a:endParaRPr lang="en-US" sz="3200" dirty="0">
              <a:solidFill>
                <a:srgbClr val="C00000"/>
              </a:solidFill>
            </a:endParaRPr>
          </a:p>
        </p:txBody>
      </p:sp>
    </p:spTree>
    <p:extLst>
      <p:ext uri="{BB962C8B-B14F-4D97-AF65-F5344CB8AC3E}">
        <p14:creationId xmlns:p14="http://schemas.microsoft.com/office/powerpoint/2010/main" val="21565950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87363" y="1406525"/>
            <a:ext cx="8229600" cy="4816475"/>
          </a:xfrm>
        </p:spPr>
        <p:txBody>
          <a:bodyPr/>
          <a:lstStyle/>
          <a:p>
            <a:pPr lvl="1" algn="just" eaLnBrk="1" hangingPunct="1"/>
            <a:r>
              <a:rPr lang="en-GB" b="1" dirty="0" smtClean="0"/>
              <a:t>Confidentiality</a:t>
            </a:r>
            <a:r>
              <a:rPr lang="en-GB" dirty="0" smtClean="0"/>
              <a:t>: </a:t>
            </a:r>
          </a:p>
          <a:p>
            <a:pPr lvl="2" algn="just" eaLnBrk="1" hangingPunct="1"/>
            <a:r>
              <a:rPr lang="en-GB" dirty="0" smtClean="0"/>
              <a:t>Protect confidential communications, such as papers or grants submitted for publication, personnel records, trade or military secrets, and patient records.</a:t>
            </a:r>
            <a:endParaRPr lang="en-GB" b="1" dirty="0" smtClean="0"/>
          </a:p>
          <a:p>
            <a:pPr lvl="1" algn="just" eaLnBrk="1" hangingPunct="1"/>
            <a:r>
              <a:rPr lang="en-GB" b="1" dirty="0" smtClean="0"/>
              <a:t>Responsible Publication</a:t>
            </a:r>
            <a:r>
              <a:rPr lang="en-GB" dirty="0" smtClean="0"/>
              <a:t>: </a:t>
            </a:r>
          </a:p>
          <a:p>
            <a:pPr lvl="2" algn="just" eaLnBrk="1" hangingPunct="1"/>
            <a:r>
              <a:rPr lang="en-GB" dirty="0" smtClean="0"/>
              <a:t>Publish in order to advance research and scholarship, not to advance just your own career.  </a:t>
            </a:r>
          </a:p>
          <a:p>
            <a:pPr lvl="2" algn="just" eaLnBrk="1" hangingPunct="1"/>
            <a:r>
              <a:rPr lang="en-GB" dirty="0" smtClean="0"/>
              <a:t>Avoid wasteful and duplicative publication.  </a:t>
            </a:r>
            <a:endParaRPr lang="en-GB" b="1" dirty="0" smtClean="0"/>
          </a:p>
        </p:txBody>
      </p:sp>
      <p:sp>
        <p:nvSpPr>
          <p:cNvPr id="19459" name="Text Box 3"/>
          <p:cNvSpPr txBox="1">
            <a:spLocks noChangeArrowheads="1"/>
          </p:cNvSpPr>
          <p:nvPr/>
        </p:nvSpPr>
        <p:spPr bwMode="auto">
          <a:xfrm>
            <a:off x="1689937" y="411163"/>
            <a:ext cx="6195927" cy="584775"/>
          </a:xfrm>
          <a:prstGeom prst="rect">
            <a:avLst/>
          </a:prstGeom>
          <a:noFill/>
          <a:ln w="9525">
            <a:noFill/>
            <a:miter lim="800000"/>
            <a:headEnd/>
            <a:tailEnd/>
          </a:ln>
        </p:spPr>
        <p:txBody>
          <a:bodyPr wrap="none">
            <a:spAutoFit/>
          </a:bodyPr>
          <a:lstStyle/>
          <a:p>
            <a:pPr algn="just" eaLnBrk="0" hangingPunct="0"/>
            <a:r>
              <a:rPr lang="en-US" sz="3200" b="1" dirty="0">
                <a:solidFill>
                  <a:srgbClr val="C00000"/>
                </a:solidFill>
              </a:rPr>
              <a:t>Importance of Research Ethics</a:t>
            </a:r>
          </a:p>
        </p:txBody>
      </p:sp>
    </p:spTree>
    <p:extLst>
      <p:ext uri="{BB962C8B-B14F-4D97-AF65-F5344CB8AC3E}">
        <p14:creationId xmlns:p14="http://schemas.microsoft.com/office/powerpoint/2010/main" val="369294405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p:txBody>
          <a:bodyPr/>
          <a:lstStyle/>
          <a:p>
            <a:pPr lvl="1" algn="just" eaLnBrk="1" hangingPunct="1"/>
            <a:r>
              <a:rPr lang="en-GB" b="1" dirty="0" smtClean="0"/>
              <a:t>Responsible Mentoring</a:t>
            </a:r>
            <a:r>
              <a:rPr lang="en-GB" dirty="0" smtClean="0"/>
              <a:t>: </a:t>
            </a:r>
          </a:p>
          <a:p>
            <a:pPr lvl="2" algn="just" eaLnBrk="1" hangingPunct="1"/>
            <a:r>
              <a:rPr lang="en-GB" dirty="0" smtClean="0"/>
              <a:t>Help to educate, mentor, and advise students.  </a:t>
            </a:r>
          </a:p>
          <a:p>
            <a:pPr lvl="2" algn="just" eaLnBrk="1" hangingPunct="1"/>
            <a:r>
              <a:rPr lang="en-GB" dirty="0" smtClean="0"/>
              <a:t>Promote their welfare and allow them to make their own judgments</a:t>
            </a:r>
          </a:p>
          <a:p>
            <a:pPr algn="just" eaLnBrk="1" hangingPunct="1">
              <a:buFontTx/>
              <a:buNone/>
            </a:pPr>
            <a:endParaRPr lang="en-GB" dirty="0" smtClean="0"/>
          </a:p>
          <a:p>
            <a:pPr algn="just" eaLnBrk="1" hangingPunct="1"/>
            <a:r>
              <a:rPr lang="en-GB" dirty="0" smtClean="0"/>
              <a:t>Source: </a:t>
            </a:r>
            <a:r>
              <a:rPr lang="en-GB" dirty="0" smtClean="0">
                <a:hlinkClick r:id="rId3"/>
              </a:rPr>
              <a:t>http://www4.ncsu.edu:8030/~nkriesb/rcr_intro.htm</a:t>
            </a:r>
            <a:endParaRPr lang="en-GB" dirty="0" smtClean="0"/>
          </a:p>
          <a:p>
            <a:pPr algn="just" eaLnBrk="1" hangingPunct="1"/>
            <a:endParaRPr lang="en-GB" dirty="0" smtClean="0"/>
          </a:p>
        </p:txBody>
      </p:sp>
      <p:sp>
        <p:nvSpPr>
          <p:cNvPr id="20483" name="Text Box 3"/>
          <p:cNvSpPr txBox="1">
            <a:spLocks noChangeArrowheads="1"/>
          </p:cNvSpPr>
          <p:nvPr/>
        </p:nvSpPr>
        <p:spPr bwMode="auto">
          <a:xfrm>
            <a:off x="1719263" y="411163"/>
            <a:ext cx="61372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Importance of Research Ethics</a:t>
            </a:r>
            <a:endParaRPr lang="en-US" sz="3200" dirty="0">
              <a:solidFill>
                <a:srgbClr val="C00000"/>
              </a:solidFill>
            </a:endParaRPr>
          </a:p>
        </p:txBody>
      </p:sp>
    </p:spTree>
    <p:extLst>
      <p:ext uri="{BB962C8B-B14F-4D97-AF65-F5344CB8AC3E}">
        <p14:creationId xmlns:p14="http://schemas.microsoft.com/office/powerpoint/2010/main" val="10418048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Slide  2 (of  20)</a:t>
            </a:r>
          </a:p>
        </p:txBody>
      </p:sp>
      <p:sp>
        <p:nvSpPr>
          <p:cNvPr id="4099" name="Rectangle 2"/>
          <p:cNvSpPr>
            <a:spLocks noGrp="1" noChangeArrowheads="1"/>
          </p:cNvSpPr>
          <p:nvPr>
            <p:ph type="title"/>
          </p:nvPr>
        </p:nvSpPr>
        <p:spPr/>
        <p:txBody>
          <a:bodyPr/>
          <a:lstStyle/>
          <a:p>
            <a:pPr eaLnBrk="1" hangingPunct="1"/>
            <a:r>
              <a:rPr lang="en-US" dirty="0" smtClean="0">
                <a:solidFill>
                  <a:srgbClr val="C00000"/>
                </a:solidFill>
              </a:rPr>
              <a:t>Topic and structure of the lesson</a:t>
            </a:r>
          </a:p>
        </p:txBody>
      </p:sp>
      <p:sp>
        <p:nvSpPr>
          <p:cNvPr id="4100" name="Rectangle 3"/>
          <p:cNvSpPr>
            <a:spLocks noGrp="1" noChangeArrowheads="1"/>
          </p:cNvSpPr>
          <p:nvPr>
            <p:ph type="body" idx="1"/>
          </p:nvPr>
        </p:nvSpPr>
        <p:spPr/>
        <p:txBody>
          <a:bodyPr/>
          <a:lstStyle/>
          <a:p>
            <a:r>
              <a:rPr lang="en-US" dirty="0" smtClean="0"/>
              <a:t>Ethics in research</a:t>
            </a:r>
          </a:p>
          <a:p>
            <a:pPr lvl="1"/>
            <a:r>
              <a:rPr lang="en-GB" dirty="0" smtClean="0"/>
              <a:t>The Law and </a:t>
            </a:r>
            <a:r>
              <a:rPr lang="en-GB" dirty="0" smtClean="0"/>
              <a:t>research</a:t>
            </a:r>
            <a:endParaRPr lang="en-US" dirty="0" smtClean="0"/>
          </a:p>
          <a:p>
            <a:pPr lvl="1"/>
            <a:r>
              <a:rPr lang="en-GB" dirty="0" smtClean="0"/>
              <a:t>Rights of people directly involved</a:t>
            </a:r>
            <a:endParaRPr lang="en-US" dirty="0" smtClean="0"/>
          </a:p>
          <a:p>
            <a:pPr lvl="1"/>
            <a:r>
              <a:rPr lang="en-GB" dirty="0" smtClean="0"/>
              <a:t>Responsibilities of an ethical researcher</a:t>
            </a:r>
            <a:endParaRPr lang="en-US" dirty="0" smtClean="0"/>
          </a:p>
          <a:p>
            <a:pPr lvl="1"/>
            <a:endParaRPr lang="en-US" dirty="0" smtClean="0"/>
          </a:p>
        </p:txBody>
      </p:sp>
    </p:spTree>
    <p:extLst>
      <p:ext uri="{BB962C8B-B14F-4D97-AF65-F5344CB8AC3E}">
        <p14:creationId xmlns:p14="http://schemas.microsoft.com/office/powerpoint/2010/main" val="3637372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28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4000" dirty="0" smtClean="0">
                <a:solidFill>
                  <a:srgbClr val="C00000"/>
                </a:solidFill>
              </a:rPr>
              <a:t>Case 1:</a:t>
            </a:r>
            <a:endParaRPr lang="en-US" sz="4000" dirty="0">
              <a:solidFill>
                <a:srgbClr val="C00000"/>
              </a:solidFill>
            </a:endParaRPr>
          </a:p>
        </p:txBody>
      </p:sp>
      <p:sp>
        <p:nvSpPr>
          <p:cNvPr id="5" name="Rectangle 3"/>
          <p:cNvSpPr txBox="1">
            <a:spLocks noChangeArrowheads="1"/>
          </p:cNvSpPr>
          <p:nvPr/>
        </p:nvSpPr>
        <p:spPr bwMode="auto">
          <a:xfrm>
            <a:off x="236483" y="1324304"/>
            <a:ext cx="8734096" cy="5249918"/>
          </a:xfrm>
          <a:prstGeom prst="rect">
            <a:avLst/>
          </a:prstGeom>
          <a:noFill/>
          <a:ln>
            <a:noFill/>
          </a:ln>
          <a:effectLst>
            <a:outerShdw dist="12700" dir="2700000" algn="ctr" rotWithShape="0">
              <a:schemeClr val="bg2">
                <a:alpha val="91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US" sz="1700" dirty="0" smtClean="0">
                <a:latin typeface="Times New Roman" pitchFamily="18" charset="0"/>
                <a:cs typeface="Times New Roman" pitchFamily="18" charset="0"/>
              </a:rPr>
              <a:t>Dr. Charles, a mid-career faculty member, was revising and updating a book chapter. During the course of her reading, she came upon a chapter in a major text by Dr. Long, a department chair in a leading psychology department, that contained long passages from her previous chapter without attribution.</a:t>
            </a:r>
          </a:p>
          <a:p>
            <a:pPr marL="0" indent="0" algn="just">
              <a:buNone/>
            </a:pPr>
            <a:r>
              <a:rPr lang="en-US" sz="1700" dirty="0" smtClean="0">
                <a:latin typeface="Times New Roman" pitchFamily="18" charset="0"/>
                <a:cs typeface="Times New Roman" pitchFamily="18" charset="0"/>
              </a:rPr>
              <a:t>	Dr. Charles called Dr. Long and confronted him with her finding. At first, he vehemently denied having used any of Dr. Charles' text inappropriately. Dr. Charles then faxed Dr. Long copies of the offending passages. After some delay, Dr. Long finally responded, acknowledging that the language was indeed remarkably similar; he noted that he had engaged younger members of his research team to write portions of the chapter because he was very busy at the time that the deadline was approaching. Furthermore, to defend himself, he pointed out that much of the original research on which her chapter was based was derived from the work of his team. He admitted only to negligence in not adequately monitoring the activities of his students and subordinates.</a:t>
            </a:r>
          </a:p>
          <a:p>
            <a:pPr marL="0" indent="0" algn="just">
              <a:buNone/>
            </a:pP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Dr. Charles replied that the students/other team members were not acknowledged in Dr. Long's chapter either, and that admission of plagiarism required more than an apology. She indicated her intention to report the matter to Dr. Long's dean and the editor of the text [his and hers?].</a:t>
            </a:r>
          </a:p>
          <a:p>
            <a:r>
              <a:rPr lang="en-US" sz="1200" dirty="0" smtClean="0">
                <a:solidFill>
                  <a:schemeClr val="hlink"/>
                </a:solidFill>
              </a:rPr>
              <a:t>From </a:t>
            </a:r>
            <a:r>
              <a:rPr lang="en-US" sz="1200" dirty="0" smtClean="0">
                <a:solidFill>
                  <a:schemeClr val="hlink"/>
                </a:solidFill>
                <a:hlinkClick r:id="rId2"/>
              </a:rPr>
              <a:t>www.responsibility.research.umich.edu/</a:t>
            </a:r>
            <a:r>
              <a:rPr lang="en-US" sz="1200" dirty="0" smtClean="0">
                <a:solidFill>
                  <a:schemeClr val="hlink"/>
                </a:solidFill>
              </a:rPr>
              <a:t>.  Case adapted by </a:t>
            </a:r>
            <a:r>
              <a:rPr lang="en-US" sz="1200" dirty="0" err="1" smtClean="0">
                <a:solidFill>
                  <a:schemeClr val="hlink"/>
                </a:solidFill>
              </a:rPr>
              <a:t>Shaké</a:t>
            </a:r>
            <a:r>
              <a:rPr lang="en-US" sz="1200" dirty="0" smtClean="0">
                <a:solidFill>
                  <a:schemeClr val="hlink"/>
                </a:solidFill>
              </a:rPr>
              <a:t> </a:t>
            </a:r>
            <a:r>
              <a:rPr lang="en-US" sz="1200" dirty="0" err="1" smtClean="0">
                <a:solidFill>
                  <a:schemeClr val="hlink"/>
                </a:solidFill>
              </a:rPr>
              <a:t>Ketefian</a:t>
            </a:r>
            <a:r>
              <a:rPr lang="en-US" sz="1200" dirty="0" smtClean="0">
                <a:solidFill>
                  <a:schemeClr val="hlink"/>
                </a:solidFill>
              </a:rPr>
              <a:t> from Association of American Medical Colleges (1994)."Teaching the Responsible Conduct of Research Through a Case Study Approach."</a:t>
            </a:r>
          </a:p>
          <a:p>
            <a:r>
              <a:rPr lang="en-US" sz="1200" dirty="0" smtClean="0">
                <a:solidFill>
                  <a:schemeClr val="hlink"/>
                </a:solidFill>
              </a:rPr>
              <a:t>Washington, D.C., AAMC. Case B6, pages 51-52.</a:t>
            </a:r>
          </a:p>
          <a:p>
            <a:endParaRPr lang="en-US" sz="1800" dirty="0"/>
          </a:p>
        </p:txBody>
      </p:sp>
    </p:spTree>
    <p:extLst>
      <p:ext uri="{BB962C8B-B14F-4D97-AF65-F5344CB8AC3E}">
        <p14:creationId xmlns:p14="http://schemas.microsoft.com/office/powerpoint/2010/main" val="3960963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7786" y="315310"/>
            <a:ext cx="7772400" cy="533400"/>
          </a:xfrm>
        </p:spPr>
        <p:txBody>
          <a:bodyPr/>
          <a:lstStyle/>
          <a:p>
            <a:r>
              <a:rPr lang="en-US" dirty="0">
                <a:solidFill>
                  <a:srgbClr val="C00000"/>
                </a:solidFill>
              </a:rPr>
              <a:t>Case </a:t>
            </a:r>
            <a:r>
              <a:rPr lang="en-US" dirty="0" smtClean="0">
                <a:solidFill>
                  <a:srgbClr val="C00000"/>
                </a:solidFill>
              </a:rPr>
              <a:t>2:</a:t>
            </a:r>
            <a:endParaRPr lang="en-US" dirty="0">
              <a:solidFill>
                <a:srgbClr val="C00000"/>
              </a:solidFill>
            </a:endParaRPr>
          </a:p>
        </p:txBody>
      </p:sp>
      <p:sp>
        <p:nvSpPr>
          <p:cNvPr id="25603" name="Rectangle 3"/>
          <p:cNvSpPr>
            <a:spLocks noGrp="1" noChangeArrowheads="1"/>
          </p:cNvSpPr>
          <p:nvPr>
            <p:ph type="body" idx="1"/>
          </p:nvPr>
        </p:nvSpPr>
        <p:spPr>
          <a:xfrm>
            <a:off x="0" y="1387366"/>
            <a:ext cx="8923283" cy="5312979"/>
          </a:xfrm>
        </p:spPr>
        <p:txBody>
          <a:bodyPr/>
          <a:lstStyle/>
          <a:p>
            <a:pPr algn="just">
              <a:buFontTx/>
              <a:buNone/>
            </a:pPr>
            <a:r>
              <a:rPr lang="en-US" sz="1700" dirty="0">
                <a:latin typeface="Times New Roman" pitchFamily="18" charset="0"/>
                <a:cs typeface="Times New Roman" pitchFamily="18" charset="0"/>
              </a:rPr>
              <a:t>	Jerry Vaughn contracted with a federal agency to conduct a social impact assessment of proposed topographic changes in an aboriginal habitat in a far north region of North America. The contract contained no stipulations regarding ownership of data. In order to determine the potential impacts on the culture of peoples living in that region, Vaughn engaged in participant observation (keeping a detailed field notebook of same); conducted in-depth personal interviews; and took over 1,000 photographs of people working, socializing, and enjoying other everyday and special activities. This work was carried out over a one year period. Vaughn was paid 75% of his contracted salary and other expenses before the fieldwork</a:t>
            </a:r>
            <a:r>
              <a:rPr lang="en-US" sz="1700" dirty="0" smtClean="0">
                <a:latin typeface="Times New Roman" pitchFamily="18" charset="0"/>
                <a:cs typeface="Times New Roman" pitchFamily="18" charset="0"/>
              </a:rPr>
              <a:t>.</a:t>
            </a:r>
          </a:p>
          <a:p>
            <a:pPr algn="just">
              <a:buFontTx/>
              <a:buNone/>
            </a:pPr>
            <a:endParaRPr lang="en-US" sz="1700" dirty="0">
              <a:latin typeface="Times New Roman" pitchFamily="18" charset="0"/>
              <a:cs typeface="Times New Roman" pitchFamily="18" charset="0"/>
            </a:endParaRPr>
          </a:p>
          <a:p>
            <a:pPr algn="just">
              <a:buFontTx/>
              <a:buNone/>
            </a:pPr>
            <a:r>
              <a:rPr lang="en-US" sz="1700" dirty="0">
                <a:latin typeface="Times New Roman" pitchFamily="18" charset="0"/>
                <a:cs typeface="Times New Roman" pitchFamily="18" charset="0"/>
              </a:rPr>
              <a:t>	Vaughn then wrote a 150-page report detailing the areas of social life that would be adversely affected if the plans were implemented. He further noted that, if the plans were implemented as proposed, there could be no mitigations that could prevent the people's culture from being totally altered. Because of these severe conclusions, the agency director instructed Vaughn to turn over his entire research record in order that the agency could solicit another opinion on the matter. Furthermore, the director told Vaughn that unless he would turn over the record, no further payment would be made to him.</a:t>
            </a:r>
          </a:p>
          <a:p>
            <a:pPr>
              <a:buFontTx/>
              <a:buNone/>
            </a:pPr>
            <a:r>
              <a:rPr lang="en-US" sz="1800" dirty="0"/>
              <a:t>	</a:t>
            </a:r>
            <a:r>
              <a:rPr lang="en-US" sz="1200" dirty="0">
                <a:solidFill>
                  <a:schemeClr val="hlink"/>
                </a:solidFill>
              </a:rPr>
              <a:t>From </a:t>
            </a:r>
            <a:r>
              <a:rPr lang="en-US" sz="1200" i="1" dirty="0">
                <a:solidFill>
                  <a:schemeClr val="hlink"/>
                </a:solidFill>
              </a:rPr>
              <a:t>Handbook on Ethical Issues in Anthropology at www.aanet.org/committees/ethics/case2.htm</a:t>
            </a:r>
            <a:endParaRPr lang="en-US" sz="1200" dirty="0">
              <a:solidFill>
                <a:schemeClr val="hlink"/>
              </a:solidFill>
            </a:endParaRPr>
          </a:p>
          <a:p>
            <a:pPr>
              <a:buFontTx/>
              <a:buNone/>
            </a:pPr>
            <a:endParaRPr lang="en-US" sz="1800" dirty="0"/>
          </a:p>
          <a:p>
            <a:pPr>
              <a:buFont typeface="Wingdings" pitchFamily="-64" charset="2"/>
              <a:buNone/>
            </a:pPr>
            <a:endParaRPr lang="en-US" sz="2800" dirty="0"/>
          </a:p>
        </p:txBody>
      </p:sp>
    </p:spTree>
    <p:extLst>
      <p:ext uri="{BB962C8B-B14F-4D97-AF65-F5344CB8AC3E}">
        <p14:creationId xmlns:p14="http://schemas.microsoft.com/office/powerpoint/2010/main" val="1408726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dirty="0" smtClean="0">
                <a:solidFill>
                  <a:srgbClr val="C00000"/>
                </a:solidFill>
              </a:rPr>
              <a:t>Review Questions</a:t>
            </a:r>
            <a:endParaRPr lang="en-US" dirty="0" smtClean="0">
              <a:solidFill>
                <a:srgbClr val="C00000"/>
              </a:solidFill>
            </a:endParaRPr>
          </a:p>
        </p:txBody>
      </p:sp>
      <p:sp>
        <p:nvSpPr>
          <p:cNvPr id="21507" name="Rectangle 3"/>
          <p:cNvSpPr>
            <a:spLocks noGrp="1" noChangeArrowheads="1"/>
          </p:cNvSpPr>
          <p:nvPr>
            <p:ph type="body" idx="1"/>
          </p:nvPr>
        </p:nvSpPr>
        <p:spPr/>
        <p:txBody>
          <a:bodyPr/>
          <a:lstStyle/>
          <a:p>
            <a:pPr algn="just" eaLnBrk="1" hangingPunct="1"/>
            <a:r>
              <a:rPr lang="en-US" dirty="0" smtClean="0"/>
              <a:t>What is the main goal of ethics in Research?</a:t>
            </a:r>
          </a:p>
          <a:p>
            <a:pPr algn="just" eaLnBrk="1" hangingPunct="1"/>
            <a:r>
              <a:rPr lang="en-US" dirty="0" smtClean="0"/>
              <a:t>What are the rights of subjects / participants involved in research?</a:t>
            </a:r>
          </a:p>
          <a:p>
            <a:pPr algn="just" eaLnBrk="1" hangingPunct="1"/>
            <a:r>
              <a:rPr lang="en-US" dirty="0" smtClean="0"/>
              <a:t>Identify some actions which constitute academic fraud.</a:t>
            </a:r>
          </a:p>
        </p:txBody>
      </p:sp>
    </p:spTree>
    <p:extLst>
      <p:ext uri="{BB962C8B-B14F-4D97-AF65-F5344CB8AC3E}">
        <p14:creationId xmlns:p14="http://schemas.microsoft.com/office/powerpoint/2010/main" val="30968119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90800" y="2286000"/>
            <a:ext cx="4968875" cy="1555750"/>
          </a:xfrm>
          <a:prstGeom prst="rect">
            <a:avLst/>
          </a:prstGeom>
          <a:noFill/>
          <a:ln w="9525">
            <a:noFill/>
            <a:miter lim="800000"/>
            <a:headEnd/>
            <a:tailEnd/>
          </a:ln>
        </p:spPr>
        <p:txBody>
          <a:bodyPr>
            <a:spAutoFit/>
          </a:bodyPr>
          <a:lstStyle/>
          <a:p>
            <a:r>
              <a:rPr lang="en-US" sz="9600"/>
              <a:t>Q &amp; A</a:t>
            </a:r>
          </a:p>
        </p:txBody>
      </p:sp>
      <p:sp>
        <p:nvSpPr>
          <p:cNvPr id="22531" name="Text Box 3"/>
          <p:cNvSpPr txBox="1">
            <a:spLocks noChangeArrowheads="1"/>
          </p:cNvSpPr>
          <p:nvPr/>
        </p:nvSpPr>
        <p:spPr bwMode="auto">
          <a:xfrm>
            <a:off x="1719263" y="411163"/>
            <a:ext cx="6022975" cy="579437"/>
          </a:xfrm>
          <a:prstGeom prst="rect">
            <a:avLst/>
          </a:prstGeom>
          <a:noFill/>
          <a:ln w="9525">
            <a:noFill/>
            <a:miter lim="800000"/>
            <a:headEnd/>
            <a:tailEnd/>
          </a:ln>
        </p:spPr>
        <p:txBody>
          <a:bodyPr wrap="none">
            <a:spAutoFit/>
          </a:bodyPr>
          <a:lstStyle/>
          <a:p>
            <a:pPr eaLnBrk="0" hangingPunct="0"/>
            <a:r>
              <a:rPr lang="en-US" sz="3200" b="1">
                <a:solidFill>
                  <a:srgbClr val="C00000"/>
                </a:solidFill>
              </a:rPr>
              <a:t>Question and Answer Session</a:t>
            </a:r>
            <a:endParaRPr lang="en-US" sz="3200">
              <a:solidFill>
                <a:srgbClr val="C00000"/>
              </a:solidFill>
            </a:endParaRPr>
          </a:p>
        </p:txBody>
      </p:sp>
    </p:spTree>
    <p:extLst>
      <p:ext uri="{BB962C8B-B14F-4D97-AF65-F5344CB8AC3E}">
        <p14:creationId xmlns:p14="http://schemas.microsoft.com/office/powerpoint/2010/main" val="23963907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Slide  3 (of  20)</a:t>
            </a:r>
          </a:p>
        </p:txBody>
      </p:sp>
      <p:sp>
        <p:nvSpPr>
          <p:cNvPr id="5123" name="Rectangle 2"/>
          <p:cNvSpPr>
            <a:spLocks noGrp="1" noChangeArrowheads="1"/>
          </p:cNvSpPr>
          <p:nvPr>
            <p:ph type="title"/>
          </p:nvPr>
        </p:nvSpPr>
        <p:spPr/>
        <p:txBody>
          <a:bodyPr/>
          <a:lstStyle/>
          <a:p>
            <a:pPr eaLnBrk="1" hangingPunct="1"/>
            <a:r>
              <a:rPr lang="en-US" dirty="0" smtClean="0">
                <a:solidFill>
                  <a:srgbClr val="C00000"/>
                </a:solidFill>
              </a:rPr>
              <a:t>Learning Outcomes</a:t>
            </a:r>
          </a:p>
        </p:txBody>
      </p:sp>
      <p:sp>
        <p:nvSpPr>
          <p:cNvPr id="5124" name="Rectangle 3"/>
          <p:cNvSpPr>
            <a:spLocks noGrp="1" noChangeArrowheads="1"/>
          </p:cNvSpPr>
          <p:nvPr>
            <p:ph type="body" idx="1"/>
          </p:nvPr>
        </p:nvSpPr>
        <p:spPr/>
        <p:txBody>
          <a:bodyPr/>
          <a:lstStyle/>
          <a:p>
            <a:pPr algn="just" eaLnBrk="1" hangingPunct="1"/>
            <a:r>
              <a:rPr lang="en-US" dirty="0" smtClean="0"/>
              <a:t>By the end of this session, you should be able to:</a:t>
            </a:r>
          </a:p>
          <a:p>
            <a:pPr lvl="1" algn="just"/>
            <a:r>
              <a:rPr lang="en-GB" sz="2400" dirty="0"/>
              <a:t>Understand the </a:t>
            </a:r>
            <a:r>
              <a:rPr lang="en-GB" sz="2400" dirty="0">
                <a:solidFill>
                  <a:srgbClr val="FF0000"/>
                </a:solidFill>
              </a:rPr>
              <a:t>meaning of ethics</a:t>
            </a:r>
            <a:r>
              <a:rPr lang="en-GB" sz="2400" dirty="0"/>
              <a:t>. </a:t>
            </a:r>
          </a:p>
          <a:p>
            <a:pPr lvl="1" algn="just"/>
            <a:r>
              <a:rPr lang="en-GB" sz="2400" dirty="0"/>
              <a:t>Explain the </a:t>
            </a:r>
            <a:r>
              <a:rPr lang="en-GB" sz="2400" dirty="0">
                <a:solidFill>
                  <a:srgbClr val="FF0000"/>
                </a:solidFill>
              </a:rPr>
              <a:t>goal of ethics </a:t>
            </a:r>
            <a:r>
              <a:rPr lang="en-GB" sz="2400" dirty="0"/>
              <a:t>in research.</a:t>
            </a:r>
          </a:p>
          <a:p>
            <a:pPr lvl="1" algn="just"/>
            <a:r>
              <a:rPr lang="en-GB" sz="2400" dirty="0"/>
              <a:t>Know </a:t>
            </a:r>
            <a:r>
              <a:rPr lang="en-GB" sz="2400" dirty="0">
                <a:solidFill>
                  <a:srgbClr val="FF0000"/>
                </a:solidFill>
              </a:rPr>
              <a:t>guidelines</a:t>
            </a:r>
            <a:r>
              <a:rPr lang="en-GB" sz="2400" dirty="0"/>
              <a:t> for ethical treatment of participants in any research work.</a:t>
            </a:r>
          </a:p>
          <a:p>
            <a:pPr lvl="1" algn="just"/>
            <a:r>
              <a:rPr lang="en-GB" sz="2400" dirty="0"/>
              <a:t>Explain types of </a:t>
            </a:r>
            <a:r>
              <a:rPr lang="en-GB" sz="2400" dirty="0">
                <a:solidFill>
                  <a:srgbClr val="FF0000"/>
                </a:solidFill>
              </a:rPr>
              <a:t>academic fraud</a:t>
            </a:r>
            <a:r>
              <a:rPr lang="en-GB" sz="2400" dirty="0"/>
              <a:t>.</a:t>
            </a:r>
          </a:p>
          <a:p>
            <a:pPr lvl="1" algn="just"/>
            <a:r>
              <a:rPr lang="en-GB" sz="2400" dirty="0"/>
              <a:t>Apply personal </a:t>
            </a:r>
            <a:r>
              <a:rPr lang="en-GB" sz="2400" dirty="0">
                <a:solidFill>
                  <a:srgbClr val="FF0000"/>
                </a:solidFill>
              </a:rPr>
              <a:t>self-regulation</a:t>
            </a:r>
            <a:r>
              <a:rPr lang="en-GB" sz="2400" dirty="0"/>
              <a:t> in academic ethical scenarios. </a:t>
            </a:r>
          </a:p>
          <a:p>
            <a:pPr lvl="1" algn="just"/>
            <a:r>
              <a:rPr lang="en-GB" sz="2400" dirty="0"/>
              <a:t>To know the researcher’s </a:t>
            </a:r>
            <a:r>
              <a:rPr lang="en-GB" sz="2400" dirty="0">
                <a:solidFill>
                  <a:srgbClr val="FF0000"/>
                </a:solidFill>
              </a:rPr>
              <a:t>code of conduct</a:t>
            </a:r>
          </a:p>
          <a:p>
            <a:pPr algn="just" eaLnBrk="1" hangingPunct="1"/>
            <a:endParaRPr lang="en-US" dirty="0" smtClean="0">
              <a:solidFill>
                <a:srgbClr val="FF0000"/>
              </a:solidFill>
            </a:endParaRPr>
          </a:p>
          <a:p>
            <a:pPr lvl="1" algn="just"/>
            <a:endParaRPr lang="en-US" dirty="0" smtClean="0"/>
          </a:p>
          <a:p>
            <a:pPr algn="just" eaLnBrk="1" hangingPunct="1"/>
            <a:endParaRPr lang="en-US" dirty="0" smtClean="0"/>
          </a:p>
        </p:txBody>
      </p:sp>
    </p:spTree>
    <p:extLst>
      <p:ext uri="{BB962C8B-B14F-4D97-AF65-F5344CB8AC3E}">
        <p14:creationId xmlns:p14="http://schemas.microsoft.com/office/powerpoint/2010/main" val="14765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highimpact.co.uk/wp-content/uploads/2008/06/ethical_seo-300x225.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2174474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p:txBody>
          <a:bodyPr/>
          <a:lstStyle/>
          <a:p>
            <a:pPr algn="just" eaLnBrk="1" hangingPunct="1">
              <a:lnSpc>
                <a:spcPct val="90000"/>
              </a:lnSpc>
            </a:pPr>
            <a:r>
              <a:rPr lang="en-US" dirty="0" smtClean="0"/>
              <a:t>Ethics are </a:t>
            </a:r>
            <a:r>
              <a:rPr lang="en-US" i="1" dirty="0" smtClean="0"/>
              <a:t>norms</a:t>
            </a:r>
            <a:r>
              <a:rPr lang="en-US" dirty="0" smtClean="0"/>
              <a:t> or </a:t>
            </a:r>
            <a:r>
              <a:rPr lang="en-US" dirty="0" smtClean="0">
                <a:solidFill>
                  <a:srgbClr val="FF0000"/>
                </a:solidFill>
              </a:rPr>
              <a:t>standards of behavior </a:t>
            </a:r>
            <a:r>
              <a:rPr lang="en-US" dirty="0" smtClean="0"/>
              <a:t>that guide our behavior and our relationships with others (Cooper and Schindler 2003)</a:t>
            </a:r>
          </a:p>
          <a:p>
            <a:pPr algn="just" eaLnBrk="1" hangingPunct="1">
              <a:lnSpc>
                <a:spcPct val="90000"/>
              </a:lnSpc>
              <a:buFontTx/>
              <a:buNone/>
            </a:pPr>
            <a:endParaRPr lang="en-GB" dirty="0" smtClean="0"/>
          </a:p>
          <a:p>
            <a:pPr algn="just" eaLnBrk="1" hangingPunct="1">
              <a:lnSpc>
                <a:spcPct val="90000"/>
              </a:lnSpc>
            </a:pPr>
            <a:r>
              <a:rPr lang="en-GB" dirty="0" smtClean="0"/>
              <a:t>The goal of ethics in research is to ensure that </a:t>
            </a:r>
            <a:r>
              <a:rPr lang="en-GB" dirty="0" smtClean="0">
                <a:solidFill>
                  <a:srgbClr val="FF0000"/>
                </a:solidFill>
              </a:rPr>
              <a:t>no one is harmed or suffers </a:t>
            </a:r>
            <a:r>
              <a:rPr lang="en-GB" dirty="0" smtClean="0"/>
              <a:t>adverse consequences from research activities.</a:t>
            </a:r>
          </a:p>
          <a:p>
            <a:pPr algn="just" eaLnBrk="1" hangingPunct="1">
              <a:lnSpc>
                <a:spcPct val="90000"/>
              </a:lnSpc>
              <a:buFontTx/>
              <a:buNone/>
            </a:pPr>
            <a:r>
              <a:rPr lang="en-GB" dirty="0" smtClean="0"/>
              <a:t> </a:t>
            </a:r>
          </a:p>
        </p:txBody>
      </p:sp>
      <p:sp>
        <p:nvSpPr>
          <p:cNvPr id="7171" name="Text Box 3"/>
          <p:cNvSpPr txBox="1">
            <a:spLocks noChangeArrowheads="1"/>
          </p:cNvSpPr>
          <p:nvPr/>
        </p:nvSpPr>
        <p:spPr bwMode="auto">
          <a:xfrm>
            <a:off x="1719263" y="411163"/>
            <a:ext cx="53244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Goal of Ethics in Research</a:t>
            </a:r>
            <a:endParaRPr lang="en-US" sz="3200" dirty="0">
              <a:solidFill>
                <a:srgbClr val="C00000"/>
              </a:solidFill>
            </a:endParaRPr>
          </a:p>
        </p:txBody>
      </p:sp>
    </p:spTree>
    <p:extLst>
      <p:ext uri="{BB962C8B-B14F-4D97-AF65-F5344CB8AC3E}">
        <p14:creationId xmlns:p14="http://schemas.microsoft.com/office/powerpoint/2010/main" val="40159502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0" indent="0" algn="just" eaLnBrk="1" hangingPunct="1">
              <a:buNone/>
            </a:pPr>
            <a:r>
              <a:rPr lang="en-US" altLang="en-AU" b="1" dirty="0" smtClean="0"/>
              <a:t>Subject’s Rights</a:t>
            </a:r>
          </a:p>
          <a:p>
            <a:pPr marL="0" indent="0">
              <a:buNone/>
            </a:pPr>
            <a:r>
              <a:rPr lang="en-US" altLang="en-AU" sz="800" dirty="0" smtClean="0"/>
              <a:t/>
            </a:r>
            <a:br>
              <a:rPr lang="en-US" altLang="en-AU" sz="800" dirty="0" smtClean="0"/>
            </a:br>
            <a:r>
              <a:rPr lang="en-US" altLang="en-AU" dirty="0" smtClean="0"/>
              <a:t>- To choose </a:t>
            </a:r>
            <a:r>
              <a:rPr lang="en-US" altLang="en-AU" dirty="0" smtClean="0">
                <a:solidFill>
                  <a:srgbClr val="FF0000"/>
                </a:solidFill>
              </a:rPr>
              <a:t>whether or not to participate</a:t>
            </a:r>
            <a:r>
              <a:rPr lang="en-US" altLang="en-AU" dirty="0" smtClean="0"/>
              <a:t/>
            </a:r>
            <a:br>
              <a:rPr lang="en-US" altLang="en-AU" dirty="0" smtClean="0"/>
            </a:br>
            <a:r>
              <a:rPr lang="en-US" altLang="en-AU" sz="800" dirty="0" smtClean="0"/>
              <a:t/>
            </a:r>
            <a:br>
              <a:rPr lang="en-US" altLang="en-AU" sz="800" dirty="0" smtClean="0"/>
            </a:br>
            <a:r>
              <a:rPr lang="en-US" altLang="en-AU" dirty="0" smtClean="0"/>
              <a:t>	. Awareness </a:t>
            </a:r>
            <a:r>
              <a:rPr lang="en-US" altLang="en-AU" dirty="0" smtClean="0"/>
              <a:t>of this </a:t>
            </a:r>
            <a:r>
              <a:rPr lang="en-US" altLang="en-AU" dirty="0" smtClean="0"/>
              <a:t>right </a:t>
            </a:r>
            <a:r>
              <a:rPr lang="en-US" altLang="en-AU" dirty="0" smtClean="0"/>
              <a:t/>
            </a:r>
            <a:br>
              <a:rPr lang="en-US" altLang="en-AU" dirty="0" smtClean="0"/>
            </a:br>
            <a:r>
              <a:rPr lang="en-US" altLang="en-AU" dirty="0" smtClean="0"/>
              <a:t>	. Adequate </a:t>
            </a:r>
            <a:r>
              <a:rPr lang="en-US" altLang="en-AU" dirty="0" smtClean="0">
                <a:solidFill>
                  <a:srgbClr val="FF0000"/>
                </a:solidFill>
              </a:rPr>
              <a:t>knowledge</a:t>
            </a:r>
            <a:r>
              <a:rPr lang="en-US" altLang="en-AU" dirty="0" smtClean="0"/>
              <a:t> of the research 	  in order to make an informed choice / 	  decision</a:t>
            </a:r>
            <a:br>
              <a:rPr lang="en-US" altLang="en-AU" dirty="0" smtClean="0"/>
            </a:br>
            <a:r>
              <a:rPr lang="en-US" altLang="en-AU" dirty="0" smtClean="0"/>
              <a:t>	. Awareness of </a:t>
            </a:r>
            <a:r>
              <a:rPr lang="en-US" altLang="en-AU" dirty="0" smtClean="0">
                <a:solidFill>
                  <a:srgbClr val="FF0000"/>
                </a:solidFill>
              </a:rPr>
              <a:t>opportunity</a:t>
            </a:r>
            <a:r>
              <a:rPr lang="en-US" altLang="en-AU" dirty="0" smtClean="0"/>
              <a:t> to end 		  participation </a:t>
            </a:r>
          </a:p>
          <a:p>
            <a:pPr eaLnBrk="1" hangingPunct="1"/>
            <a:endParaRPr lang="en-GB" dirty="0" smtClean="0"/>
          </a:p>
        </p:txBody>
      </p:sp>
      <p:sp>
        <p:nvSpPr>
          <p:cNvPr id="8195" name="Text Box 3"/>
          <p:cNvSpPr txBox="1">
            <a:spLocks noChangeArrowheads="1"/>
          </p:cNvSpPr>
          <p:nvPr/>
        </p:nvSpPr>
        <p:spPr bwMode="auto">
          <a:xfrm>
            <a:off x="1719263" y="411163"/>
            <a:ext cx="39274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Ethics in Research </a:t>
            </a:r>
            <a:endParaRPr lang="en-US" sz="3200" dirty="0">
              <a:solidFill>
                <a:srgbClr val="C00000"/>
              </a:solidFill>
            </a:endParaRPr>
          </a:p>
        </p:txBody>
      </p:sp>
    </p:spTree>
    <p:extLst>
      <p:ext uri="{BB962C8B-B14F-4D97-AF65-F5344CB8AC3E}">
        <p14:creationId xmlns:p14="http://schemas.microsoft.com/office/powerpoint/2010/main" val="30419516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Nuremberg Code</a:t>
            </a:r>
            <a:endParaRPr lang="en-GB" dirty="0"/>
          </a:p>
        </p:txBody>
      </p:sp>
      <p:sp>
        <p:nvSpPr>
          <p:cNvPr id="3" name="Content Placeholder 2"/>
          <p:cNvSpPr>
            <a:spLocks noGrp="1"/>
          </p:cNvSpPr>
          <p:nvPr>
            <p:ph idx="1"/>
          </p:nvPr>
        </p:nvSpPr>
        <p:spPr/>
        <p:txBody>
          <a:bodyPr/>
          <a:lstStyle/>
          <a:p>
            <a:r>
              <a:rPr lang="en-GB"/>
              <a:t>voluntary consent </a:t>
            </a:r>
            <a:endParaRPr lang="en-GB" smtClean="0"/>
          </a:p>
          <a:p>
            <a:endParaRPr lang="en-GB"/>
          </a:p>
        </p:txBody>
      </p:sp>
    </p:spTree>
    <p:extLst>
      <p:ext uri="{BB962C8B-B14F-4D97-AF65-F5344CB8AC3E}">
        <p14:creationId xmlns:p14="http://schemas.microsoft.com/office/powerpoint/2010/main" val="881989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p:txBody>
          <a:bodyPr/>
          <a:lstStyle/>
          <a:p>
            <a:pPr marL="0" indent="0" eaLnBrk="1" hangingPunct="1">
              <a:buNone/>
            </a:pPr>
            <a:r>
              <a:rPr lang="en-US" altLang="en-AU" sz="2800" b="1" dirty="0" smtClean="0"/>
              <a:t>Subject’s Rights (cont.)</a:t>
            </a:r>
            <a:r>
              <a:rPr lang="en-US" altLang="en-AU" sz="2800" dirty="0" smtClean="0"/>
              <a:t/>
            </a:r>
            <a:br>
              <a:rPr lang="en-US" altLang="en-AU" sz="2800" dirty="0" smtClean="0"/>
            </a:br>
            <a:r>
              <a:rPr lang="en-US" altLang="en-AU" sz="700" dirty="0" smtClean="0"/>
              <a:t/>
            </a:r>
            <a:br>
              <a:rPr lang="en-US" altLang="en-AU" sz="700" dirty="0" smtClean="0"/>
            </a:br>
            <a:r>
              <a:rPr lang="en-US" altLang="en-AU" sz="2800" dirty="0" smtClean="0"/>
              <a:t>- To not receive </a:t>
            </a:r>
            <a:r>
              <a:rPr lang="en-US" altLang="en-AU" sz="2800" dirty="0" smtClean="0">
                <a:solidFill>
                  <a:srgbClr val="FF0000"/>
                </a:solidFill>
              </a:rPr>
              <a:t>physical or psychological</a:t>
            </a:r>
          </a:p>
          <a:p>
            <a:pPr eaLnBrk="1" hangingPunct="1">
              <a:buFontTx/>
              <a:buNone/>
            </a:pPr>
            <a:r>
              <a:rPr lang="en-US" altLang="en-AU" sz="2800" dirty="0" smtClean="0">
                <a:solidFill>
                  <a:srgbClr val="FF0000"/>
                </a:solidFill>
              </a:rPr>
              <a:t>	  harm</a:t>
            </a:r>
            <a:r>
              <a:rPr lang="en-US" altLang="en-AU" sz="2800" dirty="0" smtClean="0"/>
              <a:t>, including stress or deception</a:t>
            </a:r>
            <a:br>
              <a:rPr lang="en-US" altLang="en-AU" sz="2800" dirty="0" smtClean="0"/>
            </a:br>
            <a:endParaRPr lang="en-US" altLang="en-AU" sz="2800" dirty="0" smtClean="0"/>
          </a:p>
          <a:p>
            <a:pPr eaLnBrk="1" hangingPunct="1">
              <a:buFontTx/>
              <a:buNone/>
            </a:pPr>
            <a:r>
              <a:rPr lang="en-AU" altLang="en-AU" sz="2800" dirty="0" smtClean="0"/>
              <a:t>	</a:t>
            </a:r>
            <a:r>
              <a:rPr lang="en-US" altLang="en-AU" sz="2800" dirty="0" smtClean="0"/>
              <a:t>- To </a:t>
            </a:r>
            <a:r>
              <a:rPr lang="en-US" altLang="en-AU" sz="2800" dirty="0" smtClean="0">
                <a:solidFill>
                  <a:srgbClr val="FF0000"/>
                </a:solidFill>
              </a:rPr>
              <a:t>not be denied beneficial treatment</a:t>
            </a:r>
            <a:r>
              <a:rPr lang="en-US" altLang="en-AU" sz="2800" dirty="0" smtClean="0"/>
              <a:t/>
            </a:r>
            <a:br>
              <a:rPr lang="en-US" altLang="en-AU" sz="2800" dirty="0" smtClean="0"/>
            </a:br>
            <a:endParaRPr lang="en-US" altLang="en-AU" sz="2800" dirty="0" smtClean="0"/>
          </a:p>
          <a:p>
            <a:pPr eaLnBrk="1" hangingPunct="1">
              <a:buFontTx/>
              <a:buNone/>
            </a:pPr>
            <a:r>
              <a:rPr lang="en-AU" altLang="en-AU" sz="2800" dirty="0" smtClean="0"/>
              <a:t>	</a:t>
            </a:r>
            <a:r>
              <a:rPr lang="en-US" altLang="en-AU" sz="2800" dirty="0" smtClean="0"/>
              <a:t>- To </a:t>
            </a:r>
            <a:r>
              <a:rPr lang="en-US" altLang="en-AU" sz="2800" dirty="0" smtClean="0">
                <a:solidFill>
                  <a:srgbClr val="FF0000"/>
                </a:solidFill>
              </a:rPr>
              <a:t>privacy</a:t>
            </a:r>
            <a:r>
              <a:rPr lang="en-US" altLang="en-AU" sz="2800" dirty="0" smtClean="0"/>
              <a:t> (anonymity of results)</a:t>
            </a:r>
            <a:br>
              <a:rPr lang="en-US" altLang="en-AU" sz="2800" dirty="0" smtClean="0"/>
            </a:br>
            <a:endParaRPr lang="en-US" altLang="en-AU" sz="2800" dirty="0" smtClean="0"/>
          </a:p>
          <a:p>
            <a:pPr eaLnBrk="1" hangingPunct="1">
              <a:buFontTx/>
              <a:buNone/>
            </a:pPr>
            <a:r>
              <a:rPr lang="en-US" altLang="en-AU" sz="2800" dirty="0" smtClean="0"/>
              <a:t>	- To be informed of the </a:t>
            </a:r>
            <a:r>
              <a:rPr lang="en-US" altLang="en-AU" sz="2800" dirty="0" smtClean="0">
                <a:solidFill>
                  <a:srgbClr val="FF0000"/>
                </a:solidFill>
              </a:rPr>
              <a:t>research results</a:t>
            </a:r>
          </a:p>
          <a:p>
            <a:pPr eaLnBrk="1" hangingPunct="1"/>
            <a:endParaRPr lang="en-GB" sz="2800" dirty="0" smtClean="0"/>
          </a:p>
        </p:txBody>
      </p:sp>
      <p:sp>
        <p:nvSpPr>
          <p:cNvPr id="9219" name="Text Box 3"/>
          <p:cNvSpPr txBox="1">
            <a:spLocks noChangeArrowheads="1"/>
          </p:cNvSpPr>
          <p:nvPr/>
        </p:nvSpPr>
        <p:spPr bwMode="auto">
          <a:xfrm>
            <a:off x="1719263" y="411163"/>
            <a:ext cx="39274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Ethics in Research </a:t>
            </a:r>
            <a:endParaRPr lang="en-US" sz="3200" dirty="0">
              <a:solidFill>
                <a:srgbClr val="C00000"/>
              </a:solidFill>
            </a:endParaRPr>
          </a:p>
        </p:txBody>
      </p:sp>
    </p:spTree>
    <p:extLst>
      <p:ext uri="{BB962C8B-B14F-4D97-AF65-F5344CB8AC3E}">
        <p14:creationId xmlns:p14="http://schemas.microsoft.com/office/powerpoint/2010/main" val="8743435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smtClean="0"/>
              <a:t>Slide  7 (of  11)</a:t>
            </a:r>
          </a:p>
        </p:txBody>
      </p:sp>
      <p:sp>
        <p:nvSpPr>
          <p:cNvPr id="10243" name="Rectangle 2"/>
          <p:cNvSpPr>
            <a:spLocks noGrp="1" noChangeArrowheads="1"/>
          </p:cNvSpPr>
          <p:nvPr>
            <p:ph type="body" idx="1"/>
          </p:nvPr>
        </p:nvSpPr>
        <p:spPr/>
        <p:txBody>
          <a:bodyPr/>
          <a:lstStyle/>
          <a:p>
            <a:pPr lvl="1" algn="just" eaLnBrk="1" hangingPunct="1">
              <a:buFontTx/>
              <a:buNone/>
            </a:pPr>
            <a:r>
              <a:rPr lang="en-GB" sz="3200" b="1" dirty="0" smtClean="0"/>
              <a:t>Fabrication</a:t>
            </a:r>
          </a:p>
          <a:p>
            <a:pPr lvl="1" algn="just" eaLnBrk="1" hangingPunct="1">
              <a:buFontTx/>
              <a:buNone/>
            </a:pPr>
            <a:r>
              <a:rPr lang="en-GB" sz="3200" dirty="0" smtClean="0"/>
              <a:t> - the actual making up of research data and (the intent of) publishing them</a:t>
            </a:r>
          </a:p>
          <a:p>
            <a:pPr lvl="1" algn="just" eaLnBrk="1" hangingPunct="1">
              <a:buFontTx/>
              <a:buNone/>
            </a:pPr>
            <a:r>
              <a:rPr lang="en-GB" sz="3200" dirty="0" smtClean="0"/>
              <a:t> </a:t>
            </a:r>
          </a:p>
          <a:p>
            <a:pPr lvl="1" algn="just" eaLnBrk="1" hangingPunct="1">
              <a:buFontTx/>
              <a:buNone/>
            </a:pPr>
            <a:r>
              <a:rPr lang="en-GB" sz="3200" b="1" dirty="0" smtClean="0"/>
              <a:t>Falsification </a:t>
            </a:r>
          </a:p>
          <a:p>
            <a:pPr lvl="1" algn="just" eaLnBrk="1" hangingPunct="1">
              <a:buFontTx/>
              <a:buChar char="-"/>
            </a:pPr>
            <a:r>
              <a:rPr lang="en-GB" sz="3200" dirty="0" smtClean="0"/>
              <a:t>manipulation of research data </a:t>
            </a:r>
          </a:p>
          <a:p>
            <a:pPr lvl="1" algn="just" eaLnBrk="1" hangingPunct="1">
              <a:buFontTx/>
              <a:buChar char="-"/>
            </a:pPr>
            <a:r>
              <a:rPr lang="en-GB" sz="3200" dirty="0" smtClean="0"/>
              <a:t>omitting critical data or results </a:t>
            </a:r>
          </a:p>
        </p:txBody>
      </p:sp>
      <p:sp>
        <p:nvSpPr>
          <p:cNvPr id="10244" name="Text Box 3"/>
          <p:cNvSpPr txBox="1">
            <a:spLocks noChangeArrowheads="1"/>
          </p:cNvSpPr>
          <p:nvPr/>
        </p:nvSpPr>
        <p:spPr bwMode="auto">
          <a:xfrm>
            <a:off x="2198688" y="395288"/>
            <a:ext cx="3341687"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Academic Fraud</a:t>
            </a:r>
          </a:p>
        </p:txBody>
      </p:sp>
    </p:spTree>
    <p:extLst>
      <p:ext uri="{BB962C8B-B14F-4D97-AF65-F5344CB8AC3E}">
        <p14:creationId xmlns:p14="http://schemas.microsoft.com/office/powerpoint/2010/main" val="20200069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PUtemplate-Level_2-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 Level 2</Template>
  <TotalTime>1464</TotalTime>
  <Pages>11</Pages>
  <Words>693</Words>
  <Application>Microsoft Office PowerPoint</Application>
  <PresentationFormat>On-screen Show (4:3)</PresentationFormat>
  <Paragraphs>144</Paragraphs>
  <Slides>23</Slides>
  <Notes>18</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APUtemplate-Level_2-1</vt:lpstr>
      <vt:lpstr>Research Methods in Computing and Technology CT098-3-2</vt:lpstr>
      <vt:lpstr>Topic and structure of the lesson</vt:lpstr>
      <vt:lpstr>Learning Outcomes</vt:lpstr>
      <vt:lpstr>PowerPoint Presentation</vt:lpstr>
      <vt:lpstr>PowerPoint Presentation</vt:lpstr>
      <vt:lpstr>PowerPoint Presentation</vt:lpstr>
      <vt:lpstr>Nuremberg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2:</vt:lpstr>
      <vt:lpstr>Review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Computing and Technology CT098-3.5-2</dc:title>
  <dc:subject>MSc</dc:subject>
  <dc:creator>bridget</dc:creator>
  <cp:lastModifiedBy>Md. Baharul Islam</cp:lastModifiedBy>
  <cp:revision>65</cp:revision>
  <cp:lastPrinted>1995-11-02T09:23:42Z</cp:lastPrinted>
  <dcterms:created xsi:type="dcterms:W3CDTF">2011-07-08T13:51:54Z</dcterms:created>
  <dcterms:modified xsi:type="dcterms:W3CDTF">2016-05-18T04:11:04Z</dcterms:modified>
</cp:coreProperties>
</file>