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26"/>
  </p:notesMasterIdLst>
  <p:handoutMasterIdLst>
    <p:handoutMasterId r:id="rId27"/>
  </p:handoutMasterIdLst>
  <p:sldIdLst>
    <p:sldId id="314" r:id="rId2"/>
    <p:sldId id="315" r:id="rId3"/>
    <p:sldId id="316" r:id="rId4"/>
    <p:sldId id="326" r:id="rId5"/>
    <p:sldId id="327" r:id="rId6"/>
    <p:sldId id="328" r:id="rId7"/>
    <p:sldId id="329" r:id="rId8"/>
    <p:sldId id="330" r:id="rId9"/>
    <p:sldId id="331" r:id="rId10"/>
    <p:sldId id="332" r:id="rId11"/>
    <p:sldId id="333" r:id="rId12"/>
    <p:sldId id="334" r:id="rId13"/>
    <p:sldId id="347" r:id="rId14"/>
    <p:sldId id="335" r:id="rId15"/>
    <p:sldId id="342" r:id="rId16"/>
    <p:sldId id="343" r:id="rId17"/>
    <p:sldId id="344" r:id="rId18"/>
    <p:sldId id="345" r:id="rId19"/>
    <p:sldId id="346" r:id="rId20"/>
    <p:sldId id="317" r:id="rId21"/>
    <p:sldId id="319" r:id="rId22"/>
    <p:sldId id="320" r:id="rId23"/>
    <p:sldId id="321" r:id="rId24"/>
    <p:sldId id="323" r:id="rId2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FF0066"/>
    <a:srgbClr val="FAA4DD"/>
    <a:srgbClr val="FCFEB9"/>
    <a:srgbClr val="A2FFA3"/>
    <a:srgbClr val="FFFF99"/>
    <a:srgbClr val="FF0000"/>
    <a:srgbClr val="00FFFF"/>
    <a:srgbClr val="5E025A"/>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89" autoAdjust="0"/>
    <p:restoredTop sz="91910" autoAdjust="0"/>
  </p:normalViewPr>
  <p:slideViewPr>
    <p:cSldViewPr snapToGrid="0">
      <p:cViewPr>
        <p:scale>
          <a:sx n="60" d="100"/>
          <a:sy n="60" d="100"/>
        </p:scale>
        <p:origin x="-1410" y="-2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5DD81-D7BA-47AE-98F8-3DF075252E5A}" type="doc">
      <dgm:prSet loTypeId="urn:microsoft.com/office/officeart/2005/8/layout/hProcess9" loCatId="process" qsTypeId="urn:microsoft.com/office/officeart/2005/8/quickstyle/3d2" qsCatId="3D" csTypeId="urn:microsoft.com/office/officeart/2005/8/colors/accent1_2" csCatId="accent1" phldr="1"/>
      <dgm:spPr/>
      <dgm:t>
        <a:bodyPr/>
        <a:lstStyle/>
        <a:p>
          <a:endParaRPr lang="en-GB"/>
        </a:p>
      </dgm:t>
    </dgm:pt>
    <dgm:pt modelId="{AE3D662B-9ED4-46B1-A2A5-0E4B8D32EBA2}">
      <dgm:prSet phldrT="[Text]"/>
      <dgm:spPr>
        <a:solidFill>
          <a:srgbClr val="FF3399"/>
        </a:solidFill>
      </dgm:spPr>
      <dgm:t>
        <a:bodyPr/>
        <a:lstStyle/>
        <a:p>
          <a:r>
            <a:rPr lang="en-US" dirty="0" smtClean="0">
              <a:effectLst>
                <a:outerShdw blurRad="38100" dist="38100" dir="2700000" algn="tl">
                  <a:srgbClr val="000000">
                    <a:alpha val="43137"/>
                  </a:srgbClr>
                </a:outerShdw>
              </a:effectLst>
            </a:rPr>
            <a:t>Defines  the Investigation</a:t>
          </a:r>
          <a:endParaRPr lang="en-GB" dirty="0">
            <a:effectLst>
              <a:outerShdw blurRad="38100" dist="38100" dir="2700000" algn="tl">
                <a:srgbClr val="000000">
                  <a:alpha val="43137"/>
                </a:srgbClr>
              </a:outerShdw>
            </a:effectLst>
          </a:endParaRPr>
        </a:p>
      </dgm:t>
    </dgm:pt>
    <dgm:pt modelId="{8F824930-5B0E-4013-8DCD-4268229936A7}" type="parTrans" cxnId="{CCDC934F-C548-44C4-957B-36B783268A41}">
      <dgm:prSet/>
      <dgm:spPr/>
      <dgm:t>
        <a:bodyPr/>
        <a:lstStyle/>
        <a:p>
          <a:endParaRPr lang="en-GB">
            <a:effectLst>
              <a:outerShdw blurRad="38100" dist="38100" dir="2700000" algn="tl">
                <a:srgbClr val="000000">
                  <a:alpha val="43137"/>
                </a:srgbClr>
              </a:outerShdw>
            </a:effectLst>
          </a:endParaRPr>
        </a:p>
      </dgm:t>
    </dgm:pt>
    <dgm:pt modelId="{C7230242-1F87-4D8B-A12C-F86A80B13688}" type="sibTrans" cxnId="{CCDC934F-C548-44C4-957B-36B783268A41}">
      <dgm:prSet/>
      <dgm:spPr/>
      <dgm:t>
        <a:bodyPr/>
        <a:lstStyle/>
        <a:p>
          <a:endParaRPr lang="en-GB">
            <a:effectLst>
              <a:outerShdw blurRad="38100" dist="38100" dir="2700000" algn="tl">
                <a:srgbClr val="000000">
                  <a:alpha val="43137"/>
                </a:srgbClr>
              </a:outerShdw>
            </a:effectLst>
          </a:endParaRPr>
        </a:p>
      </dgm:t>
    </dgm:pt>
    <dgm:pt modelId="{3CF05C1C-41F1-468E-8DF3-DA250F928D50}">
      <dgm:prSet phldrT="[Text]"/>
      <dgm:spPr>
        <a:solidFill>
          <a:srgbClr val="FF3399"/>
        </a:solidFill>
      </dgm:spPr>
      <dgm:t>
        <a:bodyPr/>
        <a:lstStyle/>
        <a:p>
          <a:r>
            <a:rPr lang="en-US" dirty="0" smtClean="0">
              <a:effectLst>
                <a:outerShdw blurRad="38100" dist="38100" dir="2700000" algn="tl">
                  <a:srgbClr val="000000">
                    <a:alpha val="43137"/>
                  </a:srgbClr>
                </a:outerShdw>
              </a:effectLst>
            </a:rPr>
            <a:t>What</a:t>
          </a:r>
          <a:endParaRPr lang="en-GB" dirty="0">
            <a:effectLst>
              <a:outerShdw blurRad="38100" dist="38100" dir="2700000" algn="tl">
                <a:srgbClr val="000000">
                  <a:alpha val="43137"/>
                </a:srgbClr>
              </a:outerShdw>
            </a:effectLst>
          </a:endParaRPr>
        </a:p>
      </dgm:t>
    </dgm:pt>
    <dgm:pt modelId="{1885DB67-9523-49F9-8460-850E2ACDF22A}" type="parTrans" cxnId="{FCBEA114-5F3B-4414-B6B3-A95D4F4208DB}">
      <dgm:prSet/>
      <dgm:spPr/>
      <dgm:t>
        <a:bodyPr/>
        <a:lstStyle/>
        <a:p>
          <a:endParaRPr lang="en-GB">
            <a:effectLst>
              <a:outerShdw blurRad="38100" dist="38100" dir="2700000" algn="tl">
                <a:srgbClr val="000000">
                  <a:alpha val="43137"/>
                </a:srgbClr>
              </a:outerShdw>
            </a:effectLst>
          </a:endParaRPr>
        </a:p>
      </dgm:t>
    </dgm:pt>
    <dgm:pt modelId="{C5A72233-9652-4EB7-A20F-EB947FFD3ACE}" type="sibTrans" cxnId="{FCBEA114-5F3B-4414-B6B3-A95D4F4208DB}">
      <dgm:prSet/>
      <dgm:spPr/>
      <dgm:t>
        <a:bodyPr/>
        <a:lstStyle/>
        <a:p>
          <a:endParaRPr lang="en-GB">
            <a:effectLst>
              <a:outerShdw blurRad="38100" dist="38100" dir="2700000" algn="tl">
                <a:srgbClr val="000000">
                  <a:alpha val="43137"/>
                </a:srgbClr>
              </a:outerShdw>
            </a:effectLst>
          </a:endParaRPr>
        </a:p>
      </dgm:t>
    </dgm:pt>
    <dgm:pt modelId="{3DE33376-F734-4972-85A8-2250D1B529C9}">
      <dgm:prSet phldrT="[Text]"/>
      <dgm:spPr>
        <a:solidFill>
          <a:srgbClr val="0099FF"/>
        </a:solidFill>
      </dgm:spPr>
      <dgm:t>
        <a:bodyPr/>
        <a:lstStyle/>
        <a:p>
          <a:r>
            <a:rPr lang="en-US" dirty="0" smtClean="0">
              <a:effectLst>
                <a:outerShdw blurRad="38100" dist="38100" dir="2700000" algn="tl">
                  <a:srgbClr val="000000">
                    <a:alpha val="43137"/>
                  </a:srgbClr>
                </a:outerShdw>
              </a:effectLst>
            </a:rPr>
            <a:t>Set Boundaries</a:t>
          </a:r>
          <a:endParaRPr lang="en-GB" dirty="0">
            <a:effectLst>
              <a:outerShdw blurRad="38100" dist="38100" dir="2700000" algn="tl">
                <a:srgbClr val="000000">
                  <a:alpha val="43137"/>
                </a:srgbClr>
              </a:outerShdw>
            </a:effectLst>
          </a:endParaRPr>
        </a:p>
      </dgm:t>
    </dgm:pt>
    <dgm:pt modelId="{B546067B-732D-4ECD-B092-F01C917093EA}" type="parTrans" cxnId="{244594CE-44E4-4ED7-912C-F4A6779F29F0}">
      <dgm:prSet/>
      <dgm:spPr/>
      <dgm:t>
        <a:bodyPr/>
        <a:lstStyle/>
        <a:p>
          <a:endParaRPr lang="en-GB">
            <a:effectLst>
              <a:outerShdw blurRad="38100" dist="38100" dir="2700000" algn="tl">
                <a:srgbClr val="000000">
                  <a:alpha val="43137"/>
                </a:srgbClr>
              </a:outerShdw>
            </a:effectLst>
          </a:endParaRPr>
        </a:p>
      </dgm:t>
    </dgm:pt>
    <dgm:pt modelId="{7CE41683-3A09-4984-8BFE-1CBF29646A98}" type="sibTrans" cxnId="{244594CE-44E4-4ED7-912C-F4A6779F29F0}">
      <dgm:prSet/>
      <dgm:spPr/>
      <dgm:t>
        <a:bodyPr/>
        <a:lstStyle/>
        <a:p>
          <a:endParaRPr lang="en-GB">
            <a:effectLst>
              <a:outerShdw blurRad="38100" dist="38100" dir="2700000" algn="tl">
                <a:srgbClr val="000000">
                  <a:alpha val="43137"/>
                </a:srgbClr>
              </a:outerShdw>
            </a:effectLst>
          </a:endParaRPr>
        </a:p>
      </dgm:t>
    </dgm:pt>
    <dgm:pt modelId="{BA537510-5EC3-4225-A809-89D5664099B2}">
      <dgm:prSet phldrT="[Text]"/>
      <dgm:spPr>
        <a:solidFill>
          <a:srgbClr val="0099FF"/>
        </a:solidFill>
      </dgm:spPr>
      <dgm:t>
        <a:bodyPr/>
        <a:lstStyle/>
        <a:p>
          <a:r>
            <a:rPr lang="en-US" dirty="0" smtClean="0">
              <a:effectLst>
                <a:outerShdw blurRad="38100" dist="38100" dir="2700000" algn="tl">
                  <a:srgbClr val="000000">
                    <a:alpha val="43137"/>
                  </a:srgbClr>
                </a:outerShdw>
              </a:effectLst>
            </a:rPr>
            <a:t>TO DO OR NOT TO DO</a:t>
          </a:r>
          <a:endParaRPr lang="en-GB" dirty="0">
            <a:effectLst>
              <a:outerShdw blurRad="38100" dist="38100" dir="2700000" algn="tl">
                <a:srgbClr val="000000">
                  <a:alpha val="43137"/>
                </a:srgbClr>
              </a:outerShdw>
            </a:effectLst>
          </a:endParaRPr>
        </a:p>
      </dgm:t>
    </dgm:pt>
    <dgm:pt modelId="{3A430C10-E334-434F-9616-E563039F176B}" type="parTrans" cxnId="{6091D2FB-CA86-495D-BAE4-36D87A8BAD17}">
      <dgm:prSet/>
      <dgm:spPr/>
      <dgm:t>
        <a:bodyPr/>
        <a:lstStyle/>
        <a:p>
          <a:endParaRPr lang="en-GB">
            <a:effectLst>
              <a:outerShdw blurRad="38100" dist="38100" dir="2700000" algn="tl">
                <a:srgbClr val="000000">
                  <a:alpha val="43137"/>
                </a:srgbClr>
              </a:outerShdw>
            </a:effectLst>
          </a:endParaRPr>
        </a:p>
      </dgm:t>
    </dgm:pt>
    <dgm:pt modelId="{6678555E-D514-4D0E-815C-32A6BDCF4281}" type="sibTrans" cxnId="{6091D2FB-CA86-495D-BAE4-36D87A8BAD17}">
      <dgm:prSet/>
      <dgm:spPr/>
      <dgm:t>
        <a:bodyPr/>
        <a:lstStyle/>
        <a:p>
          <a:endParaRPr lang="en-GB">
            <a:effectLst>
              <a:outerShdw blurRad="38100" dist="38100" dir="2700000" algn="tl">
                <a:srgbClr val="000000">
                  <a:alpha val="43137"/>
                </a:srgbClr>
              </a:outerShdw>
            </a:effectLst>
          </a:endParaRPr>
        </a:p>
      </dgm:t>
    </dgm:pt>
    <dgm:pt modelId="{0AC8FCB3-4DAC-4FC8-9B82-D30BE1DE5F72}">
      <dgm:prSet phldrT="[Text]"/>
      <dgm:spPr>
        <a:solidFill>
          <a:srgbClr val="33CC33"/>
        </a:solidFill>
      </dgm:spPr>
      <dgm:t>
        <a:bodyPr/>
        <a:lstStyle/>
        <a:p>
          <a:r>
            <a:rPr lang="en-US" dirty="0" smtClean="0">
              <a:effectLst>
                <a:outerShdw blurRad="38100" dist="38100" dir="2700000" algn="tl">
                  <a:srgbClr val="000000">
                    <a:alpha val="43137"/>
                  </a:srgbClr>
                </a:outerShdw>
              </a:effectLst>
            </a:rPr>
            <a:t>Provides Direction</a:t>
          </a:r>
          <a:endParaRPr lang="en-GB" dirty="0">
            <a:effectLst>
              <a:outerShdw blurRad="38100" dist="38100" dir="2700000" algn="tl">
                <a:srgbClr val="000000">
                  <a:alpha val="43137"/>
                </a:srgbClr>
              </a:outerShdw>
            </a:effectLst>
          </a:endParaRPr>
        </a:p>
      </dgm:t>
    </dgm:pt>
    <dgm:pt modelId="{05A6263A-EC6C-4D08-95AA-BCDC8C5DA8E7}" type="parTrans" cxnId="{7A3B5FB6-4844-4E2D-AC02-DC8FE08A1945}">
      <dgm:prSet/>
      <dgm:spPr/>
      <dgm:t>
        <a:bodyPr/>
        <a:lstStyle/>
        <a:p>
          <a:endParaRPr lang="en-GB">
            <a:effectLst>
              <a:outerShdw blurRad="38100" dist="38100" dir="2700000" algn="tl">
                <a:srgbClr val="000000">
                  <a:alpha val="43137"/>
                </a:srgbClr>
              </a:outerShdw>
            </a:effectLst>
          </a:endParaRPr>
        </a:p>
      </dgm:t>
    </dgm:pt>
    <dgm:pt modelId="{8102796B-2CCD-49EE-9877-CEA530F4D625}" type="sibTrans" cxnId="{7A3B5FB6-4844-4E2D-AC02-DC8FE08A1945}">
      <dgm:prSet/>
      <dgm:spPr/>
      <dgm:t>
        <a:bodyPr/>
        <a:lstStyle/>
        <a:p>
          <a:endParaRPr lang="en-GB">
            <a:effectLst>
              <a:outerShdw blurRad="38100" dist="38100" dir="2700000" algn="tl">
                <a:srgbClr val="000000">
                  <a:alpha val="43137"/>
                </a:srgbClr>
              </a:outerShdw>
            </a:effectLst>
          </a:endParaRPr>
        </a:p>
      </dgm:t>
    </dgm:pt>
    <dgm:pt modelId="{DC953142-81A0-48AC-90E8-7757339BD384}">
      <dgm:prSet phldrT="[Text]"/>
      <dgm:spPr>
        <a:solidFill>
          <a:srgbClr val="33CC33"/>
        </a:solidFill>
      </dgm:spPr>
      <dgm:t>
        <a:bodyPr/>
        <a:lstStyle/>
        <a:p>
          <a:r>
            <a:rPr lang="en-US" dirty="0" smtClean="0">
              <a:effectLst>
                <a:outerShdw blurRad="38100" dist="38100" dir="2700000" algn="tl">
                  <a:srgbClr val="000000">
                    <a:alpha val="43137"/>
                  </a:srgbClr>
                </a:outerShdw>
              </a:effectLst>
            </a:rPr>
            <a:t>Goal </a:t>
          </a:r>
          <a:endParaRPr lang="en-GB" dirty="0">
            <a:effectLst>
              <a:outerShdw blurRad="38100" dist="38100" dir="2700000" algn="tl">
                <a:srgbClr val="000000">
                  <a:alpha val="43137"/>
                </a:srgbClr>
              </a:outerShdw>
            </a:effectLst>
          </a:endParaRPr>
        </a:p>
      </dgm:t>
    </dgm:pt>
    <dgm:pt modelId="{388ACEF6-1A37-4191-975F-64C68BF976DD}" type="parTrans" cxnId="{3989B4D4-C8DE-4D13-A9BC-CCBC18D50177}">
      <dgm:prSet/>
      <dgm:spPr/>
      <dgm:t>
        <a:bodyPr/>
        <a:lstStyle/>
        <a:p>
          <a:endParaRPr lang="en-GB">
            <a:effectLst>
              <a:outerShdw blurRad="38100" dist="38100" dir="2700000" algn="tl">
                <a:srgbClr val="000000">
                  <a:alpha val="43137"/>
                </a:srgbClr>
              </a:outerShdw>
            </a:effectLst>
          </a:endParaRPr>
        </a:p>
      </dgm:t>
    </dgm:pt>
    <dgm:pt modelId="{F23D8F3D-67BF-4227-888B-84692BA04784}" type="sibTrans" cxnId="{3989B4D4-C8DE-4D13-A9BC-CCBC18D50177}">
      <dgm:prSet/>
      <dgm:spPr/>
      <dgm:t>
        <a:bodyPr/>
        <a:lstStyle/>
        <a:p>
          <a:endParaRPr lang="en-GB">
            <a:effectLst>
              <a:outerShdw blurRad="38100" dist="38100" dir="2700000" algn="tl">
                <a:srgbClr val="000000">
                  <a:alpha val="43137"/>
                </a:srgbClr>
              </a:outerShdw>
            </a:effectLst>
          </a:endParaRPr>
        </a:p>
      </dgm:t>
    </dgm:pt>
    <dgm:pt modelId="{B67EFEF2-A1B0-448E-92AF-9910DF38EB64}">
      <dgm:prSet phldrT="[Text]"/>
      <dgm:spPr>
        <a:solidFill>
          <a:srgbClr val="FF3399"/>
        </a:solidFill>
      </dgm:spPr>
      <dgm:t>
        <a:bodyPr/>
        <a:lstStyle/>
        <a:p>
          <a:r>
            <a:rPr lang="en-US" dirty="0" smtClean="0">
              <a:effectLst>
                <a:outerShdw blurRad="38100" dist="38100" dir="2700000" algn="tl">
                  <a:srgbClr val="000000">
                    <a:alpha val="43137"/>
                  </a:srgbClr>
                </a:outerShdw>
              </a:effectLst>
            </a:rPr>
            <a:t>How</a:t>
          </a:r>
          <a:endParaRPr lang="en-GB" dirty="0">
            <a:effectLst>
              <a:outerShdw blurRad="38100" dist="38100" dir="2700000" algn="tl">
                <a:srgbClr val="000000">
                  <a:alpha val="43137"/>
                </a:srgbClr>
              </a:outerShdw>
            </a:effectLst>
          </a:endParaRPr>
        </a:p>
      </dgm:t>
    </dgm:pt>
    <dgm:pt modelId="{FECD9F51-C5EA-4CA3-8C7A-89EE484595E4}" type="parTrans" cxnId="{0E0F6CFC-A098-495D-BD50-18EBAE6056C6}">
      <dgm:prSet/>
      <dgm:spPr/>
      <dgm:t>
        <a:bodyPr/>
        <a:lstStyle/>
        <a:p>
          <a:endParaRPr lang="en-GB">
            <a:effectLst>
              <a:outerShdw blurRad="38100" dist="38100" dir="2700000" algn="tl">
                <a:srgbClr val="000000">
                  <a:alpha val="43137"/>
                </a:srgbClr>
              </a:outerShdw>
            </a:effectLst>
          </a:endParaRPr>
        </a:p>
      </dgm:t>
    </dgm:pt>
    <dgm:pt modelId="{3778BE54-CF37-497F-B25E-7A0725C9F263}" type="sibTrans" cxnId="{0E0F6CFC-A098-495D-BD50-18EBAE6056C6}">
      <dgm:prSet/>
      <dgm:spPr/>
      <dgm:t>
        <a:bodyPr/>
        <a:lstStyle/>
        <a:p>
          <a:endParaRPr lang="en-GB">
            <a:effectLst>
              <a:outerShdw blurRad="38100" dist="38100" dir="2700000" algn="tl">
                <a:srgbClr val="000000">
                  <a:alpha val="43137"/>
                </a:srgbClr>
              </a:outerShdw>
            </a:effectLst>
          </a:endParaRPr>
        </a:p>
      </dgm:t>
    </dgm:pt>
    <dgm:pt modelId="{8463B195-A2D0-43B7-A15C-73641C218C37}">
      <dgm:prSet phldrT="[Text]"/>
      <dgm:spPr>
        <a:solidFill>
          <a:srgbClr val="0099FF"/>
        </a:solidFill>
      </dgm:spPr>
      <dgm:t>
        <a:bodyPr/>
        <a:lstStyle/>
        <a:p>
          <a:r>
            <a:rPr lang="en-US" dirty="0" smtClean="0">
              <a:effectLst>
                <a:outerShdw blurRad="38100" dist="38100" dir="2700000" algn="tl">
                  <a:srgbClr val="000000">
                    <a:alpha val="43137"/>
                  </a:srgbClr>
                </a:outerShdw>
              </a:effectLst>
            </a:rPr>
            <a:t>TO ASK OR NOT TO ASK</a:t>
          </a:r>
          <a:endParaRPr lang="en-GB" dirty="0">
            <a:effectLst>
              <a:outerShdw blurRad="38100" dist="38100" dir="2700000" algn="tl">
                <a:srgbClr val="000000">
                  <a:alpha val="43137"/>
                </a:srgbClr>
              </a:outerShdw>
            </a:effectLst>
          </a:endParaRPr>
        </a:p>
      </dgm:t>
    </dgm:pt>
    <dgm:pt modelId="{D8A78B2A-E2C1-4966-8D70-F33AB95140C6}" type="parTrans" cxnId="{DD7E273C-91A2-4360-8FD3-96398770E777}">
      <dgm:prSet/>
      <dgm:spPr/>
      <dgm:t>
        <a:bodyPr/>
        <a:lstStyle/>
        <a:p>
          <a:endParaRPr lang="en-GB">
            <a:effectLst>
              <a:outerShdw blurRad="38100" dist="38100" dir="2700000" algn="tl">
                <a:srgbClr val="000000">
                  <a:alpha val="43137"/>
                </a:srgbClr>
              </a:outerShdw>
            </a:effectLst>
          </a:endParaRPr>
        </a:p>
      </dgm:t>
    </dgm:pt>
    <dgm:pt modelId="{E9C84E28-7A3B-48FB-B121-1D8E06749CF1}" type="sibTrans" cxnId="{DD7E273C-91A2-4360-8FD3-96398770E777}">
      <dgm:prSet/>
      <dgm:spPr/>
      <dgm:t>
        <a:bodyPr/>
        <a:lstStyle/>
        <a:p>
          <a:endParaRPr lang="en-GB">
            <a:effectLst>
              <a:outerShdw blurRad="38100" dist="38100" dir="2700000" algn="tl">
                <a:srgbClr val="000000">
                  <a:alpha val="43137"/>
                </a:srgbClr>
              </a:outerShdw>
            </a:effectLst>
          </a:endParaRPr>
        </a:p>
      </dgm:t>
    </dgm:pt>
    <dgm:pt modelId="{2439C10C-80E0-48EC-8B63-39851C4CD8C9}">
      <dgm:prSet phldrT="[Text]"/>
      <dgm:spPr>
        <a:solidFill>
          <a:srgbClr val="33CC33"/>
        </a:solidFill>
      </dgm:spPr>
      <dgm:t>
        <a:bodyPr/>
        <a:lstStyle/>
        <a:p>
          <a:r>
            <a:rPr lang="en-US" dirty="0" smtClean="0">
              <a:effectLst>
                <a:outerShdw blurRad="38100" dist="38100" dir="2700000" algn="tl">
                  <a:srgbClr val="000000">
                    <a:alpha val="43137"/>
                  </a:srgbClr>
                </a:outerShdw>
              </a:effectLst>
            </a:rPr>
            <a:t>Objectives</a:t>
          </a:r>
          <a:endParaRPr lang="en-GB" dirty="0">
            <a:effectLst>
              <a:outerShdw blurRad="38100" dist="38100" dir="2700000" algn="tl">
                <a:srgbClr val="000000">
                  <a:alpha val="43137"/>
                </a:srgbClr>
              </a:outerShdw>
            </a:effectLst>
          </a:endParaRPr>
        </a:p>
      </dgm:t>
    </dgm:pt>
    <dgm:pt modelId="{7F12E49F-7C1F-4D4B-BFBF-2EB26D768B47}" type="parTrans" cxnId="{18515352-985E-4044-A442-8C065116B79F}">
      <dgm:prSet/>
      <dgm:spPr/>
      <dgm:t>
        <a:bodyPr/>
        <a:lstStyle/>
        <a:p>
          <a:endParaRPr lang="en-GB">
            <a:effectLst>
              <a:outerShdw blurRad="38100" dist="38100" dir="2700000" algn="tl">
                <a:srgbClr val="000000">
                  <a:alpha val="43137"/>
                </a:srgbClr>
              </a:outerShdw>
            </a:effectLst>
          </a:endParaRPr>
        </a:p>
      </dgm:t>
    </dgm:pt>
    <dgm:pt modelId="{2EA22516-AD9D-45D5-8A19-D355EF50C861}" type="sibTrans" cxnId="{18515352-985E-4044-A442-8C065116B79F}">
      <dgm:prSet/>
      <dgm:spPr/>
      <dgm:t>
        <a:bodyPr/>
        <a:lstStyle/>
        <a:p>
          <a:endParaRPr lang="en-GB">
            <a:effectLst>
              <a:outerShdw blurRad="38100" dist="38100" dir="2700000" algn="tl">
                <a:srgbClr val="000000">
                  <a:alpha val="43137"/>
                </a:srgbClr>
              </a:outerShdw>
            </a:effectLst>
          </a:endParaRPr>
        </a:p>
      </dgm:t>
    </dgm:pt>
    <dgm:pt modelId="{8D1794F4-829B-4DA7-9D38-A97F59FC52A7}">
      <dgm:prSet phldrT="[Text]"/>
      <dgm:spPr>
        <a:solidFill>
          <a:srgbClr val="0099FF"/>
        </a:solidFill>
      </dgm:spPr>
      <dgm:t>
        <a:bodyPr/>
        <a:lstStyle/>
        <a:p>
          <a:r>
            <a:rPr lang="en-US" dirty="0" smtClean="0">
              <a:effectLst>
                <a:outerShdw blurRad="38100" dist="38100" dir="2700000" algn="tl">
                  <a:srgbClr val="000000">
                    <a:alpha val="43137"/>
                  </a:srgbClr>
                </a:outerShdw>
              </a:effectLst>
            </a:rPr>
            <a:t>NOW OR LATER</a:t>
          </a:r>
          <a:endParaRPr lang="en-GB" dirty="0">
            <a:effectLst>
              <a:outerShdw blurRad="38100" dist="38100" dir="2700000" algn="tl">
                <a:srgbClr val="000000">
                  <a:alpha val="43137"/>
                </a:srgbClr>
              </a:outerShdw>
            </a:effectLst>
          </a:endParaRPr>
        </a:p>
      </dgm:t>
    </dgm:pt>
    <dgm:pt modelId="{C7374285-2151-42C0-8528-609154092E9B}" type="parTrans" cxnId="{421F34A5-3089-4E37-8B0D-25BD9A8CAF41}">
      <dgm:prSet/>
      <dgm:spPr/>
      <dgm:t>
        <a:bodyPr/>
        <a:lstStyle/>
        <a:p>
          <a:endParaRPr lang="en-GB">
            <a:effectLst>
              <a:outerShdw blurRad="38100" dist="38100" dir="2700000" algn="tl">
                <a:srgbClr val="000000">
                  <a:alpha val="43137"/>
                </a:srgbClr>
              </a:outerShdw>
            </a:effectLst>
          </a:endParaRPr>
        </a:p>
      </dgm:t>
    </dgm:pt>
    <dgm:pt modelId="{4B4EC488-5E5E-466C-A940-7152A3A6563C}" type="sibTrans" cxnId="{421F34A5-3089-4E37-8B0D-25BD9A8CAF41}">
      <dgm:prSet/>
      <dgm:spPr/>
      <dgm:t>
        <a:bodyPr/>
        <a:lstStyle/>
        <a:p>
          <a:endParaRPr lang="en-GB">
            <a:effectLst>
              <a:outerShdw blurRad="38100" dist="38100" dir="2700000" algn="tl">
                <a:srgbClr val="000000">
                  <a:alpha val="43137"/>
                </a:srgbClr>
              </a:outerShdw>
            </a:effectLst>
          </a:endParaRPr>
        </a:p>
      </dgm:t>
    </dgm:pt>
    <dgm:pt modelId="{A0B8EF1F-2E93-4AB9-A26C-ECEB2C34A066}" type="pres">
      <dgm:prSet presAssocID="{0195DD81-D7BA-47AE-98F8-3DF075252E5A}" presName="CompostProcess" presStyleCnt="0">
        <dgm:presLayoutVars>
          <dgm:dir/>
          <dgm:resizeHandles val="exact"/>
        </dgm:presLayoutVars>
      </dgm:prSet>
      <dgm:spPr/>
      <dgm:t>
        <a:bodyPr/>
        <a:lstStyle/>
        <a:p>
          <a:endParaRPr lang="en-GB"/>
        </a:p>
      </dgm:t>
    </dgm:pt>
    <dgm:pt modelId="{06B8E061-5E5D-409B-9D8D-103A5E954356}" type="pres">
      <dgm:prSet presAssocID="{0195DD81-D7BA-47AE-98F8-3DF075252E5A}" presName="arrow" presStyleLbl="bgShp" presStyleIdx="0" presStyleCnt="1"/>
      <dgm:spPr>
        <a:solidFill>
          <a:srgbClr val="FF9900"/>
        </a:solidFill>
      </dgm:spPr>
    </dgm:pt>
    <dgm:pt modelId="{E00618B7-99A3-4B1E-8935-94C36F4E28BB}" type="pres">
      <dgm:prSet presAssocID="{0195DD81-D7BA-47AE-98F8-3DF075252E5A}" presName="linearProcess" presStyleCnt="0"/>
      <dgm:spPr/>
    </dgm:pt>
    <dgm:pt modelId="{182B653B-EBF4-4DEB-B336-4C07081C72A5}" type="pres">
      <dgm:prSet presAssocID="{AE3D662B-9ED4-46B1-A2A5-0E4B8D32EBA2}" presName="textNode" presStyleLbl="node1" presStyleIdx="0" presStyleCnt="3">
        <dgm:presLayoutVars>
          <dgm:bulletEnabled val="1"/>
        </dgm:presLayoutVars>
      </dgm:prSet>
      <dgm:spPr/>
      <dgm:t>
        <a:bodyPr/>
        <a:lstStyle/>
        <a:p>
          <a:endParaRPr lang="en-GB"/>
        </a:p>
      </dgm:t>
    </dgm:pt>
    <dgm:pt modelId="{47E26B5A-B46E-40A8-8BCE-6BD65EC336E7}" type="pres">
      <dgm:prSet presAssocID="{C7230242-1F87-4D8B-A12C-F86A80B13688}" presName="sibTrans" presStyleCnt="0"/>
      <dgm:spPr/>
    </dgm:pt>
    <dgm:pt modelId="{F0CBC642-4A0E-49ED-8ED0-E616FAA0C6E6}" type="pres">
      <dgm:prSet presAssocID="{3DE33376-F734-4972-85A8-2250D1B529C9}" presName="textNode" presStyleLbl="node1" presStyleIdx="1" presStyleCnt="3">
        <dgm:presLayoutVars>
          <dgm:bulletEnabled val="1"/>
        </dgm:presLayoutVars>
      </dgm:prSet>
      <dgm:spPr/>
      <dgm:t>
        <a:bodyPr/>
        <a:lstStyle/>
        <a:p>
          <a:endParaRPr lang="en-GB"/>
        </a:p>
      </dgm:t>
    </dgm:pt>
    <dgm:pt modelId="{07828251-2218-4254-8600-4BFC7B9D4C96}" type="pres">
      <dgm:prSet presAssocID="{7CE41683-3A09-4984-8BFE-1CBF29646A98}" presName="sibTrans" presStyleCnt="0"/>
      <dgm:spPr/>
    </dgm:pt>
    <dgm:pt modelId="{6A739865-E599-4A2C-AF32-CCAA8ED92A24}" type="pres">
      <dgm:prSet presAssocID="{0AC8FCB3-4DAC-4FC8-9B82-D30BE1DE5F72}" presName="textNode" presStyleLbl="node1" presStyleIdx="2" presStyleCnt="3">
        <dgm:presLayoutVars>
          <dgm:bulletEnabled val="1"/>
        </dgm:presLayoutVars>
      </dgm:prSet>
      <dgm:spPr/>
      <dgm:t>
        <a:bodyPr/>
        <a:lstStyle/>
        <a:p>
          <a:endParaRPr lang="en-GB"/>
        </a:p>
      </dgm:t>
    </dgm:pt>
  </dgm:ptLst>
  <dgm:cxnLst>
    <dgm:cxn modelId="{3B42B5E9-D488-4D2C-8A93-F965FD0C7B6B}" type="presOf" srcId="{8D1794F4-829B-4DA7-9D38-A97F59FC52A7}" destId="{F0CBC642-4A0E-49ED-8ED0-E616FAA0C6E6}" srcOrd="0" destOrd="3" presId="urn:microsoft.com/office/officeart/2005/8/layout/hProcess9"/>
    <dgm:cxn modelId="{244594CE-44E4-4ED7-912C-F4A6779F29F0}" srcId="{0195DD81-D7BA-47AE-98F8-3DF075252E5A}" destId="{3DE33376-F734-4972-85A8-2250D1B529C9}" srcOrd="1" destOrd="0" parTransId="{B546067B-732D-4ECD-B092-F01C917093EA}" sibTransId="{7CE41683-3A09-4984-8BFE-1CBF29646A98}"/>
    <dgm:cxn modelId="{18515352-985E-4044-A442-8C065116B79F}" srcId="{0AC8FCB3-4DAC-4FC8-9B82-D30BE1DE5F72}" destId="{2439C10C-80E0-48EC-8B63-39851C4CD8C9}" srcOrd="1" destOrd="0" parTransId="{7F12E49F-7C1F-4D4B-BFBF-2EB26D768B47}" sibTransId="{2EA22516-AD9D-45D5-8A19-D355EF50C861}"/>
    <dgm:cxn modelId="{AFDA46D1-1A6C-4BE3-A757-F6CB87EE09A1}" type="presOf" srcId="{B67EFEF2-A1B0-448E-92AF-9910DF38EB64}" destId="{182B653B-EBF4-4DEB-B336-4C07081C72A5}" srcOrd="0" destOrd="2" presId="urn:microsoft.com/office/officeart/2005/8/layout/hProcess9"/>
    <dgm:cxn modelId="{5B1A1702-F5BF-4EA3-8884-FA01052AD02A}" type="presOf" srcId="{2439C10C-80E0-48EC-8B63-39851C4CD8C9}" destId="{6A739865-E599-4A2C-AF32-CCAA8ED92A24}" srcOrd="0" destOrd="2" presId="urn:microsoft.com/office/officeart/2005/8/layout/hProcess9"/>
    <dgm:cxn modelId="{FCBEA114-5F3B-4414-B6B3-A95D4F4208DB}" srcId="{AE3D662B-9ED4-46B1-A2A5-0E4B8D32EBA2}" destId="{3CF05C1C-41F1-468E-8DF3-DA250F928D50}" srcOrd="0" destOrd="0" parTransId="{1885DB67-9523-49F9-8460-850E2ACDF22A}" sibTransId="{C5A72233-9652-4EB7-A20F-EB947FFD3ACE}"/>
    <dgm:cxn modelId="{66CD7844-6F60-40FB-A747-85AEBFCB70BD}" type="presOf" srcId="{0195DD81-D7BA-47AE-98F8-3DF075252E5A}" destId="{A0B8EF1F-2E93-4AB9-A26C-ECEB2C34A066}" srcOrd="0" destOrd="0" presId="urn:microsoft.com/office/officeart/2005/8/layout/hProcess9"/>
    <dgm:cxn modelId="{6091D2FB-CA86-495D-BAE4-36D87A8BAD17}" srcId="{3DE33376-F734-4972-85A8-2250D1B529C9}" destId="{BA537510-5EC3-4225-A809-89D5664099B2}" srcOrd="0" destOrd="0" parTransId="{3A430C10-E334-434F-9616-E563039F176B}" sibTransId="{6678555E-D514-4D0E-815C-32A6BDCF4281}"/>
    <dgm:cxn modelId="{DD7E273C-91A2-4360-8FD3-96398770E777}" srcId="{3DE33376-F734-4972-85A8-2250D1B529C9}" destId="{8463B195-A2D0-43B7-A15C-73641C218C37}" srcOrd="1" destOrd="0" parTransId="{D8A78B2A-E2C1-4966-8D70-F33AB95140C6}" sibTransId="{E9C84E28-7A3B-48FB-B121-1D8E06749CF1}"/>
    <dgm:cxn modelId="{8D09AEF2-A08A-4362-A834-589148228A26}" type="presOf" srcId="{8463B195-A2D0-43B7-A15C-73641C218C37}" destId="{F0CBC642-4A0E-49ED-8ED0-E616FAA0C6E6}" srcOrd="0" destOrd="2" presId="urn:microsoft.com/office/officeart/2005/8/layout/hProcess9"/>
    <dgm:cxn modelId="{7A3B5FB6-4844-4E2D-AC02-DC8FE08A1945}" srcId="{0195DD81-D7BA-47AE-98F8-3DF075252E5A}" destId="{0AC8FCB3-4DAC-4FC8-9B82-D30BE1DE5F72}" srcOrd="2" destOrd="0" parTransId="{05A6263A-EC6C-4D08-95AA-BCDC8C5DA8E7}" sibTransId="{8102796B-2CCD-49EE-9877-CEA530F4D625}"/>
    <dgm:cxn modelId="{556A9249-85F3-4349-BD9B-46C0292FF746}" type="presOf" srcId="{3DE33376-F734-4972-85A8-2250D1B529C9}" destId="{F0CBC642-4A0E-49ED-8ED0-E616FAA0C6E6}" srcOrd="0" destOrd="0" presId="urn:microsoft.com/office/officeart/2005/8/layout/hProcess9"/>
    <dgm:cxn modelId="{D2C66690-31BF-4470-A943-91FAB275FFA2}" type="presOf" srcId="{DC953142-81A0-48AC-90E8-7757339BD384}" destId="{6A739865-E599-4A2C-AF32-CCAA8ED92A24}" srcOrd="0" destOrd="1" presId="urn:microsoft.com/office/officeart/2005/8/layout/hProcess9"/>
    <dgm:cxn modelId="{09859192-5B63-4A10-B1FB-DA6B0F42B7AA}" type="presOf" srcId="{3CF05C1C-41F1-468E-8DF3-DA250F928D50}" destId="{182B653B-EBF4-4DEB-B336-4C07081C72A5}" srcOrd="0" destOrd="1" presId="urn:microsoft.com/office/officeart/2005/8/layout/hProcess9"/>
    <dgm:cxn modelId="{5ECFEB0D-5D0D-4E45-8094-A50F07AEB66C}" type="presOf" srcId="{AE3D662B-9ED4-46B1-A2A5-0E4B8D32EBA2}" destId="{182B653B-EBF4-4DEB-B336-4C07081C72A5}" srcOrd="0" destOrd="0" presId="urn:microsoft.com/office/officeart/2005/8/layout/hProcess9"/>
    <dgm:cxn modelId="{DE06B002-98DC-446C-A49B-3079B691486F}" type="presOf" srcId="{0AC8FCB3-4DAC-4FC8-9B82-D30BE1DE5F72}" destId="{6A739865-E599-4A2C-AF32-CCAA8ED92A24}" srcOrd="0" destOrd="0" presId="urn:microsoft.com/office/officeart/2005/8/layout/hProcess9"/>
    <dgm:cxn modelId="{0E0F6CFC-A098-495D-BD50-18EBAE6056C6}" srcId="{AE3D662B-9ED4-46B1-A2A5-0E4B8D32EBA2}" destId="{B67EFEF2-A1B0-448E-92AF-9910DF38EB64}" srcOrd="1" destOrd="0" parTransId="{FECD9F51-C5EA-4CA3-8C7A-89EE484595E4}" sibTransId="{3778BE54-CF37-497F-B25E-7A0725C9F263}"/>
    <dgm:cxn modelId="{3989B4D4-C8DE-4D13-A9BC-CCBC18D50177}" srcId="{0AC8FCB3-4DAC-4FC8-9B82-D30BE1DE5F72}" destId="{DC953142-81A0-48AC-90E8-7757339BD384}" srcOrd="0" destOrd="0" parTransId="{388ACEF6-1A37-4191-975F-64C68BF976DD}" sibTransId="{F23D8F3D-67BF-4227-888B-84692BA04784}"/>
    <dgm:cxn modelId="{CCDC934F-C548-44C4-957B-36B783268A41}" srcId="{0195DD81-D7BA-47AE-98F8-3DF075252E5A}" destId="{AE3D662B-9ED4-46B1-A2A5-0E4B8D32EBA2}" srcOrd="0" destOrd="0" parTransId="{8F824930-5B0E-4013-8DCD-4268229936A7}" sibTransId="{C7230242-1F87-4D8B-A12C-F86A80B13688}"/>
    <dgm:cxn modelId="{421F34A5-3089-4E37-8B0D-25BD9A8CAF41}" srcId="{3DE33376-F734-4972-85A8-2250D1B529C9}" destId="{8D1794F4-829B-4DA7-9D38-A97F59FC52A7}" srcOrd="2" destOrd="0" parTransId="{C7374285-2151-42C0-8528-609154092E9B}" sibTransId="{4B4EC488-5E5E-466C-A940-7152A3A6563C}"/>
    <dgm:cxn modelId="{F1B1A36A-29E5-403A-AB59-7100EC91CFB4}" type="presOf" srcId="{BA537510-5EC3-4225-A809-89D5664099B2}" destId="{F0CBC642-4A0E-49ED-8ED0-E616FAA0C6E6}" srcOrd="0" destOrd="1" presId="urn:microsoft.com/office/officeart/2005/8/layout/hProcess9"/>
    <dgm:cxn modelId="{55B60BE7-C587-41C0-9AF1-6E8795C94F59}" type="presParOf" srcId="{A0B8EF1F-2E93-4AB9-A26C-ECEB2C34A066}" destId="{06B8E061-5E5D-409B-9D8D-103A5E954356}" srcOrd="0" destOrd="0" presId="urn:microsoft.com/office/officeart/2005/8/layout/hProcess9"/>
    <dgm:cxn modelId="{A92600E4-D373-4572-9E27-8468BE9A04BD}" type="presParOf" srcId="{A0B8EF1F-2E93-4AB9-A26C-ECEB2C34A066}" destId="{E00618B7-99A3-4B1E-8935-94C36F4E28BB}" srcOrd="1" destOrd="0" presId="urn:microsoft.com/office/officeart/2005/8/layout/hProcess9"/>
    <dgm:cxn modelId="{6D98F620-5E97-4761-9C50-A1768D79FB8B}" type="presParOf" srcId="{E00618B7-99A3-4B1E-8935-94C36F4E28BB}" destId="{182B653B-EBF4-4DEB-B336-4C07081C72A5}" srcOrd="0" destOrd="0" presId="urn:microsoft.com/office/officeart/2005/8/layout/hProcess9"/>
    <dgm:cxn modelId="{E93917D4-EA82-4896-B7D1-9D79A6DF7795}" type="presParOf" srcId="{E00618B7-99A3-4B1E-8935-94C36F4E28BB}" destId="{47E26B5A-B46E-40A8-8BCE-6BD65EC336E7}" srcOrd="1" destOrd="0" presId="urn:microsoft.com/office/officeart/2005/8/layout/hProcess9"/>
    <dgm:cxn modelId="{6CBD75B2-4253-4BBA-A532-697A918A0FFA}" type="presParOf" srcId="{E00618B7-99A3-4B1E-8935-94C36F4E28BB}" destId="{F0CBC642-4A0E-49ED-8ED0-E616FAA0C6E6}" srcOrd="2" destOrd="0" presId="urn:microsoft.com/office/officeart/2005/8/layout/hProcess9"/>
    <dgm:cxn modelId="{1A307134-5FCF-4AF0-B02B-6CB60E5C81EF}" type="presParOf" srcId="{E00618B7-99A3-4B1E-8935-94C36F4E28BB}" destId="{07828251-2218-4254-8600-4BFC7B9D4C96}" srcOrd="3" destOrd="0" presId="urn:microsoft.com/office/officeart/2005/8/layout/hProcess9"/>
    <dgm:cxn modelId="{42DBC0B6-05FB-488D-B0DF-3E6604CEF1FA}" type="presParOf" srcId="{E00618B7-99A3-4B1E-8935-94C36F4E28BB}" destId="{6A739865-E599-4A2C-AF32-CCAA8ED92A24}"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8E061-5E5D-409B-9D8D-103A5E954356}">
      <dsp:nvSpPr>
        <dsp:cNvPr id="0" name=""/>
        <dsp:cNvSpPr/>
      </dsp:nvSpPr>
      <dsp:spPr>
        <a:xfrm>
          <a:off x="685799" y="0"/>
          <a:ext cx="7772400" cy="4997669"/>
        </a:xfrm>
        <a:prstGeom prst="rightArrow">
          <a:avLst/>
        </a:prstGeom>
        <a:solidFill>
          <a:srgbClr val="FF9900"/>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182B653B-EBF4-4DEB-B336-4C07081C72A5}">
      <dsp:nvSpPr>
        <dsp:cNvPr id="0" name=""/>
        <dsp:cNvSpPr/>
      </dsp:nvSpPr>
      <dsp:spPr>
        <a:xfrm>
          <a:off x="309860" y="1499300"/>
          <a:ext cx="2743200" cy="1999067"/>
        </a:xfrm>
        <a:prstGeom prst="roundRect">
          <a:avLst/>
        </a:prstGeom>
        <a:solidFill>
          <a:srgbClr val="FF3399"/>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Defines  the Investigation</a:t>
          </a:r>
          <a:endParaRPr lang="en-GB" sz="2200" kern="1200" dirty="0">
            <a:effectLst>
              <a:outerShdw blurRad="38100" dist="38100" dir="2700000" algn="tl">
                <a:srgbClr val="000000">
                  <a:alpha val="43137"/>
                </a:srgbClr>
              </a:outerShdw>
            </a:effectLs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rPr>
            <a:t>What</a:t>
          </a:r>
          <a:endParaRPr lang="en-GB" sz="1700" kern="1200" dirty="0">
            <a:effectLst>
              <a:outerShdw blurRad="38100" dist="38100" dir="2700000" algn="tl">
                <a:srgbClr val="000000">
                  <a:alpha val="43137"/>
                </a:srgbClr>
              </a:outerShdw>
            </a:effectLs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rPr>
            <a:t>How</a:t>
          </a:r>
          <a:endParaRPr lang="en-GB" sz="1700" kern="1200" dirty="0">
            <a:effectLst>
              <a:outerShdw blurRad="38100" dist="38100" dir="2700000" algn="tl">
                <a:srgbClr val="000000">
                  <a:alpha val="43137"/>
                </a:srgbClr>
              </a:outerShdw>
            </a:effectLst>
          </a:endParaRPr>
        </a:p>
      </dsp:txBody>
      <dsp:txXfrm>
        <a:off x="407446" y="1596886"/>
        <a:ext cx="2548028" cy="1803895"/>
      </dsp:txXfrm>
    </dsp:sp>
    <dsp:sp modelId="{F0CBC642-4A0E-49ED-8ED0-E616FAA0C6E6}">
      <dsp:nvSpPr>
        <dsp:cNvPr id="0" name=""/>
        <dsp:cNvSpPr/>
      </dsp:nvSpPr>
      <dsp:spPr>
        <a:xfrm>
          <a:off x="3200399" y="1499300"/>
          <a:ext cx="2743200" cy="1999067"/>
        </a:xfrm>
        <a:prstGeom prst="roundRect">
          <a:avLst/>
        </a:prstGeom>
        <a:solidFill>
          <a:srgbClr val="0099FF"/>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Set Boundaries</a:t>
          </a:r>
          <a:endParaRPr lang="en-GB" sz="2200" kern="1200" dirty="0">
            <a:effectLst>
              <a:outerShdw blurRad="38100" dist="38100" dir="2700000" algn="tl">
                <a:srgbClr val="000000">
                  <a:alpha val="43137"/>
                </a:srgbClr>
              </a:outerShdw>
            </a:effectLs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rPr>
            <a:t>TO DO OR NOT TO DO</a:t>
          </a:r>
          <a:endParaRPr lang="en-GB" sz="1700" kern="1200" dirty="0">
            <a:effectLst>
              <a:outerShdw blurRad="38100" dist="38100" dir="2700000" algn="tl">
                <a:srgbClr val="000000">
                  <a:alpha val="43137"/>
                </a:srgbClr>
              </a:outerShdw>
            </a:effectLs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rPr>
            <a:t>TO ASK OR NOT TO ASK</a:t>
          </a:r>
          <a:endParaRPr lang="en-GB" sz="1700" kern="1200" dirty="0">
            <a:effectLst>
              <a:outerShdw blurRad="38100" dist="38100" dir="2700000" algn="tl">
                <a:srgbClr val="000000">
                  <a:alpha val="43137"/>
                </a:srgbClr>
              </a:outerShdw>
            </a:effectLs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rPr>
            <a:t>NOW OR LATER</a:t>
          </a:r>
          <a:endParaRPr lang="en-GB" sz="1700" kern="1200" dirty="0">
            <a:effectLst>
              <a:outerShdw blurRad="38100" dist="38100" dir="2700000" algn="tl">
                <a:srgbClr val="000000">
                  <a:alpha val="43137"/>
                </a:srgbClr>
              </a:outerShdw>
            </a:effectLst>
          </a:endParaRPr>
        </a:p>
      </dsp:txBody>
      <dsp:txXfrm>
        <a:off x="3297985" y="1596886"/>
        <a:ext cx="2548028" cy="1803895"/>
      </dsp:txXfrm>
    </dsp:sp>
    <dsp:sp modelId="{6A739865-E599-4A2C-AF32-CCAA8ED92A24}">
      <dsp:nvSpPr>
        <dsp:cNvPr id="0" name=""/>
        <dsp:cNvSpPr/>
      </dsp:nvSpPr>
      <dsp:spPr>
        <a:xfrm>
          <a:off x="6090939" y="1499300"/>
          <a:ext cx="2743200" cy="1999067"/>
        </a:xfrm>
        <a:prstGeom prst="roundRect">
          <a:avLst/>
        </a:prstGeom>
        <a:solidFill>
          <a:srgbClr val="33CC33"/>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Provides Direction</a:t>
          </a:r>
          <a:endParaRPr lang="en-GB" sz="2200" kern="1200" dirty="0">
            <a:effectLst>
              <a:outerShdw blurRad="38100" dist="38100" dir="2700000" algn="tl">
                <a:srgbClr val="000000">
                  <a:alpha val="43137"/>
                </a:srgbClr>
              </a:outerShdw>
            </a:effectLs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rPr>
            <a:t>Goal </a:t>
          </a:r>
          <a:endParaRPr lang="en-GB" sz="1700" kern="1200" dirty="0">
            <a:effectLst>
              <a:outerShdw blurRad="38100" dist="38100" dir="2700000" algn="tl">
                <a:srgbClr val="000000">
                  <a:alpha val="43137"/>
                </a:srgbClr>
              </a:outerShdw>
            </a:effectLs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rPr>
            <a:t>Objectives</a:t>
          </a:r>
          <a:endParaRPr lang="en-GB" sz="1700" kern="1200" dirty="0">
            <a:effectLst>
              <a:outerShdw blurRad="38100" dist="38100" dir="2700000" algn="tl">
                <a:srgbClr val="000000">
                  <a:alpha val="43137"/>
                </a:srgbClr>
              </a:outerShdw>
            </a:effectLst>
          </a:endParaRPr>
        </a:p>
      </dsp:txBody>
      <dsp:txXfrm>
        <a:off x="6188525" y="1596886"/>
        <a:ext cx="2548028" cy="180389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3075" name="Rectangle 3"/>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0BBACAF5-C328-4520-A85A-377F4660A229}"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3289238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87"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2053" name="Rectangle 5"/>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E429C32-4559-41D1-8250-59DC7182FE41}"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28370796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sahs.utmb.edu/pellinore/intro_to_research/wad/res_ques.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http://www.sahs.utmb.edu/pellinore/intro_to_research/wad/res_ques.htm</a:t>
            </a:r>
            <a:endParaRPr lang="en-GB" dirty="0"/>
          </a:p>
        </p:txBody>
      </p:sp>
    </p:spTree>
    <p:extLst>
      <p:ext uri="{BB962C8B-B14F-4D97-AF65-F5344CB8AC3E}">
        <p14:creationId xmlns:p14="http://schemas.microsoft.com/office/powerpoint/2010/main" val="14638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Near Field Communication</a:t>
            </a:r>
            <a:r>
              <a:rPr lang="en-US" b="0" baseline="0" dirty="0" smtClean="0"/>
              <a:t> (</a:t>
            </a:r>
            <a:r>
              <a:rPr lang="en-US" b="1" dirty="0" smtClean="0"/>
              <a:t>NFC</a:t>
            </a:r>
            <a:r>
              <a:rPr lang="en-US" b="0" dirty="0" smtClean="0"/>
              <a:t>)</a:t>
            </a:r>
            <a:r>
              <a:rPr lang="en-US" dirty="0" smtClean="0"/>
              <a:t> allows simplified transactions, data exchange, and wireless connections between two devices in proximity to each other, usually by no more than</a:t>
            </a:r>
            <a:r>
              <a:rPr lang="en-US" baseline="0" dirty="0" smtClean="0"/>
              <a:t> 4</a:t>
            </a:r>
            <a:r>
              <a:rPr lang="en-US" dirty="0" smtClean="0"/>
              <a:t> centimeters. Current</a:t>
            </a:r>
            <a:r>
              <a:rPr lang="en-US" baseline="0" dirty="0" smtClean="0"/>
              <a:t> implementations including in e-commerce (e.g. mobile payment) and security locks (e.g. Yale’s NFC based door lock).</a:t>
            </a:r>
            <a:endParaRPr lang="en-US" dirty="0"/>
          </a:p>
        </p:txBody>
      </p:sp>
      <p:sp>
        <p:nvSpPr>
          <p:cNvPr id="4" name="Slide Number Placeholder 3"/>
          <p:cNvSpPr>
            <a:spLocks noGrp="1"/>
          </p:cNvSpPr>
          <p:nvPr>
            <p:ph type="sldNum" sz="quarter" idx="10"/>
          </p:nvPr>
        </p:nvSpPr>
        <p:spPr>
          <a:xfrm>
            <a:off x="3884613" y="9286845"/>
            <a:ext cx="2971800" cy="488871"/>
          </a:xfrm>
          <a:prstGeom prst="rect">
            <a:avLst/>
          </a:prstGeom>
        </p:spPr>
        <p:txBody>
          <a:bodyPr/>
          <a:lstStyle/>
          <a:p>
            <a:fld id="{9485CC8A-C9E4-4678-87A6-71AA831C87B3}" type="slidenum">
              <a:rPr lang="en-US" smtClean="0"/>
              <a:t>17</a:t>
            </a:fld>
            <a:endParaRPr lang="en-US"/>
          </a:p>
        </p:txBody>
      </p:sp>
    </p:spTree>
    <p:extLst>
      <p:ext uri="{BB962C8B-B14F-4D97-AF65-F5344CB8AC3E}">
        <p14:creationId xmlns:p14="http://schemas.microsoft.com/office/powerpoint/2010/main" val="376156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9286845"/>
            <a:ext cx="2971800" cy="488871"/>
          </a:xfrm>
          <a:prstGeom prst="rect">
            <a:avLst/>
          </a:prstGeom>
          <a:noFill/>
        </p:spPr>
        <p:txBody>
          <a:bodyPr/>
          <a:lstStyle/>
          <a:p>
            <a:fld id="{F24AE552-FA38-4759-B7CE-5240200F7641}" type="slidenum">
              <a:rPr lang="en-US" smtClean="0"/>
              <a:pPr/>
              <a:t>24</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34568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05084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63444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208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25685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5658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5835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766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3493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29171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8395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b="1" dirty="0" smtClean="0"/>
              <a:t>Research Methods in Computing and Technology</a:t>
            </a:r>
            <a:br>
              <a:rPr lang="en-GB" sz="800" b="1" dirty="0" smtClean="0"/>
            </a:br>
            <a:r>
              <a:rPr lang="en-GB" sz="800" dirty="0" smtClean="0"/>
              <a:t>CT098-3-2</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endParaRPr 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smtClean="0"/>
              <a:t>Research Questions</a:t>
            </a:r>
            <a:endParaRPr lang="en-US" sz="800" dirty="0" smtClean="0"/>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52500" y="1952625"/>
            <a:ext cx="8191500" cy="1470025"/>
          </a:xfrm>
        </p:spPr>
        <p:txBody>
          <a:bodyPr/>
          <a:lstStyle/>
          <a:p>
            <a:pPr eaLnBrk="1" hangingPunct="1"/>
            <a:r>
              <a:rPr lang="en-GB" sz="4000" b="1" dirty="0" smtClean="0"/>
              <a:t>Research Methods in Computing and Technology</a:t>
            </a:r>
            <a:br>
              <a:rPr lang="en-GB" sz="4000" b="1" dirty="0" smtClean="0"/>
            </a:br>
            <a:r>
              <a:rPr lang="en-GB" sz="2800" dirty="0" smtClean="0"/>
              <a:t>CT098-3-2</a:t>
            </a:r>
            <a:endParaRPr lang="en-GB" sz="2800" b="1" dirty="0" smtClean="0"/>
          </a:p>
        </p:txBody>
      </p:sp>
      <p:sp>
        <p:nvSpPr>
          <p:cNvPr id="3075" name="Rectangle 3"/>
          <p:cNvSpPr>
            <a:spLocks noGrp="1" noChangeArrowheads="1"/>
          </p:cNvSpPr>
          <p:nvPr>
            <p:ph type="subTitle" idx="1"/>
          </p:nvPr>
        </p:nvSpPr>
        <p:spPr>
          <a:xfrm>
            <a:off x="2374900" y="3886200"/>
            <a:ext cx="6769100" cy="717331"/>
          </a:xfrm>
        </p:spPr>
        <p:txBody>
          <a:bodyPr/>
          <a:lstStyle/>
          <a:p>
            <a:r>
              <a:rPr lang="en-GB" dirty="0" smtClean="0"/>
              <a:t>Formulating Research Questions</a:t>
            </a:r>
            <a:endParaRPr lang="en-US" dirty="0" smtClean="0"/>
          </a:p>
        </p:txBody>
      </p:sp>
      <p:pic>
        <p:nvPicPr>
          <p:cNvPr id="1026" name="Picture 2" descr="C:\Users\baharulislam.md\AppData\Local\Microsoft\Windows\Temporary Internet Files\Content.IE5\KNKNZSBB\question 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9531" y="4629807"/>
            <a:ext cx="1944414" cy="194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621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b="1" dirty="0" smtClean="0">
                <a:solidFill>
                  <a:srgbClr val="C00000"/>
                </a:solidFill>
              </a:rPr>
              <a:t>Writing a good question…</a:t>
            </a:r>
          </a:p>
        </p:txBody>
      </p:sp>
      <p:sp>
        <p:nvSpPr>
          <p:cNvPr id="10243" name="Rectangle 3"/>
          <p:cNvSpPr>
            <a:spLocks noGrp="1" noChangeArrowheads="1"/>
          </p:cNvSpPr>
          <p:nvPr>
            <p:ph idx="1"/>
          </p:nvPr>
        </p:nvSpPr>
        <p:spPr/>
        <p:txBody>
          <a:bodyPr/>
          <a:lstStyle/>
          <a:p>
            <a:pPr algn="just" eaLnBrk="1" hangingPunct="1"/>
            <a:r>
              <a:rPr lang="en-US" dirty="0" smtClean="0"/>
              <a:t>What do you want to learn about?</a:t>
            </a:r>
          </a:p>
          <a:p>
            <a:pPr algn="just" eaLnBrk="1" hangingPunct="1"/>
            <a:r>
              <a:rPr lang="en-US" dirty="0" smtClean="0"/>
              <a:t>Draft and redraft with increasing specificity using the 8 guidelines listed earlier</a:t>
            </a:r>
          </a:p>
          <a:p>
            <a:pPr algn="just" eaLnBrk="1" hangingPunct="1"/>
            <a:r>
              <a:rPr lang="en-US" dirty="0" smtClean="0"/>
              <a:t>Ask for feedback from colleagues/ classmates</a:t>
            </a:r>
          </a:p>
          <a:p>
            <a:pPr algn="just" eaLnBrk="1" hangingPunct="1"/>
            <a:r>
              <a:rPr lang="en-US" dirty="0" smtClean="0"/>
              <a:t>Build on the work of others by conducting a systematic literature review </a:t>
            </a:r>
          </a:p>
          <a:p>
            <a:pPr algn="just" eaLnBrk="1" hangingPunct="1">
              <a:buFontTx/>
              <a:buNone/>
            </a:pPr>
            <a:endParaRPr lang="en-US" dirty="0" smtClean="0"/>
          </a:p>
        </p:txBody>
      </p:sp>
    </p:spTree>
    <p:extLst>
      <p:ext uri="{BB962C8B-B14F-4D97-AF65-F5344CB8AC3E}">
        <p14:creationId xmlns:p14="http://schemas.microsoft.com/office/powerpoint/2010/main" val="371850622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left)">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wipe(left)">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Criteria for a Good Research </a:t>
            </a:r>
            <a:r>
              <a:rPr lang="en-US" b="1" dirty="0" smtClean="0">
                <a:solidFill>
                  <a:srgbClr val="C00000"/>
                </a:solidFill>
              </a:rPr>
              <a:t>Question</a:t>
            </a:r>
            <a:endParaRPr lang="en-US"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dirty="0"/>
              <a:t>What makes a good research question?</a:t>
            </a:r>
            <a:endParaRPr lang="en-US" dirty="0"/>
          </a:p>
          <a:p>
            <a:pPr marL="0" indent="0" algn="just">
              <a:buNone/>
            </a:pPr>
            <a:r>
              <a:rPr lang="en-US" dirty="0"/>
              <a:t> </a:t>
            </a:r>
          </a:p>
          <a:p>
            <a:pPr marL="514350" lvl="0" indent="-514350" algn="just">
              <a:buFont typeface="+mj-lt"/>
              <a:buAutoNum type="arabicPeriod"/>
            </a:pPr>
            <a:r>
              <a:rPr lang="en-US" dirty="0"/>
              <a:t>It addresses a need or a problem that you encounter as a practitioner.</a:t>
            </a:r>
          </a:p>
          <a:p>
            <a:pPr marL="514350" lvl="0" indent="-514350" algn="just">
              <a:buFont typeface="+mj-lt"/>
              <a:buAutoNum type="arabicPeriod"/>
            </a:pPr>
            <a:r>
              <a:rPr lang="en-US" dirty="0"/>
              <a:t>It </a:t>
            </a:r>
            <a:r>
              <a:rPr lang="en-US" dirty="0" smtClean="0"/>
              <a:t>does not need </a:t>
            </a:r>
            <a:r>
              <a:rPr lang="en-US" dirty="0"/>
              <a:t>to be unique, but it must be important to you and your </a:t>
            </a:r>
            <a:r>
              <a:rPr lang="en-US" dirty="0" smtClean="0"/>
              <a:t>practice/ research.</a:t>
            </a:r>
            <a:endParaRPr lang="en-US" dirty="0"/>
          </a:p>
          <a:p>
            <a:pPr marL="514350" lvl="0" indent="-514350" algn="just">
              <a:buFont typeface="+mj-lt"/>
              <a:buAutoNum type="arabicPeriod"/>
            </a:pPr>
            <a:r>
              <a:rPr lang="en-US" dirty="0"/>
              <a:t>It challenges you to question your own assumptions about teaching, learning, literacy, and change; i.e., it challenges you to learn.</a:t>
            </a:r>
          </a:p>
          <a:p>
            <a:pPr marL="514350" lvl="0" indent="-514350" algn="just">
              <a:buFont typeface="+mj-lt"/>
              <a:buAutoNum type="arabicPeriod"/>
            </a:pPr>
            <a:r>
              <a:rPr lang="en-US" dirty="0"/>
              <a:t>It is researchable, meaning you are able to collect evidence that would answer the question.</a:t>
            </a:r>
          </a:p>
          <a:p>
            <a:pPr marL="514350" indent="-514350" algn="just">
              <a:buFont typeface="+mj-lt"/>
              <a:buAutoNum type="arabicPeriod"/>
            </a:pPr>
            <a:endParaRPr lang="en-US" dirty="0"/>
          </a:p>
        </p:txBody>
      </p:sp>
    </p:spTree>
    <p:extLst>
      <p:ext uri="{BB962C8B-B14F-4D97-AF65-F5344CB8AC3E}">
        <p14:creationId xmlns:p14="http://schemas.microsoft.com/office/powerpoint/2010/main" val="3700398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Criteria for a Good Research Question</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marL="514350" lvl="0" indent="-514350" algn="just">
              <a:buFont typeface="+mj-lt"/>
              <a:buAutoNum type="arabicPeriod" startAt="5"/>
            </a:pPr>
            <a:r>
              <a:rPr lang="en-US" dirty="0" smtClean="0"/>
              <a:t>It </a:t>
            </a:r>
            <a:r>
              <a:rPr lang="en-US" dirty="0"/>
              <a:t>is doable given your time and material      constraints.</a:t>
            </a:r>
          </a:p>
          <a:p>
            <a:pPr marL="514350" lvl="0" indent="-514350" algn="just">
              <a:buFont typeface="+mj-lt"/>
              <a:buAutoNum type="arabicPeriod" startAt="5"/>
            </a:pPr>
            <a:r>
              <a:rPr lang="en-US" dirty="0"/>
              <a:t>It inspires you and has the potential to hold your interest over several months.</a:t>
            </a:r>
          </a:p>
          <a:p>
            <a:pPr marL="514350" lvl="0" indent="-514350" algn="just">
              <a:buFont typeface="+mj-lt"/>
              <a:buAutoNum type="arabicPeriod" startAt="5"/>
            </a:pPr>
            <a:r>
              <a:rPr lang="en-US" dirty="0"/>
              <a:t>It is not too general; that would result in a multitude of sub-questions.</a:t>
            </a:r>
          </a:p>
          <a:p>
            <a:pPr marL="514350" lvl="0" indent="-514350" algn="just">
              <a:buFont typeface="+mj-lt"/>
              <a:buAutoNum type="arabicPeriod" startAt="5"/>
            </a:pPr>
            <a:r>
              <a:rPr lang="en-US" dirty="0"/>
              <a:t>It is not too narrow; that would rule out the emergence of other possibilities.</a:t>
            </a:r>
          </a:p>
          <a:p>
            <a:pPr marL="514350" lvl="0" indent="-514350" algn="just">
              <a:buFont typeface="+mj-lt"/>
              <a:buAutoNum type="arabicPeriod" startAt="5"/>
            </a:pPr>
            <a:r>
              <a:rPr lang="en-US" dirty="0"/>
              <a:t>It cannot be answered “yes” or “no”</a:t>
            </a:r>
          </a:p>
          <a:p>
            <a:pPr marL="514350" indent="-514350" algn="just">
              <a:buFont typeface="+mj-lt"/>
              <a:buAutoNum type="arabicPeriod" startAt="5"/>
            </a:pPr>
            <a:endParaRPr lang="en-US" dirty="0"/>
          </a:p>
        </p:txBody>
      </p:sp>
    </p:spTree>
    <p:extLst>
      <p:ext uri="{BB962C8B-B14F-4D97-AF65-F5344CB8AC3E}">
        <p14:creationId xmlns:p14="http://schemas.microsoft.com/office/powerpoint/2010/main" val="1290358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rPr>
              <a:t>What is a good research question?</a:t>
            </a:r>
            <a:endParaRPr lang="en-GB" b="1" dirty="0">
              <a:solidFill>
                <a:srgbClr val="C00000"/>
              </a:solidFill>
            </a:endParaRPr>
          </a:p>
        </p:txBody>
      </p:sp>
      <p:sp>
        <p:nvSpPr>
          <p:cNvPr id="3" name="Content Placeholder 2"/>
          <p:cNvSpPr>
            <a:spLocks noGrp="1"/>
          </p:cNvSpPr>
          <p:nvPr>
            <p:ph idx="1"/>
          </p:nvPr>
        </p:nvSpPr>
        <p:spPr/>
        <p:txBody>
          <a:bodyPr/>
          <a:lstStyle/>
          <a:p>
            <a:pPr algn="just"/>
            <a:r>
              <a:rPr lang="en-GB" dirty="0" smtClean="0">
                <a:solidFill>
                  <a:srgbClr val="FF0000"/>
                </a:solidFill>
              </a:rPr>
              <a:t>Relevant</a:t>
            </a:r>
          </a:p>
          <a:p>
            <a:pPr algn="just"/>
            <a:r>
              <a:rPr lang="en-GB" dirty="0" smtClean="0"/>
              <a:t>Manageable in terms of research and your own </a:t>
            </a:r>
            <a:r>
              <a:rPr lang="en-GB" dirty="0" smtClean="0">
                <a:solidFill>
                  <a:srgbClr val="FF0000"/>
                </a:solidFill>
              </a:rPr>
              <a:t>academic abilities</a:t>
            </a:r>
          </a:p>
          <a:p>
            <a:pPr algn="just"/>
            <a:r>
              <a:rPr lang="en-GB" dirty="0" smtClean="0">
                <a:solidFill>
                  <a:srgbClr val="FF0000"/>
                </a:solidFill>
              </a:rPr>
              <a:t>Substantial</a:t>
            </a:r>
            <a:r>
              <a:rPr lang="en-GB" dirty="0" smtClean="0"/>
              <a:t> and with original dimensions</a:t>
            </a:r>
          </a:p>
          <a:p>
            <a:pPr algn="just"/>
            <a:r>
              <a:rPr lang="en-GB" dirty="0" smtClean="0">
                <a:solidFill>
                  <a:srgbClr val="FF0000"/>
                </a:solidFill>
              </a:rPr>
              <a:t>Consistent</a:t>
            </a:r>
            <a:r>
              <a:rPr lang="en-GB" dirty="0" smtClean="0"/>
              <a:t> with requirements of the assessment</a:t>
            </a:r>
          </a:p>
          <a:p>
            <a:pPr algn="just"/>
            <a:r>
              <a:rPr lang="en-GB" dirty="0" smtClean="0">
                <a:solidFill>
                  <a:srgbClr val="FF0000"/>
                </a:solidFill>
              </a:rPr>
              <a:t>Clear and simple</a:t>
            </a:r>
          </a:p>
          <a:p>
            <a:pPr algn="just"/>
            <a:r>
              <a:rPr lang="en-GB" dirty="0" smtClean="0">
                <a:solidFill>
                  <a:srgbClr val="FF0000"/>
                </a:solidFill>
              </a:rPr>
              <a:t>Interesting</a:t>
            </a:r>
          </a:p>
          <a:p>
            <a:pPr algn="just"/>
            <a:endParaRPr lang="en-GB" dirty="0"/>
          </a:p>
        </p:txBody>
      </p:sp>
    </p:spTree>
    <p:extLst>
      <p:ext uri="{BB962C8B-B14F-4D97-AF65-F5344CB8AC3E}">
        <p14:creationId xmlns:p14="http://schemas.microsoft.com/office/powerpoint/2010/main" val="605758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Poorly Written Research Question</a:t>
            </a:r>
            <a:endParaRPr lang="en-US" b="1" dirty="0">
              <a:solidFill>
                <a:srgbClr val="C00000"/>
              </a:solidFill>
            </a:endParaRPr>
          </a:p>
        </p:txBody>
      </p:sp>
      <p:sp>
        <p:nvSpPr>
          <p:cNvPr id="3" name="Content Placeholder 2"/>
          <p:cNvSpPr>
            <a:spLocks noGrp="1"/>
          </p:cNvSpPr>
          <p:nvPr>
            <p:ph idx="1"/>
          </p:nvPr>
        </p:nvSpPr>
        <p:spPr/>
        <p:txBody>
          <a:bodyPr/>
          <a:lstStyle/>
          <a:p>
            <a:pPr lvl="0" algn="just"/>
            <a:r>
              <a:rPr lang="en-US" dirty="0"/>
              <a:t>It starts with “How can I…”</a:t>
            </a:r>
          </a:p>
          <a:p>
            <a:pPr lvl="0" algn="just"/>
            <a:r>
              <a:rPr lang="en-US" dirty="0"/>
              <a:t>It suggests a “yes” or “no” answer.</a:t>
            </a:r>
          </a:p>
          <a:p>
            <a:pPr lvl="0" algn="just"/>
            <a:r>
              <a:rPr lang="en-US" dirty="0"/>
              <a:t>It is rhetorical.</a:t>
            </a:r>
          </a:p>
          <a:p>
            <a:pPr lvl="0" algn="just"/>
            <a:r>
              <a:rPr lang="en-US" dirty="0"/>
              <a:t>It relates to issues of design rather than to the underlying issue or problem.</a:t>
            </a:r>
          </a:p>
          <a:p>
            <a:pPr lvl="0" algn="just"/>
            <a:r>
              <a:rPr lang="en-US" dirty="0"/>
              <a:t>It includes vague or ambiguous language.</a:t>
            </a:r>
          </a:p>
          <a:p>
            <a:pPr algn="just"/>
            <a:endParaRPr lang="en-US" dirty="0"/>
          </a:p>
        </p:txBody>
      </p:sp>
    </p:spTree>
    <p:extLst>
      <p:ext uri="{BB962C8B-B14F-4D97-AF65-F5344CB8AC3E}">
        <p14:creationId xmlns:p14="http://schemas.microsoft.com/office/powerpoint/2010/main" val="97212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Formulate the Question</a:t>
            </a:r>
          </a:p>
        </p:txBody>
      </p:sp>
      <p:sp>
        <p:nvSpPr>
          <p:cNvPr id="3" name="Content Placeholder 2"/>
          <p:cNvSpPr>
            <a:spLocks noGrp="1"/>
          </p:cNvSpPr>
          <p:nvPr>
            <p:ph idx="1"/>
          </p:nvPr>
        </p:nvSpPr>
        <p:spPr/>
        <p:txBody>
          <a:bodyPr>
            <a:normAutofit lnSpcReduction="10000"/>
          </a:bodyPr>
          <a:lstStyle/>
          <a:p>
            <a:pPr algn="just"/>
            <a:r>
              <a:rPr lang="en-US" dirty="0"/>
              <a:t>Moving from a question to a problem</a:t>
            </a:r>
            <a:r>
              <a:rPr lang="en-US" dirty="0" smtClean="0"/>
              <a:t>.</a:t>
            </a:r>
          </a:p>
          <a:p>
            <a:pPr lvl="1" algn="just"/>
            <a:r>
              <a:rPr lang="en-US" dirty="0" smtClean="0"/>
              <a:t>A </a:t>
            </a:r>
            <a:r>
              <a:rPr lang="en-US" dirty="0"/>
              <a:t>question whose answer will matter to people </a:t>
            </a:r>
            <a:r>
              <a:rPr lang="en-US" dirty="0" smtClean="0"/>
              <a:t>besides </a:t>
            </a:r>
            <a:r>
              <a:rPr lang="en-US" dirty="0"/>
              <a:t>you.</a:t>
            </a:r>
          </a:p>
          <a:p>
            <a:pPr lvl="1" algn="just"/>
            <a:r>
              <a:rPr lang="en-US" dirty="0" smtClean="0"/>
              <a:t>The </a:t>
            </a:r>
            <a:r>
              <a:rPr lang="en-US" dirty="0"/>
              <a:t>significance of your study.</a:t>
            </a:r>
          </a:p>
          <a:p>
            <a:pPr algn="just"/>
            <a:r>
              <a:rPr lang="en-US" dirty="0" smtClean="0"/>
              <a:t>Why </a:t>
            </a:r>
            <a:r>
              <a:rPr lang="en-US" dirty="0"/>
              <a:t>should </a:t>
            </a:r>
            <a:r>
              <a:rPr lang="en-US" dirty="0" smtClean="0"/>
              <a:t>the reader care </a:t>
            </a:r>
            <a:r>
              <a:rPr lang="en-US" dirty="0"/>
              <a:t>about your study?</a:t>
            </a:r>
          </a:p>
          <a:p>
            <a:pPr lvl="1" algn="just"/>
            <a:r>
              <a:rPr lang="en-US" dirty="0" smtClean="0"/>
              <a:t>Costs </a:t>
            </a:r>
            <a:r>
              <a:rPr lang="en-US" dirty="0"/>
              <a:t>of not answering the question.</a:t>
            </a:r>
          </a:p>
          <a:p>
            <a:pPr lvl="1" algn="just"/>
            <a:r>
              <a:rPr lang="en-US" dirty="0" smtClean="0"/>
              <a:t>Benefits </a:t>
            </a:r>
            <a:r>
              <a:rPr lang="en-US" dirty="0"/>
              <a:t>of answering the question.</a:t>
            </a:r>
          </a:p>
          <a:p>
            <a:pPr algn="just"/>
            <a:r>
              <a:rPr lang="en-US" dirty="0" smtClean="0"/>
              <a:t>Always </a:t>
            </a:r>
            <a:r>
              <a:rPr lang="en-US" dirty="0"/>
              <a:t>ask “so what?”</a:t>
            </a:r>
          </a:p>
        </p:txBody>
      </p:sp>
    </p:spTree>
    <p:extLst>
      <p:ext uri="{BB962C8B-B14F-4D97-AF65-F5344CB8AC3E}">
        <p14:creationId xmlns:p14="http://schemas.microsoft.com/office/powerpoint/2010/main" val="4272494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Formulate the Question</a:t>
            </a:r>
          </a:p>
        </p:txBody>
      </p:sp>
      <p:sp>
        <p:nvSpPr>
          <p:cNvPr id="3" name="Content Placeholder 2"/>
          <p:cNvSpPr>
            <a:spLocks noGrp="1"/>
          </p:cNvSpPr>
          <p:nvPr>
            <p:ph idx="1"/>
          </p:nvPr>
        </p:nvSpPr>
        <p:spPr/>
        <p:txBody>
          <a:bodyPr/>
          <a:lstStyle/>
          <a:p>
            <a:r>
              <a:rPr lang="en-US" dirty="0"/>
              <a:t>Be sure </a:t>
            </a:r>
            <a:r>
              <a:rPr lang="en-US" dirty="0" smtClean="0"/>
              <a:t>the research </a:t>
            </a:r>
            <a:r>
              <a:rPr lang="en-US" dirty="0"/>
              <a:t>question is feasible</a:t>
            </a:r>
            <a:r>
              <a:rPr lang="en-US" dirty="0" smtClean="0"/>
              <a:t>.</a:t>
            </a:r>
          </a:p>
          <a:p>
            <a:pPr lvl="1"/>
            <a:r>
              <a:rPr lang="en-US" dirty="0"/>
              <a:t>Is it narrow enough to cover </a:t>
            </a:r>
            <a:r>
              <a:rPr lang="en-US" dirty="0" smtClean="0"/>
              <a:t>the knowledge area?</a:t>
            </a:r>
            <a:endParaRPr lang="en-US" dirty="0"/>
          </a:p>
          <a:p>
            <a:pPr lvl="1"/>
            <a:r>
              <a:rPr lang="en-US" dirty="0" smtClean="0"/>
              <a:t>Do </a:t>
            </a:r>
            <a:r>
              <a:rPr lang="en-US" dirty="0"/>
              <a:t>I have the necessary resources?</a:t>
            </a:r>
          </a:p>
          <a:p>
            <a:pPr lvl="1"/>
            <a:r>
              <a:rPr lang="en-US" dirty="0" smtClean="0"/>
              <a:t>Do </a:t>
            </a:r>
            <a:r>
              <a:rPr lang="en-US" dirty="0"/>
              <a:t>I have enough time</a:t>
            </a:r>
            <a:r>
              <a:rPr lang="en-US" dirty="0" smtClean="0"/>
              <a:t>?</a:t>
            </a:r>
            <a:endParaRPr lang="en-US" dirty="0"/>
          </a:p>
        </p:txBody>
      </p:sp>
    </p:spTree>
    <p:extLst>
      <p:ext uri="{BB962C8B-B14F-4D97-AF65-F5344CB8AC3E}">
        <p14:creationId xmlns:p14="http://schemas.microsoft.com/office/powerpoint/2010/main" val="1826785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Avoid These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Questions which:</a:t>
            </a:r>
          </a:p>
          <a:p>
            <a:pPr lvl="1"/>
            <a:r>
              <a:rPr lang="en-US" dirty="0" smtClean="0"/>
              <a:t>Can be answered with a Yes or No</a:t>
            </a:r>
          </a:p>
          <a:p>
            <a:pPr lvl="2"/>
            <a:r>
              <a:rPr lang="en-US" dirty="0" smtClean="0"/>
              <a:t>Example:</a:t>
            </a:r>
          </a:p>
          <a:p>
            <a:pPr lvl="3"/>
            <a:r>
              <a:rPr lang="en-US" dirty="0" smtClean="0"/>
              <a:t>Would NFC (Near Field Communication) provide a better solution to mobile payments?</a:t>
            </a:r>
          </a:p>
          <a:p>
            <a:pPr lvl="1"/>
            <a:r>
              <a:rPr lang="en-US" dirty="0" smtClean="0"/>
              <a:t>Is leading / suggesting something (leading questions)</a:t>
            </a:r>
          </a:p>
          <a:p>
            <a:pPr lvl="2"/>
            <a:r>
              <a:rPr lang="en-US" dirty="0" smtClean="0"/>
              <a:t>Example:</a:t>
            </a:r>
          </a:p>
          <a:p>
            <a:pPr lvl="3"/>
            <a:r>
              <a:rPr lang="en-US" dirty="0" smtClean="0"/>
              <a:t>How will mobile payments </a:t>
            </a:r>
            <a:r>
              <a:rPr lang="en-US" u="sng" dirty="0" smtClean="0"/>
              <a:t>can be enhanced </a:t>
            </a:r>
            <a:r>
              <a:rPr lang="en-US" dirty="0" smtClean="0"/>
              <a:t>using NFC (Near Field Communication) technology?</a:t>
            </a:r>
          </a:p>
        </p:txBody>
      </p:sp>
    </p:spTree>
    <p:extLst>
      <p:ext uri="{BB962C8B-B14F-4D97-AF65-F5344CB8AC3E}">
        <p14:creationId xmlns:p14="http://schemas.microsoft.com/office/powerpoint/2010/main" val="1543742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Avoid These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Questions that are:</a:t>
            </a:r>
          </a:p>
          <a:p>
            <a:pPr lvl="1"/>
            <a:r>
              <a:rPr lang="en-US" dirty="0" smtClean="0"/>
              <a:t>Too Lengthy or Wordy </a:t>
            </a:r>
          </a:p>
          <a:p>
            <a:pPr lvl="2"/>
            <a:r>
              <a:rPr lang="en-US" dirty="0" smtClean="0"/>
              <a:t>Example:</a:t>
            </a:r>
          </a:p>
          <a:p>
            <a:pPr lvl="3" algn="just"/>
            <a:r>
              <a:rPr lang="en-US" dirty="0" smtClean="0"/>
              <a:t>How would the introduction of NFC technology to mobile customers affects the efficiency of queues at fast food restaurants so that customers may shorten the time spent at the order counter?</a:t>
            </a:r>
          </a:p>
        </p:txBody>
      </p:sp>
    </p:spTree>
    <p:extLst>
      <p:ext uri="{BB962C8B-B14F-4D97-AF65-F5344CB8AC3E}">
        <p14:creationId xmlns:p14="http://schemas.microsoft.com/office/powerpoint/2010/main" val="1627268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C00000"/>
                </a:solidFill>
              </a:rPr>
              <a:t>The Improved Research Question</a:t>
            </a:r>
            <a:endParaRPr lang="en-US" sz="3200" b="1" dirty="0">
              <a:solidFill>
                <a:srgbClr val="C00000"/>
              </a:solidFill>
            </a:endParaRPr>
          </a:p>
        </p:txBody>
      </p:sp>
      <p:sp>
        <p:nvSpPr>
          <p:cNvPr id="3" name="Content Placeholder 2"/>
          <p:cNvSpPr>
            <a:spLocks noGrp="1"/>
          </p:cNvSpPr>
          <p:nvPr>
            <p:ph idx="1"/>
          </p:nvPr>
        </p:nvSpPr>
        <p:spPr/>
        <p:txBody>
          <a:bodyPr/>
          <a:lstStyle/>
          <a:p>
            <a:r>
              <a:rPr lang="en-US" dirty="0" smtClean="0"/>
              <a:t>Open ended</a:t>
            </a:r>
          </a:p>
          <a:p>
            <a:pPr lvl="1"/>
            <a:r>
              <a:rPr lang="en-US" dirty="0" smtClean="0"/>
              <a:t>Example:</a:t>
            </a:r>
          </a:p>
          <a:p>
            <a:pPr lvl="2"/>
            <a:r>
              <a:rPr lang="en-US" dirty="0" smtClean="0"/>
              <a:t>What would be the effect of introducing NFC technology to fast food restaurant customers?</a:t>
            </a:r>
          </a:p>
        </p:txBody>
      </p:sp>
    </p:spTree>
    <p:extLst>
      <p:ext uri="{BB962C8B-B14F-4D97-AF65-F5344CB8AC3E}">
        <p14:creationId xmlns:p14="http://schemas.microsoft.com/office/powerpoint/2010/main" val="1150816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Slide  2 (of  20)</a:t>
            </a:r>
          </a:p>
        </p:txBody>
      </p:sp>
      <p:sp>
        <p:nvSpPr>
          <p:cNvPr id="4099" name="Rectangle 2"/>
          <p:cNvSpPr>
            <a:spLocks noGrp="1" noChangeArrowheads="1"/>
          </p:cNvSpPr>
          <p:nvPr>
            <p:ph type="title"/>
          </p:nvPr>
        </p:nvSpPr>
        <p:spPr/>
        <p:txBody>
          <a:bodyPr/>
          <a:lstStyle/>
          <a:p>
            <a:pPr eaLnBrk="1" hangingPunct="1"/>
            <a:r>
              <a:rPr lang="en-US" dirty="0" smtClean="0">
                <a:solidFill>
                  <a:srgbClr val="C00000"/>
                </a:solidFill>
              </a:rPr>
              <a:t>Topic and structure of the lesson</a:t>
            </a:r>
          </a:p>
        </p:txBody>
      </p:sp>
      <p:sp>
        <p:nvSpPr>
          <p:cNvPr id="4100" name="Rectangle 3"/>
          <p:cNvSpPr>
            <a:spLocks noGrp="1" noChangeArrowheads="1"/>
          </p:cNvSpPr>
          <p:nvPr>
            <p:ph type="body" idx="1"/>
          </p:nvPr>
        </p:nvSpPr>
        <p:spPr/>
        <p:txBody>
          <a:bodyPr/>
          <a:lstStyle/>
          <a:p>
            <a:r>
              <a:rPr lang="en-US" dirty="0" smtClean="0"/>
              <a:t>Introduction </a:t>
            </a:r>
          </a:p>
          <a:p>
            <a:pPr lvl="1"/>
            <a:r>
              <a:rPr lang="en-US" dirty="0" smtClean="0"/>
              <a:t>What are research questions</a:t>
            </a:r>
          </a:p>
          <a:p>
            <a:r>
              <a:rPr lang="en-US" dirty="0" smtClean="0"/>
              <a:t>Importance of research questions</a:t>
            </a:r>
          </a:p>
          <a:p>
            <a:r>
              <a:rPr lang="en-US" dirty="0" smtClean="0"/>
              <a:t>What is good research question?</a:t>
            </a:r>
          </a:p>
          <a:p>
            <a:r>
              <a:rPr lang="en-US" dirty="0" smtClean="0"/>
              <a:t>Examples</a:t>
            </a:r>
          </a:p>
          <a:p>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948218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Importance of Research Question</a:t>
            </a:r>
            <a:endParaRPr lang="en-GB" b="1" dirty="0">
              <a:solidFill>
                <a:srgbClr val="C00000"/>
              </a:solidFill>
            </a:endParaRPr>
          </a:p>
        </p:txBody>
      </p:sp>
      <p:graphicFrame>
        <p:nvGraphicFramePr>
          <p:cNvPr id="4" name="Diagram 3"/>
          <p:cNvGraphicFramePr/>
          <p:nvPr>
            <p:extLst>
              <p:ext uri="{D42A27DB-BD31-4B8C-83A1-F6EECF244321}">
                <p14:modId xmlns:p14="http://schemas.microsoft.com/office/powerpoint/2010/main" val="336603232"/>
              </p:ext>
            </p:extLst>
          </p:nvPr>
        </p:nvGraphicFramePr>
        <p:xfrm>
          <a:off x="0" y="1560785"/>
          <a:ext cx="9144000" cy="4997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01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rPr>
              <a:t>Example</a:t>
            </a:r>
            <a:endParaRPr lang="en-GB" b="1" dirty="0">
              <a:solidFill>
                <a:srgbClr val="C00000"/>
              </a:solidFill>
            </a:endParaRPr>
          </a:p>
        </p:txBody>
      </p:sp>
      <p:sp>
        <p:nvSpPr>
          <p:cNvPr id="3" name="Content Placeholder 2"/>
          <p:cNvSpPr>
            <a:spLocks noGrp="1"/>
          </p:cNvSpPr>
          <p:nvPr>
            <p:ph idx="1"/>
          </p:nvPr>
        </p:nvSpPr>
        <p:spPr>
          <a:xfrm>
            <a:off x="487363" y="1876096"/>
            <a:ext cx="8229600" cy="4587766"/>
          </a:xfrm>
        </p:spPr>
        <p:txBody>
          <a:bodyPr/>
          <a:lstStyle/>
          <a:p>
            <a:pPr marL="0" indent="0" algn="just">
              <a:buNone/>
            </a:pPr>
            <a:r>
              <a:rPr lang="en-US" sz="2800" dirty="0" smtClean="0"/>
              <a:t>Title : NMS in UCTI/APU</a:t>
            </a:r>
          </a:p>
          <a:p>
            <a:pPr marL="0" indent="0" algn="just">
              <a:buNone/>
            </a:pPr>
            <a:r>
              <a:rPr lang="en-US" sz="2800" dirty="0" smtClean="0"/>
              <a:t>Research Questions:</a:t>
            </a:r>
          </a:p>
          <a:p>
            <a:pPr lvl="1" algn="just"/>
            <a:r>
              <a:rPr lang="en-US" sz="2400" dirty="0" smtClean="0"/>
              <a:t>Domain</a:t>
            </a:r>
          </a:p>
          <a:p>
            <a:pPr lvl="2" algn="just"/>
            <a:r>
              <a:rPr lang="en-US" sz="2000" dirty="0" smtClean="0"/>
              <a:t>Assess the size and growth rate of the network in UCTI</a:t>
            </a:r>
          </a:p>
          <a:p>
            <a:pPr lvl="2" algn="just"/>
            <a:r>
              <a:rPr lang="en-US" sz="2000" dirty="0" smtClean="0"/>
              <a:t>Compare various network monitoring systems which have been successfully implemented to determine the components that proved to be essential</a:t>
            </a:r>
          </a:p>
          <a:p>
            <a:pPr lvl="1" algn="just"/>
            <a:r>
              <a:rPr lang="en-US" sz="2400" dirty="0" smtClean="0"/>
              <a:t>Technical</a:t>
            </a:r>
          </a:p>
          <a:p>
            <a:pPr lvl="2" algn="just"/>
            <a:r>
              <a:rPr lang="en-US" sz="2000" dirty="0" smtClean="0"/>
              <a:t>Determine the most effective method of testing a network monitoring system </a:t>
            </a:r>
          </a:p>
          <a:p>
            <a:pPr lvl="2" algn="just"/>
            <a:r>
              <a:rPr lang="en-US" sz="2000" dirty="0" smtClean="0"/>
              <a:t>Identify the various criterion for selecting a suitable development tool in developing a network monitoring system</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844566" cy="171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2375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rPr>
              <a:t>Example</a:t>
            </a:r>
            <a:endParaRPr lang="en-GB" b="1" dirty="0">
              <a:solidFill>
                <a:srgbClr val="C00000"/>
              </a:solidFill>
            </a:endParaRPr>
          </a:p>
        </p:txBody>
      </p:sp>
      <p:sp>
        <p:nvSpPr>
          <p:cNvPr id="3" name="Content Placeholder 2"/>
          <p:cNvSpPr>
            <a:spLocks noGrp="1"/>
          </p:cNvSpPr>
          <p:nvPr>
            <p:ph idx="1"/>
          </p:nvPr>
        </p:nvSpPr>
        <p:spPr>
          <a:xfrm>
            <a:off x="534659" y="1746678"/>
            <a:ext cx="8229600" cy="4525962"/>
          </a:xfrm>
        </p:spPr>
        <p:txBody>
          <a:bodyPr/>
          <a:lstStyle/>
          <a:p>
            <a:pPr marL="0" indent="0" algn="just">
              <a:buNone/>
            </a:pPr>
            <a:r>
              <a:rPr lang="en-US" sz="2800" dirty="0" smtClean="0"/>
              <a:t>Title : RFID Staff Attendance System</a:t>
            </a:r>
          </a:p>
          <a:p>
            <a:pPr marL="0" indent="0" algn="just">
              <a:buNone/>
            </a:pPr>
            <a:r>
              <a:rPr lang="en-US" sz="2800" dirty="0" smtClean="0"/>
              <a:t>Research Questions:</a:t>
            </a:r>
          </a:p>
          <a:p>
            <a:pPr lvl="1" algn="just"/>
            <a:r>
              <a:rPr lang="en-US" sz="2400" dirty="0" smtClean="0"/>
              <a:t>Domain</a:t>
            </a:r>
          </a:p>
          <a:p>
            <a:pPr lvl="2" algn="just"/>
            <a:r>
              <a:rPr lang="en-US" sz="2000" dirty="0" smtClean="0"/>
              <a:t>Determine the process involved in attendance taking of the staff within the organization</a:t>
            </a:r>
          </a:p>
          <a:p>
            <a:pPr lvl="2" algn="just"/>
            <a:r>
              <a:rPr lang="en-US" sz="2000" dirty="0" smtClean="0"/>
              <a:t>Identify the reports required by the various stakeholders of the system – e.g. departments</a:t>
            </a:r>
          </a:p>
          <a:p>
            <a:pPr lvl="1" algn="just"/>
            <a:r>
              <a:rPr lang="en-US" sz="2400" dirty="0" smtClean="0"/>
              <a:t>Technical</a:t>
            </a:r>
          </a:p>
          <a:p>
            <a:pPr lvl="2" algn="just"/>
            <a:r>
              <a:rPr lang="en-US" sz="2000" dirty="0" smtClean="0"/>
              <a:t>Identify the hardware - tags and readers - that will be required for RFID Staff Attendance System</a:t>
            </a:r>
          </a:p>
          <a:p>
            <a:pPr lvl="2" algn="just"/>
            <a:r>
              <a:rPr lang="en-US" sz="2000" dirty="0" smtClean="0"/>
              <a:t>Discuss the benefits of implementing RFID Staff Attendance System</a:t>
            </a:r>
          </a:p>
          <a:p>
            <a:pPr lvl="2" algn="just"/>
            <a:endParaRPr lang="en-US" sz="2000" dirty="0" smtClean="0"/>
          </a:p>
          <a:p>
            <a:pPr lvl="2" algn="just"/>
            <a:endParaRPr lang="en-US" sz="2000" dirty="0" smtClean="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844566" cy="171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552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rPr>
              <a:t>Example</a:t>
            </a:r>
            <a:endParaRPr lang="en-GB" b="1" dirty="0">
              <a:solidFill>
                <a:srgbClr val="C00000"/>
              </a:solidFill>
            </a:endParaRPr>
          </a:p>
        </p:txBody>
      </p:sp>
      <p:sp>
        <p:nvSpPr>
          <p:cNvPr id="3" name="Content Placeholder 2"/>
          <p:cNvSpPr>
            <a:spLocks noGrp="1"/>
          </p:cNvSpPr>
          <p:nvPr>
            <p:ph idx="1"/>
          </p:nvPr>
        </p:nvSpPr>
        <p:spPr>
          <a:xfrm>
            <a:off x="252248" y="1697037"/>
            <a:ext cx="8639503" cy="4735293"/>
          </a:xfrm>
        </p:spPr>
        <p:txBody>
          <a:bodyPr/>
          <a:lstStyle/>
          <a:p>
            <a:pPr marL="0" indent="0" algn="just">
              <a:buNone/>
            </a:pPr>
            <a:r>
              <a:rPr lang="en-US" sz="2800" dirty="0" smtClean="0"/>
              <a:t>Title : File Analysis and Event Logging System</a:t>
            </a:r>
          </a:p>
          <a:p>
            <a:pPr marL="0" indent="0" algn="just">
              <a:buNone/>
            </a:pPr>
            <a:r>
              <a:rPr lang="en-US" sz="2800" dirty="0" smtClean="0"/>
              <a:t>Research Questions:</a:t>
            </a:r>
          </a:p>
          <a:p>
            <a:pPr lvl="1" algn="just"/>
            <a:r>
              <a:rPr lang="en-US" sz="2400" dirty="0" smtClean="0"/>
              <a:t>Domain</a:t>
            </a:r>
          </a:p>
          <a:p>
            <a:pPr lvl="2" algn="just"/>
            <a:r>
              <a:rPr lang="en-US" sz="2000" dirty="0" smtClean="0"/>
              <a:t>Determine the information necessary in conducting a file analysis</a:t>
            </a:r>
          </a:p>
          <a:p>
            <a:pPr lvl="2" algn="just"/>
            <a:r>
              <a:rPr lang="en-US" sz="2000" dirty="0" smtClean="0"/>
              <a:t>Describe the reports that will be generated for the file analysis in terms of content, structure, readership and its us in the decision making process</a:t>
            </a:r>
          </a:p>
          <a:p>
            <a:pPr lvl="2" algn="just"/>
            <a:r>
              <a:rPr lang="en-US" sz="2000" dirty="0" smtClean="0"/>
              <a:t>Determine the approaches used in log file analysis</a:t>
            </a:r>
          </a:p>
          <a:p>
            <a:pPr lvl="1" algn="just"/>
            <a:r>
              <a:rPr lang="en-US" sz="2400" dirty="0" smtClean="0"/>
              <a:t>Technical</a:t>
            </a:r>
          </a:p>
          <a:p>
            <a:pPr lvl="2" algn="just"/>
            <a:r>
              <a:rPr lang="en-US" sz="2000" dirty="0" smtClean="0"/>
              <a:t>Determine a couple of data structures and algorithms for the implementation of file analysis </a:t>
            </a:r>
          </a:p>
          <a:p>
            <a:pPr lvl="2" algn="just"/>
            <a:r>
              <a:rPr lang="en-US" sz="2000" dirty="0" smtClean="0"/>
              <a:t>Identify the methods used in testing the log file analysis</a:t>
            </a:r>
          </a:p>
          <a:p>
            <a:pPr lvl="2" algn="just"/>
            <a:endParaRPr lang="en-US" sz="2000" dirty="0" smtClean="0"/>
          </a:p>
          <a:p>
            <a:pPr lvl="2" algn="just"/>
            <a:endParaRPr lang="en-US" sz="2000" dirty="0" smtClean="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844566" cy="171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655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90800" y="2286000"/>
            <a:ext cx="4968875" cy="1555750"/>
          </a:xfrm>
          <a:prstGeom prst="rect">
            <a:avLst/>
          </a:prstGeom>
          <a:noFill/>
          <a:ln w="9525">
            <a:noFill/>
            <a:miter lim="800000"/>
            <a:headEnd/>
            <a:tailEnd/>
          </a:ln>
        </p:spPr>
        <p:txBody>
          <a:bodyPr>
            <a:spAutoFit/>
          </a:bodyPr>
          <a:lstStyle/>
          <a:p>
            <a:r>
              <a:rPr lang="en-US" sz="9600"/>
              <a:t>Q &amp; A</a:t>
            </a:r>
          </a:p>
        </p:txBody>
      </p:sp>
      <p:sp>
        <p:nvSpPr>
          <p:cNvPr id="22531" name="Text Box 3"/>
          <p:cNvSpPr txBox="1">
            <a:spLocks noChangeArrowheads="1"/>
          </p:cNvSpPr>
          <p:nvPr/>
        </p:nvSpPr>
        <p:spPr bwMode="auto">
          <a:xfrm>
            <a:off x="1719263" y="411163"/>
            <a:ext cx="60229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Question and Answer Session</a:t>
            </a:r>
            <a:endParaRPr lang="en-US" sz="3200" dirty="0">
              <a:solidFill>
                <a:srgbClr val="C00000"/>
              </a:solidFill>
            </a:endParaRPr>
          </a:p>
        </p:txBody>
      </p:sp>
    </p:spTree>
    <p:extLst>
      <p:ext uri="{BB962C8B-B14F-4D97-AF65-F5344CB8AC3E}">
        <p14:creationId xmlns:p14="http://schemas.microsoft.com/office/powerpoint/2010/main" val="92864008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C00000"/>
                </a:solidFill>
              </a:rPr>
              <a:t>Introduction</a:t>
            </a:r>
            <a:endParaRPr lang="en-GB" b="1" dirty="0">
              <a:solidFill>
                <a:srgbClr val="C00000"/>
              </a:solidFill>
            </a:endParaRPr>
          </a:p>
        </p:txBody>
      </p:sp>
      <p:sp>
        <p:nvSpPr>
          <p:cNvPr id="3" name="Content Placeholder 2"/>
          <p:cNvSpPr>
            <a:spLocks noGrp="1"/>
          </p:cNvSpPr>
          <p:nvPr>
            <p:ph idx="1"/>
          </p:nvPr>
        </p:nvSpPr>
        <p:spPr>
          <a:xfrm>
            <a:off x="377004" y="1539383"/>
            <a:ext cx="8435920" cy="4687996"/>
          </a:xfrm>
        </p:spPr>
        <p:txBody>
          <a:bodyPr/>
          <a:lstStyle/>
          <a:p>
            <a:pPr marL="0" indent="0" algn="just">
              <a:buNone/>
            </a:pPr>
            <a:r>
              <a:rPr lang="en-US" i="1" dirty="0" smtClean="0"/>
              <a:t>Research Questions</a:t>
            </a:r>
            <a:r>
              <a:rPr lang="en-US" dirty="0" smtClean="0"/>
              <a:t> </a:t>
            </a:r>
          </a:p>
          <a:p>
            <a:pPr lvl="1" algn="just"/>
            <a:r>
              <a:rPr lang="en-US" dirty="0"/>
              <a:t>A research question is a </a:t>
            </a:r>
            <a:r>
              <a:rPr lang="en-US" dirty="0">
                <a:solidFill>
                  <a:srgbClr val="FF0000"/>
                </a:solidFill>
              </a:rPr>
              <a:t>formal statement </a:t>
            </a:r>
            <a:r>
              <a:rPr lang="en-US" dirty="0"/>
              <a:t>of the </a:t>
            </a:r>
            <a:r>
              <a:rPr lang="en-US" b="1" dirty="0">
                <a:solidFill>
                  <a:srgbClr val="FF0000"/>
                </a:solidFill>
              </a:rPr>
              <a:t>goal of a study</a:t>
            </a:r>
            <a:r>
              <a:rPr lang="en-US" dirty="0"/>
              <a:t>. </a:t>
            </a:r>
            <a:endParaRPr lang="en-US" dirty="0" smtClean="0"/>
          </a:p>
          <a:p>
            <a:pPr lvl="1" algn="just"/>
            <a:r>
              <a:rPr lang="en-US" dirty="0" smtClean="0"/>
              <a:t>The </a:t>
            </a:r>
            <a:r>
              <a:rPr lang="en-US" dirty="0"/>
              <a:t>research question states clearly </a:t>
            </a:r>
            <a:r>
              <a:rPr lang="en-US" dirty="0">
                <a:solidFill>
                  <a:srgbClr val="FF0000"/>
                </a:solidFill>
              </a:rPr>
              <a:t>what the study will investigate or attempt to prove</a:t>
            </a:r>
            <a:r>
              <a:rPr lang="en-US" dirty="0"/>
              <a:t>. </a:t>
            </a:r>
            <a:endParaRPr lang="en-US" dirty="0" smtClean="0"/>
          </a:p>
          <a:p>
            <a:pPr lvl="1" algn="just"/>
            <a:r>
              <a:rPr lang="en-US" dirty="0" smtClean="0"/>
              <a:t>The </a:t>
            </a:r>
            <a:r>
              <a:rPr lang="en-US" dirty="0"/>
              <a:t>research question is a </a:t>
            </a:r>
            <a:r>
              <a:rPr lang="en-US" dirty="0">
                <a:solidFill>
                  <a:srgbClr val="FF0000"/>
                </a:solidFill>
              </a:rPr>
              <a:t>logical statement </a:t>
            </a:r>
            <a:r>
              <a:rPr lang="en-US" dirty="0"/>
              <a:t>that progresses from what is known or believed to be true (as determined by the literature review) to that is unknown and requires validation.</a:t>
            </a:r>
            <a:endParaRPr lang="en-US" dirty="0" smtClean="0"/>
          </a:p>
          <a:p>
            <a:pPr lvl="1" algn="just"/>
            <a:endParaRPr lang="en-US" dirty="0" smtClean="0"/>
          </a:p>
          <a:p>
            <a:pPr algn="just"/>
            <a:endParaRPr lang="en-GB" dirty="0"/>
          </a:p>
        </p:txBody>
      </p:sp>
    </p:spTree>
    <p:extLst>
      <p:ext uri="{BB962C8B-B14F-4D97-AF65-F5344CB8AC3E}">
        <p14:creationId xmlns:p14="http://schemas.microsoft.com/office/powerpoint/2010/main" val="2004105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Why the Research Question?</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GB" dirty="0" err="1" smtClean="0"/>
              <a:t>Bordage</a:t>
            </a:r>
            <a:r>
              <a:rPr lang="en-GB" dirty="0" smtClean="0"/>
              <a:t> and Dawson (2003) emphasized that “</a:t>
            </a:r>
            <a:r>
              <a:rPr lang="en-GB" dirty="0" smtClean="0">
                <a:solidFill>
                  <a:srgbClr val="FF0000"/>
                </a:solidFill>
              </a:rPr>
              <a:t>the single most important component of a study is the research question. It is the keystone of the entire exercise</a:t>
            </a:r>
            <a:r>
              <a:rPr lang="en-GB" dirty="0" smtClean="0"/>
              <a:t>” (p. 378). </a:t>
            </a:r>
          </a:p>
          <a:p>
            <a:pPr marL="0" indent="0">
              <a:buNone/>
            </a:pPr>
            <a:endParaRPr lang="en-US" dirty="0"/>
          </a:p>
        </p:txBody>
      </p:sp>
    </p:spTree>
    <p:extLst>
      <p:ext uri="{BB962C8B-B14F-4D97-AF65-F5344CB8AC3E}">
        <p14:creationId xmlns:p14="http://schemas.microsoft.com/office/powerpoint/2010/main" val="1483875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Why the Research Question?</a:t>
            </a:r>
            <a:endParaRPr lang="en-US" b="1" dirty="0">
              <a:solidFill>
                <a:srgbClr val="C00000"/>
              </a:solidFill>
            </a:endParaRPr>
          </a:p>
        </p:txBody>
      </p:sp>
      <p:sp>
        <p:nvSpPr>
          <p:cNvPr id="3" name="Content Placeholder 2"/>
          <p:cNvSpPr>
            <a:spLocks noGrp="1"/>
          </p:cNvSpPr>
          <p:nvPr>
            <p:ph idx="1"/>
          </p:nvPr>
        </p:nvSpPr>
        <p:spPr/>
        <p:txBody>
          <a:bodyPr/>
          <a:lstStyle/>
          <a:p>
            <a:pPr>
              <a:buNone/>
            </a:pPr>
            <a:endParaRPr lang="en-US" dirty="0" smtClean="0"/>
          </a:p>
          <a:p>
            <a:pPr algn="just">
              <a:buNone/>
            </a:pPr>
            <a:r>
              <a:rPr lang="en-US" dirty="0" smtClean="0">
                <a:solidFill>
                  <a:srgbClr val="00B050"/>
                </a:solidFill>
              </a:rPr>
              <a:t>“Well-crafted questions guide the systematic planning of research.  Formulating your questions precisely enables you to design a study with a good chance of answering them.”</a:t>
            </a:r>
          </a:p>
          <a:p>
            <a:pPr algn="just">
              <a:buNone/>
            </a:pPr>
            <a:r>
              <a:rPr lang="en-US" dirty="0" smtClean="0"/>
              <a:t>			    -- </a:t>
            </a:r>
            <a:r>
              <a:rPr lang="en-US" sz="2400" dirty="0" smtClean="0"/>
              <a:t>Light, Singer, Willett, By Design (1990)</a:t>
            </a:r>
            <a:endParaRPr lang="en-US" dirty="0"/>
          </a:p>
        </p:txBody>
      </p:sp>
    </p:spTree>
    <p:extLst>
      <p:ext uri="{BB962C8B-B14F-4D97-AF65-F5344CB8AC3E}">
        <p14:creationId xmlns:p14="http://schemas.microsoft.com/office/powerpoint/2010/main" val="789082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357344"/>
            <a:ext cx="8077200" cy="1143000"/>
          </a:xfrm>
        </p:spPr>
        <p:txBody>
          <a:bodyPr/>
          <a:lstStyle/>
          <a:p>
            <a:r>
              <a:rPr lang="en-US" sz="3200" b="1" dirty="0">
                <a:solidFill>
                  <a:srgbClr val="C00000"/>
                </a:solidFill>
              </a:rPr>
              <a:t>Research Question Guidelines</a:t>
            </a:r>
            <a:endParaRPr lang="en-US" sz="3200" b="1" dirty="0" smtClean="0">
              <a:solidFill>
                <a:srgbClr val="C00000"/>
              </a:solidFill>
            </a:endParaRPr>
          </a:p>
        </p:txBody>
      </p:sp>
      <p:sp>
        <p:nvSpPr>
          <p:cNvPr id="6147" name="Rectangle 3"/>
          <p:cNvSpPr>
            <a:spLocks noGrp="1" noChangeArrowheads="1"/>
          </p:cNvSpPr>
          <p:nvPr>
            <p:ph idx="1"/>
          </p:nvPr>
        </p:nvSpPr>
        <p:spPr/>
        <p:txBody>
          <a:bodyPr/>
          <a:lstStyle/>
          <a:p>
            <a:r>
              <a:rPr lang="en-US" dirty="0"/>
              <a:t>A good research question will</a:t>
            </a:r>
            <a:r>
              <a:rPr lang="en-US" dirty="0" smtClean="0"/>
              <a:t>…|</a:t>
            </a:r>
          </a:p>
          <a:p>
            <a:pPr lvl="1"/>
            <a:r>
              <a:rPr lang="en-US" dirty="0" smtClean="0"/>
              <a:t>be clearly </a:t>
            </a:r>
            <a:r>
              <a:rPr lang="en-US" dirty="0" smtClean="0">
                <a:solidFill>
                  <a:srgbClr val="FF0000"/>
                </a:solidFill>
              </a:rPr>
              <a:t>linked</a:t>
            </a:r>
            <a:r>
              <a:rPr lang="en-US" dirty="0" smtClean="0"/>
              <a:t> to overall project aims</a:t>
            </a:r>
          </a:p>
          <a:p>
            <a:pPr lvl="1">
              <a:buFontTx/>
              <a:buNone/>
            </a:pPr>
            <a:endParaRPr lang="en-US" dirty="0" smtClean="0"/>
          </a:p>
          <a:p>
            <a:pPr lvl="1"/>
            <a:r>
              <a:rPr lang="en-US" dirty="0" smtClean="0"/>
              <a:t>allow the </a:t>
            </a:r>
            <a:r>
              <a:rPr lang="en-US" dirty="0" smtClean="0">
                <a:solidFill>
                  <a:srgbClr val="FF0000"/>
                </a:solidFill>
              </a:rPr>
              <a:t>target population </a:t>
            </a:r>
            <a:r>
              <a:rPr lang="en-US" dirty="0" smtClean="0"/>
              <a:t>to be identified</a:t>
            </a:r>
          </a:p>
          <a:p>
            <a:pPr lvl="1">
              <a:buFontTx/>
              <a:buNone/>
            </a:pPr>
            <a:endParaRPr lang="en-US" dirty="0" smtClean="0"/>
          </a:p>
          <a:p>
            <a:pPr lvl="1"/>
            <a:r>
              <a:rPr lang="en-US" dirty="0" smtClean="0"/>
              <a:t>guide the appropriate </a:t>
            </a:r>
            <a:r>
              <a:rPr lang="en-US" dirty="0" smtClean="0">
                <a:solidFill>
                  <a:srgbClr val="FF0000"/>
                </a:solidFill>
              </a:rPr>
              <a:t>level of aggregation</a:t>
            </a:r>
          </a:p>
          <a:p>
            <a:pPr eaLnBrk="1" hangingPunct="1"/>
            <a:endParaRPr lang="en-US" dirty="0" smtClean="0"/>
          </a:p>
        </p:txBody>
      </p:sp>
    </p:spTree>
    <p:extLst>
      <p:ext uri="{BB962C8B-B14F-4D97-AF65-F5344CB8AC3E}">
        <p14:creationId xmlns:p14="http://schemas.microsoft.com/office/powerpoint/2010/main" val="399092284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left)">
                                      <p:cBhvr>
                                        <p:cTn id="7" dur="500"/>
                                        <p:tgtEl>
                                          <p:spTgt spid="61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wipe(left)">
                                      <p:cBhvr>
                                        <p:cTn id="10" dur="500"/>
                                        <p:tgtEl>
                                          <p:spTgt spid="614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animEffect transition="in" filter="wipe(left)">
                                      <p:cBhvr>
                                        <p:cTn id="13" dur="500"/>
                                        <p:tgtEl>
                                          <p:spTgt spid="6147">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147">
                                            <p:txEl>
                                              <p:pRg st="5" end="5"/>
                                            </p:txEl>
                                          </p:spTgt>
                                        </p:tgtEl>
                                        <p:attrNameLst>
                                          <p:attrName>style.visibility</p:attrName>
                                        </p:attrNameLst>
                                      </p:cBhvr>
                                      <p:to>
                                        <p:strVal val="visible"/>
                                      </p:to>
                                    </p:set>
                                    <p:animEffect transition="in" filter="wipe(left)">
                                      <p:cBhvr>
                                        <p:cTn id="16"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310046"/>
            <a:ext cx="8077200" cy="1143000"/>
          </a:xfrm>
        </p:spPr>
        <p:txBody>
          <a:bodyPr/>
          <a:lstStyle/>
          <a:p>
            <a:r>
              <a:rPr lang="en-US" sz="3200" b="1" dirty="0">
                <a:solidFill>
                  <a:srgbClr val="C00000"/>
                </a:solidFill>
              </a:rPr>
              <a:t>Research Question Guidelines</a:t>
            </a:r>
            <a:endParaRPr lang="en-US" sz="3200" b="1" dirty="0" smtClean="0">
              <a:solidFill>
                <a:srgbClr val="C00000"/>
              </a:solidFill>
            </a:endParaRPr>
          </a:p>
        </p:txBody>
      </p:sp>
      <p:sp>
        <p:nvSpPr>
          <p:cNvPr id="8195" name="Rectangle 3"/>
          <p:cNvSpPr>
            <a:spLocks noGrp="1" noChangeArrowheads="1"/>
          </p:cNvSpPr>
          <p:nvPr>
            <p:ph idx="1"/>
          </p:nvPr>
        </p:nvSpPr>
        <p:spPr/>
        <p:txBody>
          <a:bodyPr/>
          <a:lstStyle/>
          <a:p>
            <a:pPr algn="just">
              <a:lnSpc>
                <a:spcPct val="90000"/>
              </a:lnSpc>
            </a:pPr>
            <a:r>
              <a:rPr lang="en-US" dirty="0"/>
              <a:t>A good research question will…</a:t>
            </a:r>
            <a:endParaRPr lang="en-US" dirty="0" smtClean="0"/>
          </a:p>
          <a:p>
            <a:pPr lvl="1" algn="just">
              <a:lnSpc>
                <a:spcPct val="90000"/>
              </a:lnSpc>
            </a:pPr>
            <a:r>
              <a:rPr lang="en-US" dirty="0" smtClean="0"/>
              <a:t>identify the </a:t>
            </a:r>
            <a:r>
              <a:rPr lang="en-US" dirty="0" smtClean="0">
                <a:solidFill>
                  <a:srgbClr val="FF0000"/>
                </a:solidFill>
              </a:rPr>
              <a:t>outcome variables </a:t>
            </a:r>
            <a:r>
              <a:rPr lang="en-US" dirty="0" smtClean="0"/>
              <a:t>and key predictors of those variables</a:t>
            </a:r>
          </a:p>
          <a:p>
            <a:pPr lvl="1" algn="just">
              <a:lnSpc>
                <a:spcPct val="90000"/>
              </a:lnSpc>
            </a:pPr>
            <a:endParaRPr lang="en-US" dirty="0" smtClean="0"/>
          </a:p>
          <a:p>
            <a:pPr lvl="1" algn="just">
              <a:lnSpc>
                <a:spcPct val="90000"/>
              </a:lnSpc>
            </a:pPr>
            <a:r>
              <a:rPr lang="en-US" dirty="0" smtClean="0"/>
              <a:t>determine what </a:t>
            </a:r>
            <a:r>
              <a:rPr lang="en-US" dirty="0" smtClean="0">
                <a:solidFill>
                  <a:srgbClr val="FF0000"/>
                </a:solidFill>
              </a:rPr>
              <a:t>type of study </a:t>
            </a:r>
            <a:r>
              <a:rPr lang="en-US" dirty="0" smtClean="0"/>
              <a:t>is needed (e.g. descriptive, relational, experimental)</a:t>
            </a:r>
          </a:p>
          <a:p>
            <a:pPr lvl="1" algn="just">
              <a:lnSpc>
                <a:spcPct val="90000"/>
              </a:lnSpc>
              <a:buFontTx/>
              <a:buNone/>
            </a:pPr>
            <a:endParaRPr lang="en-US" dirty="0" smtClean="0"/>
          </a:p>
          <a:p>
            <a:pPr lvl="1" algn="just">
              <a:lnSpc>
                <a:spcPct val="90000"/>
              </a:lnSpc>
            </a:pPr>
            <a:r>
              <a:rPr lang="en-US" dirty="0" smtClean="0"/>
              <a:t>identify </a:t>
            </a:r>
            <a:r>
              <a:rPr lang="en-US" dirty="0" smtClean="0">
                <a:solidFill>
                  <a:srgbClr val="FF0000"/>
                </a:solidFill>
              </a:rPr>
              <a:t>background characteristics</a:t>
            </a:r>
            <a:r>
              <a:rPr lang="en-US" dirty="0" smtClean="0"/>
              <a:t> that might influence outcomes</a:t>
            </a:r>
          </a:p>
          <a:p>
            <a:pPr algn="just" eaLnBrk="1" hangingPunct="1">
              <a:lnSpc>
                <a:spcPct val="90000"/>
              </a:lnSpc>
              <a:buFontTx/>
              <a:buNone/>
            </a:pPr>
            <a:endParaRPr lang="en-US" dirty="0" smtClean="0"/>
          </a:p>
        </p:txBody>
      </p:sp>
    </p:spTree>
    <p:extLst>
      <p:ext uri="{BB962C8B-B14F-4D97-AF65-F5344CB8AC3E}">
        <p14:creationId xmlns:p14="http://schemas.microsoft.com/office/powerpoint/2010/main" val="22864143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wipe(left)">
                                      <p:cBhvr>
                                        <p:cTn id="10" dur="500"/>
                                        <p:tgtEl>
                                          <p:spTgt spid="819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wipe(left)">
                                      <p:cBhvr>
                                        <p:cTn id="13" dur="500"/>
                                        <p:tgtEl>
                                          <p:spTgt spid="8195">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195">
                                            <p:txEl>
                                              <p:pRg st="5" end="5"/>
                                            </p:txEl>
                                          </p:spTgt>
                                        </p:tgtEl>
                                        <p:attrNameLst>
                                          <p:attrName>style.visibility</p:attrName>
                                        </p:attrNameLst>
                                      </p:cBhvr>
                                      <p:to>
                                        <p:strVal val="visible"/>
                                      </p:to>
                                    </p:set>
                                    <p:animEffect transition="in" filter="wipe(left)">
                                      <p:cBhvr>
                                        <p:cTn id="16"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09600"/>
            <a:ext cx="8229600" cy="1143000"/>
          </a:xfrm>
        </p:spPr>
        <p:txBody>
          <a:bodyPr/>
          <a:lstStyle/>
          <a:p>
            <a:pPr eaLnBrk="1" hangingPunct="1"/>
            <a:r>
              <a:rPr lang="en-US" sz="3200" b="1" dirty="0" smtClean="0">
                <a:solidFill>
                  <a:srgbClr val="C00000"/>
                </a:solidFill>
              </a:rPr>
              <a:t>Research Question Guidelines</a:t>
            </a:r>
          </a:p>
        </p:txBody>
      </p:sp>
      <p:sp>
        <p:nvSpPr>
          <p:cNvPr id="9219" name="Rectangle 3"/>
          <p:cNvSpPr>
            <a:spLocks noGrp="1" noChangeArrowheads="1"/>
          </p:cNvSpPr>
          <p:nvPr>
            <p:ph idx="1"/>
          </p:nvPr>
        </p:nvSpPr>
        <p:spPr/>
        <p:txBody>
          <a:bodyPr/>
          <a:lstStyle/>
          <a:p>
            <a:pPr algn="just"/>
            <a:r>
              <a:rPr lang="en-US" dirty="0"/>
              <a:t>A good research question will…</a:t>
            </a:r>
            <a:endParaRPr lang="en-US" dirty="0" smtClean="0"/>
          </a:p>
          <a:p>
            <a:pPr lvl="1" algn="just"/>
            <a:r>
              <a:rPr lang="en-US" dirty="0" smtClean="0"/>
              <a:t>raise questions about </a:t>
            </a:r>
            <a:r>
              <a:rPr lang="en-US" dirty="0" smtClean="0">
                <a:solidFill>
                  <a:srgbClr val="FF0000"/>
                </a:solidFill>
              </a:rPr>
              <a:t>how to best collect data</a:t>
            </a:r>
          </a:p>
          <a:p>
            <a:pPr lvl="1" algn="just"/>
            <a:endParaRPr lang="en-US" dirty="0" smtClean="0"/>
          </a:p>
          <a:p>
            <a:pPr lvl="1" algn="just"/>
            <a:r>
              <a:rPr lang="en-US" dirty="0" smtClean="0"/>
              <a:t>influence the </a:t>
            </a:r>
            <a:r>
              <a:rPr lang="en-US" dirty="0" smtClean="0">
                <a:solidFill>
                  <a:srgbClr val="FF0000"/>
                </a:solidFill>
              </a:rPr>
              <a:t>number of participants </a:t>
            </a:r>
            <a:r>
              <a:rPr lang="en-US" dirty="0" smtClean="0"/>
              <a:t>in the study</a:t>
            </a:r>
          </a:p>
          <a:p>
            <a:pPr algn="just" eaLnBrk="1" hangingPunct="1">
              <a:buFontTx/>
              <a:buNone/>
            </a:pPr>
            <a:r>
              <a:rPr lang="en-US" dirty="0" smtClean="0"/>
              <a:t> </a:t>
            </a:r>
          </a:p>
          <a:p>
            <a:pPr algn="just" eaLnBrk="1" hangingPunct="1">
              <a:buFontTx/>
              <a:buNone/>
            </a:pPr>
            <a:endParaRPr lang="en-US" dirty="0" smtClean="0"/>
          </a:p>
        </p:txBody>
      </p:sp>
    </p:spTree>
    <p:extLst>
      <p:ext uri="{BB962C8B-B14F-4D97-AF65-F5344CB8AC3E}">
        <p14:creationId xmlns:p14="http://schemas.microsoft.com/office/powerpoint/2010/main" val="20102773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wipe(left)">
                                      <p:cBhvr>
                                        <p:cTn id="10" dur="500"/>
                                        <p:tgtEl>
                                          <p:spTgt spid="92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animEffect transition="in" filter="wipe(left)">
                                      <p:cBhvr>
                                        <p:cTn id="13" dur="500"/>
                                        <p:tgtEl>
                                          <p:spTgt spid="9219">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219">
                                            <p:txEl>
                                              <p:pRg st="4" end="4"/>
                                            </p:txEl>
                                          </p:spTgt>
                                        </p:tgtEl>
                                        <p:attrNameLst>
                                          <p:attrName>style.visibility</p:attrName>
                                        </p:attrNameLst>
                                      </p:cBhvr>
                                      <p:to>
                                        <p:strVal val="visible"/>
                                      </p:to>
                                    </p:set>
                                    <p:animEffect transition="in" filter="wipe(left)">
                                      <p:cBhvr>
                                        <p:cTn id="18"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Guidelines</a:t>
            </a:r>
            <a:endParaRPr lang="en-US" b="1" dirty="0">
              <a:solidFill>
                <a:srgbClr val="C00000"/>
              </a:solidFill>
            </a:endParaRPr>
          </a:p>
        </p:txBody>
      </p:sp>
      <p:sp>
        <p:nvSpPr>
          <p:cNvPr id="3" name="Content Placeholder 2"/>
          <p:cNvSpPr>
            <a:spLocks noGrp="1"/>
          </p:cNvSpPr>
          <p:nvPr>
            <p:ph idx="1"/>
          </p:nvPr>
        </p:nvSpPr>
        <p:spPr>
          <a:xfrm>
            <a:off x="487363" y="1697038"/>
            <a:ext cx="8229600" cy="4703762"/>
          </a:xfrm>
        </p:spPr>
        <p:txBody>
          <a:bodyPr/>
          <a:lstStyle/>
          <a:p>
            <a:pPr algn="just"/>
            <a:r>
              <a:rPr lang="en-GB" sz="2400" dirty="0" err="1"/>
              <a:t>Bordage</a:t>
            </a:r>
            <a:r>
              <a:rPr lang="en-GB" sz="2400" dirty="0"/>
              <a:t> and </a:t>
            </a:r>
            <a:r>
              <a:rPr lang="en-GB" sz="2400" dirty="0" smtClean="0"/>
              <a:t>Dawson(2003) outlined nine questions that will guide a researcher in developing the research question. These questions include:</a:t>
            </a:r>
            <a:endParaRPr lang="en-GB" dirty="0" smtClean="0"/>
          </a:p>
          <a:p>
            <a:pPr lvl="1"/>
            <a:r>
              <a:rPr lang="en-US" sz="1900" dirty="0"/>
              <a:t>What topic (idea) of study are you interested in?</a:t>
            </a:r>
          </a:p>
          <a:p>
            <a:pPr lvl="1"/>
            <a:r>
              <a:rPr lang="en-US" sz="1900" dirty="0"/>
              <a:t>What has already been done in this area (the literature)?</a:t>
            </a:r>
          </a:p>
          <a:p>
            <a:pPr lvl="1"/>
            <a:r>
              <a:rPr lang="en-US" sz="1900" dirty="0"/>
              <a:t>What major outcome(s) (dependent variable) are you interested in?</a:t>
            </a:r>
          </a:p>
          <a:p>
            <a:pPr lvl="1"/>
            <a:r>
              <a:rPr lang="en-US" sz="1900" dirty="0"/>
              <a:t>What intervention (independent variable) are you interested in?</a:t>
            </a:r>
          </a:p>
          <a:p>
            <a:pPr lvl="1"/>
            <a:r>
              <a:rPr lang="en-US" sz="1900" dirty="0"/>
              <a:t>Are you looking for differences or a relationship (association)?</a:t>
            </a:r>
          </a:p>
          <a:p>
            <a:pPr lvl="1"/>
            <a:r>
              <a:rPr lang="en-US" sz="1900" dirty="0"/>
              <a:t>To what group (population) do you wish to apply your results?</a:t>
            </a:r>
          </a:p>
          <a:p>
            <a:pPr lvl="1"/>
            <a:r>
              <a:rPr lang="en-US" sz="1900" dirty="0"/>
              <a:t>What is your specific research question?</a:t>
            </a:r>
          </a:p>
          <a:p>
            <a:pPr lvl="1"/>
            <a:r>
              <a:rPr lang="en-US" sz="1900" dirty="0"/>
              <a:t>What answer to your question do you expect to find (the research hypothesis)?</a:t>
            </a:r>
          </a:p>
          <a:p>
            <a:pPr lvl="1"/>
            <a:r>
              <a:rPr lang="en-US" sz="1900" dirty="0"/>
              <a:t>Why is this question important today (relevance)?</a:t>
            </a:r>
          </a:p>
          <a:p>
            <a:pPr lvl="1"/>
            <a:endParaRPr lang="en-US" dirty="0"/>
          </a:p>
        </p:txBody>
      </p:sp>
    </p:spTree>
    <p:extLst>
      <p:ext uri="{BB962C8B-B14F-4D97-AF65-F5344CB8AC3E}">
        <p14:creationId xmlns:p14="http://schemas.microsoft.com/office/powerpoint/2010/main" val="2345164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APUtemplate-Level_2-1">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 Level 2</Template>
  <TotalTime>1525</TotalTime>
  <Pages>11</Pages>
  <Words>1079</Words>
  <Application>Microsoft Office PowerPoint</Application>
  <PresentationFormat>On-screen Show (4:3)</PresentationFormat>
  <Paragraphs>158</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APUtemplate-Level_2-1</vt:lpstr>
      <vt:lpstr>Research Methods in Computing and Technology CT098-3-2</vt:lpstr>
      <vt:lpstr>Topic and structure of the lesson</vt:lpstr>
      <vt:lpstr>Introduction</vt:lpstr>
      <vt:lpstr>Why the Research Question?</vt:lpstr>
      <vt:lpstr>Why the Research Question?</vt:lpstr>
      <vt:lpstr>Research Question Guidelines</vt:lpstr>
      <vt:lpstr>Research Question Guidelines</vt:lpstr>
      <vt:lpstr>Research Question Guidelines</vt:lpstr>
      <vt:lpstr>Guidelines</vt:lpstr>
      <vt:lpstr>Writing a good question…</vt:lpstr>
      <vt:lpstr>Criteria for a Good Research Question</vt:lpstr>
      <vt:lpstr>Criteria for a Good Research Question</vt:lpstr>
      <vt:lpstr>What is a good research question?</vt:lpstr>
      <vt:lpstr>Poorly Written Research Question</vt:lpstr>
      <vt:lpstr>Formulate the Question</vt:lpstr>
      <vt:lpstr>Formulate the Question</vt:lpstr>
      <vt:lpstr>Avoid These</vt:lpstr>
      <vt:lpstr>Avoid These</vt:lpstr>
      <vt:lpstr>The Improved Research Question</vt:lpstr>
      <vt:lpstr>Importance of Research Question</vt:lpstr>
      <vt:lpstr>Example</vt:lpstr>
      <vt:lpstr>Example</vt:lpstr>
      <vt:lpstr>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in Computing and Technology CT098-3.5-2</dc:title>
  <dc:subject>MSc</dc:subject>
  <dc:creator>bridget</dc:creator>
  <cp:lastModifiedBy>Md. Baharul Islam</cp:lastModifiedBy>
  <cp:revision>79</cp:revision>
  <cp:lastPrinted>1995-11-02T09:23:42Z</cp:lastPrinted>
  <dcterms:created xsi:type="dcterms:W3CDTF">2011-07-08T13:51:54Z</dcterms:created>
  <dcterms:modified xsi:type="dcterms:W3CDTF">2016-05-24T03:03:03Z</dcterms:modified>
</cp:coreProperties>
</file>