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28"/>
  </p:notesMasterIdLst>
  <p:handoutMasterIdLst>
    <p:handoutMasterId r:id="rId29"/>
  </p:handoutMasterIdLst>
  <p:sldIdLst>
    <p:sldId id="325" r:id="rId2"/>
    <p:sldId id="327" r:id="rId3"/>
    <p:sldId id="328" r:id="rId4"/>
    <p:sldId id="329" r:id="rId5"/>
    <p:sldId id="330" r:id="rId6"/>
    <p:sldId id="331" r:id="rId7"/>
    <p:sldId id="332" r:id="rId8"/>
    <p:sldId id="335" r:id="rId9"/>
    <p:sldId id="336" r:id="rId10"/>
    <p:sldId id="337" r:id="rId11"/>
    <p:sldId id="338" r:id="rId12"/>
    <p:sldId id="339" r:id="rId13"/>
    <p:sldId id="340"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23" r:id="rId2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6600"/>
    <a:srgbClr val="FAA4DD"/>
    <a:srgbClr val="FCFEB9"/>
    <a:srgbClr val="A2FFA3"/>
    <a:srgbClr val="FFFF99"/>
    <a:srgbClr val="FF0000"/>
    <a:srgbClr val="00FFFF"/>
    <a:srgbClr val="5E025A"/>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89" autoAdjust="0"/>
    <p:restoredTop sz="91910" autoAdjust="0"/>
  </p:normalViewPr>
  <p:slideViewPr>
    <p:cSldViewPr snapToGrid="0">
      <p:cViewPr>
        <p:scale>
          <a:sx n="60" d="100"/>
          <a:sy n="60" d="100"/>
        </p:scale>
        <p:origin x="-1410" y="-2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3075" name="Rectangle 3"/>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BBACAF5-C328-4520-A85A-377F4660A229}"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3289238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87"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2053" name="Rectangle 5"/>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E429C32-4559-41D1-8250-59DC7182FE41}"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2837079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9286845"/>
            <a:ext cx="2971800" cy="488871"/>
          </a:xfrm>
          <a:prstGeom prst="rect">
            <a:avLst/>
          </a:prstGeom>
        </p:spPr>
        <p:txBody>
          <a:bodyPr/>
          <a:lstStyle/>
          <a:p>
            <a:fld id="{A8B4C253-F558-4FAF-A279-0CF18824E76C}" type="slidenum">
              <a:rPr lang="en-US" smtClean="0"/>
              <a:t>12</a:t>
            </a:fld>
            <a:endParaRPr lang="en-US"/>
          </a:p>
        </p:txBody>
      </p:sp>
    </p:spTree>
    <p:extLst>
      <p:ext uri="{BB962C8B-B14F-4D97-AF65-F5344CB8AC3E}">
        <p14:creationId xmlns:p14="http://schemas.microsoft.com/office/powerpoint/2010/main" val="120710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500" b="0" i="0" u="none" strike="noStrike" cap="none" normalizeH="0" baseline="0" dirty="0" smtClean="0">
                <a:ln>
                  <a:noFill/>
                </a:ln>
                <a:solidFill>
                  <a:schemeClr val="tx1"/>
                </a:solidFill>
                <a:effectLst/>
                <a:latin typeface="Arial" charset="0"/>
              </a:rPr>
              <a:t>Epistemological (study of) - addresses the questions:</a:t>
            </a:r>
          </a:p>
          <a:p>
            <a:endParaRPr kumimoji="1" lang="en-US" sz="500" b="0" i="0" u="none" strike="noStrike" cap="none" normalizeH="0" baseline="0" dirty="0" smtClean="0">
              <a:ln>
                <a:noFill/>
              </a:ln>
              <a:solidFill>
                <a:schemeClr val="tx1"/>
              </a:solidFill>
              <a:effectLst/>
              <a:latin typeface="Arial" charset="0"/>
            </a:endParaRPr>
          </a:p>
          <a:p>
            <a:pPr marL="171450" indent="-171450">
              <a:buFont typeface="Arial" pitchFamily="34" charset="0"/>
              <a:buChar char="•"/>
            </a:pPr>
            <a:r>
              <a:rPr kumimoji="1" lang="en-US" sz="500" b="0" i="0" u="none" strike="noStrike" cap="none" normalizeH="0" baseline="0" dirty="0" smtClean="0">
                <a:ln>
                  <a:noFill/>
                </a:ln>
                <a:solidFill>
                  <a:schemeClr val="tx1"/>
                </a:solidFill>
                <a:effectLst/>
                <a:latin typeface="Arial" charset="0"/>
              </a:rPr>
              <a:t>  What is the knowledge provided?</a:t>
            </a:r>
          </a:p>
          <a:p>
            <a:pPr marL="171450" indent="-171450">
              <a:buFont typeface="Arial" pitchFamily="34" charset="0"/>
              <a:buChar char="•"/>
            </a:pPr>
            <a:r>
              <a:rPr kumimoji="1" lang="en-US" sz="500" b="0" i="0" u="none" strike="noStrike" cap="none" normalizeH="0" baseline="0" dirty="0" smtClean="0">
                <a:ln>
                  <a:noFill/>
                </a:ln>
                <a:solidFill>
                  <a:schemeClr val="tx1"/>
                </a:solidFill>
                <a:effectLst/>
                <a:latin typeface="Arial" charset="0"/>
              </a:rPr>
              <a:t>  How are knowledge acquired?</a:t>
            </a:r>
          </a:p>
          <a:p>
            <a:pPr marL="171450" indent="-171450">
              <a:buFont typeface="Arial" pitchFamily="34" charset="0"/>
              <a:buChar char="•"/>
            </a:pPr>
            <a:r>
              <a:rPr kumimoji="1" lang="en-US" sz="500" b="0" i="0" u="none" strike="noStrike" cap="none" normalizeH="0" baseline="0" dirty="0" smtClean="0">
                <a:ln>
                  <a:noFill/>
                </a:ln>
                <a:solidFill>
                  <a:schemeClr val="tx1"/>
                </a:solidFill>
                <a:effectLst/>
                <a:latin typeface="Arial" charset="0"/>
              </a:rPr>
              <a:t>  How do we find out what we know?</a:t>
            </a:r>
          </a:p>
        </p:txBody>
      </p:sp>
      <p:sp>
        <p:nvSpPr>
          <p:cNvPr id="4" name="Slide Number Placeholder 3"/>
          <p:cNvSpPr>
            <a:spLocks noGrp="1"/>
          </p:cNvSpPr>
          <p:nvPr>
            <p:ph type="sldNum" sz="quarter" idx="10"/>
          </p:nvPr>
        </p:nvSpPr>
        <p:spPr>
          <a:xfrm>
            <a:off x="3884613" y="9286845"/>
            <a:ext cx="2971800" cy="488871"/>
          </a:xfrm>
          <a:prstGeom prst="rect">
            <a:avLst/>
          </a:prstGeom>
        </p:spPr>
        <p:txBody>
          <a:bodyPr/>
          <a:lstStyle/>
          <a:p>
            <a:fld id="{A8B4C253-F558-4FAF-A279-0CF18824E76C}" type="slidenum">
              <a:rPr lang="en-US" smtClean="0"/>
              <a:t>18</a:t>
            </a:fld>
            <a:endParaRPr lang="en-US"/>
          </a:p>
        </p:txBody>
      </p:sp>
    </p:spTree>
    <p:extLst>
      <p:ext uri="{BB962C8B-B14F-4D97-AF65-F5344CB8AC3E}">
        <p14:creationId xmlns:p14="http://schemas.microsoft.com/office/powerpoint/2010/main" val="180384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9286845"/>
            <a:ext cx="2971800" cy="488871"/>
          </a:xfrm>
          <a:prstGeom prst="rect">
            <a:avLst/>
          </a:prstGeom>
          <a:noFill/>
        </p:spPr>
        <p:txBody>
          <a:bodyPr/>
          <a:lstStyle/>
          <a:p>
            <a:fld id="{F24AE552-FA38-4759-B7CE-5240200F7641}" type="slidenum">
              <a:rPr lang="en-US" smtClean="0"/>
              <a:pPr/>
              <a:t>26</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3456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508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34440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r>
              <a:rPr lang="en-US"/>
              <a:t>Dissertation and Scholarly Research: Recipes for Success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C0F47AB-C5B0-44FD-A69C-1199A7FD0087}" type="slidenum">
              <a:rPr lang="en-US"/>
              <a:pPr>
                <a:defRPr/>
              </a:pPr>
              <a:t>‹#›</a:t>
            </a:fld>
            <a:endParaRPr lang="en-US"/>
          </a:p>
        </p:txBody>
      </p:sp>
    </p:spTree>
    <p:extLst>
      <p:ext uri="{BB962C8B-B14F-4D97-AF65-F5344CB8AC3E}">
        <p14:creationId xmlns:p14="http://schemas.microsoft.com/office/powerpoint/2010/main" val="178913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208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5685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565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583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766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49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9171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8395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4">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b="1" dirty="0" smtClean="0"/>
              <a:t>Research Methods in Computing and Technology</a:t>
            </a:r>
            <a:br>
              <a:rPr lang="en-GB" sz="800" b="1" dirty="0" smtClean="0"/>
            </a:br>
            <a:r>
              <a:rPr lang="en-GB" sz="800" dirty="0" smtClean="0"/>
              <a:t>CT098-3-2</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endParaRPr 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t>Literature</a:t>
            </a:r>
            <a:r>
              <a:rPr lang="en-GB" sz="800" baseline="0" dirty="0" smtClean="0"/>
              <a:t> Review</a:t>
            </a:r>
            <a:endParaRPr lang="en-US" sz="800" dirty="0" smtClean="0"/>
          </a:p>
        </p:txBody>
      </p:sp>
      <p:pic>
        <p:nvPicPr>
          <p:cNvPr id="1033" name="Picture 10" descr="APU Logo Final-medium.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843455" y="5005552"/>
            <a:ext cx="7772400" cy="1470025"/>
          </a:xfrm>
        </p:spPr>
        <p:txBody>
          <a:bodyPr/>
          <a:lstStyle/>
          <a:p>
            <a:pPr eaLnBrk="1" hangingPunct="1"/>
            <a:r>
              <a:rPr lang="en-US" sz="1800" i="0" dirty="0" smtClean="0"/>
              <a:t>Research is to see what everybody has seen and to think what nobody else had thought.” </a:t>
            </a:r>
            <a:r>
              <a:rPr lang="en-US" sz="1800" dirty="0" smtClean="0"/>
              <a:t>  </a:t>
            </a:r>
            <a:br>
              <a:rPr lang="en-US" sz="1800" dirty="0" smtClean="0"/>
            </a:br>
            <a:r>
              <a:rPr lang="en-US" sz="1800" dirty="0" smtClean="0"/>
              <a:t>Albert Szent-Gyorgyi.</a:t>
            </a:r>
            <a:r>
              <a:rPr lang="en-US" sz="3700" dirty="0" smtClean="0"/>
              <a:t> </a:t>
            </a:r>
          </a:p>
        </p:txBody>
      </p:sp>
      <p:sp>
        <p:nvSpPr>
          <p:cNvPr id="4101" name="Rectangle 5"/>
          <p:cNvSpPr>
            <a:spLocks noGrp="1" noChangeArrowheads="1"/>
          </p:cNvSpPr>
          <p:nvPr>
            <p:ph type="subTitle" idx="1"/>
          </p:nvPr>
        </p:nvSpPr>
        <p:spPr>
          <a:xfrm>
            <a:off x="1579179" y="1734207"/>
            <a:ext cx="6400800" cy="1143000"/>
          </a:xfrm>
        </p:spPr>
        <p:txBody>
          <a:bodyPr>
            <a:normAutofit fontScale="92500"/>
          </a:bodyPr>
          <a:lstStyle/>
          <a:p>
            <a:r>
              <a:rPr lang="en-US" sz="6000" b="1" dirty="0" smtClean="0">
                <a:solidFill>
                  <a:schemeClr val="tx1"/>
                </a:solidFill>
              </a:rPr>
              <a:t>Literature Review</a:t>
            </a:r>
          </a:p>
        </p:txBody>
      </p:sp>
    </p:spTree>
    <p:extLst>
      <p:ext uri="{BB962C8B-B14F-4D97-AF65-F5344CB8AC3E}">
        <p14:creationId xmlns:p14="http://schemas.microsoft.com/office/powerpoint/2010/main" val="4056485724"/>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evt="onBegin" delay="0">
                          <p:tn val="2"/>
                        </p:cond>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stCondLst>
                                            <p:cond delay="0"/>
                                          </p:stCondLst>
                                        </p:cTn>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stCondLst>
                                            <p:cond delay="0"/>
                                          </p:stCondLst>
                                        </p:cTn>
                                        <p:tgtEl>
                                          <p:spTgt spid="410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101">
                                            <p:txEl>
                                              <p:pRg st="0" end="0"/>
                                            </p:txEl>
                                          </p:spTgt>
                                        </p:tgtEl>
                                        <p:attrNameLst>
                                          <p:attrName>style.visibility</p:attrName>
                                        </p:attrNameLst>
                                      </p:cBhvr>
                                      <p:to>
                                        <p:strVal val="visible"/>
                                      </p:to>
                                    </p:set>
                                    <p:animEffect transition="in" filter="dissolve">
                                      <p:cBhvr>
                                        <p:cTn id="13" dur="500">
                                          <p:stCondLst>
                                            <p:cond delay="0"/>
                                          </p:stCondLst>
                                        </p:cTn>
                                        <p:tgtEl>
                                          <p:spTgt spid="41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allAtOnce"/>
      <p:bldP spid="4101"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Working with Literature</a:t>
            </a:r>
            <a:endParaRPr lang="en-US" dirty="0">
              <a:solidFill>
                <a:srgbClr val="C00000"/>
              </a:solidFill>
            </a:endParaRPr>
          </a:p>
        </p:txBody>
      </p:sp>
      <p:grpSp>
        <p:nvGrpSpPr>
          <p:cNvPr id="45" name="Group 87"/>
          <p:cNvGrpSpPr>
            <a:grpSpLocks/>
          </p:cNvGrpSpPr>
          <p:nvPr/>
        </p:nvGrpSpPr>
        <p:grpSpPr bwMode="auto">
          <a:xfrm>
            <a:off x="533400" y="1600200"/>
            <a:ext cx="7924800" cy="4572000"/>
            <a:chOff x="1200" y="1392"/>
            <a:chExt cx="3341" cy="2232"/>
          </a:xfrm>
        </p:grpSpPr>
        <p:sp>
          <p:nvSpPr>
            <p:cNvPr id="46" name="AutoShape 88"/>
            <p:cNvSpPr>
              <a:spLocks noChangeAspect="1" noChangeArrowheads="1"/>
            </p:cNvSpPr>
            <p:nvPr/>
          </p:nvSpPr>
          <p:spPr bwMode="auto">
            <a:xfrm>
              <a:off x="1200" y="1392"/>
              <a:ext cx="3341" cy="2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7" name="_s2368"/>
            <p:cNvCxnSpPr>
              <a:cxnSpLocks noChangeShapeType="1"/>
              <a:stCxn id="85" idx="1"/>
              <a:endCxn id="70" idx="2"/>
            </p:cNvCxnSpPr>
            <p:nvPr/>
          </p:nvCxnSpPr>
          <p:spPr bwMode="auto">
            <a:xfrm rot="10800000">
              <a:off x="3829" y="2169"/>
              <a:ext cx="83" cy="985"/>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48" name="_s2366"/>
            <p:cNvCxnSpPr>
              <a:cxnSpLocks noChangeShapeType="1"/>
              <a:stCxn id="84" idx="1"/>
              <a:endCxn id="70" idx="2"/>
            </p:cNvCxnSpPr>
            <p:nvPr/>
          </p:nvCxnSpPr>
          <p:spPr bwMode="auto">
            <a:xfrm rot="10800000">
              <a:off x="3829" y="2169"/>
              <a:ext cx="83" cy="716"/>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49" name="_s2360"/>
            <p:cNvCxnSpPr>
              <a:cxnSpLocks noChangeShapeType="1"/>
              <a:stCxn id="83" idx="1"/>
              <a:endCxn id="69" idx="2"/>
            </p:cNvCxnSpPr>
            <p:nvPr/>
          </p:nvCxnSpPr>
          <p:spPr bwMode="auto">
            <a:xfrm rot="10800000">
              <a:off x="3035" y="2169"/>
              <a:ext cx="83" cy="1253"/>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0" name="_s2358"/>
            <p:cNvCxnSpPr>
              <a:cxnSpLocks noChangeShapeType="1"/>
              <a:stCxn id="82" idx="1"/>
              <a:endCxn id="69" idx="2"/>
            </p:cNvCxnSpPr>
            <p:nvPr/>
          </p:nvCxnSpPr>
          <p:spPr bwMode="auto">
            <a:xfrm rot="10800000">
              <a:off x="3035" y="2169"/>
              <a:ext cx="83" cy="985"/>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1" name="_s2356"/>
            <p:cNvCxnSpPr>
              <a:cxnSpLocks noChangeShapeType="1"/>
              <a:stCxn id="81" idx="1"/>
              <a:endCxn id="69" idx="2"/>
            </p:cNvCxnSpPr>
            <p:nvPr/>
          </p:nvCxnSpPr>
          <p:spPr bwMode="auto">
            <a:xfrm rot="10800000">
              <a:off x="3035" y="2169"/>
              <a:ext cx="83" cy="716"/>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2" name="_s2354"/>
            <p:cNvCxnSpPr>
              <a:cxnSpLocks noChangeShapeType="1"/>
              <a:stCxn id="80" idx="1"/>
              <a:endCxn id="68" idx="2"/>
            </p:cNvCxnSpPr>
            <p:nvPr/>
          </p:nvCxnSpPr>
          <p:spPr bwMode="auto">
            <a:xfrm rot="10800000">
              <a:off x="2241" y="2169"/>
              <a:ext cx="83" cy="716"/>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3" name="_s2352"/>
            <p:cNvCxnSpPr>
              <a:cxnSpLocks noChangeShapeType="1"/>
              <a:stCxn id="79" idx="1"/>
              <a:endCxn id="67" idx="2"/>
            </p:cNvCxnSpPr>
            <p:nvPr/>
          </p:nvCxnSpPr>
          <p:spPr bwMode="auto">
            <a:xfrm rot="10800000">
              <a:off x="1447" y="2169"/>
              <a:ext cx="83" cy="716"/>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4" name="_s2350"/>
            <p:cNvCxnSpPr>
              <a:cxnSpLocks noChangeShapeType="1"/>
              <a:stCxn id="78" idx="1"/>
              <a:endCxn id="70" idx="2"/>
            </p:cNvCxnSpPr>
            <p:nvPr/>
          </p:nvCxnSpPr>
          <p:spPr bwMode="auto">
            <a:xfrm rot="10800000">
              <a:off x="3829" y="2169"/>
              <a:ext cx="83" cy="448"/>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5" name="_s2348"/>
            <p:cNvCxnSpPr>
              <a:cxnSpLocks noChangeShapeType="1"/>
              <a:stCxn id="77" idx="1"/>
              <a:endCxn id="69" idx="2"/>
            </p:cNvCxnSpPr>
            <p:nvPr/>
          </p:nvCxnSpPr>
          <p:spPr bwMode="auto">
            <a:xfrm rot="10800000">
              <a:off x="3035" y="2169"/>
              <a:ext cx="83" cy="448"/>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6" name="_s2346"/>
            <p:cNvCxnSpPr>
              <a:cxnSpLocks noChangeShapeType="1"/>
              <a:stCxn id="76" idx="1"/>
              <a:endCxn id="68" idx="2"/>
            </p:cNvCxnSpPr>
            <p:nvPr/>
          </p:nvCxnSpPr>
          <p:spPr bwMode="auto">
            <a:xfrm rot="10800000">
              <a:off x="2241" y="2169"/>
              <a:ext cx="83" cy="448"/>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7" name="_s2344"/>
            <p:cNvCxnSpPr>
              <a:cxnSpLocks noChangeShapeType="1"/>
              <a:stCxn id="75" idx="1"/>
              <a:endCxn id="67" idx="2"/>
            </p:cNvCxnSpPr>
            <p:nvPr/>
          </p:nvCxnSpPr>
          <p:spPr bwMode="auto">
            <a:xfrm rot="10800000">
              <a:off x="1447" y="2169"/>
              <a:ext cx="83" cy="448"/>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8" name="_s2342"/>
            <p:cNvCxnSpPr>
              <a:cxnSpLocks noChangeShapeType="1"/>
              <a:stCxn id="74" idx="1"/>
              <a:endCxn id="70" idx="2"/>
            </p:cNvCxnSpPr>
            <p:nvPr/>
          </p:nvCxnSpPr>
          <p:spPr bwMode="auto">
            <a:xfrm rot="10800000">
              <a:off x="3829" y="2169"/>
              <a:ext cx="83" cy="180"/>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59" name="_s2340"/>
            <p:cNvCxnSpPr>
              <a:cxnSpLocks noChangeShapeType="1"/>
              <a:stCxn id="73" idx="1"/>
              <a:endCxn id="69" idx="2"/>
            </p:cNvCxnSpPr>
            <p:nvPr/>
          </p:nvCxnSpPr>
          <p:spPr bwMode="auto">
            <a:xfrm rot="10800000">
              <a:off x="3035" y="2169"/>
              <a:ext cx="83" cy="180"/>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60" name="_s2338"/>
            <p:cNvCxnSpPr>
              <a:cxnSpLocks noChangeShapeType="1"/>
              <a:stCxn id="72" idx="1"/>
              <a:endCxn id="68" idx="2"/>
            </p:cNvCxnSpPr>
            <p:nvPr/>
          </p:nvCxnSpPr>
          <p:spPr bwMode="auto">
            <a:xfrm rot="10800000">
              <a:off x="2241" y="2169"/>
              <a:ext cx="83" cy="180"/>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61" name="_s2336"/>
            <p:cNvCxnSpPr>
              <a:cxnSpLocks noChangeShapeType="1"/>
              <a:stCxn id="71" idx="1"/>
              <a:endCxn id="67" idx="2"/>
            </p:cNvCxnSpPr>
            <p:nvPr/>
          </p:nvCxnSpPr>
          <p:spPr bwMode="auto">
            <a:xfrm rot="10800000">
              <a:off x="1447" y="2169"/>
              <a:ext cx="83" cy="180"/>
            </a:xfrm>
            <a:prstGeom prst="bentConnector2">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62" name="_s2332"/>
            <p:cNvCxnSpPr>
              <a:cxnSpLocks noChangeShapeType="1"/>
              <a:stCxn id="70" idx="0"/>
              <a:endCxn id="66" idx="2"/>
            </p:cNvCxnSpPr>
            <p:nvPr/>
          </p:nvCxnSpPr>
          <p:spPr bwMode="auto">
            <a:xfrm rot="5400000" flipH="1">
              <a:off x="3257" y="1416"/>
              <a:ext cx="199" cy="944"/>
            </a:xfrm>
            <a:prstGeom prst="bentConnector3">
              <a:avLst>
                <a:gd name="adj1" fmla="val 36144"/>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63" name="_s2330"/>
            <p:cNvCxnSpPr>
              <a:cxnSpLocks noChangeShapeType="1"/>
              <a:stCxn id="69" idx="0"/>
              <a:endCxn id="66" idx="2"/>
            </p:cNvCxnSpPr>
            <p:nvPr/>
          </p:nvCxnSpPr>
          <p:spPr bwMode="auto">
            <a:xfrm rot="5400000" flipH="1">
              <a:off x="2860" y="1813"/>
              <a:ext cx="199" cy="150"/>
            </a:xfrm>
            <a:prstGeom prst="bentConnector3">
              <a:avLst>
                <a:gd name="adj1" fmla="val 36144"/>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64" name="_s2329"/>
            <p:cNvCxnSpPr>
              <a:cxnSpLocks noChangeShapeType="1"/>
              <a:stCxn id="68" idx="0"/>
              <a:endCxn id="66" idx="2"/>
            </p:cNvCxnSpPr>
            <p:nvPr/>
          </p:nvCxnSpPr>
          <p:spPr bwMode="auto">
            <a:xfrm rot="-5400000">
              <a:off x="2463" y="1566"/>
              <a:ext cx="199" cy="644"/>
            </a:xfrm>
            <a:prstGeom prst="bentConnector3">
              <a:avLst>
                <a:gd name="adj1" fmla="val 36144"/>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cxnSp>
          <p:nvCxnSpPr>
            <p:cNvPr id="65" name="_s2328"/>
            <p:cNvCxnSpPr>
              <a:cxnSpLocks noChangeShapeType="1"/>
              <a:stCxn id="67" idx="0"/>
              <a:endCxn id="66" idx="2"/>
            </p:cNvCxnSpPr>
            <p:nvPr/>
          </p:nvCxnSpPr>
          <p:spPr bwMode="auto">
            <a:xfrm rot="-5400000">
              <a:off x="2066" y="1169"/>
              <a:ext cx="199" cy="1438"/>
            </a:xfrm>
            <a:prstGeom prst="bentConnector3">
              <a:avLst>
                <a:gd name="adj1" fmla="val 36144"/>
              </a:avLst>
            </a:prstGeom>
            <a:noFill/>
            <a:ln w="28575">
              <a:solidFill>
                <a:srgbClr val="808080"/>
              </a:solidFill>
              <a:miter lim="800000"/>
              <a:headEnd/>
              <a:tailEnd/>
            </a:ln>
            <a:extLst>
              <a:ext uri="{909E8E84-426E-40DD-AFC4-6F175D3DCCD1}">
                <a14:hiddenFill xmlns:a14="http://schemas.microsoft.com/office/drawing/2010/main">
                  <a:noFill/>
                </a14:hiddenFill>
              </a:ext>
            </a:extLst>
          </p:spPr>
        </p:cxnSp>
        <p:sp>
          <p:nvSpPr>
            <p:cNvPr id="66" name="_s2324"/>
            <p:cNvSpPr>
              <a:spLocks noChangeArrowheads="1"/>
            </p:cNvSpPr>
            <p:nvPr/>
          </p:nvSpPr>
          <p:spPr bwMode="auto">
            <a:xfrm>
              <a:off x="2309" y="1536"/>
              <a:ext cx="1151" cy="252"/>
            </a:xfrm>
            <a:prstGeom prst="rect">
              <a:avLst/>
            </a:prstGeom>
            <a:gradFill rotWithShape="0">
              <a:gsLst>
                <a:gs pos="0">
                  <a:srgbClr val="BBE0E3"/>
                </a:gs>
                <a:gs pos="100000">
                  <a:srgbClr val="FFFFFF"/>
                </a:gs>
              </a:gsLst>
              <a:path path="rect">
                <a:fillToRect l="100000" b="100000"/>
              </a:path>
            </a:gradFill>
            <a:ln w="9525">
              <a:solidFill>
                <a:srgbClr val="009999"/>
              </a:solidFill>
              <a:miter lim="800000"/>
              <a:headEnd/>
              <a:tailEnd/>
            </a:ln>
            <a:effectLst>
              <a:outerShdw dist="63500" dir="19387806" algn="ctr" rotWithShape="0">
                <a:srgbClr val="009999"/>
              </a:outerShdw>
            </a:effectLst>
          </p:spPr>
          <p:txBody>
            <a:bodyPr lIns="1913" tIns="955" rIns="1913" bIns="955" anchor="ctr"/>
            <a:lstStyle/>
            <a:p>
              <a:pPr algn="ctr" eaLnBrk="0" hangingPunct="0">
                <a:defRPr/>
              </a:pPr>
              <a:r>
                <a:rPr lang="en-US" sz="1200" b="1" i="1">
                  <a:effectLst>
                    <a:outerShdw blurRad="38100" dist="38100" dir="2700000" algn="tl">
                      <a:srgbClr val="FFFFFF"/>
                    </a:outerShdw>
                  </a:effectLst>
                  <a:latin typeface="Arial" charset="0"/>
                </a:rPr>
                <a:t>Working with </a:t>
              </a:r>
            </a:p>
            <a:p>
              <a:pPr algn="ctr" eaLnBrk="0" hangingPunct="0">
                <a:defRPr/>
              </a:pPr>
              <a:r>
                <a:rPr lang="en-US" sz="1200" b="1" i="1">
                  <a:effectLst>
                    <a:outerShdw blurRad="38100" dist="38100" dir="2700000" algn="tl">
                      <a:srgbClr val="FFFFFF"/>
                    </a:outerShdw>
                  </a:effectLst>
                  <a:latin typeface="Arial" charset="0"/>
                </a:rPr>
                <a:t>Literature</a:t>
              </a:r>
            </a:p>
          </p:txBody>
        </p:sp>
        <p:sp>
          <p:nvSpPr>
            <p:cNvPr id="67" name="_s2325"/>
            <p:cNvSpPr>
              <a:spLocks noChangeArrowheads="1"/>
            </p:cNvSpPr>
            <p:nvPr/>
          </p:nvSpPr>
          <p:spPr bwMode="auto">
            <a:xfrm>
              <a:off x="1200" y="1987"/>
              <a:ext cx="494" cy="182"/>
            </a:xfrm>
            <a:prstGeom prst="rect">
              <a:avLst/>
            </a:prstGeom>
            <a:gradFill rotWithShape="0">
              <a:gsLst>
                <a:gs pos="0">
                  <a:srgbClr val="BBE0E3"/>
                </a:gs>
                <a:gs pos="100000">
                  <a:srgbClr val="FFFFFF"/>
                </a:gs>
              </a:gsLst>
              <a:path path="rect">
                <a:fillToRect l="100000" b="100000"/>
              </a:path>
            </a:gradFill>
            <a:ln w="9525">
              <a:solidFill>
                <a:srgbClr val="99CC00"/>
              </a:solidFill>
              <a:miter lim="800000"/>
              <a:headEnd/>
              <a:tailEnd/>
            </a:ln>
            <a:effectLst>
              <a:outerShdw dist="63500" dir="19387806" algn="ctr" rotWithShape="0">
                <a:srgbClr val="99CC00"/>
              </a:outerShdw>
            </a:effectLst>
          </p:spPr>
          <p:txBody>
            <a:bodyPr lIns="1913" tIns="955" rIns="1913" bIns="955" anchor="ctr"/>
            <a:lstStyle/>
            <a:p>
              <a:pPr algn="ctr" eaLnBrk="0" hangingPunct="0">
                <a:defRPr/>
              </a:pPr>
              <a:r>
                <a:rPr lang="en-US" sz="1000" b="1">
                  <a:effectLst>
                    <a:outerShdw blurRad="38100" dist="38100" dir="2700000" algn="tl">
                      <a:srgbClr val="FFFFFF"/>
                    </a:outerShdw>
                  </a:effectLst>
                  <a:latin typeface="Arial" charset="0"/>
                </a:rPr>
                <a:t>Find it!</a:t>
              </a:r>
            </a:p>
          </p:txBody>
        </p:sp>
        <p:sp>
          <p:nvSpPr>
            <p:cNvPr id="68" name="_s2326"/>
            <p:cNvSpPr>
              <a:spLocks noChangeArrowheads="1"/>
            </p:cNvSpPr>
            <p:nvPr/>
          </p:nvSpPr>
          <p:spPr bwMode="auto">
            <a:xfrm>
              <a:off x="1994" y="1987"/>
              <a:ext cx="494" cy="182"/>
            </a:xfrm>
            <a:prstGeom prst="rect">
              <a:avLst/>
            </a:prstGeom>
            <a:gradFill rotWithShape="0">
              <a:gsLst>
                <a:gs pos="0">
                  <a:srgbClr val="BBE0E3"/>
                </a:gs>
                <a:gs pos="100000">
                  <a:srgbClr val="FFFFFF"/>
                </a:gs>
              </a:gsLst>
              <a:path path="rect">
                <a:fillToRect l="100000" b="100000"/>
              </a:path>
            </a:gradFill>
            <a:ln w="9525">
              <a:solidFill>
                <a:srgbClr val="99CC00"/>
              </a:solidFill>
              <a:miter lim="800000"/>
              <a:headEnd/>
              <a:tailEnd/>
            </a:ln>
            <a:effectLst>
              <a:outerShdw dist="63500" dir="19387806" algn="ctr" rotWithShape="0">
                <a:srgbClr val="99CC00"/>
              </a:outerShdw>
            </a:effectLst>
          </p:spPr>
          <p:txBody>
            <a:bodyPr lIns="1913" tIns="955" rIns="1913" bIns="955" anchor="ctr"/>
            <a:lstStyle/>
            <a:p>
              <a:pPr algn="ctr" eaLnBrk="0" hangingPunct="0">
                <a:defRPr/>
              </a:pPr>
              <a:r>
                <a:rPr lang="en-US" sz="1000" b="1">
                  <a:effectLst>
                    <a:outerShdw blurRad="38100" dist="38100" dir="2700000" algn="tl">
                      <a:srgbClr val="FFFFFF"/>
                    </a:outerShdw>
                  </a:effectLst>
                  <a:latin typeface="Arial" charset="0"/>
                </a:rPr>
                <a:t>Manage it!</a:t>
              </a:r>
            </a:p>
          </p:txBody>
        </p:sp>
        <p:sp>
          <p:nvSpPr>
            <p:cNvPr id="69" name="_s2327"/>
            <p:cNvSpPr>
              <a:spLocks noChangeArrowheads="1"/>
            </p:cNvSpPr>
            <p:nvPr/>
          </p:nvSpPr>
          <p:spPr bwMode="auto">
            <a:xfrm>
              <a:off x="2788" y="1987"/>
              <a:ext cx="494" cy="182"/>
            </a:xfrm>
            <a:prstGeom prst="rect">
              <a:avLst/>
            </a:prstGeom>
            <a:gradFill rotWithShape="0">
              <a:gsLst>
                <a:gs pos="0">
                  <a:srgbClr val="BBE0E3"/>
                </a:gs>
                <a:gs pos="100000">
                  <a:srgbClr val="FFFFFF"/>
                </a:gs>
              </a:gsLst>
              <a:path path="rect">
                <a:fillToRect l="100000" b="100000"/>
              </a:path>
            </a:gradFill>
            <a:ln w="9525">
              <a:solidFill>
                <a:srgbClr val="99CC00"/>
              </a:solidFill>
              <a:miter lim="800000"/>
              <a:headEnd/>
              <a:tailEnd/>
            </a:ln>
            <a:effectLst>
              <a:outerShdw dist="63500" dir="19387806" algn="ctr" rotWithShape="0">
                <a:srgbClr val="99CC00"/>
              </a:outerShdw>
            </a:effectLst>
          </p:spPr>
          <p:txBody>
            <a:bodyPr lIns="1913" tIns="955" rIns="1913" bIns="955" anchor="ctr"/>
            <a:lstStyle/>
            <a:p>
              <a:pPr algn="ctr" eaLnBrk="0" hangingPunct="0">
                <a:defRPr/>
              </a:pPr>
              <a:r>
                <a:rPr lang="en-US" sz="1000" b="1" dirty="0">
                  <a:effectLst>
                    <a:outerShdw blurRad="38100" dist="38100" dir="2700000" algn="tl">
                      <a:srgbClr val="FFFFFF"/>
                    </a:outerShdw>
                  </a:effectLst>
                  <a:latin typeface="Arial" charset="0"/>
                </a:rPr>
                <a:t>Use it!</a:t>
              </a:r>
            </a:p>
          </p:txBody>
        </p:sp>
        <p:sp>
          <p:nvSpPr>
            <p:cNvPr id="70" name="_s2331"/>
            <p:cNvSpPr>
              <a:spLocks noChangeArrowheads="1"/>
            </p:cNvSpPr>
            <p:nvPr/>
          </p:nvSpPr>
          <p:spPr bwMode="auto">
            <a:xfrm>
              <a:off x="3582" y="1987"/>
              <a:ext cx="494" cy="182"/>
            </a:xfrm>
            <a:prstGeom prst="rect">
              <a:avLst/>
            </a:prstGeom>
            <a:gradFill rotWithShape="0">
              <a:gsLst>
                <a:gs pos="0">
                  <a:srgbClr val="BBE0E3"/>
                </a:gs>
                <a:gs pos="100000">
                  <a:srgbClr val="FFFFFF"/>
                </a:gs>
              </a:gsLst>
              <a:path path="rect">
                <a:fillToRect l="100000" b="100000"/>
              </a:path>
            </a:gradFill>
            <a:ln w="9525">
              <a:solidFill>
                <a:srgbClr val="99CC00"/>
              </a:solidFill>
              <a:miter lim="800000"/>
              <a:headEnd/>
              <a:tailEnd/>
            </a:ln>
            <a:effectLst>
              <a:outerShdw dist="63500" dir="19387806" algn="ctr" rotWithShape="0">
                <a:srgbClr val="99CC00"/>
              </a:outerShdw>
            </a:effectLst>
          </p:spPr>
          <p:txBody>
            <a:bodyPr lIns="1913" tIns="955" rIns="1913" bIns="955" anchor="ctr"/>
            <a:lstStyle/>
            <a:p>
              <a:pPr algn="ctr" eaLnBrk="0" hangingPunct="0">
                <a:defRPr/>
              </a:pPr>
              <a:r>
                <a:rPr lang="en-US" sz="1000" b="1">
                  <a:effectLst>
                    <a:outerShdw blurRad="38100" dist="38100" dir="2700000" algn="tl">
                      <a:srgbClr val="FFFFFF"/>
                    </a:outerShdw>
                  </a:effectLst>
                  <a:latin typeface="Arial" charset="0"/>
                </a:rPr>
                <a:t>Review it!</a:t>
              </a:r>
            </a:p>
          </p:txBody>
        </p:sp>
        <p:sp>
          <p:nvSpPr>
            <p:cNvPr id="71" name="_s2335"/>
            <p:cNvSpPr>
              <a:spLocks noChangeArrowheads="1"/>
            </p:cNvSpPr>
            <p:nvPr/>
          </p:nvSpPr>
          <p:spPr bwMode="auto">
            <a:xfrm>
              <a:off x="1530" y="2260"/>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2583" tIns="1292" rIns="2583" bIns="1292" anchor="ctr"/>
            <a:lstStyle/>
            <a:p>
              <a:pPr algn="ctr" eaLnBrk="0" hangingPunct="0"/>
              <a:r>
                <a:rPr lang="en-US" sz="900" i="1">
                  <a:latin typeface="Arial" charset="0"/>
                </a:rPr>
                <a:t>Knowing the </a:t>
              </a:r>
            </a:p>
            <a:p>
              <a:pPr algn="ctr" eaLnBrk="0" hangingPunct="0"/>
              <a:r>
                <a:rPr lang="en-US" sz="900" i="1">
                  <a:latin typeface="Arial" charset="0"/>
                </a:rPr>
                <a:t>literature types</a:t>
              </a:r>
            </a:p>
          </p:txBody>
        </p:sp>
        <p:sp>
          <p:nvSpPr>
            <p:cNvPr id="72" name="_s2337"/>
            <p:cNvSpPr>
              <a:spLocks noChangeArrowheads="1"/>
            </p:cNvSpPr>
            <p:nvPr/>
          </p:nvSpPr>
          <p:spPr bwMode="auto">
            <a:xfrm>
              <a:off x="2324" y="2260"/>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2583" tIns="1292" rIns="2583" bIns="1292" anchor="ctr"/>
            <a:lstStyle/>
            <a:p>
              <a:pPr algn="ctr" eaLnBrk="0" hangingPunct="0"/>
              <a:r>
                <a:rPr lang="en-US" sz="900" i="1">
                  <a:latin typeface="Arial" charset="0"/>
                </a:rPr>
                <a:t>Reading</a:t>
              </a:r>
            </a:p>
            <a:p>
              <a:pPr algn="ctr" eaLnBrk="0" hangingPunct="0"/>
              <a:r>
                <a:rPr lang="en-US" sz="900" i="1">
                  <a:latin typeface="Arial" charset="0"/>
                </a:rPr>
                <a:t>efficiently</a:t>
              </a:r>
            </a:p>
          </p:txBody>
        </p:sp>
        <p:sp>
          <p:nvSpPr>
            <p:cNvPr id="73" name="_s2339"/>
            <p:cNvSpPr>
              <a:spLocks noChangeArrowheads="1"/>
            </p:cNvSpPr>
            <p:nvPr/>
          </p:nvSpPr>
          <p:spPr bwMode="auto">
            <a:xfrm>
              <a:off x="3118" y="2260"/>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439" tIns="1719" rIns="3439" bIns="1719" anchor="ctr"/>
            <a:lstStyle/>
            <a:p>
              <a:pPr algn="ctr" eaLnBrk="0" hangingPunct="0"/>
              <a:r>
                <a:rPr lang="en-US" sz="900" i="1">
                  <a:latin typeface="Arial" charset="0"/>
                </a:rPr>
                <a:t> Choosing your research topic</a:t>
              </a:r>
            </a:p>
          </p:txBody>
        </p:sp>
        <p:sp>
          <p:nvSpPr>
            <p:cNvPr id="74" name="_s2341"/>
            <p:cNvSpPr>
              <a:spLocks noChangeArrowheads="1"/>
            </p:cNvSpPr>
            <p:nvPr/>
          </p:nvSpPr>
          <p:spPr bwMode="auto">
            <a:xfrm>
              <a:off x="3912" y="2260"/>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075" tIns="1538" rIns="3075" bIns="1538" anchor="ctr"/>
            <a:lstStyle/>
            <a:p>
              <a:pPr algn="ctr" eaLnBrk="0" hangingPunct="0"/>
              <a:r>
                <a:rPr lang="en-US" sz="900" i="1">
                  <a:latin typeface="Arial" charset="0"/>
                </a:rPr>
                <a:t>Understanding the </a:t>
              </a:r>
            </a:p>
            <a:p>
              <a:pPr algn="ctr" eaLnBrk="0" hangingPunct="0"/>
              <a:r>
                <a:rPr lang="en-US" sz="900" i="1">
                  <a:latin typeface="Arial" charset="0"/>
                </a:rPr>
                <a:t>lit review’s purpose</a:t>
              </a:r>
            </a:p>
          </p:txBody>
        </p:sp>
        <p:sp>
          <p:nvSpPr>
            <p:cNvPr id="75" name="_s2343"/>
            <p:cNvSpPr>
              <a:spLocks noChangeArrowheads="1"/>
            </p:cNvSpPr>
            <p:nvPr/>
          </p:nvSpPr>
          <p:spPr bwMode="auto">
            <a:xfrm>
              <a:off x="1530" y="2528"/>
              <a:ext cx="629" cy="178"/>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268" tIns="1636" rIns="3268" bIns="1636" anchor="ctr"/>
            <a:lstStyle/>
            <a:p>
              <a:pPr algn="ctr" eaLnBrk="0" hangingPunct="0"/>
              <a:r>
                <a:rPr lang="en-US" sz="900" i="1">
                  <a:latin typeface="Arial" charset="0"/>
                </a:rPr>
                <a:t>Using available resources</a:t>
              </a:r>
            </a:p>
          </p:txBody>
        </p:sp>
        <p:sp>
          <p:nvSpPr>
            <p:cNvPr id="76" name="_s2345"/>
            <p:cNvSpPr>
              <a:spLocks noChangeArrowheads="1"/>
            </p:cNvSpPr>
            <p:nvPr/>
          </p:nvSpPr>
          <p:spPr bwMode="auto">
            <a:xfrm>
              <a:off x="2324" y="2528"/>
              <a:ext cx="629" cy="178"/>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405" tIns="1702" rIns="3405" bIns="1702" anchor="ctr"/>
            <a:lstStyle/>
            <a:p>
              <a:pPr algn="ctr" eaLnBrk="0" hangingPunct="0"/>
              <a:r>
                <a:rPr lang="en-US" sz="900" i="1">
                  <a:latin typeface="Arial" charset="0"/>
                </a:rPr>
                <a:t>Keeping track </a:t>
              </a:r>
            </a:p>
            <a:p>
              <a:pPr algn="ctr" eaLnBrk="0" hangingPunct="0"/>
              <a:r>
                <a:rPr lang="en-US" sz="900" i="1">
                  <a:latin typeface="Arial" charset="0"/>
                </a:rPr>
                <a:t>of references </a:t>
              </a:r>
            </a:p>
          </p:txBody>
        </p:sp>
        <p:sp>
          <p:nvSpPr>
            <p:cNvPr id="77" name="_s2347"/>
            <p:cNvSpPr>
              <a:spLocks noChangeArrowheads="1"/>
            </p:cNvSpPr>
            <p:nvPr/>
          </p:nvSpPr>
          <p:spPr bwMode="auto">
            <a:xfrm>
              <a:off x="3118" y="2528"/>
              <a:ext cx="629" cy="178"/>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439" tIns="1719" rIns="3439" bIns="1719" anchor="ctr"/>
            <a:lstStyle/>
            <a:p>
              <a:pPr algn="ctr" eaLnBrk="0" hangingPunct="0"/>
              <a:r>
                <a:rPr lang="en-US" sz="900" i="1">
                  <a:latin typeface="Arial" charset="0"/>
                </a:rPr>
                <a:t>Developing your question</a:t>
              </a:r>
            </a:p>
          </p:txBody>
        </p:sp>
        <p:sp>
          <p:nvSpPr>
            <p:cNvPr id="78" name="_s2349"/>
            <p:cNvSpPr>
              <a:spLocks noChangeArrowheads="1"/>
            </p:cNvSpPr>
            <p:nvPr/>
          </p:nvSpPr>
          <p:spPr bwMode="auto">
            <a:xfrm>
              <a:off x="3912" y="2528"/>
              <a:ext cx="629" cy="178"/>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439" tIns="1719" rIns="3439" bIns="1719" anchor="ctr"/>
            <a:lstStyle/>
            <a:p>
              <a:pPr algn="ctr" eaLnBrk="0" hangingPunct="0"/>
              <a:r>
                <a:rPr lang="en-US" sz="900" i="1">
                  <a:latin typeface="Arial" charset="0"/>
                </a:rPr>
                <a:t>Ensuring adequate </a:t>
              </a:r>
            </a:p>
            <a:p>
              <a:pPr algn="ctr" eaLnBrk="0" hangingPunct="0"/>
              <a:r>
                <a:rPr lang="en-US" sz="900" i="1">
                  <a:latin typeface="Arial" charset="0"/>
                </a:rPr>
                <a:t>coverage</a:t>
              </a:r>
            </a:p>
          </p:txBody>
        </p:sp>
        <p:sp>
          <p:nvSpPr>
            <p:cNvPr id="79" name="_s2351"/>
            <p:cNvSpPr>
              <a:spLocks noChangeArrowheads="1"/>
            </p:cNvSpPr>
            <p:nvPr/>
          </p:nvSpPr>
          <p:spPr bwMode="auto">
            <a:xfrm>
              <a:off x="1530" y="2797"/>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439" tIns="1719" rIns="3439" bIns="1719" anchor="ctr"/>
            <a:lstStyle/>
            <a:p>
              <a:pPr algn="ctr" eaLnBrk="0" hangingPunct="0"/>
              <a:r>
                <a:rPr lang="en-US" sz="900" i="1">
                  <a:latin typeface="Arial" charset="0"/>
                </a:rPr>
                <a:t>Honing your </a:t>
              </a:r>
            </a:p>
            <a:p>
              <a:pPr algn="ctr" eaLnBrk="0" hangingPunct="0"/>
              <a:r>
                <a:rPr lang="en-US" sz="900" i="1">
                  <a:latin typeface="Arial" charset="0"/>
                </a:rPr>
                <a:t>search skills</a:t>
              </a:r>
            </a:p>
          </p:txBody>
        </p:sp>
        <p:sp>
          <p:nvSpPr>
            <p:cNvPr id="80" name="_s2353"/>
            <p:cNvSpPr>
              <a:spLocks noChangeArrowheads="1"/>
            </p:cNvSpPr>
            <p:nvPr/>
          </p:nvSpPr>
          <p:spPr bwMode="auto">
            <a:xfrm>
              <a:off x="2324" y="2797"/>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5742" tIns="2872" rIns="5742" bIns="2872" anchor="ctr"/>
            <a:lstStyle/>
            <a:p>
              <a:pPr algn="ctr" eaLnBrk="0" hangingPunct="0"/>
              <a:r>
                <a:rPr lang="en-US" sz="900" i="1">
                  <a:latin typeface="Arial" charset="0"/>
                </a:rPr>
                <a:t>Writing relevant annotations</a:t>
              </a:r>
            </a:p>
          </p:txBody>
        </p:sp>
        <p:sp>
          <p:nvSpPr>
            <p:cNvPr id="81" name="_s2355"/>
            <p:cNvSpPr>
              <a:spLocks noChangeArrowheads="1"/>
            </p:cNvSpPr>
            <p:nvPr/>
          </p:nvSpPr>
          <p:spPr bwMode="auto">
            <a:xfrm>
              <a:off x="3118" y="2797"/>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14216" tIns="7108" rIns="14216" bIns="7108" anchor="ctr"/>
            <a:lstStyle/>
            <a:p>
              <a:pPr algn="ctr" eaLnBrk="0" hangingPunct="0"/>
              <a:r>
                <a:rPr lang="en-US" sz="900" i="1">
                  <a:latin typeface="Arial" charset="0"/>
                </a:rPr>
                <a:t> Arguing your</a:t>
              </a:r>
            </a:p>
            <a:p>
              <a:pPr algn="ctr" eaLnBrk="0" hangingPunct="0"/>
              <a:r>
                <a:rPr lang="en-US" sz="900" i="1">
                  <a:latin typeface="Arial" charset="0"/>
                </a:rPr>
                <a:t>rationale</a:t>
              </a:r>
            </a:p>
          </p:txBody>
        </p:sp>
        <p:sp>
          <p:nvSpPr>
            <p:cNvPr id="82" name="_s2357"/>
            <p:cNvSpPr>
              <a:spLocks noChangeArrowheads="1"/>
            </p:cNvSpPr>
            <p:nvPr/>
          </p:nvSpPr>
          <p:spPr bwMode="auto">
            <a:xfrm>
              <a:off x="3118" y="3065"/>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14216" tIns="7108" rIns="14216" bIns="7108" anchor="ctr"/>
            <a:lstStyle/>
            <a:p>
              <a:pPr algn="ctr" eaLnBrk="0" hangingPunct="0"/>
              <a:r>
                <a:rPr lang="en-US" sz="900" i="1">
                  <a:latin typeface="Arial" charset="0"/>
                </a:rPr>
                <a:t>Informing your work with theory</a:t>
              </a:r>
            </a:p>
          </p:txBody>
        </p:sp>
        <p:sp>
          <p:nvSpPr>
            <p:cNvPr id="83" name="_s2359"/>
            <p:cNvSpPr>
              <a:spLocks noChangeArrowheads="1"/>
            </p:cNvSpPr>
            <p:nvPr/>
          </p:nvSpPr>
          <p:spPr bwMode="auto">
            <a:xfrm>
              <a:off x="3118" y="3333"/>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23618" tIns="11810" rIns="23618" bIns="11810" anchor="ctr"/>
            <a:lstStyle/>
            <a:p>
              <a:pPr algn="ctr" eaLnBrk="0" hangingPunct="0"/>
              <a:endParaRPr lang="en-US" sz="900" i="1">
                <a:latin typeface="Arial" charset="0"/>
              </a:endParaRPr>
            </a:p>
            <a:p>
              <a:pPr algn="ctr" eaLnBrk="0" hangingPunct="0"/>
              <a:r>
                <a:rPr lang="en-US" sz="900" i="1">
                  <a:latin typeface="Arial" charset="0"/>
                </a:rPr>
                <a:t>Designing</a:t>
              </a:r>
            </a:p>
            <a:p>
              <a:pPr algn="ctr" eaLnBrk="0" hangingPunct="0"/>
              <a:r>
                <a:rPr lang="en-US" sz="900" i="1">
                  <a:latin typeface="Arial" charset="0"/>
                </a:rPr>
                <a:t>method</a:t>
              </a:r>
            </a:p>
            <a:p>
              <a:pPr eaLnBrk="0" hangingPunct="0"/>
              <a:endParaRPr lang="en-US" sz="1200">
                <a:latin typeface="Times New Roman" pitchFamily="18" charset="0"/>
              </a:endParaRPr>
            </a:p>
          </p:txBody>
        </p:sp>
        <p:sp>
          <p:nvSpPr>
            <p:cNvPr id="84" name="_s2365"/>
            <p:cNvSpPr>
              <a:spLocks noChangeArrowheads="1"/>
            </p:cNvSpPr>
            <p:nvPr/>
          </p:nvSpPr>
          <p:spPr bwMode="auto">
            <a:xfrm>
              <a:off x="3912" y="2797"/>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8643" tIns="19322" rIns="38643" bIns="19322" anchor="ctr"/>
            <a:lstStyle/>
            <a:p>
              <a:pPr algn="ctr" eaLnBrk="0" hangingPunct="0"/>
              <a:r>
                <a:rPr lang="en-US" sz="900" i="1">
                  <a:latin typeface="Arial" charset="0"/>
                </a:rPr>
                <a:t>Writing</a:t>
              </a:r>
            </a:p>
            <a:p>
              <a:pPr algn="ctr" eaLnBrk="0" hangingPunct="0"/>
              <a:r>
                <a:rPr lang="en-US" sz="900" i="1">
                  <a:latin typeface="Arial" charset="0"/>
                </a:rPr>
                <a:t>purposefully</a:t>
              </a:r>
            </a:p>
          </p:txBody>
        </p:sp>
        <p:sp>
          <p:nvSpPr>
            <p:cNvPr id="85" name="_s2367"/>
            <p:cNvSpPr>
              <a:spLocks noChangeArrowheads="1"/>
            </p:cNvSpPr>
            <p:nvPr/>
          </p:nvSpPr>
          <p:spPr bwMode="auto">
            <a:xfrm>
              <a:off x="3912" y="3065"/>
              <a:ext cx="629" cy="177"/>
            </a:xfrm>
            <a:prstGeom prst="rect">
              <a:avLst/>
            </a:prstGeom>
            <a:gradFill rotWithShape="0">
              <a:gsLst>
                <a:gs pos="0">
                  <a:srgbClr val="FFFFFF"/>
                </a:gs>
                <a:gs pos="100000">
                  <a:srgbClr val="FFFFFF"/>
                </a:gs>
              </a:gsLst>
              <a:path path="rect">
                <a:fillToRect l="100000" b="100000"/>
              </a:path>
            </a:gradFill>
            <a:ln w="9525">
              <a:solidFill>
                <a:srgbClr val="000000"/>
              </a:solidFill>
              <a:miter lim="800000"/>
              <a:headEnd/>
              <a:tailEnd/>
            </a:ln>
            <a:effectLst>
              <a:outerShdw dist="63500" dir="19387806" algn="ctr" rotWithShape="0">
                <a:srgbClr val="BBE0E3"/>
              </a:outerShdw>
            </a:effectLst>
          </p:spPr>
          <p:txBody>
            <a:bodyPr lIns="38643" tIns="19322" rIns="38643" bIns="19322" anchor="ctr"/>
            <a:lstStyle/>
            <a:p>
              <a:pPr algn="ctr" eaLnBrk="0" hangingPunct="0"/>
              <a:r>
                <a:rPr lang="en-US" sz="900" i="1">
                  <a:latin typeface="Arial" charset="0"/>
                </a:rPr>
                <a:t>Working on </a:t>
              </a:r>
            </a:p>
            <a:p>
              <a:pPr algn="ctr" eaLnBrk="0" hangingPunct="0"/>
              <a:r>
                <a:rPr lang="en-US" sz="900" i="1">
                  <a:latin typeface="Arial" charset="0"/>
                </a:rPr>
                <a:t>style and tone</a:t>
              </a:r>
            </a:p>
          </p:txBody>
        </p:sp>
      </p:grpSp>
    </p:spTree>
    <p:extLst>
      <p:ext uri="{BB962C8B-B14F-4D97-AF65-F5344CB8AC3E}">
        <p14:creationId xmlns:p14="http://schemas.microsoft.com/office/powerpoint/2010/main" val="989797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fontScale="90000"/>
          </a:bodyPr>
          <a:lstStyle/>
          <a:p>
            <a:pPr eaLnBrk="1" hangingPunct="1"/>
            <a:r>
              <a:rPr lang="en-US" b="1" dirty="0" smtClean="0">
                <a:solidFill>
                  <a:srgbClr val="C00000"/>
                </a:solidFill>
              </a:rPr>
              <a:t>What you WILL Do in the Lit. Review</a:t>
            </a:r>
          </a:p>
        </p:txBody>
      </p:sp>
      <p:sp>
        <p:nvSpPr>
          <p:cNvPr id="35843" name="Rectangle 3"/>
          <p:cNvSpPr>
            <a:spLocks noGrp="1" noChangeArrowheads="1"/>
          </p:cNvSpPr>
          <p:nvPr>
            <p:ph idx="1"/>
          </p:nvPr>
        </p:nvSpPr>
        <p:spPr>
          <a:xfrm>
            <a:off x="487363" y="1447800"/>
            <a:ext cx="8229600" cy="4775200"/>
          </a:xfrm>
        </p:spPr>
        <p:txBody>
          <a:bodyPr>
            <a:normAutofit fontScale="85000" lnSpcReduction="20000"/>
          </a:bodyPr>
          <a:lstStyle/>
          <a:p>
            <a:pPr algn="just" eaLnBrk="1" hangingPunct="1"/>
            <a:r>
              <a:rPr lang="en-US" sz="2800" dirty="0" smtClean="0"/>
              <a:t>In literature review you will need to:</a:t>
            </a:r>
          </a:p>
          <a:p>
            <a:pPr lvl="1" algn="just"/>
            <a:r>
              <a:rPr lang="en-GB" sz="2400" dirty="0" smtClean="0"/>
              <a:t>Review the literature , DO NOT REPRODUCE IT!</a:t>
            </a:r>
            <a:endParaRPr lang="en-US" sz="2400" dirty="0" smtClean="0"/>
          </a:p>
          <a:p>
            <a:pPr lvl="1" algn="just"/>
            <a:r>
              <a:rPr lang="en-US" sz="2400" dirty="0" smtClean="0"/>
              <a:t>Compare and contrast ideas on the same topic by different authors</a:t>
            </a:r>
          </a:p>
          <a:p>
            <a:pPr lvl="1" algn="just"/>
            <a:r>
              <a:rPr lang="en-US" sz="2400" dirty="0" smtClean="0"/>
              <a:t>Interpret the ideas presented</a:t>
            </a:r>
          </a:p>
          <a:p>
            <a:pPr lvl="1" algn="just"/>
            <a:r>
              <a:rPr lang="en-US" sz="2400" dirty="0" smtClean="0"/>
              <a:t>Critique the literature works reviewed</a:t>
            </a:r>
          </a:p>
          <a:p>
            <a:pPr lvl="1" algn="just"/>
            <a:r>
              <a:rPr lang="en-US" sz="2400" dirty="0" smtClean="0"/>
              <a:t>Analyze the literature works</a:t>
            </a:r>
          </a:p>
          <a:p>
            <a:pPr lvl="1" algn="just"/>
            <a:r>
              <a:rPr lang="en-US" sz="2400" dirty="0" smtClean="0"/>
              <a:t>Synthesize from the literature works and include the ideas into your research discussion</a:t>
            </a:r>
          </a:p>
          <a:p>
            <a:pPr lvl="1" algn="just"/>
            <a:r>
              <a:rPr lang="en-US" sz="2400" dirty="0" smtClean="0"/>
              <a:t>Evaluate the major theorists' ideas critically</a:t>
            </a:r>
          </a:p>
          <a:p>
            <a:pPr algn="just" eaLnBrk="1" hangingPunct="1"/>
            <a:r>
              <a:rPr lang="en-US" sz="2800" dirty="0" smtClean="0"/>
              <a:t>Show </a:t>
            </a:r>
            <a:r>
              <a:rPr lang="en-US" sz="2800" dirty="0" smtClean="0"/>
              <a:t>that </a:t>
            </a:r>
            <a:r>
              <a:rPr lang="en-US" sz="2800" dirty="0" smtClean="0"/>
              <a:t>you have examined and interpreted their work from a critical viewpoint.</a:t>
            </a:r>
          </a:p>
          <a:p>
            <a:pPr algn="just" eaLnBrk="1" hangingPunct="1"/>
            <a:r>
              <a:rPr lang="en-US" sz="2200" b="1" dirty="0" smtClean="0"/>
              <a:t>Important footnote:</a:t>
            </a:r>
            <a:r>
              <a:rPr lang="en-US" sz="2200" i="1" dirty="0" smtClean="0"/>
              <a:t> </a:t>
            </a:r>
          </a:p>
          <a:p>
            <a:pPr lvl="1" algn="just"/>
            <a:r>
              <a:rPr lang="en-US" sz="1900" i="1" dirty="0" smtClean="0">
                <a:solidFill>
                  <a:srgbClr val="FF0000"/>
                </a:solidFill>
              </a:rPr>
              <a:t>As you read about these theories, your reader wants to know that you have read the original works–no, not the original language, necessarily, but a quality translation if need be</a:t>
            </a:r>
            <a:r>
              <a:rPr lang="en-US" sz="1900" dirty="0" smtClean="0">
                <a:solidFill>
                  <a:srgbClr val="FF0000"/>
                </a:solidFill>
              </a:rPr>
              <a:t>.</a:t>
            </a:r>
          </a:p>
        </p:txBody>
      </p:sp>
    </p:spTree>
    <p:extLst>
      <p:ext uri="{BB962C8B-B14F-4D97-AF65-F5344CB8AC3E}">
        <p14:creationId xmlns:p14="http://schemas.microsoft.com/office/powerpoint/2010/main" val="558352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anim calcmode="lin" valueType="num">
                                      <p:cBhvr additive="base">
                                        <p:cTn id="23"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 calcmode="lin" valueType="num">
                                      <p:cBhvr additive="base">
                                        <p:cTn id="27"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anim calcmode="lin" valueType="num">
                                      <p:cBhvr additive="base">
                                        <p:cTn id="31"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anim calcmode="lin" valueType="num">
                                      <p:cBhvr additive="base">
                                        <p:cTn id="3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843">
                                            <p:txEl>
                                              <p:pRg st="8" end="8"/>
                                            </p:txEl>
                                          </p:spTgt>
                                        </p:tgtEl>
                                        <p:attrNameLst>
                                          <p:attrName>style.visibility</p:attrName>
                                        </p:attrNameLst>
                                      </p:cBhvr>
                                      <p:to>
                                        <p:strVal val="visible"/>
                                      </p:to>
                                    </p:set>
                                    <p:anim calcmode="lin" valueType="num">
                                      <p:cBhvr additive="base">
                                        <p:cTn id="41"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5843">
                                            <p:txEl>
                                              <p:pRg st="9" end="9"/>
                                            </p:txEl>
                                          </p:spTgt>
                                        </p:tgtEl>
                                        <p:attrNameLst>
                                          <p:attrName>style.visibility</p:attrName>
                                        </p:attrNameLst>
                                      </p:cBhvr>
                                      <p:to>
                                        <p:strVal val="visible"/>
                                      </p:to>
                                    </p:set>
                                    <p:anim calcmode="lin" valueType="num">
                                      <p:cBhvr additive="base">
                                        <p:cTn id="47"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5843">
                                            <p:txEl>
                                              <p:pRg st="10" end="10"/>
                                            </p:txEl>
                                          </p:spTgt>
                                        </p:tgtEl>
                                        <p:attrNameLst>
                                          <p:attrName>style.visibility</p:attrName>
                                        </p:attrNameLst>
                                      </p:cBhvr>
                                      <p:to>
                                        <p:strVal val="visible"/>
                                      </p:to>
                                    </p:set>
                                    <p:anim calcmode="lin" valueType="num">
                                      <p:cBhvr additive="base">
                                        <p:cTn id="51"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z="3200" b="1" dirty="0" smtClean="0">
                <a:solidFill>
                  <a:srgbClr val="C00000"/>
                </a:solidFill>
              </a:rPr>
              <a:t>Guidelines for Literature Review</a:t>
            </a:r>
          </a:p>
        </p:txBody>
      </p:sp>
      <p:sp>
        <p:nvSpPr>
          <p:cNvPr id="25605" name="Rectangle 3"/>
          <p:cNvSpPr>
            <a:spLocks noGrp="1" noChangeArrowheads="1"/>
          </p:cNvSpPr>
          <p:nvPr>
            <p:ph idx="1"/>
          </p:nvPr>
        </p:nvSpPr>
        <p:spPr/>
        <p:txBody>
          <a:bodyPr/>
          <a:lstStyle/>
          <a:p>
            <a:pPr algn="just">
              <a:lnSpc>
                <a:spcPct val="90000"/>
              </a:lnSpc>
            </a:pPr>
            <a:r>
              <a:rPr lang="en-US" sz="2400" dirty="0" smtClean="0"/>
              <a:t>Start with one</a:t>
            </a:r>
            <a:r>
              <a:rPr lang="en-US" sz="2400" baseline="0" dirty="0" smtClean="0"/>
              <a:t> topic, preferably in one paragraph before moving to another related topic. </a:t>
            </a:r>
          </a:p>
          <a:p>
            <a:pPr algn="just">
              <a:lnSpc>
                <a:spcPct val="90000"/>
              </a:lnSpc>
            </a:pPr>
            <a:r>
              <a:rPr lang="en-US" sz="2400" baseline="0" dirty="0" smtClean="0"/>
              <a:t>Make sure there is a flow between the topics so that readers can follow through.</a:t>
            </a:r>
          </a:p>
          <a:p>
            <a:pPr algn="just" eaLnBrk="1" hangingPunct="1">
              <a:lnSpc>
                <a:spcPct val="90000"/>
              </a:lnSpc>
            </a:pPr>
            <a:r>
              <a:rPr lang="en-US" sz="2400" dirty="0" smtClean="0"/>
              <a:t>This can be achieved by:</a:t>
            </a:r>
          </a:p>
          <a:p>
            <a:pPr lvl="1" algn="just">
              <a:lnSpc>
                <a:spcPct val="90000"/>
              </a:lnSpc>
            </a:pPr>
            <a:r>
              <a:rPr lang="en-US" sz="2000" dirty="0" smtClean="0"/>
              <a:t>Show different view points.</a:t>
            </a:r>
          </a:p>
          <a:p>
            <a:pPr lvl="1" algn="just">
              <a:lnSpc>
                <a:spcPct val="90000"/>
              </a:lnSpc>
            </a:pPr>
            <a:r>
              <a:rPr lang="en-US" sz="2000" dirty="0" smtClean="0"/>
              <a:t>Explain why you agree or disagree with the authors’ view point.</a:t>
            </a:r>
          </a:p>
          <a:p>
            <a:pPr lvl="1" algn="just">
              <a:lnSpc>
                <a:spcPct val="90000"/>
              </a:lnSpc>
            </a:pPr>
            <a:r>
              <a:rPr lang="en-US" sz="2000" dirty="0" smtClean="0"/>
              <a:t>Use primarily current peer-reviewed and refereed journal articles.</a:t>
            </a:r>
          </a:p>
          <a:p>
            <a:pPr lvl="1" algn="just">
              <a:lnSpc>
                <a:spcPct val="90000"/>
              </a:lnSpc>
            </a:pPr>
            <a:r>
              <a:rPr lang="en-US" sz="2000" dirty="0" smtClean="0"/>
              <a:t>Include all work related to your problem and topic</a:t>
            </a:r>
            <a:r>
              <a:rPr lang="en-US" sz="2000" dirty="0" smtClean="0"/>
              <a:t>.</a:t>
            </a:r>
            <a:endParaRPr lang="en-US" sz="2000" dirty="0" smtClean="0"/>
          </a:p>
        </p:txBody>
      </p:sp>
    </p:spTree>
    <p:extLst>
      <p:ext uri="{BB962C8B-B14F-4D97-AF65-F5344CB8AC3E}">
        <p14:creationId xmlns:p14="http://schemas.microsoft.com/office/powerpoint/2010/main" val="3523147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eaLnBrk="1" hangingPunct="1"/>
            <a:r>
              <a:rPr lang="en-US" b="1" dirty="0" smtClean="0">
                <a:solidFill>
                  <a:srgbClr val="C00000"/>
                </a:solidFill>
              </a:rPr>
              <a:t>As You Read</a:t>
            </a:r>
          </a:p>
        </p:txBody>
      </p:sp>
      <p:sp>
        <p:nvSpPr>
          <p:cNvPr id="6149" name="Rectangle 5"/>
          <p:cNvSpPr>
            <a:spLocks noGrp="1" noChangeArrowheads="1"/>
          </p:cNvSpPr>
          <p:nvPr>
            <p:ph idx="1"/>
          </p:nvPr>
        </p:nvSpPr>
        <p:spPr>
          <a:xfrm>
            <a:off x="487362" y="1697038"/>
            <a:ext cx="8351837" cy="4525962"/>
          </a:xfrm>
        </p:spPr>
        <p:txBody>
          <a:bodyPr>
            <a:normAutofit/>
          </a:bodyPr>
          <a:lstStyle/>
          <a:p>
            <a:pPr algn="just">
              <a:lnSpc>
                <a:spcPct val="80000"/>
              </a:lnSpc>
            </a:pPr>
            <a:r>
              <a:rPr lang="en-US" sz="2800" dirty="0" smtClean="0"/>
              <a:t>Try to answer these questions:</a:t>
            </a:r>
            <a:endParaRPr lang="en-GB" sz="2800" dirty="0" smtClean="0"/>
          </a:p>
          <a:p>
            <a:pPr lvl="1" algn="just">
              <a:lnSpc>
                <a:spcPct val="80000"/>
              </a:lnSpc>
            </a:pPr>
            <a:r>
              <a:rPr lang="en-GB" sz="2400" dirty="0" smtClean="0"/>
              <a:t>What is already known about this issue/problem?</a:t>
            </a:r>
          </a:p>
          <a:p>
            <a:pPr lvl="1" algn="just">
              <a:lnSpc>
                <a:spcPct val="80000"/>
              </a:lnSpc>
            </a:pPr>
            <a:r>
              <a:rPr lang="en-GB" sz="2400" dirty="0" smtClean="0"/>
              <a:t>What useful data already exists that informs your efforts.</a:t>
            </a:r>
            <a:r>
              <a:rPr lang="en-US" sz="2400" dirty="0" smtClean="0"/>
              <a:t> </a:t>
            </a:r>
          </a:p>
          <a:p>
            <a:pPr lvl="1" algn="just">
              <a:lnSpc>
                <a:spcPct val="80000"/>
              </a:lnSpc>
            </a:pPr>
            <a:r>
              <a:rPr lang="en-US" sz="2400" dirty="0" smtClean="0"/>
              <a:t>What is missing from the literature that your study will provide?</a:t>
            </a:r>
          </a:p>
          <a:p>
            <a:pPr lvl="1" algn="just">
              <a:lnSpc>
                <a:spcPct val="80000"/>
              </a:lnSpc>
            </a:pPr>
            <a:r>
              <a:rPr lang="en-GB" sz="2400" dirty="0" smtClean="0"/>
              <a:t>Why is your approach (method) might be an excellent way to solve the problem?  </a:t>
            </a:r>
            <a:endParaRPr lang="en-US" sz="2400" dirty="0" smtClean="0"/>
          </a:p>
        </p:txBody>
      </p:sp>
    </p:spTree>
    <p:extLst>
      <p:ext uri="{BB962C8B-B14F-4D97-AF65-F5344CB8AC3E}">
        <p14:creationId xmlns:p14="http://schemas.microsoft.com/office/powerpoint/2010/main" val="1548827251"/>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 calcmode="lin" valueType="num">
                                      <p:cBhvr additive="base">
                                        <p:cTn id="7" dur="500" fill="hold"/>
                                        <p:tgtEl>
                                          <p:spTgt spid="61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anim calcmode="lin" valueType="num">
                                      <p:cBhvr additive="base">
                                        <p:cTn id="11" dur="500" fill="hold"/>
                                        <p:tgtEl>
                                          <p:spTgt spid="614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anim calcmode="lin" valueType="num">
                                      <p:cBhvr additive="base">
                                        <p:cTn id="15" dur="500" fill="hold"/>
                                        <p:tgtEl>
                                          <p:spTgt spid="614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anim calcmode="lin" valueType="num">
                                      <p:cBhvr additive="base">
                                        <p:cTn id="19" dur="500" fill="hold"/>
                                        <p:tgtEl>
                                          <p:spTgt spid="614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anim calcmode="lin" valueType="num">
                                      <p:cBhvr additive="base">
                                        <p:cTn id="23" dur="500" fill="hold"/>
                                        <p:tgtEl>
                                          <p:spTgt spid="614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title"/>
          </p:nvPr>
        </p:nvSpPr>
        <p:spPr/>
        <p:txBody>
          <a:bodyPr/>
          <a:lstStyle/>
          <a:p>
            <a:pPr eaLnBrk="1" hangingPunct="1"/>
            <a:r>
              <a:rPr lang="en-US" b="1" dirty="0" smtClean="0">
                <a:solidFill>
                  <a:srgbClr val="C00000"/>
                </a:solidFill>
              </a:rPr>
              <a:t>Sources – Use sparingly</a:t>
            </a:r>
          </a:p>
        </p:txBody>
      </p:sp>
      <p:sp>
        <p:nvSpPr>
          <p:cNvPr id="41989" name="Rectangle 7"/>
          <p:cNvSpPr>
            <a:spLocks noGrp="1" noChangeArrowheads="1"/>
          </p:cNvSpPr>
          <p:nvPr>
            <p:ph idx="1"/>
          </p:nvPr>
        </p:nvSpPr>
        <p:spPr/>
        <p:txBody>
          <a:bodyPr>
            <a:normAutofit/>
          </a:bodyPr>
          <a:lstStyle/>
          <a:p>
            <a:pPr algn="just" eaLnBrk="1" hangingPunct="1"/>
            <a:r>
              <a:rPr lang="en-US" dirty="0" smtClean="0"/>
              <a:t>Dissertations</a:t>
            </a:r>
          </a:p>
          <a:p>
            <a:pPr lvl="1" algn="just"/>
            <a:r>
              <a:rPr lang="en-US" dirty="0" smtClean="0">
                <a:solidFill>
                  <a:schemeClr val="hlink"/>
                </a:solidFill>
              </a:rPr>
              <a:t>"Secondary sources, although useful to some degree, should be considered hearsay."</a:t>
            </a:r>
            <a:r>
              <a:rPr lang="en-US" dirty="0" smtClean="0">
                <a:solidFill>
                  <a:srgbClr val="FFCC00"/>
                </a:solidFill>
              </a:rPr>
              <a:t> </a:t>
            </a:r>
          </a:p>
          <a:p>
            <a:pPr algn="just" eaLnBrk="1" hangingPunct="1"/>
            <a:r>
              <a:rPr lang="en-US" dirty="0" smtClean="0"/>
              <a:t>White papers</a:t>
            </a:r>
          </a:p>
          <a:p>
            <a:pPr algn="just" eaLnBrk="1" hangingPunct="1"/>
            <a:r>
              <a:rPr lang="en-US" dirty="0" smtClean="0"/>
              <a:t>Personal communications</a:t>
            </a:r>
          </a:p>
          <a:p>
            <a:pPr algn="just" eaLnBrk="1" hangingPunct="1"/>
            <a:r>
              <a:rPr lang="en-US" dirty="0" smtClean="0"/>
              <a:t>Popular journals, magazines, newspaper articles</a:t>
            </a:r>
          </a:p>
          <a:p>
            <a:pPr algn="just" eaLnBrk="1" hangingPunct="1"/>
            <a:r>
              <a:rPr lang="en-US" dirty="0" smtClean="0"/>
              <a:t>Popular media</a:t>
            </a:r>
          </a:p>
        </p:txBody>
      </p:sp>
    </p:spTree>
    <p:extLst>
      <p:ext uri="{BB962C8B-B14F-4D97-AF65-F5344CB8AC3E}">
        <p14:creationId xmlns:p14="http://schemas.microsoft.com/office/powerpoint/2010/main" val="2606839559"/>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pPr eaLnBrk="1" hangingPunct="1"/>
            <a:r>
              <a:rPr lang="en-US" b="1" dirty="0" smtClean="0">
                <a:solidFill>
                  <a:srgbClr val="C00000"/>
                </a:solidFill>
              </a:rPr>
              <a:t>Scholarly Journals</a:t>
            </a:r>
          </a:p>
        </p:txBody>
      </p:sp>
      <p:sp>
        <p:nvSpPr>
          <p:cNvPr id="11269" name="Rectangle 5"/>
          <p:cNvSpPr>
            <a:spLocks noGrp="1" noChangeArrowheads="1"/>
          </p:cNvSpPr>
          <p:nvPr>
            <p:ph idx="1"/>
          </p:nvPr>
        </p:nvSpPr>
        <p:spPr/>
        <p:txBody>
          <a:bodyPr/>
          <a:lstStyle/>
          <a:p>
            <a:pPr algn="just" eaLnBrk="1" hangingPunct="1"/>
            <a:r>
              <a:rPr lang="en-US" sz="2400" dirty="0" smtClean="0"/>
              <a:t>Generally have a serious look</a:t>
            </a:r>
          </a:p>
          <a:p>
            <a:pPr algn="just" eaLnBrk="1" hangingPunct="1"/>
            <a:r>
              <a:rPr lang="en-US" sz="2400" dirty="0" smtClean="0"/>
              <a:t>Scholarly journals </a:t>
            </a:r>
            <a:r>
              <a:rPr lang="en-US" sz="2400" i="1" dirty="0" smtClean="0">
                <a:solidFill>
                  <a:srgbClr val="FF0000"/>
                </a:solidFill>
              </a:rPr>
              <a:t>ALWAYS </a:t>
            </a:r>
            <a:r>
              <a:rPr lang="en-US" sz="2400" dirty="0" smtClean="0"/>
              <a:t>cite their sources in the form of footnotes, bibliographies and/or references. </a:t>
            </a:r>
          </a:p>
          <a:p>
            <a:pPr algn="just" eaLnBrk="1" hangingPunct="1"/>
            <a:r>
              <a:rPr lang="en-US" sz="2400" dirty="0" smtClean="0"/>
              <a:t>Articles are written by a scholar in the field or by someone who has done research in the field. </a:t>
            </a:r>
          </a:p>
          <a:p>
            <a:pPr algn="just" eaLnBrk="1" hangingPunct="1"/>
            <a:r>
              <a:rPr lang="en-US" sz="2400" dirty="0" smtClean="0"/>
              <a:t>Often present empirical data to test hypotheses or answer research questions.</a:t>
            </a:r>
          </a:p>
          <a:p>
            <a:pPr algn="just" eaLnBrk="1" hangingPunct="1"/>
            <a:r>
              <a:rPr lang="en-US" sz="2400" dirty="0" smtClean="0"/>
              <a:t>Be aware of the different styles of referencing format used in the journals. Computing/Technology papers commonly use the IEEE referencing style though APA is also widely used.</a:t>
            </a:r>
          </a:p>
        </p:txBody>
      </p:sp>
    </p:spTree>
    <p:extLst>
      <p:ext uri="{BB962C8B-B14F-4D97-AF65-F5344CB8AC3E}">
        <p14:creationId xmlns:p14="http://schemas.microsoft.com/office/powerpoint/2010/main" val="303558849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 calcmode="lin" valueType="num">
                                      <p:cBhvr additive="base">
                                        <p:cTn id="7" dur="500" fill="hold"/>
                                        <p:tgtEl>
                                          <p:spTgt spid="112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9">
                                            <p:txEl>
                                              <p:pRg st="1" end="1"/>
                                            </p:txEl>
                                          </p:spTgt>
                                        </p:tgtEl>
                                        <p:attrNameLst>
                                          <p:attrName>style.visibility</p:attrName>
                                        </p:attrNameLst>
                                      </p:cBhvr>
                                      <p:to>
                                        <p:strVal val="visible"/>
                                      </p:to>
                                    </p:set>
                                    <p:anim calcmode="lin" valueType="num">
                                      <p:cBhvr additive="base">
                                        <p:cTn id="13" dur="500" fill="hold"/>
                                        <p:tgtEl>
                                          <p:spTgt spid="1126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9">
                                            <p:txEl>
                                              <p:pRg st="2" end="2"/>
                                            </p:txEl>
                                          </p:spTgt>
                                        </p:tgtEl>
                                        <p:attrNameLst>
                                          <p:attrName>style.visibility</p:attrName>
                                        </p:attrNameLst>
                                      </p:cBhvr>
                                      <p:to>
                                        <p:strVal val="visible"/>
                                      </p:to>
                                    </p:set>
                                    <p:anim calcmode="lin" valueType="num">
                                      <p:cBhvr additive="base">
                                        <p:cTn id="19" dur="500" fill="hold"/>
                                        <p:tgtEl>
                                          <p:spTgt spid="1126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9">
                                            <p:txEl>
                                              <p:pRg st="3" end="3"/>
                                            </p:txEl>
                                          </p:spTgt>
                                        </p:tgtEl>
                                        <p:attrNameLst>
                                          <p:attrName>style.visibility</p:attrName>
                                        </p:attrNameLst>
                                      </p:cBhvr>
                                      <p:to>
                                        <p:strVal val="visible"/>
                                      </p:to>
                                    </p:set>
                                    <p:anim calcmode="lin" valueType="num">
                                      <p:cBhvr additive="base">
                                        <p:cTn id="25" dur="500" fill="hold"/>
                                        <p:tgtEl>
                                          <p:spTgt spid="1126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9">
                                            <p:txEl>
                                              <p:pRg st="4" end="4"/>
                                            </p:txEl>
                                          </p:spTgt>
                                        </p:tgtEl>
                                        <p:attrNameLst>
                                          <p:attrName>style.visibility</p:attrName>
                                        </p:attrNameLst>
                                      </p:cBhvr>
                                      <p:to>
                                        <p:strVal val="visible"/>
                                      </p:to>
                                    </p:set>
                                    <p:anim calcmode="lin" valueType="num">
                                      <p:cBhvr additive="base">
                                        <p:cTn id="31" dur="500" fill="hold"/>
                                        <p:tgtEl>
                                          <p:spTgt spid="1126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b="1" dirty="0" smtClean="0">
                <a:solidFill>
                  <a:srgbClr val="C00000"/>
                </a:solidFill>
              </a:rPr>
              <a:t>Scholarly Journals</a:t>
            </a:r>
          </a:p>
        </p:txBody>
      </p:sp>
      <p:sp>
        <p:nvSpPr>
          <p:cNvPr id="33795" name="Rectangle 3"/>
          <p:cNvSpPr>
            <a:spLocks noGrp="1" noChangeArrowheads="1"/>
          </p:cNvSpPr>
          <p:nvPr>
            <p:ph idx="1"/>
          </p:nvPr>
        </p:nvSpPr>
        <p:spPr/>
        <p:txBody>
          <a:bodyPr/>
          <a:lstStyle/>
          <a:p>
            <a:pPr algn="just" eaLnBrk="1" hangingPunct="1"/>
            <a:r>
              <a:rPr lang="en-US" sz="2400" dirty="0" smtClean="0"/>
              <a:t>The language of scholarly journals is that of the discipline covered. It assumes some scholarly background on the part of the reader. </a:t>
            </a:r>
          </a:p>
          <a:p>
            <a:pPr algn="just" eaLnBrk="1" hangingPunct="1"/>
            <a:r>
              <a:rPr lang="en-US" sz="2400" dirty="0" smtClean="0"/>
              <a:t>The main purpose of a scholarly journal is to report on original research in order to make such information available to the rest of the scholarly world. </a:t>
            </a:r>
          </a:p>
          <a:p>
            <a:pPr algn="just" eaLnBrk="1" hangingPunct="1"/>
            <a:r>
              <a:rPr lang="en-US" sz="2400" dirty="0" smtClean="0"/>
              <a:t>Many scholarly journals, though by no means all, are published by a specific professional organization</a:t>
            </a:r>
            <a:r>
              <a:rPr lang="en-US" sz="2700" dirty="0" smtClean="0"/>
              <a:t>. </a:t>
            </a:r>
          </a:p>
        </p:txBody>
      </p:sp>
    </p:spTree>
    <p:extLst>
      <p:ext uri="{BB962C8B-B14F-4D97-AF65-F5344CB8AC3E}">
        <p14:creationId xmlns:p14="http://schemas.microsoft.com/office/powerpoint/2010/main" val="348451455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Reading a Journal Article</a:t>
            </a:r>
            <a:endParaRPr lang="en-US" b="1"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pPr algn="just"/>
            <a:r>
              <a:rPr lang="en-GB" dirty="0" smtClean="0"/>
              <a:t>Read with a clear purpose or goal in mind.</a:t>
            </a:r>
          </a:p>
          <a:p>
            <a:pPr algn="just"/>
            <a:r>
              <a:rPr lang="en-GB" dirty="0" smtClean="0"/>
              <a:t>Skim the article – what can you learn from the title, headings, abstract, summary and conclusions?</a:t>
            </a:r>
          </a:p>
          <a:p>
            <a:pPr algn="just"/>
            <a:r>
              <a:rPr lang="en-GB" dirty="0" smtClean="0"/>
              <a:t>What do you already know about the topic and the methods used – is the publication source credible?</a:t>
            </a:r>
          </a:p>
          <a:p>
            <a:pPr algn="just"/>
            <a:r>
              <a:rPr lang="en-GB" dirty="0" smtClean="0"/>
              <a:t>Evaluate as you read – any errors? Do findings follow data?</a:t>
            </a:r>
          </a:p>
          <a:p>
            <a:pPr algn="just"/>
            <a:r>
              <a:rPr lang="en-GB" dirty="0" smtClean="0"/>
              <a:t>Summarize information as an abstract with the topic – methods used, findings and cite your questions on the article</a:t>
            </a:r>
            <a:endParaRPr lang="en-US" dirty="0"/>
          </a:p>
        </p:txBody>
      </p:sp>
    </p:spTree>
    <p:extLst>
      <p:ext uri="{BB962C8B-B14F-4D97-AF65-F5344CB8AC3E}">
        <p14:creationId xmlns:p14="http://schemas.microsoft.com/office/powerpoint/2010/main" val="217523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07" name="Group 255"/>
          <p:cNvGraphicFramePr>
            <a:graphicFrameLocks noGrp="1"/>
          </p:cNvGraphicFramePr>
          <p:nvPr>
            <p:extLst>
              <p:ext uri="{D42A27DB-BD31-4B8C-83A1-F6EECF244321}">
                <p14:modId xmlns:p14="http://schemas.microsoft.com/office/powerpoint/2010/main" val="2111956067"/>
              </p:ext>
            </p:extLst>
          </p:nvPr>
        </p:nvGraphicFramePr>
        <p:xfrm>
          <a:off x="287338" y="1706563"/>
          <a:ext cx="8748711" cy="4008438"/>
        </p:xfrm>
        <a:graphic>
          <a:graphicData uri="http://schemas.openxmlformats.org/drawingml/2006/table">
            <a:tbl>
              <a:tblPr/>
              <a:tblGrid>
                <a:gridCol w="1265750"/>
                <a:gridCol w="1896303"/>
                <a:gridCol w="1756869"/>
                <a:gridCol w="1440819"/>
                <a:gridCol w="1581802"/>
                <a:gridCol w="807168"/>
              </a:tblGrid>
              <a:tr h="12857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1" i="0" u="none" strike="noStrike" cap="none" normalizeH="0" baseline="0" dirty="0" smtClean="0">
                          <a:ln>
                            <a:noFill/>
                          </a:ln>
                          <a:solidFill>
                            <a:schemeClr val="tx1"/>
                          </a:solidFill>
                          <a:effectLst/>
                          <a:latin typeface="Arial" charset="0"/>
                        </a:rPr>
                        <a:t>Issues</a:t>
                      </a:r>
                      <a:endParaRPr kumimoji="1" lang="en-US" sz="18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 PRO</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Positive answer</a:t>
                      </a:r>
                      <a:endParaRPr kumimoji="1" lang="en-US" sz="14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ES</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Epistemological </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Strength</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 CON</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Negative answer</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dirty="0" smtClean="0">
                          <a:ln>
                            <a:noFill/>
                          </a:ln>
                          <a:solidFill>
                            <a:schemeClr val="tx1"/>
                          </a:solidFill>
                          <a:effectLst/>
                          <a:latin typeface="Arial" charset="0"/>
                        </a:rPr>
                        <a:t> </a:t>
                      </a:r>
                      <a:r>
                        <a:rPr kumimoji="1" lang="en-US" sz="1400" b="1" i="0" u="none" strike="noStrike" cap="none" normalizeH="0" baseline="0" dirty="0" smtClean="0">
                          <a:ln>
                            <a:noFill/>
                          </a:ln>
                          <a:solidFill>
                            <a:schemeClr val="tx1"/>
                          </a:solidFill>
                          <a:effectLst/>
                          <a:latin typeface="Arial" charset="0"/>
                        </a:rPr>
                        <a:t>ES</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Arial" charset="0"/>
                        </a:rPr>
                        <a:t>Epistemological Weakness</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800" b="1" i="0" u="none" strike="noStrike" cap="none" normalizeH="0" baseline="0" dirty="0" smtClean="0">
                          <a:ln>
                            <a:noFill/>
                          </a:ln>
                          <a:solidFill>
                            <a:schemeClr val="tx1"/>
                          </a:solidFill>
                          <a:effectLst/>
                          <a:latin typeface="Arial" charset="0"/>
                        </a:rPr>
                        <a:t> </a:t>
                      </a:r>
                      <a:r>
                        <a:rPr kumimoji="1" lang="en-US" sz="1400" b="1" i="0" u="none" strike="noStrike" cap="none" normalizeH="0" baseline="0" dirty="0" smtClean="0">
                          <a:ln>
                            <a:noFill/>
                          </a:ln>
                          <a:solidFill>
                            <a:schemeClr val="tx1"/>
                          </a:solidFill>
                          <a:effectLst/>
                          <a:latin typeface="Arial" charset="0"/>
                        </a:rPr>
                        <a:t>Notes</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75000"/>
                      </a:schemeClr>
                    </a:solidFill>
                  </a:tcPr>
                </a:tc>
              </a:tr>
              <a:tr h="12139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rPr>
                        <a:t>Issue 1: </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sz="1600" b="0" i="0" u="none" strike="noStrike" cap="none" normalizeH="0" baseline="0" dirty="0" smtClean="0">
                          <a:ln>
                            <a:noFill/>
                          </a:ln>
                          <a:solidFill>
                            <a:schemeClr val="tx1"/>
                          </a:solidFill>
                          <a:effectLst/>
                          <a:latin typeface="Arial" charset="0"/>
                        </a:rPr>
                        <a:t>Historical</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sz="1600" b="0" i="0" u="none" strike="noStrike" cap="none" normalizeH="0" baseline="0" dirty="0" smtClean="0">
                          <a:ln>
                            <a:noFill/>
                          </a:ln>
                          <a:solidFill>
                            <a:schemeClr val="tx1"/>
                          </a:solidFill>
                          <a:effectLst/>
                          <a:latin typeface="Arial" charset="0"/>
                        </a:rPr>
                        <a:t>Shows need for the study</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sz="1600" b="0" i="0" u="none" strike="noStrike" cap="none" normalizeH="0" baseline="0" smtClean="0">
                          <a:ln>
                            <a:noFill/>
                          </a:ln>
                          <a:solidFill>
                            <a:schemeClr val="tx1"/>
                          </a:solidFill>
                          <a:effectLst/>
                          <a:latin typeface="Arial" charset="0"/>
                        </a:rPr>
                        <a:t>Theoretical</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sz="1600" b="0" i="0" u="none" strike="noStrike" cap="none" normalizeH="0" baseline="0" smtClean="0">
                          <a:ln>
                            <a:noFill/>
                          </a:ln>
                          <a:solidFill>
                            <a:schemeClr val="tx1"/>
                          </a:solidFill>
                          <a:effectLst/>
                          <a:latin typeface="Arial" charset="0"/>
                        </a:rPr>
                        <a:t>Empirical</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sz="1600" b="0" i="0" u="none" strike="noStrike" cap="none" normalizeH="0" baseline="0" smtClean="0">
                          <a:ln>
                            <a:noFill/>
                          </a:ln>
                          <a:solidFill>
                            <a:schemeClr val="tx1"/>
                          </a:solidFill>
                          <a:effectLst/>
                          <a:latin typeface="Arial" charset="0"/>
                        </a:rPr>
                        <a:t>Opinion</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005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smtClean="0">
                          <a:ln>
                            <a:noFill/>
                          </a:ln>
                          <a:solidFill>
                            <a:schemeClr val="tx1"/>
                          </a:solidFill>
                          <a:effectLst/>
                          <a:latin typeface="Arial" charset="0"/>
                        </a:rPr>
                        <a:t>Issue 2: </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Arial" charset="0"/>
                        </a:rPr>
                        <a:t>Shows usefulness of chosen method.</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028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smtClean="0">
                          <a:ln>
                            <a:noFill/>
                          </a:ln>
                          <a:solidFill>
                            <a:schemeClr val="tx1"/>
                          </a:solidFill>
                          <a:effectLst/>
                          <a:latin typeface="Arial" charset="0"/>
                        </a:rPr>
                        <a:t>Issue...</a:t>
                      </a: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marL="91435" marR="91435" marT="45718" marB="45718"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26665" name="Rectangle 199"/>
          <p:cNvSpPr>
            <a:spLocks noChangeArrowheads="1"/>
          </p:cNvSpPr>
          <p:nvPr/>
        </p:nvSpPr>
        <p:spPr bwMode="auto">
          <a:xfrm>
            <a:off x="228600" y="72707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en-US" sz="2400">
                <a:latin typeface="Times New Roman" pitchFamily="18" charset="0"/>
              </a:rPr>
              <a:t> </a:t>
            </a:r>
          </a:p>
        </p:txBody>
      </p:sp>
      <p:sp>
        <p:nvSpPr>
          <p:cNvPr id="3" name="Title 2"/>
          <p:cNvSpPr>
            <a:spLocks noGrp="1"/>
          </p:cNvSpPr>
          <p:nvPr>
            <p:ph type="title"/>
          </p:nvPr>
        </p:nvSpPr>
        <p:spPr/>
        <p:txBody>
          <a:bodyPr>
            <a:normAutofit fontScale="90000"/>
          </a:bodyPr>
          <a:lstStyle/>
          <a:p>
            <a:r>
              <a:rPr lang="en-US" sz="3600" dirty="0" smtClean="0">
                <a:solidFill>
                  <a:srgbClr val="C00000"/>
                </a:solidFill>
              </a:rPr>
              <a:t>Keep Track of the Issues Found In Your Reading - Example</a:t>
            </a:r>
            <a:endParaRPr lang="en-US" sz="3600" dirty="0">
              <a:solidFill>
                <a:srgbClr val="C00000"/>
              </a:solidFill>
            </a:endParaRPr>
          </a:p>
        </p:txBody>
      </p:sp>
    </p:spTree>
    <p:extLst>
      <p:ext uri="{BB962C8B-B14F-4D97-AF65-F5344CB8AC3E}">
        <p14:creationId xmlns:p14="http://schemas.microsoft.com/office/powerpoint/2010/main" val="1668547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b="1" dirty="0" smtClean="0">
                <a:solidFill>
                  <a:srgbClr val="C00000"/>
                </a:solidFill>
              </a:rPr>
              <a:t>Sample Introduction with Literature Review</a:t>
            </a:r>
          </a:p>
        </p:txBody>
      </p:sp>
      <p:sp>
        <p:nvSpPr>
          <p:cNvPr id="21509" name="Rectangle 3"/>
          <p:cNvSpPr>
            <a:spLocks noGrp="1" noChangeArrowheads="1"/>
          </p:cNvSpPr>
          <p:nvPr>
            <p:ph idx="1"/>
          </p:nvPr>
        </p:nvSpPr>
        <p:spPr>
          <a:xfrm>
            <a:off x="682625" y="1665288"/>
            <a:ext cx="7993063" cy="4824412"/>
          </a:xfrm>
        </p:spPr>
        <p:txBody>
          <a:bodyPr/>
          <a:lstStyle/>
          <a:p>
            <a:pPr marL="0" indent="0" algn="just">
              <a:buNone/>
            </a:pPr>
            <a:r>
              <a:rPr lang="en-US" sz="1800" dirty="0" smtClean="0"/>
              <a:t>The introduction of computer based learning technologies in schools </a:t>
            </a:r>
            <a:r>
              <a:rPr lang="en-US" sz="1800" dirty="0" smtClean="0"/>
              <a:t>has impacted </a:t>
            </a:r>
            <a:r>
              <a:rPr lang="en-US" sz="1800" dirty="0" smtClean="0"/>
              <a:t>on the teaching and learning in a number of ways. A review </a:t>
            </a:r>
            <a:r>
              <a:rPr lang="en-US" sz="1800" dirty="0" smtClean="0"/>
              <a:t>of literature </a:t>
            </a:r>
            <a:r>
              <a:rPr lang="en-US" sz="1800" dirty="0" smtClean="0"/>
              <a:t>relating to this in both Australia and internationally shows that whilst</a:t>
            </a:r>
          </a:p>
          <a:p>
            <a:pPr marL="0" indent="0" algn="just">
              <a:buNone/>
            </a:pPr>
            <a:r>
              <a:rPr lang="en-US" sz="1800" dirty="0" smtClean="0"/>
              <a:t>there is a significant body of theoretical and anecdotal literature relating to the benefits of using such technologies there has not been many rigorous and systematic studies that have investigated their impact on teaching </a:t>
            </a:r>
            <a:r>
              <a:rPr lang="en-US" sz="1800" dirty="0" smtClean="0"/>
              <a:t>and learning </a:t>
            </a:r>
            <a:r>
              <a:rPr lang="en-US" sz="1800" dirty="0" smtClean="0"/>
              <a:t>(Bennett &amp; </a:t>
            </a:r>
            <a:r>
              <a:rPr lang="en-US" sz="1800" dirty="0" err="1" smtClean="0"/>
              <a:t>Lockyer</a:t>
            </a:r>
            <a:r>
              <a:rPr lang="en-US" sz="1800" dirty="0" smtClean="0"/>
              <a:t>, 1999), (Harper, et.al, 2000).</a:t>
            </a:r>
          </a:p>
          <a:p>
            <a:pPr marL="0" indent="0" algn="just">
              <a:buNone/>
            </a:pPr>
            <a:endParaRPr lang="en-US" sz="1800" dirty="0" smtClean="0"/>
          </a:p>
          <a:p>
            <a:pPr marL="0" indent="0" algn="just">
              <a:buNone/>
            </a:pPr>
            <a:r>
              <a:rPr lang="en-US" sz="1800" dirty="0" smtClean="0"/>
              <a:t>This is due to a number of factors. They include a lack of resources </a:t>
            </a:r>
            <a:r>
              <a:rPr lang="en-US" sz="1800" dirty="0" smtClean="0"/>
              <a:t>and expertise </a:t>
            </a:r>
            <a:r>
              <a:rPr lang="en-US" sz="1800" dirty="0" smtClean="0"/>
              <a:t>in schools to do research including a culture in schools which </a:t>
            </a:r>
            <a:r>
              <a:rPr lang="en-US" sz="1800" dirty="0" smtClean="0"/>
              <a:t>does not </a:t>
            </a:r>
            <a:r>
              <a:rPr lang="en-US" sz="1800" dirty="0" smtClean="0"/>
              <a:t>encourage research, the vast amount of time taken up in </a:t>
            </a:r>
            <a:r>
              <a:rPr lang="en-US" sz="1800" dirty="0" smtClean="0"/>
              <a:t>technology implementations </a:t>
            </a:r>
            <a:r>
              <a:rPr lang="en-US" sz="1800" dirty="0" smtClean="0"/>
              <a:t>and the embryonic nature of this field which is </a:t>
            </a:r>
            <a:r>
              <a:rPr lang="en-US" sz="1800" dirty="0" smtClean="0"/>
              <a:t>still developing </a:t>
            </a:r>
            <a:r>
              <a:rPr lang="en-US" sz="1800" dirty="0" smtClean="0"/>
              <a:t>and undergoing constant change (McKenzie, 1995), (Bennett and</a:t>
            </a:r>
          </a:p>
          <a:p>
            <a:pPr marL="0" indent="0" algn="just">
              <a:buNone/>
            </a:pPr>
            <a:r>
              <a:rPr lang="en-US" sz="1800" dirty="0" err="1" smtClean="0"/>
              <a:t>Lockyer</a:t>
            </a:r>
            <a:r>
              <a:rPr lang="en-US" sz="1800" dirty="0" smtClean="0"/>
              <a:t>, 1999)</a:t>
            </a:r>
          </a:p>
        </p:txBody>
      </p:sp>
    </p:spTree>
    <p:extLst>
      <p:ext uri="{BB962C8B-B14F-4D97-AF65-F5344CB8AC3E}">
        <p14:creationId xmlns:p14="http://schemas.microsoft.com/office/powerpoint/2010/main" val="711473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pPr eaLnBrk="1" hangingPunct="1"/>
            <a:r>
              <a:rPr lang="en-US" b="1" dirty="0" smtClean="0">
                <a:solidFill>
                  <a:srgbClr val="C00000"/>
                </a:solidFill>
              </a:rPr>
              <a:t>Introduction </a:t>
            </a:r>
          </a:p>
        </p:txBody>
      </p:sp>
      <p:sp>
        <p:nvSpPr>
          <p:cNvPr id="6149" name="Rectangle 5"/>
          <p:cNvSpPr>
            <a:spLocks noGrp="1" noChangeArrowheads="1"/>
          </p:cNvSpPr>
          <p:nvPr>
            <p:ph idx="1"/>
          </p:nvPr>
        </p:nvSpPr>
        <p:spPr>
          <a:xfrm>
            <a:off x="331076" y="1734207"/>
            <a:ext cx="8623738" cy="4398579"/>
          </a:xfrm>
        </p:spPr>
        <p:txBody>
          <a:bodyPr>
            <a:noAutofit/>
          </a:bodyPr>
          <a:lstStyle/>
          <a:p>
            <a:pPr algn="just" eaLnBrk="1" hangingPunct="1">
              <a:lnSpc>
                <a:spcPct val="80000"/>
              </a:lnSpc>
            </a:pPr>
            <a:r>
              <a:rPr lang="en-US" sz="2400" dirty="0" smtClean="0"/>
              <a:t>The Literature Review is where </a:t>
            </a:r>
            <a:r>
              <a:rPr lang="en-US" sz="2400" dirty="0" smtClean="0">
                <a:solidFill>
                  <a:srgbClr val="FF0000"/>
                </a:solidFill>
              </a:rPr>
              <a:t>most of sources are cited</a:t>
            </a:r>
            <a:r>
              <a:rPr lang="en-US" sz="2400" dirty="0" smtClean="0"/>
              <a:t>. It is the scholarly core of any research work.</a:t>
            </a:r>
          </a:p>
          <a:p>
            <a:pPr marL="0" indent="0" algn="just" eaLnBrk="1" hangingPunct="1">
              <a:lnSpc>
                <a:spcPct val="80000"/>
              </a:lnSpc>
              <a:buNone/>
            </a:pPr>
            <a:endParaRPr lang="en-US" sz="2400" dirty="0" smtClean="0"/>
          </a:p>
          <a:p>
            <a:pPr algn="just" eaLnBrk="1" hangingPunct="1">
              <a:lnSpc>
                <a:spcPct val="80000"/>
              </a:lnSpc>
            </a:pPr>
            <a:r>
              <a:rPr lang="en-US" sz="2400" dirty="0" smtClean="0"/>
              <a:t>You must locate </a:t>
            </a:r>
            <a:r>
              <a:rPr lang="en-US" sz="2400" dirty="0" smtClean="0">
                <a:solidFill>
                  <a:srgbClr val="FF0000"/>
                </a:solidFill>
              </a:rPr>
              <a:t>current research studies </a:t>
            </a:r>
            <a:r>
              <a:rPr lang="en-US" sz="2400" dirty="0" smtClean="0"/>
              <a:t>(usually found in professional journal articles) that have contributed to the field in a theme </a:t>
            </a:r>
            <a:r>
              <a:rPr lang="en-US" sz="2400" dirty="0" smtClean="0">
                <a:solidFill>
                  <a:srgbClr val="FF0000"/>
                </a:solidFill>
              </a:rPr>
              <a:t>similar to your own project title</a:t>
            </a:r>
            <a:r>
              <a:rPr lang="en-US" sz="2400" dirty="0" smtClean="0"/>
              <a:t>. </a:t>
            </a:r>
          </a:p>
          <a:p>
            <a:pPr marL="0" indent="0" algn="just" eaLnBrk="1" hangingPunct="1">
              <a:lnSpc>
                <a:spcPct val="80000"/>
              </a:lnSpc>
              <a:buNone/>
            </a:pPr>
            <a:endParaRPr lang="en-US" sz="2400" dirty="0" smtClean="0"/>
          </a:p>
          <a:p>
            <a:pPr algn="just" eaLnBrk="1" hangingPunct="1">
              <a:lnSpc>
                <a:spcPct val="80000"/>
              </a:lnSpc>
            </a:pPr>
            <a:r>
              <a:rPr lang="en-US" sz="2400" dirty="0" smtClean="0"/>
              <a:t>You need to review these documents with critically and have an </a:t>
            </a:r>
            <a:r>
              <a:rPr lang="en-US" sz="2400" dirty="0" smtClean="0">
                <a:solidFill>
                  <a:srgbClr val="FF0000"/>
                </a:solidFill>
              </a:rPr>
              <a:t>understanding of the documents content</a:t>
            </a:r>
            <a:r>
              <a:rPr lang="en-US" sz="2400" dirty="0" smtClean="0"/>
              <a:t>.</a:t>
            </a:r>
          </a:p>
          <a:p>
            <a:pPr algn="just">
              <a:lnSpc>
                <a:spcPct val="80000"/>
              </a:lnSpc>
            </a:pPr>
            <a:endParaRPr lang="en-GB" sz="2400" dirty="0" smtClean="0">
              <a:solidFill>
                <a:srgbClr val="000000"/>
              </a:solidFill>
            </a:endParaRPr>
          </a:p>
          <a:p>
            <a:pPr algn="just">
              <a:lnSpc>
                <a:spcPct val="80000"/>
              </a:lnSpc>
            </a:pPr>
            <a:r>
              <a:rPr lang="en-GB" sz="2400" dirty="0" smtClean="0">
                <a:solidFill>
                  <a:srgbClr val="000000"/>
                </a:solidFill>
              </a:rPr>
              <a:t>Remember, your </a:t>
            </a:r>
            <a:r>
              <a:rPr lang="en-GB" sz="2400" dirty="0" smtClean="0">
                <a:solidFill>
                  <a:srgbClr val="FF0000"/>
                </a:solidFill>
              </a:rPr>
              <a:t>own research problem is central and the literature review assists you in attacking your problem</a:t>
            </a:r>
            <a:r>
              <a:rPr lang="en-GB" sz="2400" dirty="0" smtClean="0">
                <a:solidFill>
                  <a:srgbClr val="000000"/>
                </a:solidFill>
              </a:rPr>
              <a:t>.   </a:t>
            </a:r>
          </a:p>
          <a:p>
            <a:pPr algn="just">
              <a:lnSpc>
                <a:spcPct val="80000"/>
              </a:lnSpc>
            </a:pPr>
            <a:endParaRPr lang="en-GB" sz="2400" dirty="0" smtClean="0">
              <a:solidFill>
                <a:srgbClr val="000000"/>
              </a:solidFill>
            </a:endParaRPr>
          </a:p>
        </p:txBody>
      </p:sp>
    </p:spTree>
    <p:extLst>
      <p:ext uri="{BB962C8B-B14F-4D97-AF65-F5344CB8AC3E}">
        <p14:creationId xmlns:p14="http://schemas.microsoft.com/office/powerpoint/2010/main" val="1537281360"/>
      </p:ext>
    </p:extLst>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Using the Literature</a:t>
            </a:r>
            <a:endParaRPr lang="en-US" dirty="0">
              <a:solidFill>
                <a:srgbClr val="C00000"/>
              </a:solidFill>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GB" sz="2600" dirty="0" smtClean="0"/>
              <a:t>Look for similar patterns in the material you are accessing and reading. </a:t>
            </a:r>
          </a:p>
          <a:p>
            <a:pPr algn="just"/>
            <a:r>
              <a:rPr lang="en-GB" sz="2600" dirty="0" smtClean="0"/>
              <a:t>Identify two articles that really impressed you and use these as models.</a:t>
            </a:r>
          </a:p>
          <a:p>
            <a:pPr algn="just"/>
            <a:r>
              <a:rPr lang="en-GB" sz="2600" dirty="0" smtClean="0"/>
              <a:t>Plan the literature review:</a:t>
            </a:r>
          </a:p>
          <a:p>
            <a:pPr lvl="1" algn="just"/>
            <a:r>
              <a:rPr lang="en-GB" sz="2200" dirty="0" smtClean="0"/>
              <a:t>Outline what you plan to argue.</a:t>
            </a:r>
          </a:p>
          <a:p>
            <a:pPr lvl="1" algn="just"/>
            <a:r>
              <a:rPr lang="en-GB" sz="2200" dirty="0" smtClean="0"/>
              <a:t>Structure the evidence around your main argument(s).</a:t>
            </a:r>
          </a:p>
          <a:p>
            <a:pPr lvl="1" algn="just"/>
            <a:r>
              <a:rPr lang="en-GB" sz="2200" dirty="0" smtClean="0"/>
              <a:t>Emphasise the relatedness of the literature to the problem you are discussing. </a:t>
            </a:r>
          </a:p>
        </p:txBody>
      </p:sp>
    </p:spTree>
    <p:extLst>
      <p:ext uri="{BB962C8B-B14F-4D97-AF65-F5344CB8AC3E}">
        <p14:creationId xmlns:p14="http://schemas.microsoft.com/office/powerpoint/2010/main" val="48928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Tips on Literature Review</a:t>
            </a: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pPr marL="571500" indent="-571500" algn="just"/>
            <a:r>
              <a:rPr lang="en-GB" dirty="0" smtClean="0"/>
              <a:t>Set aside time for reading.</a:t>
            </a:r>
          </a:p>
          <a:p>
            <a:pPr marL="839788" lvl="1" indent="-495300" algn="just">
              <a:buFont typeface="Times" pitchFamily="50" charset="0"/>
              <a:buChar char="•"/>
            </a:pPr>
            <a:r>
              <a:rPr lang="en-GB" dirty="0" smtClean="0"/>
              <a:t>Read to inform your research proposal (background reading).</a:t>
            </a:r>
          </a:p>
          <a:p>
            <a:pPr marL="839788" lvl="1" indent="-495300" algn="just">
              <a:buFont typeface="Times" pitchFamily="50" charset="0"/>
              <a:buChar char="•"/>
            </a:pPr>
            <a:r>
              <a:rPr lang="en-GB" dirty="0" smtClean="0"/>
              <a:t>Read to inform your research question and theories.</a:t>
            </a:r>
          </a:p>
          <a:p>
            <a:pPr marL="571500" indent="-571500" algn="just"/>
            <a:r>
              <a:rPr lang="en-GB" dirty="0" smtClean="0"/>
              <a:t>Most projects involve the literature review earlier on as it is involved in the development of a survey instrument or field research.</a:t>
            </a:r>
          </a:p>
          <a:p>
            <a:pPr marL="571500" indent="-571500" algn="just"/>
            <a:r>
              <a:rPr lang="en-GB" dirty="0" smtClean="0"/>
              <a:t>You will need to keep up to date with the field as your project progresses however, </a:t>
            </a:r>
            <a:r>
              <a:rPr lang="en-GB" u="sng" dirty="0" smtClean="0"/>
              <a:t>know when to stop reading</a:t>
            </a:r>
            <a:r>
              <a:rPr lang="en-GB" dirty="0" smtClean="0"/>
              <a:t>.</a:t>
            </a:r>
            <a:endParaRPr lang="en-US" dirty="0" smtClean="0"/>
          </a:p>
          <a:p>
            <a:pPr algn="just"/>
            <a:endParaRPr lang="en-US" dirty="0"/>
          </a:p>
        </p:txBody>
      </p:sp>
    </p:spTree>
    <p:extLst>
      <p:ext uri="{BB962C8B-B14F-4D97-AF65-F5344CB8AC3E}">
        <p14:creationId xmlns:p14="http://schemas.microsoft.com/office/powerpoint/2010/main" val="197933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Importance of Citations</a:t>
            </a:r>
            <a:endParaRPr lang="en-US" b="1" dirty="0">
              <a:solidFill>
                <a:srgbClr val="C00000"/>
              </a:solidFill>
            </a:endParaRPr>
          </a:p>
        </p:txBody>
      </p:sp>
      <p:sp>
        <p:nvSpPr>
          <p:cNvPr id="3" name="Content Placeholder 2"/>
          <p:cNvSpPr>
            <a:spLocks noGrp="1"/>
          </p:cNvSpPr>
          <p:nvPr>
            <p:ph idx="1"/>
          </p:nvPr>
        </p:nvSpPr>
        <p:spPr>
          <a:xfrm>
            <a:off x="457200" y="1600200"/>
            <a:ext cx="8229600" cy="4800600"/>
          </a:xfrm>
        </p:spPr>
        <p:txBody>
          <a:bodyPr>
            <a:noAutofit/>
          </a:bodyPr>
          <a:lstStyle/>
          <a:p>
            <a:pPr algn="just">
              <a:lnSpc>
                <a:spcPct val="90000"/>
              </a:lnSpc>
            </a:pPr>
            <a:r>
              <a:rPr lang="en-GB" sz="2400" dirty="0" smtClean="0">
                <a:solidFill>
                  <a:srgbClr val="FF0000"/>
                </a:solidFill>
              </a:rPr>
              <a:t>MAKE SURE</a:t>
            </a:r>
            <a:r>
              <a:rPr lang="en-GB" sz="2400" dirty="0" smtClean="0"/>
              <a:t> that you reference everything, including full authors’ names, year of publication, publisher, titles, chapter titles and page numbers.  </a:t>
            </a:r>
          </a:p>
          <a:p>
            <a:pPr algn="just">
              <a:lnSpc>
                <a:spcPct val="90000"/>
              </a:lnSpc>
            </a:pPr>
            <a:r>
              <a:rPr lang="en-GB" sz="2400" dirty="0" smtClean="0">
                <a:solidFill>
                  <a:srgbClr val="FF0000"/>
                </a:solidFill>
              </a:rPr>
              <a:t>DO</a:t>
            </a:r>
            <a:r>
              <a:rPr lang="en-GB" sz="2400" dirty="0" smtClean="0"/>
              <a:t> this every time you read an article, book chapter or book or when you photocopy.  This really saves time in your project.</a:t>
            </a:r>
          </a:p>
          <a:p>
            <a:pPr algn="just">
              <a:lnSpc>
                <a:spcPct val="90000"/>
              </a:lnSpc>
            </a:pPr>
            <a:r>
              <a:rPr lang="en-GB" sz="2400" dirty="0" smtClean="0">
                <a:solidFill>
                  <a:srgbClr val="FF0000"/>
                </a:solidFill>
              </a:rPr>
              <a:t>DO NOT</a:t>
            </a:r>
            <a:r>
              <a:rPr lang="en-GB" sz="2400" dirty="0" smtClean="0"/>
              <a:t> leave the bibliography / references list until the end of the report.  Write it up as you go along.</a:t>
            </a:r>
          </a:p>
          <a:p>
            <a:pPr algn="just">
              <a:lnSpc>
                <a:spcPct val="90000"/>
              </a:lnSpc>
            </a:pPr>
            <a:r>
              <a:rPr lang="en-GB" sz="2400" dirty="0" smtClean="0">
                <a:solidFill>
                  <a:srgbClr val="FF0000"/>
                </a:solidFill>
              </a:rPr>
              <a:t>BE AWARE</a:t>
            </a:r>
            <a:r>
              <a:rPr lang="en-GB" sz="2400" dirty="0" smtClean="0"/>
              <a:t> from the onset the style of referencing to be used - Harvard, APA and so on. </a:t>
            </a:r>
          </a:p>
          <a:p>
            <a:pPr algn="just"/>
            <a:endParaRPr lang="en-US" sz="2400" dirty="0"/>
          </a:p>
        </p:txBody>
      </p:sp>
    </p:spTree>
    <p:extLst>
      <p:ext uri="{BB962C8B-B14F-4D97-AF65-F5344CB8AC3E}">
        <p14:creationId xmlns:p14="http://schemas.microsoft.com/office/powerpoint/2010/main" val="75922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Bibliography vs. References</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lgn="ctr">
              <a:buNone/>
            </a:pPr>
            <a:r>
              <a:rPr lang="en-US" sz="6600" dirty="0" smtClean="0"/>
              <a:t>Aren’t both refers  to the same thing?</a:t>
            </a:r>
          </a:p>
          <a:p>
            <a:pPr marL="0" indent="0" algn="ctr">
              <a:buNone/>
            </a:pPr>
            <a:r>
              <a:rPr lang="en-US" sz="6600" dirty="0" smtClean="0"/>
              <a:t>Yes / No?</a:t>
            </a:r>
          </a:p>
          <a:p>
            <a:pPr marL="0" indent="0" algn="ctr">
              <a:buNone/>
            </a:pPr>
            <a:endParaRPr lang="en-US" sz="8000" dirty="0" smtClean="0"/>
          </a:p>
        </p:txBody>
      </p:sp>
    </p:spTree>
    <p:extLst>
      <p:ext uri="{BB962C8B-B14F-4D97-AF65-F5344CB8AC3E}">
        <p14:creationId xmlns:p14="http://schemas.microsoft.com/office/powerpoint/2010/main" val="118359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Bibliography vs. References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lvl="1" algn="just"/>
            <a:r>
              <a:rPr lang="en-US" sz="2400" dirty="0"/>
              <a:t>Bibliography</a:t>
            </a:r>
            <a:endParaRPr lang="en-US" sz="2400" dirty="0" smtClean="0"/>
          </a:p>
          <a:p>
            <a:pPr lvl="2" algn="just"/>
            <a:r>
              <a:rPr lang="en-US" sz="2000" dirty="0" smtClean="0"/>
              <a:t>A listing of materials that have been consulted when writing research work</a:t>
            </a:r>
          </a:p>
          <a:p>
            <a:pPr lvl="2" algn="just"/>
            <a:endParaRPr lang="en-US" sz="2000" dirty="0" smtClean="0"/>
          </a:p>
          <a:p>
            <a:pPr lvl="2" algn="just"/>
            <a:r>
              <a:rPr lang="en-US" sz="2000" dirty="0" smtClean="0"/>
              <a:t>It does not matter whether the work has been cited in the written text or not.</a:t>
            </a:r>
          </a:p>
          <a:p>
            <a:pPr lvl="2" algn="just"/>
            <a:endParaRPr lang="en-US" sz="2000" dirty="0" smtClean="0"/>
          </a:p>
          <a:p>
            <a:pPr lvl="2" algn="just"/>
            <a:r>
              <a:rPr lang="en-US" sz="2000" dirty="0" smtClean="0"/>
              <a:t>In doing your research, you might have consulted materials from websites, books, journals, magazines, white papers and so on but these might not be included in your written work.</a:t>
            </a:r>
          </a:p>
          <a:p>
            <a:pPr lvl="2" algn="just"/>
            <a:endParaRPr lang="en-US" sz="2000" dirty="0" smtClean="0"/>
          </a:p>
          <a:p>
            <a:pPr lvl="2" algn="just"/>
            <a:r>
              <a:rPr lang="en-US" sz="2000" dirty="0" smtClean="0"/>
              <a:t>As long as you have used the material in some way to help you understand a topic better, for example, you should include it in the bibliography list.</a:t>
            </a:r>
            <a:endParaRPr lang="en-US" sz="2000" dirty="0"/>
          </a:p>
        </p:txBody>
      </p:sp>
    </p:spTree>
    <p:extLst>
      <p:ext uri="{BB962C8B-B14F-4D97-AF65-F5344CB8AC3E}">
        <p14:creationId xmlns:p14="http://schemas.microsoft.com/office/powerpoint/2010/main" val="2334091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Bibliography vs. References</a:t>
            </a:r>
          </a:p>
        </p:txBody>
      </p:sp>
      <p:sp>
        <p:nvSpPr>
          <p:cNvPr id="3" name="Content Placeholder 2"/>
          <p:cNvSpPr>
            <a:spLocks noGrp="1"/>
          </p:cNvSpPr>
          <p:nvPr>
            <p:ph idx="1"/>
          </p:nvPr>
        </p:nvSpPr>
        <p:spPr/>
        <p:txBody>
          <a:bodyPr>
            <a:normAutofit fontScale="92500" lnSpcReduction="20000"/>
          </a:bodyPr>
          <a:lstStyle/>
          <a:p>
            <a:pPr algn="just"/>
            <a:r>
              <a:rPr lang="en-US" sz="2800" dirty="0" smtClean="0"/>
              <a:t>References</a:t>
            </a:r>
          </a:p>
          <a:p>
            <a:pPr lvl="1" algn="just"/>
            <a:r>
              <a:rPr lang="en-US" sz="2400" dirty="0" smtClean="0"/>
              <a:t>References are works that you have used directly in your written work.</a:t>
            </a:r>
          </a:p>
          <a:p>
            <a:pPr lvl="1" algn="just"/>
            <a:endParaRPr lang="en-US" sz="2400" dirty="0" smtClean="0"/>
          </a:p>
          <a:p>
            <a:pPr lvl="1" algn="just"/>
            <a:r>
              <a:rPr lang="en-US" sz="2400" dirty="0" smtClean="0"/>
              <a:t>Usually references are used to support your statements and/or arguments in your written work.</a:t>
            </a:r>
          </a:p>
          <a:p>
            <a:pPr lvl="1" algn="just"/>
            <a:endParaRPr lang="en-US" sz="2400" dirty="0" smtClean="0"/>
          </a:p>
          <a:p>
            <a:pPr lvl="1" algn="just"/>
            <a:r>
              <a:rPr lang="en-US" sz="2400" dirty="0" smtClean="0"/>
              <a:t>As compared to bibliography, the bibliography are not cited directly in the text.</a:t>
            </a:r>
          </a:p>
          <a:p>
            <a:pPr lvl="1" algn="just"/>
            <a:endParaRPr lang="en-US" sz="2400" dirty="0" smtClean="0"/>
          </a:p>
          <a:p>
            <a:pPr lvl="1" algn="just"/>
            <a:r>
              <a:rPr lang="en-US" sz="2400" dirty="0" smtClean="0"/>
              <a:t>References are used for establishing something in an </a:t>
            </a:r>
            <a:r>
              <a:rPr lang="en-US" sz="2400" dirty="0"/>
              <a:t>authoritative </a:t>
            </a:r>
            <a:r>
              <a:rPr lang="en-US" sz="2400" dirty="0" smtClean="0"/>
              <a:t>way where readers can look up the referenced materials and evaluate the correctness of your statement(s) or argument(s).</a:t>
            </a:r>
          </a:p>
          <a:p>
            <a:pPr lvl="1" algn="just"/>
            <a:endParaRPr lang="en-US" sz="2400" dirty="0"/>
          </a:p>
        </p:txBody>
      </p:sp>
    </p:spTree>
    <p:extLst>
      <p:ext uri="{BB962C8B-B14F-4D97-AF65-F5344CB8AC3E}">
        <p14:creationId xmlns:p14="http://schemas.microsoft.com/office/powerpoint/2010/main" val="27810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90800" y="2286000"/>
            <a:ext cx="4968875" cy="1555750"/>
          </a:xfrm>
          <a:prstGeom prst="rect">
            <a:avLst/>
          </a:prstGeom>
          <a:noFill/>
          <a:ln w="9525">
            <a:noFill/>
            <a:miter lim="800000"/>
            <a:headEnd/>
            <a:tailEnd/>
          </a:ln>
        </p:spPr>
        <p:txBody>
          <a:bodyPr>
            <a:spAutoFit/>
          </a:bodyPr>
          <a:lstStyle/>
          <a:p>
            <a:r>
              <a:rPr lang="en-US" sz="9600"/>
              <a:t>Q &amp; A</a:t>
            </a:r>
          </a:p>
        </p:txBody>
      </p:sp>
      <p:sp>
        <p:nvSpPr>
          <p:cNvPr id="22531" name="Text Box 3"/>
          <p:cNvSpPr txBox="1">
            <a:spLocks noChangeArrowheads="1"/>
          </p:cNvSpPr>
          <p:nvPr/>
        </p:nvSpPr>
        <p:spPr bwMode="auto">
          <a:xfrm>
            <a:off x="1719263" y="411163"/>
            <a:ext cx="6022975" cy="579437"/>
          </a:xfrm>
          <a:prstGeom prst="rect">
            <a:avLst/>
          </a:prstGeom>
          <a:noFill/>
          <a:ln w="9525">
            <a:noFill/>
            <a:miter lim="800000"/>
            <a:headEnd/>
            <a:tailEnd/>
          </a:ln>
        </p:spPr>
        <p:txBody>
          <a:bodyPr wrap="none">
            <a:spAutoFit/>
          </a:bodyPr>
          <a:lstStyle/>
          <a:p>
            <a:pPr eaLnBrk="0" hangingPunct="0"/>
            <a:r>
              <a:rPr lang="en-US" sz="3200" b="1" dirty="0">
                <a:solidFill>
                  <a:srgbClr val="C00000"/>
                </a:solidFill>
              </a:rPr>
              <a:t>Question and Answer Session</a:t>
            </a:r>
            <a:endParaRPr lang="en-US" sz="3200" dirty="0">
              <a:solidFill>
                <a:srgbClr val="C00000"/>
              </a:solidFill>
            </a:endParaRPr>
          </a:p>
        </p:txBody>
      </p:sp>
    </p:spTree>
    <p:extLst>
      <p:ext uri="{BB962C8B-B14F-4D97-AF65-F5344CB8AC3E}">
        <p14:creationId xmlns:p14="http://schemas.microsoft.com/office/powerpoint/2010/main" val="9286400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557049" y="391510"/>
            <a:ext cx="7696200" cy="1143000"/>
          </a:xfrm>
        </p:spPr>
        <p:txBody>
          <a:bodyPr/>
          <a:lstStyle/>
          <a:p>
            <a:pPr eaLnBrk="1" hangingPunct="1"/>
            <a:r>
              <a:rPr lang="en-US" b="1" dirty="0" smtClean="0">
                <a:solidFill>
                  <a:srgbClr val="C00000"/>
                </a:solidFill>
              </a:rPr>
              <a:t>Introduction </a:t>
            </a:r>
          </a:p>
        </p:txBody>
      </p:sp>
      <p:sp>
        <p:nvSpPr>
          <p:cNvPr id="21507" name="Rectangle 3"/>
          <p:cNvSpPr>
            <a:spLocks noGrp="1" noChangeArrowheads="1"/>
          </p:cNvSpPr>
          <p:nvPr>
            <p:ph type="body" sz="half" idx="1"/>
          </p:nvPr>
        </p:nvSpPr>
        <p:spPr>
          <a:xfrm>
            <a:off x="283778" y="1545021"/>
            <a:ext cx="8718331" cy="4966137"/>
          </a:xfrm>
        </p:spPr>
        <p:txBody>
          <a:bodyPr>
            <a:noAutofit/>
          </a:bodyPr>
          <a:lstStyle/>
          <a:p>
            <a:pPr algn="just" eaLnBrk="1" hangingPunct="1">
              <a:lnSpc>
                <a:spcPct val="120000"/>
              </a:lnSpc>
            </a:pPr>
            <a:r>
              <a:rPr lang="en-US" sz="2200" dirty="0" smtClean="0">
                <a:latin typeface="Times New Roman" pitchFamily="18" charset="0"/>
                <a:cs typeface="Times New Roman" pitchFamily="18" charset="0"/>
              </a:rPr>
              <a:t>The Literature Review provides the basis that </a:t>
            </a:r>
            <a:r>
              <a:rPr lang="en-US" sz="2200" dirty="0" smtClean="0">
                <a:solidFill>
                  <a:srgbClr val="FF0000"/>
                </a:solidFill>
                <a:latin typeface="Times New Roman" pitchFamily="18" charset="0"/>
                <a:cs typeface="Times New Roman" pitchFamily="18" charset="0"/>
              </a:rPr>
              <a:t>will help to expand the research</a:t>
            </a:r>
            <a:r>
              <a:rPr lang="en-US" sz="2200" dirty="0" smtClean="0">
                <a:latin typeface="Times New Roman" pitchFamily="18" charset="0"/>
                <a:cs typeface="Times New Roman" pitchFamily="18" charset="0"/>
              </a:rPr>
              <a:t> from those that came before it.</a:t>
            </a:r>
          </a:p>
          <a:p>
            <a:pPr algn="just" eaLnBrk="1" hangingPunct="1">
              <a:lnSpc>
                <a:spcPct val="120000"/>
              </a:lnSpc>
            </a:pPr>
            <a:r>
              <a:rPr lang="en-US" sz="2200" dirty="0" smtClean="0">
                <a:solidFill>
                  <a:srgbClr val="FF0000"/>
                </a:solidFill>
                <a:latin typeface="Times New Roman" pitchFamily="18" charset="0"/>
                <a:cs typeface="Times New Roman" pitchFamily="18" charset="0"/>
              </a:rPr>
              <a:t>Usually </a:t>
            </a:r>
            <a:r>
              <a:rPr lang="en-US" sz="2200" dirty="0" smtClean="0">
                <a:solidFill>
                  <a:srgbClr val="FF0000"/>
                </a:solidFill>
                <a:latin typeface="Times New Roman" pitchFamily="18" charset="0"/>
                <a:cs typeface="Times New Roman" pitchFamily="18" charset="0"/>
              </a:rPr>
              <a:t>between 20-30 sources or more </a:t>
            </a:r>
            <a:r>
              <a:rPr lang="en-US" sz="2200" dirty="0" smtClean="0">
                <a:latin typeface="Times New Roman" pitchFamily="18" charset="0"/>
                <a:cs typeface="Times New Roman" pitchFamily="18" charset="0"/>
              </a:rPr>
              <a:t>could be found in most literature works such as journal or conference proceedings. </a:t>
            </a:r>
          </a:p>
          <a:p>
            <a:pPr algn="just" eaLnBrk="1" hangingPunct="1">
              <a:lnSpc>
                <a:spcPct val="120000"/>
              </a:lnSpc>
            </a:pPr>
            <a:r>
              <a:rPr lang="en-US" sz="2200" dirty="0" smtClean="0">
                <a:latin typeface="Times New Roman" pitchFamily="18" charset="0"/>
                <a:cs typeface="Times New Roman" pitchFamily="18" charset="0"/>
              </a:rPr>
              <a:t>However</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a project proposal could be half this amount </a:t>
            </a:r>
            <a:r>
              <a:rPr lang="en-US" sz="2200" dirty="0" smtClean="0">
                <a:latin typeface="Times New Roman" pitchFamily="18" charset="0"/>
                <a:cs typeface="Times New Roman" pitchFamily="18" charset="0"/>
              </a:rPr>
              <a:t>which consist from current peer-reviewed and refereed journals.</a:t>
            </a:r>
          </a:p>
          <a:p>
            <a:pPr algn="just" eaLnBrk="1" hangingPunct="1">
              <a:lnSpc>
                <a:spcPct val="120000"/>
              </a:lnSpc>
            </a:pPr>
            <a:r>
              <a:rPr lang="en-US" sz="2200" dirty="0" smtClean="0">
                <a:latin typeface="Times New Roman" pitchFamily="18" charset="0"/>
                <a:cs typeface="Times New Roman" pitchFamily="18" charset="0"/>
              </a:rPr>
              <a:t>Citation </a:t>
            </a:r>
            <a:r>
              <a:rPr lang="en-US" sz="2200" dirty="0" smtClean="0">
                <a:latin typeface="Times New Roman" pitchFamily="18" charset="0"/>
                <a:cs typeface="Times New Roman" pitchFamily="18" charset="0"/>
              </a:rPr>
              <a:t>of appropriate literature is to provide a </a:t>
            </a:r>
            <a:r>
              <a:rPr lang="en-US" sz="2200" u="sng" dirty="0" smtClean="0">
                <a:latin typeface="Times New Roman" pitchFamily="18" charset="0"/>
                <a:cs typeface="Times New Roman" pitchFamily="18" charset="0"/>
              </a:rPr>
              <a:t>rationale</a:t>
            </a:r>
            <a:r>
              <a:rPr lang="en-US" sz="2200" dirty="0" smtClean="0">
                <a:latin typeface="Times New Roman" pitchFamily="18" charset="0"/>
                <a:cs typeface="Times New Roman" pitchFamily="18" charset="0"/>
              </a:rPr>
              <a:t> for:</a:t>
            </a:r>
          </a:p>
          <a:p>
            <a:pPr lvl="1" algn="just">
              <a:lnSpc>
                <a:spcPct val="120000"/>
              </a:lnSpc>
            </a:pPr>
            <a:r>
              <a:rPr lang="en-US" sz="2200" dirty="0" smtClean="0">
                <a:latin typeface="Times New Roman" pitchFamily="18" charset="0"/>
                <a:cs typeface="Times New Roman" pitchFamily="18" charset="0"/>
              </a:rPr>
              <a:t>the study’s problem statement(s)</a:t>
            </a:r>
          </a:p>
          <a:p>
            <a:pPr lvl="1" algn="just">
              <a:lnSpc>
                <a:spcPct val="120000"/>
              </a:lnSpc>
            </a:pPr>
            <a:r>
              <a:rPr lang="en-US" sz="2200" dirty="0" smtClean="0">
                <a:latin typeface="Times New Roman" pitchFamily="18" charset="0"/>
                <a:cs typeface="Times New Roman" pitchFamily="18" charset="0"/>
              </a:rPr>
              <a:t>the domain research</a:t>
            </a:r>
          </a:p>
          <a:p>
            <a:pPr lvl="1" algn="just">
              <a:lnSpc>
                <a:spcPct val="120000"/>
              </a:lnSpc>
            </a:pPr>
            <a:r>
              <a:rPr lang="en-US" sz="2200" dirty="0" smtClean="0">
                <a:latin typeface="Times New Roman" pitchFamily="18" charset="0"/>
                <a:cs typeface="Times New Roman" pitchFamily="18" charset="0"/>
              </a:rPr>
              <a:t>the research design, the instruments used</a:t>
            </a:r>
          </a:p>
          <a:p>
            <a:pPr lvl="1" algn="just">
              <a:lnSpc>
                <a:spcPct val="120000"/>
              </a:lnSpc>
            </a:pPr>
            <a:r>
              <a:rPr lang="en-US" sz="2200" dirty="0" smtClean="0">
                <a:latin typeface="Times New Roman" pitchFamily="18" charset="0"/>
                <a:cs typeface="Times New Roman" pitchFamily="18" charset="0"/>
              </a:rPr>
              <a:t>methods of data collection, analysis, and conclusions </a:t>
            </a:r>
          </a:p>
        </p:txBody>
      </p:sp>
    </p:spTree>
    <p:extLst>
      <p:ext uri="{BB962C8B-B14F-4D97-AF65-F5344CB8AC3E}">
        <p14:creationId xmlns:p14="http://schemas.microsoft.com/office/powerpoint/2010/main" val="2478538028"/>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 calcmode="lin" valueType="num">
                                      <p:cBhvr additive="base">
                                        <p:cTn id="25"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507">
                                            <p:txEl>
                                              <p:pRg st="4" end="4"/>
                                            </p:txEl>
                                          </p:spTgt>
                                        </p:tgtEl>
                                        <p:attrNameLst>
                                          <p:attrName>style.visibility</p:attrName>
                                        </p:attrNameLst>
                                      </p:cBhvr>
                                      <p:to>
                                        <p:strVal val="visible"/>
                                      </p:to>
                                    </p:set>
                                    <p:anim calcmode="lin" valueType="num">
                                      <p:cBhvr additive="base">
                                        <p:cTn id="29"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507">
                                            <p:txEl>
                                              <p:pRg st="5" end="5"/>
                                            </p:txEl>
                                          </p:spTgt>
                                        </p:tgtEl>
                                        <p:attrNameLst>
                                          <p:attrName>style.visibility</p:attrName>
                                        </p:attrNameLst>
                                      </p:cBhvr>
                                      <p:to>
                                        <p:strVal val="visible"/>
                                      </p:to>
                                    </p:set>
                                    <p:anim calcmode="lin" valueType="num">
                                      <p:cBhvr additive="base">
                                        <p:cTn id="33"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0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 calcmode="lin" valueType="num">
                                      <p:cBhvr additive="base">
                                        <p:cTn id="37"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507">
                                            <p:txEl>
                                              <p:pRg st="7" end="7"/>
                                            </p:txEl>
                                          </p:spTgt>
                                        </p:tgtEl>
                                        <p:attrNameLst>
                                          <p:attrName>style.visibility</p:attrName>
                                        </p:attrNameLst>
                                      </p:cBhvr>
                                      <p:to>
                                        <p:strVal val="visible"/>
                                      </p:to>
                                    </p:set>
                                    <p:anim calcmode="lin" valueType="num">
                                      <p:cBhvr additive="base">
                                        <p:cTn id="41" dur="5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5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b="1" dirty="0" smtClean="0">
                <a:solidFill>
                  <a:srgbClr val="C00000"/>
                </a:solidFill>
              </a:rPr>
              <a:t>Why </a:t>
            </a:r>
            <a:r>
              <a:rPr lang="en-US" b="1" dirty="0">
                <a:solidFill>
                  <a:srgbClr val="C00000"/>
                </a:solidFill>
              </a:rPr>
              <a:t>L</a:t>
            </a:r>
            <a:r>
              <a:rPr lang="en-US" b="1" dirty="0" smtClean="0">
                <a:solidFill>
                  <a:srgbClr val="C00000"/>
                </a:solidFill>
              </a:rPr>
              <a:t>iterature </a:t>
            </a:r>
            <a:r>
              <a:rPr lang="en-US" b="1" dirty="0">
                <a:solidFill>
                  <a:srgbClr val="C00000"/>
                </a:solidFill>
              </a:rPr>
              <a:t>R</a:t>
            </a:r>
            <a:r>
              <a:rPr lang="en-US" b="1" dirty="0" smtClean="0">
                <a:solidFill>
                  <a:srgbClr val="C00000"/>
                </a:solidFill>
              </a:rPr>
              <a:t>eview?</a:t>
            </a:r>
          </a:p>
        </p:txBody>
      </p:sp>
      <p:sp>
        <p:nvSpPr>
          <p:cNvPr id="10245" name="Rectangle 3"/>
          <p:cNvSpPr>
            <a:spLocks noGrp="1" noChangeArrowheads="1"/>
          </p:cNvSpPr>
          <p:nvPr>
            <p:ph idx="1"/>
          </p:nvPr>
        </p:nvSpPr>
        <p:spPr>
          <a:xfrm>
            <a:off x="487363" y="1965052"/>
            <a:ext cx="8229600" cy="4199265"/>
          </a:xfrm>
        </p:spPr>
        <p:txBody>
          <a:bodyPr/>
          <a:lstStyle/>
          <a:p>
            <a:pPr marL="0" indent="0" algn="just" eaLnBrk="1" hangingPunct="1">
              <a:lnSpc>
                <a:spcPct val="80000"/>
              </a:lnSpc>
              <a:buNone/>
            </a:pPr>
            <a:r>
              <a:rPr lang="en-US" dirty="0" smtClean="0"/>
              <a:t>The literature review, “</a:t>
            </a:r>
            <a:r>
              <a:rPr lang="en-US" dirty="0" smtClean="0">
                <a:solidFill>
                  <a:srgbClr val="FF0000"/>
                </a:solidFill>
              </a:rPr>
              <a:t>through a critical analysis of selected documents</a:t>
            </a:r>
            <a:r>
              <a:rPr lang="en-US" dirty="0" smtClean="0"/>
              <a:t>” will: </a:t>
            </a:r>
          </a:p>
          <a:p>
            <a:pPr marL="914400" lvl="1" indent="-514350" algn="just">
              <a:lnSpc>
                <a:spcPct val="80000"/>
              </a:lnSpc>
              <a:buFont typeface="+mj-lt"/>
              <a:buAutoNum type="arabicPeriod"/>
            </a:pPr>
            <a:r>
              <a:rPr lang="en-US" dirty="0" smtClean="0"/>
              <a:t>provide knowledge of the </a:t>
            </a:r>
            <a:r>
              <a:rPr lang="en-US" i="1" dirty="0" smtClean="0"/>
              <a:t>problem area</a:t>
            </a:r>
            <a:r>
              <a:rPr lang="en-US" dirty="0" smtClean="0"/>
              <a:t>, </a:t>
            </a:r>
          </a:p>
          <a:p>
            <a:pPr marL="914400" lvl="1" indent="-514350" algn="just">
              <a:lnSpc>
                <a:spcPct val="80000"/>
              </a:lnSpc>
              <a:buFont typeface="+mj-lt"/>
              <a:buAutoNum type="arabicPeriod"/>
            </a:pPr>
            <a:r>
              <a:rPr lang="en-US" dirty="0" smtClean="0"/>
              <a:t>clearly identify the need for the proposed study, </a:t>
            </a:r>
          </a:p>
          <a:p>
            <a:pPr marL="914400" lvl="1" indent="-514350" algn="just">
              <a:lnSpc>
                <a:spcPct val="80000"/>
              </a:lnSpc>
              <a:buFont typeface="+mj-lt"/>
              <a:buAutoNum type="arabicPeriod"/>
            </a:pPr>
            <a:r>
              <a:rPr lang="en-US" dirty="0" smtClean="0"/>
              <a:t>identify gaps and strengths in previous scholarly studies</a:t>
            </a:r>
            <a:r>
              <a:rPr lang="en-US" dirty="0"/>
              <a:t> </a:t>
            </a:r>
            <a:endParaRPr lang="en-US" dirty="0" smtClean="0"/>
          </a:p>
          <a:p>
            <a:pPr marL="400050" lvl="1" indent="0" algn="just">
              <a:lnSpc>
                <a:spcPct val="80000"/>
              </a:lnSpc>
              <a:buNone/>
            </a:pPr>
            <a:endParaRPr lang="en-US" dirty="0"/>
          </a:p>
          <a:p>
            <a:pPr marL="400050" lvl="1" indent="0" algn="just">
              <a:lnSpc>
                <a:spcPct val="80000"/>
              </a:lnSpc>
              <a:buNone/>
            </a:pPr>
            <a:r>
              <a:rPr lang="en-US" dirty="0" smtClean="0"/>
              <a:t>(Patton, 2003, Sep). </a:t>
            </a:r>
          </a:p>
        </p:txBody>
      </p:sp>
    </p:spTree>
    <p:extLst>
      <p:ext uri="{BB962C8B-B14F-4D97-AF65-F5344CB8AC3E}">
        <p14:creationId xmlns:p14="http://schemas.microsoft.com/office/powerpoint/2010/main" val="3679258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Using the Literature</a:t>
            </a:r>
            <a:endParaRPr lang="en-US" b="1" dirty="0">
              <a:solidFill>
                <a:srgbClr val="C00000"/>
              </a:solidFill>
            </a:endParaRPr>
          </a:p>
        </p:txBody>
      </p:sp>
      <p:sp>
        <p:nvSpPr>
          <p:cNvPr id="3" name="Content Placeholder 2"/>
          <p:cNvSpPr>
            <a:spLocks noGrp="1"/>
          </p:cNvSpPr>
          <p:nvPr>
            <p:ph idx="1"/>
          </p:nvPr>
        </p:nvSpPr>
        <p:spPr/>
        <p:txBody>
          <a:bodyPr>
            <a:noAutofit/>
          </a:bodyPr>
          <a:lstStyle/>
          <a:p>
            <a:pPr algn="just">
              <a:lnSpc>
                <a:spcPct val="90000"/>
              </a:lnSpc>
            </a:pPr>
            <a:r>
              <a:rPr lang="en-US" sz="2800" dirty="0" smtClean="0">
                <a:cs typeface="Times New Roman" pitchFamily="18" charset="0"/>
              </a:rPr>
              <a:t>Literature is used for contrasting purposes throughout the research process. Whether it be:</a:t>
            </a:r>
          </a:p>
          <a:p>
            <a:pPr lvl="1" algn="just">
              <a:lnSpc>
                <a:spcPct val="90000"/>
              </a:lnSpc>
            </a:pPr>
            <a:r>
              <a:rPr lang="en-US" sz="2400" dirty="0" smtClean="0">
                <a:cs typeface="Times New Roman" pitchFamily="18" charset="0"/>
              </a:rPr>
              <a:t>focusing interests </a:t>
            </a:r>
          </a:p>
          <a:p>
            <a:pPr lvl="1" algn="just">
              <a:lnSpc>
                <a:spcPct val="90000"/>
              </a:lnSpc>
            </a:pPr>
            <a:r>
              <a:rPr lang="en-US" sz="2400" dirty="0" smtClean="0">
                <a:cs typeface="Times New Roman" pitchFamily="18" charset="0"/>
              </a:rPr>
              <a:t>defining questions </a:t>
            </a:r>
          </a:p>
          <a:p>
            <a:pPr lvl="1" algn="just">
              <a:lnSpc>
                <a:spcPct val="90000"/>
              </a:lnSpc>
            </a:pPr>
            <a:r>
              <a:rPr lang="en-US" sz="2400" dirty="0" smtClean="0">
                <a:cs typeface="Times New Roman" pitchFamily="18" charset="0"/>
              </a:rPr>
              <a:t>arguing a rationale </a:t>
            </a:r>
          </a:p>
          <a:p>
            <a:pPr lvl="1" algn="just">
              <a:lnSpc>
                <a:spcPct val="90000"/>
              </a:lnSpc>
            </a:pPr>
            <a:r>
              <a:rPr lang="en-US" sz="2400" dirty="0" smtClean="0">
                <a:cs typeface="Times New Roman" pitchFamily="18" charset="0"/>
              </a:rPr>
              <a:t>theoretically informing your study </a:t>
            </a:r>
          </a:p>
          <a:p>
            <a:pPr lvl="1" algn="just">
              <a:lnSpc>
                <a:spcPct val="90000"/>
              </a:lnSpc>
            </a:pPr>
            <a:r>
              <a:rPr lang="en-US" sz="2400" dirty="0" smtClean="0">
                <a:cs typeface="Times New Roman" pitchFamily="18" charset="0"/>
              </a:rPr>
              <a:t>developing appropriate design, or writing a formal literature review </a:t>
            </a:r>
          </a:p>
          <a:p>
            <a:pPr algn="just">
              <a:lnSpc>
                <a:spcPct val="90000"/>
              </a:lnSpc>
              <a:buNone/>
            </a:pPr>
            <a:r>
              <a:rPr lang="en-US" sz="2800" dirty="0" smtClean="0">
                <a:cs typeface="Times New Roman" pitchFamily="18" charset="0"/>
              </a:rPr>
              <a:t>	every stage of the research process demands literary engagement</a:t>
            </a:r>
          </a:p>
          <a:p>
            <a:pPr algn="just"/>
            <a:endParaRPr lang="en-US" dirty="0"/>
          </a:p>
        </p:txBody>
      </p:sp>
    </p:spTree>
    <p:extLst>
      <p:ext uri="{BB962C8B-B14F-4D97-AF65-F5344CB8AC3E}">
        <p14:creationId xmlns:p14="http://schemas.microsoft.com/office/powerpoint/2010/main" val="3493556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C00000"/>
                </a:solidFill>
              </a:rPr>
              <a:t>Goals of Literature Review</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571500" indent="-571500" algn="just">
              <a:buFont typeface="Times" pitchFamily="50" charset="0"/>
              <a:buChar char="•"/>
            </a:pPr>
            <a:r>
              <a:rPr lang="en-GB" dirty="0" smtClean="0"/>
              <a:t>To </a:t>
            </a:r>
            <a:r>
              <a:rPr lang="en-GB" dirty="0" smtClean="0">
                <a:solidFill>
                  <a:srgbClr val="FF0000"/>
                </a:solidFill>
              </a:rPr>
              <a:t>demonstrate familiarity with a body of knowledge</a:t>
            </a:r>
            <a:r>
              <a:rPr lang="en-GB" dirty="0" smtClean="0"/>
              <a:t> and to establish credibility.</a:t>
            </a:r>
          </a:p>
          <a:p>
            <a:pPr marL="571500" indent="-571500" algn="just">
              <a:buFont typeface="Times" pitchFamily="50" charset="0"/>
              <a:buChar char="•"/>
            </a:pPr>
            <a:r>
              <a:rPr lang="en-GB" dirty="0" smtClean="0"/>
              <a:t>To </a:t>
            </a:r>
            <a:r>
              <a:rPr lang="en-GB" dirty="0" smtClean="0">
                <a:solidFill>
                  <a:srgbClr val="FF0000"/>
                </a:solidFill>
              </a:rPr>
              <a:t>show the path of prior research </a:t>
            </a:r>
            <a:r>
              <a:rPr lang="en-GB" dirty="0" smtClean="0"/>
              <a:t>and how a current project is linked to it.</a:t>
            </a:r>
          </a:p>
          <a:p>
            <a:pPr marL="571500" indent="-571500" algn="just">
              <a:buFont typeface="Times" pitchFamily="50" charset="0"/>
              <a:buChar char="•"/>
            </a:pPr>
            <a:r>
              <a:rPr lang="en-GB" dirty="0" smtClean="0"/>
              <a:t>To </a:t>
            </a:r>
            <a:r>
              <a:rPr lang="en-GB" dirty="0" smtClean="0">
                <a:solidFill>
                  <a:srgbClr val="FF0000"/>
                </a:solidFill>
              </a:rPr>
              <a:t>integrate and summarize </a:t>
            </a:r>
            <a:r>
              <a:rPr lang="en-GB" dirty="0" smtClean="0"/>
              <a:t>what is known in an area.</a:t>
            </a:r>
          </a:p>
          <a:p>
            <a:pPr marL="571500" indent="-571500" algn="just">
              <a:buFont typeface="Times" pitchFamily="50" charset="0"/>
              <a:buChar char="•"/>
            </a:pPr>
            <a:r>
              <a:rPr lang="en-GB" dirty="0" smtClean="0"/>
              <a:t>To learn from others and stimulate new ideas. </a:t>
            </a:r>
          </a:p>
        </p:txBody>
      </p:sp>
    </p:spTree>
    <p:extLst>
      <p:ext uri="{BB962C8B-B14F-4D97-AF65-F5344CB8AC3E}">
        <p14:creationId xmlns:p14="http://schemas.microsoft.com/office/powerpoint/2010/main" val="2415755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dirty="0" smtClean="0">
                <a:solidFill>
                  <a:srgbClr val="C00000"/>
                </a:solidFill>
              </a:rPr>
              <a:t>What an Literature Review IS NOT</a:t>
            </a:r>
          </a:p>
        </p:txBody>
      </p:sp>
      <p:sp>
        <p:nvSpPr>
          <p:cNvPr id="22531" name="Rectangle 3"/>
          <p:cNvSpPr>
            <a:spLocks noGrp="1" noChangeArrowheads="1"/>
          </p:cNvSpPr>
          <p:nvPr>
            <p:ph idx="1"/>
          </p:nvPr>
        </p:nvSpPr>
        <p:spPr>
          <a:xfrm>
            <a:off x="762000" y="2346434"/>
            <a:ext cx="7986713" cy="3013841"/>
          </a:xfrm>
        </p:spPr>
        <p:txBody>
          <a:bodyPr/>
          <a:lstStyle/>
          <a:p>
            <a:pPr algn="just" eaLnBrk="1" hangingPunct="1"/>
            <a:r>
              <a:rPr lang="en-US" sz="2700" dirty="0" smtClean="0"/>
              <a:t>A Review of Literature is NOT a summary or an abstract of </a:t>
            </a:r>
            <a:r>
              <a:rPr lang="en-US" sz="2700" dirty="0" smtClean="0"/>
              <a:t>articles</a:t>
            </a:r>
            <a:r>
              <a:rPr lang="en-US" sz="2700" dirty="0"/>
              <a:t>;</a:t>
            </a:r>
            <a:endParaRPr lang="en-US" sz="2700" dirty="0" smtClean="0"/>
          </a:p>
          <a:p>
            <a:pPr algn="just" eaLnBrk="1" hangingPunct="1"/>
            <a:r>
              <a:rPr lang="en-US" sz="2700" dirty="0" smtClean="0"/>
              <a:t>It is not an Opinion-Editorial(Op-Ed</a:t>
            </a:r>
            <a:r>
              <a:rPr lang="en-US" sz="2700" dirty="0" smtClean="0"/>
              <a:t>);</a:t>
            </a:r>
            <a:endParaRPr lang="en-US" sz="2700" dirty="0" smtClean="0"/>
          </a:p>
          <a:p>
            <a:pPr algn="just" eaLnBrk="1" hangingPunct="1"/>
            <a:r>
              <a:rPr lang="en-US" sz="2700" dirty="0" smtClean="0"/>
              <a:t>It is not an annotated </a:t>
            </a:r>
            <a:r>
              <a:rPr lang="en-US" sz="2700" dirty="0" smtClean="0"/>
              <a:t>bibliography;</a:t>
            </a:r>
            <a:endParaRPr lang="en-US" sz="2700" dirty="0" smtClean="0"/>
          </a:p>
          <a:p>
            <a:pPr algn="just" eaLnBrk="1" hangingPunct="1"/>
            <a:r>
              <a:rPr lang="en-US" sz="2700" dirty="0" smtClean="0"/>
              <a:t>It is not a reworking or revising of another authors </a:t>
            </a:r>
            <a:r>
              <a:rPr lang="en-US" sz="2700" dirty="0" smtClean="0"/>
              <a:t>work.</a:t>
            </a:r>
            <a:endParaRPr lang="en-US" sz="2700" i="1" dirty="0" smtClean="0">
              <a:solidFill>
                <a:srgbClr val="990033"/>
              </a:solidFill>
            </a:endParaRPr>
          </a:p>
        </p:txBody>
      </p:sp>
    </p:spTree>
    <p:extLst>
      <p:ext uri="{BB962C8B-B14F-4D97-AF65-F5344CB8AC3E}">
        <p14:creationId xmlns:p14="http://schemas.microsoft.com/office/powerpoint/2010/main" val="744259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b="1" dirty="0" smtClean="0">
                <a:solidFill>
                  <a:srgbClr val="C00000"/>
                </a:solidFill>
              </a:rPr>
              <a:t>Literature Review Writing</a:t>
            </a:r>
          </a:p>
        </p:txBody>
      </p:sp>
      <p:sp>
        <p:nvSpPr>
          <p:cNvPr id="8197" name="Rectangle 3"/>
          <p:cNvSpPr>
            <a:spLocks noGrp="1" noChangeArrowheads="1"/>
          </p:cNvSpPr>
          <p:nvPr>
            <p:ph idx="1"/>
          </p:nvPr>
        </p:nvSpPr>
        <p:spPr/>
        <p:txBody>
          <a:bodyPr/>
          <a:lstStyle/>
          <a:p>
            <a:pPr algn="just" eaLnBrk="1" hangingPunct="1">
              <a:lnSpc>
                <a:spcPct val="80000"/>
              </a:lnSpc>
            </a:pPr>
            <a:r>
              <a:rPr lang="en-US" dirty="0" smtClean="0"/>
              <a:t>Your job as a writer: </a:t>
            </a:r>
          </a:p>
          <a:p>
            <a:pPr lvl="1" algn="just">
              <a:lnSpc>
                <a:spcPct val="80000"/>
              </a:lnSpc>
            </a:pPr>
            <a:r>
              <a:rPr lang="en-US" dirty="0" smtClean="0"/>
              <a:t>you have to know </a:t>
            </a:r>
            <a:r>
              <a:rPr lang="en-US" dirty="0" smtClean="0"/>
              <a:t>what you are talking </a:t>
            </a:r>
            <a:r>
              <a:rPr lang="en-US" dirty="0" smtClean="0"/>
              <a:t>about;</a:t>
            </a:r>
            <a:endParaRPr lang="en-US" dirty="0" smtClean="0"/>
          </a:p>
          <a:p>
            <a:pPr lvl="1" algn="just">
              <a:lnSpc>
                <a:spcPct val="80000"/>
              </a:lnSpc>
            </a:pPr>
            <a:r>
              <a:rPr lang="en-US" dirty="0" smtClean="0"/>
              <a:t>Write with evidence </a:t>
            </a:r>
            <a:r>
              <a:rPr lang="en-US" dirty="0" smtClean="0"/>
              <a:t>that will pass the critical read of the audience in the authoritative style and voice of a scholarly writer. </a:t>
            </a:r>
          </a:p>
        </p:txBody>
      </p:sp>
    </p:spTree>
    <p:extLst>
      <p:ext uri="{BB962C8B-B14F-4D97-AF65-F5344CB8AC3E}">
        <p14:creationId xmlns:p14="http://schemas.microsoft.com/office/powerpoint/2010/main" val="1010411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b="1" dirty="0" smtClean="0">
                <a:solidFill>
                  <a:srgbClr val="C00000"/>
                </a:solidFill>
              </a:rPr>
              <a:t>Literature Review Writing</a:t>
            </a:r>
          </a:p>
        </p:txBody>
      </p:sp>
      <p:sp>
        <p:nvSpPr>
          <p:cNvPr id="9221" name="Rectangle 3"/>
          <p:cNvSpPr>
            <a:spLocks noGrp="1" noChangeArrowheads="1"/>
          </p:cNvSpPr>
          <p:nvPr>
            <p:ph idx="1"/>
          </p:nvPr>
        </p:nvSpPr>
        <p:spPr/>
        <p:txBody>
          <a:bodyPr/>
          <a:lstStyle/>
          <a:p>
            <a:pPr algn="just" eaLnBrk="1" hangingPunct="1"/>
            <a:r>
              <a:rPr lang="en-US" sz="2800" dirty="0" smtClean="0"/>
              <a:t>The Literature Review shows you </a:t>
            </a:r>
            <a:r>
              <a:rPr lang="en-US" sz="2800" dirty="0" smtClean="0"/>
              <a:t>the </a:t>
            </a:r>
            <a:r>
              <a:rPr lang="en-US" sz="2800" dirty="0" smtClean="0"/>
              <a:t>research gap that should be filled up;</a:t>
            </a:r>
            <a:endParaRPr lang="en-US" sz="2800" dirty="0" smtClean="0"/>
          </a:p>
          <a:p>
            <a:pPr algn="just" eaLnBrk="1" hangingPunct="1"/>
            <a:r>
              <a:rPr lang="en-US" sz="2800" dirty="0" smtClean="0"/>
              <a:t>DO </a:t>
            </a:r>
            <a:r>
              <a:rPr lang="en-US" sz="2800" dirty="0" smtClean="0"/>
              <a:t>CONNECT your study to what you find in the review. </a:t>
            </a:r>
          </a:p>
          <a:p>
            <a:pPr algn="just" eaLnBrk="1" hangingPunct="1"/>
            <a:r>
              <a:rPr lang="en-US" sz="2800" dirty="0" smtClean="0"/>
              <a:t>DO MAKE CERTAIN that every review relates to YOUR study and show the reader HOW it is related</a:t>
            </a:r>
          </a:p>
          <a:p>
            <a:pPr marL="342900" lvl="1" indent="-342900" algn="just">
              <a:buFontTx/>
              <a:buChar char="•"/>
            </a:pPr>
            <a:r>
              <a:rPr lang="en-GB" dirty="0" smtClean="0"/>
              <a:t>INTERPRET, do not just give summaries</a:t>
            </a:r>
            <a:endParaRPr lang="en-US" dirty="0" smtClean="0"/>
          </a:p>
        </p:txBody>
      </p:sp>
    </p:spTree>
    <p:extLst>
      <p:ext uri="{BB962C8B-B14F-4D97-AF65-F5344CB8AC3E}">
        <p14:creationId xmlns:p14="http://schemas.microsoft.com/office/powerpoint/2010/main" val="3480861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template-Level_2-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 Level 2</Template>
  <TotalTime>1582</TotalTime>
  <Pages>11</Pages>
  <Words>1756</Words>
  <Application>Microsoft Office PowerPoint</Application>
  <PresentationFormat>On-screen Show (4:3)</PresentationFormat>
  <Paragraphs>212</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APUtemplate-Level_2-1</vt:lpstr>
      <vt:lpstr>Research is to see what everybody has seen and to think what nobody else had thought.”    Albert Szent-Gyorgyi. </vt:lpstr>
      <vt:lpstr>Introduction </vt:lpstr>
      <vt:lpstr>Introduction </vt:lpstr>
      <vt:lpstr>Why Literature Review?</vt:lpstr>
      <vt:lpstr>Using the Literature</vt:lpstr>
      <vt:lpstr>Goals of Literature Review</vt:lpstr>
      <vt:lpstr>What an Literature Review IS NOT</vt:lpstr>
      <vt:lpstr>Literature Review Writing</vt:lpstr>
      <vt:lpstr>Literature Review Writing</vt:lpstr>
      <vt:lpstr>Working with Literature</vt:lpstr>
      <vt:lpstr>What you WILL Do in the Lit. Review</vt:lpstr>
      <vt:lpstr>Guidelines for Literature Review</vt:lpstr>
      <vt:lpstr>As You Read</vt:lpstr>
      <vt:lpstr>Sources – Use sparingly</vt:lpstr>
      <vt:lpstr>Scholarly Journals</vt:lpstr>
      <vt:lpstr>Scholarly Journals</vt:lpstr>
      <vt:lpstr>Reading a Journal Article</vt:lpstr>
      <vt:lpstr>Keep Track of the Issues Found In Your Reading - Example</vt:lpstr>
      <vt:lpstr>Sample Introduction with Literature Review</vt:lpstr>
      <vt:lpstr>Using the Literature</vt:lpstr>
      <vt:lpstr>Tips on Literature Review</vt:lpstr>
      <vt:lpstr>Importance of Citations</vt:lpstr>
      <vt:lpstr>Bibliography vs. References</vt:lpstr>
      <vt:lpstr>Bibliography vs. References</vt:lpstr>
      <vt:lpstr>Bibliography vs.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Computing and Technology CT098-3.5-2</dc:title>
  <dc:subject>MSc</dc:subject>
  <dc:creator>bridget</dc:creator>
  <cp:lastModifiedBy>Md. Baharul Islam</cp:lastModifiedBy>
  <cp:revision>90</cp:revision>
  <cp:lastPrinted>1995-11-02T09:23:42Z</cp:lastPrinted>
  <dcterms:created xsi:type="dcterms:W3CDTF">2011-07-08T13:51:54Z</dcterms:created>
  <dcterms:modified xsi:type="dcterms:W3CDTF">2016-05-25T04:07:55Z</dcterms:modified>
</cp:coreProperties>
</file>