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9" r:id="rId1"/>
  </p:sldMasterIdLst>
  <p:notesMasterIdLst>
    <p:notesMasterId r:id="rId22"/>
  </p:notesMasterIdLst>
  <p:handoutMasterIdLst>
    <p:handoutMasterId r:id="rId23"/>
  </p:handoutMasterIdLst>
  <p:sldIdLst>
    <p:sldId id="325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74" r:id="rId13"/>
    <p:sldId id="375" r:id="rId14"/>
    <p:sldId id="376" r:id="rId15"/>
    <p:sldId id="368" r:id="rId16"/>
    <p:sldId id="369" r:id="rId17"/>
    <p:sldId id="370" r:id="rId18"/>
    <p:sldId id="371" r:id="rId19"/>
    <p:sldId id="373" r:id="rId20"/>
    <p:sldId id="323" r:id="rId21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scaleToFitPaper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336600"/>
    <a:srgbClr val="FAA4DD"/>
    <a:srgbClr val="FCFEB9"/>
    <a:srgbClr val="A2FFA3"/>
    <a:srgbClr val="FFFF99"/>
    <a:srgbClr val="FF0000"/>
    <a:srgbClr val="00FFFF"/>
    <a:srgbClr val="5E025A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89" autoAdjust="0"/>
    <p:restoredTop sz="91910" autoAdjust="0"/>
  </p:normalViewPr>
  <p:slideViewPr>
    <p:cSldViewPr snapToGrid="0">
      <p:cViewPr>
        <p:scale>
          <a:sx n="60" d="100"/>
          <a:sy n="60" d="100"/>
        </p:scale>
        <p:origin x="-1410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9538"/>
            <a:ext cx="67945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US" sz="1400" dirty="0">
                <a:latin typeface="Book Antiqua" pitchFamily="18" charset="0"/>
              </a:rPr>
              <a:t>Asia Pacific University College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88100" y="936625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0BBACAF5-C328-4520-A85A-377F4660A229}" type="slidenum">
              <a:rPr lang="en-US" sz="1400">
                <a:latin typeface="Book Antiqua" pitchFamily="18" charset="0"/>
              </a:rPr>
              <a:pPr algn="r" eaLnBrk="0" hangingPunct="0">
                <a:defRPr/>
              </a:pPr>
              <a:t>‹#›</a:t>
            </a:fld>
            <a:endParaRPr lang="en-US" sz="14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238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8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9538"/>
            <a:ext cx="67945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US" sz="1400" dirty="0">
                <a:latin typeface="Book Antiqua" pitchFamily="18" charset="0"/>
              </a:rPr>
              <a:t>Asia Pacific University College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88100" y="936625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E429C32-4559-41D1-8250-59DC7182FE41}" type="slidenum">
              <a:rPr lang="en-US" sz="1400">
                <a:latin typeface="Book Antiqua" pitchFamily="18" charset="0"/>
              </a:rPr>
              <a:pPr algn="r" eaLnBrk="0" hangingPunct="0">
                <a:defRPr/>
              </a:pPr>
              <a:t>‹#›</a:t>
            </a:fld>
            <a:endParaRPr lang="en-US" sz="14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079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17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noFill/>
        </p:spPr>
        <p:txBody>
          <a:bodyPr/>
          <a:lstStyle/>
          <a:p>
            <a:fld id="{F24AE552-FA38-4759-B7CE-5240200F764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68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4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4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8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5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8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1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5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b="1" dirty="0" smtClean="0"/>
              <a:t>Research Methods in Computing and Technology</a:t>
            </a:r>
            <a:br>
              <a:rPr lang="en-GB" sz="800" b="1" dirty="0" smtClean="0"/>
            </a:br>
            <a:r>
              <a:rPr lang="en-GB" sz="800" dirty="0" smtClean="0"/>
              <a:t>CT098-3-2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/>
              <a:t>Referencing</a:t>
            </a:r>
            <a:r>
              <a:rPr lang="en-GB" sz="800" baseline="0" dirty="0" smtClean="0"/>
              <a:t> and Citation</a:t>
            </a:r>
            <a:endParaRPr lang="en-US" sz="800" dirty="0" smtClean="0"/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ventry.ac.uk/caw" TargetMode="External"/><Relationship Id="rId2" Type="http://schemas.openxmlformats.org/officeDocument/2006/relationships/hyperlink" Target="http://www.tcd.ie/Library/support/referencing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ite.auckland.ac.nz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79179" y="1734207"/>
            <a:ext cx="6400800" cy="1143000"/>
          </a:xfrm>
        </p:spPr>
        <p:txBody>
          <a:bodyPr>
            <a:normAutofit fontScale="70000" lnSpcReduction="20000"/>
          </a:bodyPr>
          <a:lstStyle/>
          <a:p>
            <a:r>
              <a:rPr lang="en-IE" sz="6000" b="1" dirty="0"/>
              <a:t>Citing and referencing academic sources</a:t>
            </a:r>
            <a:endParaRPr lang="en-US" sz="6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48572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343167"/>
            <a:ext cx="8229600" cy="884453"/>
          </a:xfrm>
        </p:spPr>
        <p:txBody>
          <a:bodyPr/>
          <a:lstStyle/>
          <a:p>
            <a:r>
              <a:rPr lang="en-IE" b="1" dirty="0" smtClean="0">
                <a:solidFill>
                  <a:srgbClr val="C00000"/>
                </a:solidFill>
              </a:rPr>
              <a:t>How? Citation or reference style</a:t>
            </a:r>
            <a:endParaRPr lang="en-GB" b="1" dirty="0" smtClean="0">
              <a:solidFill>
                <a:srgbClr val="C00000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9630"/>
            <a:ext cx="8229600" cy="4321175"/>
          </a:xfrm>
        </p:spPr>
        <p:txBody>
          <a:bodyPr/>
          <a:lstStyle/>
          <a:p>
            <a:pPr algn="just"/>
            <a:r>
              <a:rPr lang="en-IE" dirty="0" smtClean="0"/>
              <a:t>A citation style or reference system is a standardised system for referring to materials used in your </a:t>
            </a:r>
            <a:r>
              <a:rPr lang="en-IE" dirty="0" smtClean="0"/>
              <a:t>writing;</a:t>
            </a:r>
            <a:endParaRPr lang="en-IE" dirty="0" smtClean="0"/>
          </a:p>
          <a:p>
            <a:pPr algn="just"/>
            <a:r>
              <a:rPr lang="en-IE" dirty="0" smtClean="0"/>
              <a:t>There are several different citation styles developed independently by professional </a:t>
            </a:r>
            <a:r>
              <a:rPr lang="en-IE" dirty="0" smtClean="0"/>
              <a:t>organisations;</a:t>
            </a:r>
            <a:endParaRPr lang="en-IE" dirty="0" smtClean="0"/>
          </a:p>
          <a:p>
            <a:pPr algn="just"/>
            <a:r>
              <a:rPr lang="en-IE" dirty="0" smtClean="0"/>
              <a:t>University Departments generally stipulate which style to use for your </a:t>
            </a:r>
            <a:r>
              <a:rPr lang="en-IE" dirty="0" smtClean="0"/>
              <a:t>subject </a:t>
            </a:r>
            <a:r>
              <a:rPr lang="en-IE" dirty="0" smtClean="0">
                <a:sym typeface="Wingdings" pitchFamily="2" charset="2"/>
              </a:rPr>
              <a:t>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3475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0" y="328135"/>
            <a:ext cx="8229600" cy="804047"/>
          </a:xfrm>
        </p:spPr>
        <p:txBody>
          <a:bodyPr/>
          <a:lstStyle/>
          <a:p>
            <a:r>
              <a:rPr lang="en-IE" b="1" dirty="0" smtClean="0">
                <a:solidFill>
                  <a:srgbClr val="C00000"/>
                </a:solidFill>
              </a:rPr>
              <a:t>The Harvard Referencing style</a:t>
            </a:r>
            <a:endParaRPr lang="en-GB" b="1" dirty="0" smtClean="0">
              <a:solidFill>
                <a:srgbClr val="C00000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9485" y="2065284"/>
            <a:ext cx="8439204" cy="2743199"/>
          </a:xfrm>
        </p:spPr>
        <p:txBody>
          <a:bodyPr/>
          <a:lstStyle/>
          <a:p>
            <a:pPr algn="just"/>
            <a:r>
              <a:rPr lang="en-IE" sz="2800" dirty="0" smtClean="0"/>
              <a:t>The most </a:t>
            </a:r>
            <a:r>
              <a:rPr lang="en-IE" sz="2800" dirty="0" smtClean="0">
                <a:solidFill>
                  <a:srgbClr val="FF0000"/>
                </a:solidFill>
              </a:rPr>
              <a:t>commonly used </a:t>
            </a:r>
            <a:r>
              <a:rPr lang="en-IE" sz="2800" dirty="0" smtClean="0"/>
              <a:t>system in </a:t>
            </a:r>
            <a:r>
              <a:rPr lang="en-IE" sz="2800" dirty="0" smtClean="0"/>
              <a:t>college</a:t>
            </a:r>
            <a:endParaRPr lang="en-IE" sz="2800" dirty="0" smtClean="0"/>
          </a:p>
          <a:p>
            <a:pPr algn="just"/>
            <a:r>
              <a:rPr lang="en-IE" sz="2800" dirty="0" smtClean="0"/>
              <a:t>Also known as the “</a:t>
            </a:r>
            <a:r>
              <a:rPr lang="en-IE" sz="2800" dirty="0" smtClean="0">
                <a:solidFill>
                  <a:srgbClr val="FF0000"/>
                </a:solidFill>
              </a:rPr>
              <a:t>author date system</a:t>
            </a:r>
            <a:r>
              <a:rPr lang="en-IE" sz="2800" dirty="0" smtClean="0"/>
              <a:t>”</a:t>
            </a:r>
          </a:p>
          <a:p>
            <a:pPr algn="just"/>
            <a:r>
              <a:rPr lang="en-IE" sz="2800" dirty="0" smtClean="0"/>
              <a:t>There are </a:t>
            </a:r>
            <a:r>
              <a:rPr lang="en-IE" sz="2800" dirty="0" smtClean="0">
                <a:solidFill>
                  <a:srgbClr val="FF0000"/>
                </a:solidFill>
              </a:rPr>
              <a:t>very specific rules for textual citations</a:t>
            </a:r>
          </a:p>
          <a:p>
            <a:pPr algn="just"/>
            <a:r>
              <a:rPr lang="en-IE" sz="2800" dirty="0" smtClean="0"/>
              <a:t>There are </a:t>
            </a:r>
            <a:r>
              <a:rPr lang="en-IE" sz="2800" dirty="0" smtClean="0">
                <a:solidFill>
                  <a:srgbClr val="FF0000"/>
                </a:solidFill>
              </a:rPr>
              <a:t>very specific rules for listing </a:t>
            </a:r>
            <a:r>
              <a:rPr lang="en-IE" sz="2800" dirty="0" smtClean="0"/>
              <a:t>your references at the end of your essay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17653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Bibliography vs. References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697039"/>
            <a:ext cx="8229600" cy="30641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Aren’t both refers  to the same thing?</a:t>
            </a:r>
          </a:p>
          <a:p>
            <a:pPr marL="0" indent="0" algn="ctr">
              <a:buNone/>
            </a:pPr>
            <a:r>
              <a:rPr lang="en-US" sz="5400" dirty="0" smtClean="0"/>
              <a:t>Yes / No?</a:t>
            </a:r>
          </a:p>
          <a:p>
            <a:pPr marL="0" indent="0" algn="ctr">
              <a:buNone/>
            </a:pP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380507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Bibliography vs. References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/>
            <a:r>
              <a:rPr lang="en-US" sz="2400" dirty="0"/>
              <a:t>Bibliography</a:t>
            </a:r>
            <a:endParaRPr lang="en-US" sz="2400" dirty="0" smtClean="0"/>
          </a:p>
          <a:p>
            <a:pPr lvl="2" algn="just"/>
            <a:r>
              <a:rPr lang="en-US" sz="2000" dirty="0" smtClean="0"/>
              <a:t>A listing of materials that have been consulted when writing research work</a:t>
            </a:r>
          </a:p>
          <a:p>
            <a:pPr lvl="2" algn="just"/>
            <a:endParaRPr lang="en-US" sz="2000" dirty="0" smtClean="0"/>
          </a:p>
          <a:p>
            <a:pPr lvl="2" algn="just"/>
            <a:r>
              <a:rPr lang="en-US" sz="2000" dirty="0" smtClean="0"/>
              <a:t>It does not matter whether the work has been cited in the written text or not.</a:t>
            </a:r>
          </a:p>
          <a:p>
            <a:pPr lvl="2" algn="just"/>
            <a:endParaRPr lang="en-US" sz="2000" dirty="0" smtClean="0"/>
          </a:p>
          <a:p>
            <a:pPr lvl="2" algn="just"/>
            <a:r>
              <a:rPr lang="en-US" sz="2000" dirty="0" smtClean="0"/>
              <a:t>In doing your research, you might have consulted materials from websites, books, journals, magazines, white papers and so on but these might not be included in your written work.</a:t>
            </a:r>
          </a:p>
          <a:p>
            <a:pPr lvl="2" algn="just"/>
            <a:endParaRPr lang="en-US" sz="2000" dirty="0" smtClean="0"/>
          </a:p>
          <a:p>
            <a:pPr lvl="2" algn="just"/>
            <a:r>
              <a:rPr lang="en-US" sz="2000" dirty="0" smtClean="0"/>
              <a:t>As long as you have used the material in some way to help you understand a topic better, for example, you should include it in the bibliography list.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74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Bibliography vs.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800" dirty="0" smtClean="0"/>
              <a:t>References</a:t>
            </a:r>
          </a:p>
          <a:p>
            <a:pPr lvl="1" algn="just"/>
            <a:r>
              <a:rPr lang="en-US" sz="2400" dirty="0" smtClean="0"/>
              <a:t>References are works that you have used directly in your written work.</a:t>
            </a:r>
          </a:p>
          <a:p>
            <a:pPr lvl="1" algn="just"/>
            <a:endParaRPr lang="en-US" sz="2400" dirty="0" smtClean="0"/>
          </a:p>
          <a:p>
            <a:pPr lvl="1" algn="just"/>
            <a:r>
              <a:rPr lang="en-US" sz="2400" dirty="0" smtClean="0"/>
              <a:t>Usually references are used to support your statements and/or arguments in your written work.</a:t>
            </a:r>
          </a:p>
          <a:p>
            <a:pPr lvl="1" algn="just"/>
            <a:endParaRPr lang="en-US" sz="2400" dirty="0" smtClean="0"/>
          </a:p>
          <a:p>
            <a:pPr lvl="1" algn="just"/>
            <a:r>
              <a:rPr lang="en-US" sz="2400" dirty="0" smtClean="0"/>
              <a:t>As compared to bibliography, the bibliography are not cited directly in the text.</a:t>
            </a:r>
          </a:p>
          <a:p>
            <a:pPr lvl="1" algn="just"/>
            <a:endParaRPr lang="en-US" sz="2400" dirty="0" smtClean="0"/>
          </a:p>
          <a:p>
            <a:pPr lvl="1" algn="just"/>
            <a:r>
              <a:rPr lang="en-US" sz="2400" dirty="0" smtClean="0"/>
              <a:t>References are used for establishing something in an </a:t>
            </a:r>
            <a:r>
              <a:rPr lang="en-US" sz="2400" dirty="0"/>
              <a:t>authoritative </a:t>
            </a:r>
            <a:r>
              <a:rPr lang="en-US" sz="2400" dirty="0" smtClean="0"/>
              <a:t>way where readers can look up the referenced materials and evaluate the correctness of your statement(s) or argument(s).</a:t>
            </a:r>
          </a:p>
          <a:p>
            <a:pPr lvl="1"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261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350962"/>
          </a:xfrm>
        </p:spPr>
        <p:txBody>
          <a:bodyPr/>
          <a:lstStyle/>
          <a:p>
            <a:r>
              <a:rPr lang="en-IE" dirty="0" smtClean="0">
                <a:solidFill>
                  <a:srgbClr val="C00000"/>
                </a:solidFill>
              </a:rPr>
              <a:t>References or Bibliography </a:t>
            </a:r>
            <a:endParaRPr lang="en-GB" dirty="0" smtClean="0">
              <a:solidFill>
                <a:srgbClr val="C0000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3238"/>
            <a:ext cx="8362950" cy="3051010"/>
          </a:xfrm>
        </p:spPr>
        <p:txBody>
          <a:bodyPr/>
          <a:lstStyle/>
          <a:p>
            <a:pPr algn="just"/>
            <a:r>
              <a:rPr lang="en-IE" sz="2800" dirty="0" smtClean="0"/>
              <a:t>“Bibliography” and “References</a:t>
            </a:r>
            <a:r>
              <a:rPr lang="en-IE" sz="2800" dirty="0" smtClean="0"/>
              <a:t>”;</a:t>
            </a:r>
            <a:endParaRPr lang="en-IE" sz="2800" dirty="0" smtClean="0"/>
          </a:p>
          <a:p>
            <a:pPr algn="just"/>
            <a:r>
              <a:rPr lang="en-IE" sz="2800" dirty="0" smtClean="0"/>
              <a:t>The conventions of your subject will determine which term you </a:t>
            </a:r>
            <a:r>
              <a:rPr lang="en-IE" sz="2800" dirty="0" smtClean="0"/>
              <a:t>use;</a:t>
            </a:r>
            <a:endParaRPr lang="en-IE" sz="2800" dirty="0" smtClean="0"/>
          </a:p>
          <a:p>
            <a:pPr algn="just"/>
            <a:r>
              <a:rPr lang="en-IE" sz="2800" dirty="0" smtClean="0"/>
              <a:t>In the Harvard system, references are listed </a:t>
            </a:r>
            <a:r>
              <a:rPr lang="en-IE" sz="2800" dirty="0" smtClean="0">
                <a:solidFill>
                  <a:srgbClr val="FF0000"/>
                </a:solidFill>
              </a:rPr>
              <a:t>alphabetically;</a:t>
            </a:r>
            <a:endParaRPr lang="en-IE" sz="2800" dirty="0" smtClean="0">
              <a:solidFill>
                <a:srgbClr val="FF0000"/>
              </a:solidFill>
            </a:endParaRPr>
          </a:p>
          <a:p>
            <a:pPr algn="just"/>
            <a:r>
              <a:rPr lang="en-IE" sz="2800" dirty="0" smtClean="0"/>
              <a:t>There is a </a:t>
            </a:r>
            <a:r>
              <a:rPr lang="en-IE" sz="2800" dirty="0" smtClean="0">
                <a:solidFill>
                  <a:srgbClr val="FF0000"/>
                </a:solidFill>
              </a:rPr>
              <a:t>double space </a:t>
            </a:r>
            <a:r>
              <a:rPr lang="en-IE" sz="2800" dirty="0" smtClean="0"/>
              <a:t>between </a:t>
            </a:r>
            <a:r>
              <a:rPr lang="en-IE" sz="2800" dirty="0" smtClean="0"/>
              <a:t>references;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176181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0121"/>
            <a:ext cx="8229600" cy="892070"/>
          </a:xfrm>
        </p:spPr>
        <p:txBody>
          <a:bodyPr/>
          <a:lstStyle/>
          <a:p>
            <a:r>
              <a:rPr lang="en-IE" b="1" dirty="0" smtClean="0">
                <a:solidFill>
                  <a:srgbClr val="C00000"/>
                </a:solidFill>
              </a:rPr>
              <a:t>Citation listed in ‘References’</a:t>
            </a:r>
            <a:endParaRPr lang="en-GB" b="1" dirty="0" smtClean="0">
              <a:solidFill>
                <a:srgbClr val="C00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5938"/>
            <a:ext cx="8229600" cy="4451350"/>
          </a:xfrm>
        </p:spPr>
        <p:txBody>
          <a:bodyPr/>
          <a:lstStyle/>
          <a:p>
            <a:pPr algn="just">
              <a:buFontTx/>
              <a:buNone/>
            </a:pPr>
            <a:r>
              <a:rPr lang="en-IE" dirty="0" smtClean="0"/>
              <a:t>	Book:</a:t>
            </a:r>
          </a:p>
          <a:p>
            <a:pPr algn="just">
              <a:buFontTx/>
              <a:buNone/>
            </a:pPr>
            <a:r>
              <a:rPr lang="en-IE" dirty="0" smtClean="0"/>
              <a:t>	Stevens, P. (2003) </a:t>
            </a:r>
            <a:r>
              <a:rPr lang="en-IE" i="1" dirty="0" smtClean="0"/>
              <a:t>The Voyage of the Catalpa: A Perilous Journey and Six Irish Rebels’ Escape to Freedom. </a:t>
            </a:r>
            <a:r>
              <a:rPr lang="en-IE" dirty="0" smtClean="0"/>
              <a:t>London: </a:t>
            </a:r>
            <a:r>
              <a:rPr lang="en-IE" dirty="0" err="1" smtClean="0"/>
              <a:t>Weidenfeld</a:t>
            </a:r>
            <a:r>
              <a:rPr lang="en-IE" dirty="0" smtClean="0"/>
              <a:t> and Nicolson.</a:t>
            </a:r>
          </a:p>
          <a:p>
            <a:pPr algn="just">
              <a:buFontTx/>
              <a:buNone/>
            </a:pPr>
            <a:endParaRPr lang="en-IE" dirty="0" smtClean="0"/>
          </a:p>
          <a:p>
            <a:pPr algn="just">
              <a:buFontTx/>
              <a:buNone/>
            </a:pPr>
            <a:endParaRPr lang="en-IE" dirty="0" smtClean="0"/>
          </a:p>
          <a:p>
            <a:pPr algn="just">
              <a:buFontTx/>
              <a:buNone/>
            </a:pPr>
            <a:r>
              <a:rPr lang="en-IE" dirty="0" smtClean="0"/>
              <a:t>Harvard</a:t>
            </a:r>
          </a:p>
          <a:p>
            <a:pPr algn="just">
              <a:buFontTx/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81068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5717"/>
            <a:ext cx="8229600" cy="1106955"/>
          </a:xfrm>
        </p:spPr>
        <p:txBody>
          <a:bodyPr/>
          <a:lstStyle/>
          <a:p>
            <a:r>
              <a:rPr lang="en-IE" b="1" dirty="0" smtClean="0">
                <a:solidFill>
                  <a:srgbClr val="C00000"/>
                </a:solidFill>
              </a:rPr>
              <a:t>Citation listed in a ‘References’</a:t>
            </a:r>
            <a:endParaRPr lang="en-GB" b="1" dirty="0" smtClean="0">
              <a:solidFill>
                <a:srgbClr val="C000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7375"/>
            <a:ext cx="8229600" cy="4379913"/>
          </a:xfrm>
        </p:spPr>
        <p:txBody>
          <a:bodyPr/>
          <a:lstStyle/>
          <a:p>
            <a:pPr algn="just">
              <a:buFontTx/>
              <a:buNone/>
            </a:pPr>
            <a:r>
              <a:rPr lang="en-IE" dirty="0" smtClean="0"/>
              <a:t>Journal article</a:t>
            </a:r>
          </a:p>
          <a:p>
            <a:pPr algn="just">
              <a:buFontTx/>
              <a:buNone/>
            </a:pPr>
            <a:r>
              <a:rPr lang="en-IE" dirty="0" smtClean="0"/>
              <a:t>	Stevens, P. (2003) ‘The Voyage of the Catalpa: A Perilous Journey and Six Irish Rebels’ Escape to Freedom’.  </a:t>
            </a:r>
            <a:r>
              <a:rPr lang="en-IE" i="1" dirty="0" smtClean="0"/>
              <a:t>Irish Journal of Social History</a:t>
            </a:r>
            <a:r>
              <a:rPr lang="en-IE" dirty="0" smtClean="0"/>
              <a:t> 50 (2) 34-42.</a:t>
            </a:r>
          </a:p>
          <a:p>
            <a:pPr algn="just">
              <a:buFont typeface="Wingdings" pitchFamily="2" charset="2"/>
              <a:buNone/>
            </a:pPr>
            <a:endParaRPr lang="en-IE" i="1" dirty="0" smtClean="0"/>
          </a:p>
          <a:p>
            <a:pPr lvl="1" algn="just"/>
            <a:r>
              <a:rPr lang="en-IE" dirty="0" smtClean="0"/>
              <a:t>The “Irish Journal of Social History” is fictitious and for this example only</a:t>
            </a:r>
          </a:p>
        </p:txBody>
      </p:sp>
    </p:spTree>
    <p:extLst>
      <p:ext uri="{BB962C8B-B14F-4D97-AF65-F5344CB8AC3E}">
        <p14:creationId xmlns:p14="http://schemas.microsoft.com/office/powerpoint/2010/main" val="2332397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C00000"/>
                </a:solidFill>
              </a:rPr>
              <a:t>Avoiding plagiarism</a:t>
            </a:r>
            <a:endParaRPr lang="en-GB" b="1" dirty="0" smtClean="0">
              <a:solidFill>
                <a:srgbClr val="C00000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5831" y="1949297"/>
            <a:ext cx="8341327" cy="341099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IE" sz="2800" dirty="0" smtClean="0"/>
              <a:t>The availability of text in digital form increases the possibility of accidentally using someone else's material without acknowledgement</a:t>
            </a:r>
          </a:p>
          <a:p>
            <a:pPr algn="just">
              <a:lnSpc>
                <a:spcPct val="90000"/>
              </a:lnSpc>
            </a:pPr>
            <a:r>
              <a:rPr lang="en-IE" sz="2800" dirty="0" smtClean="0"/>
              <a:t>Make sure you record all the details of the material you make notes on at the time so that you know who’s it is later</a:t>
            </a:r>
          </a:p>
          <a:p>
            <a:pPr algn="just">
              <a:lnSpc>
                <a:spcPct val="90000"/>
              </a:lnSpc>
            </a:pPr>
            <a:r>
              <a:rPr lang="en-IE" sz="2800" dirty="0" smtClean="0"/>
              <a:t>By all means use quotes and paraphrased material but cite it properly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584473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66033"/>
            <a:ext cx="8075612" cy="1006323"/>
          </a:xfrm>
        </p:spPr>
        <p:txBody>
          <a:bodyPr/>
          <a:lstStyle/>
          <a:p>
            <a:r>
              <a:rPr lang="en-IE" sz="3800" b="1" dirty="0" smtClean="0">
                <a:solidFill>
                  <a:srgbClr val="C00000"/>
                </a:solidFill>
              </a:rPr>
              <a:t>Further information</a:t>
            </a:r>
            <a:endParaRPr lang="en-GB" sz="3800" b="1" dirty="0" smtClean="0">
              <a:solidFill>
                <a:srgbClr val="C0000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49501"/>
            <a:ext cx="8229600" cy="1654940"/>
          </a:xfrm>
        </p:spPr>
        <p:txBody>
          <a:bodyPr/>
          <a:lstStyle/>
          <a:p>
            <a:r>
              <a:rPr lang="en-GB" sz="2800" dirty="0" smtClean="0">
                <a:hlinkClick r:id="rId2"/>
              </a:rPr>
              <a:t>http://www.tcd.ie/Library/support/referencing.php</a:t>
            </a:r>
            <a:endParaRPr lang="en-GB" sz="2800" dirty="0" smtClean="0"/>
          </a:p>
          <a:p>
            <a:r>
              <a:rPr lang="en-GB" sz="2800" dirty="0" smtClean="0">
                <a:hlinkClick r:id="rId3"/>
              </a:rPr>
              <a:t>http</a:t>
            </a:r>
            <a:r>
              <a:rPr lang="en-GB" sz="2800" dirty="0" smtClean="0">
                <a:hlinkClick r:id="rId3"/>
              </a:rPr>
              <a:t>://www.coventry.ac.uk/caw</a:t>
            </a:r>
            <a:endParaRPr lang="en-GB" sz="2800" dirty="0" smtClean="0"/>
          </a:p>
          <a:p>
            <a:r>
              <a:rPr lang="en-GB" sz="2800" dirty="0" smtClean="0">
                <a:hlinkClick r:id="rId4"/>
              </a:rPr>
              <a:t>http://www.cite.auckland.ac.nz</a:t>
            </a:r>
            <a:endParaRPr lang="en-GB" sz="2800" dirty="0" smtClean="0"/>
          </a:p>
          <a:p>
            <a:pPr>
              <a:buFont typeface="Wingdings" pitchFamily="2" charset="2"/>
              <a:buNone/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99977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1290"/>
            <a:ext cx="8229600" cy="840706"/>
          </a:xfrm>
        </p:spPr>
        <p:txBody>
          <a:bodyPr/>
          <a:lstStyle/>
          <a:p>
            <a:r>
              <a:rPr lang="en-IE" sz="3800" b="1" dirty="0" smtClean="0">
                <a:solidFill>
                  <a:srgbClr val="C00000"/>
                </a:solidFill>
              </a:rPr>
              <a:t>Objectives/Contents</a:t>
            </a:r>
            <a:endParaRPr lang="en-GB" sz="3800" b="1" dirty="0" smtClean="0">
              <a:solidFill>
                <a:srgbClr val="C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45052"/>
            <a:ext cx="8229600" cy="4261616"/>
          </a:xfrm>
        </p:spPr>
        <p:txBody>
          <a:bodyPr/>
          <a:lstStyle/>
          <a:p>
            <a:pPr algn="just">
              <a:buFontTx/>
              <a:buNone/>
            </a:pPr>
            <a:r>
              <a:rPr lang="en-IE" dirty="0" smtClean="0"/>
              <a:t>Session Objectives:</a:t>
            </a:r>
          </a:p>
          <a:p>
            <a:pPr algn="just"/>
            <a:r>
              <a:rPr lang="en-IE" sz="2800" dirty="0" smtClean="0"/>
              <a:t>What is a reference or citation?</a:t>
            </a:r>
          </a:p>
          <a:p>
            <a:pPr algn="just"/>
            <a:r>
              <a:rPr lang="en-IE" sz="2800" dirty="0" smtClean="0"/>
              <a:t>Examples of citations</a:t>
            </a:r>
          </a:p>
          <a:p>
            <a:pPr algn="just"/>
            <a:r>
              <a:rPr lang="en-IE" sz="2800" dirty="0" smtClean="0"/>
              <a:t>What is a citation or reference style?</a:t>
            </a:r>
          </a:p>
          <a:p>
            <a:pPr algn="just"/>
            <a:r>
              <a:rPr lang="en-IE" sz="2800" dirty="0" smtClean="0"/>
              <a:t>The Harvard Referencing style</a:t>
            </a:r>
          </a:p>
          <a:p>
            <a:pPr algn="just"/>
            <a:r>
              <a:rPr lang="en-IE" sz="2800" dirty="0" smtClean="0"/>
              <a:t>Avoiding plagiarism</a:t>
            </a:r>
          </a:p>
          <a:p>
            <a:pPr algn="just"/>
            <a:r>
              <a:rPr lang="en-IE" sz="2800" dirty="0" smtClean="0"/>
              <a:t>Where to get more information about citing and referencing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817717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600"/>
              <a:t>Q &amp; A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60229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>
                <a:solidFill>
                  <a:srgbClr val="C00000"/>
                </a:solidFill>
              </a:rPr>
              <a:t>Question and Answer Session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640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416732"/>
            <a:ext cx="8229600" cy="759985"/>
          </a:xfrm>
        </p:spPr>
        <p:txBody>
          <a:bodyPr/>
          <a:lstStyle/>
          <a:p>
            <a:r>
              <a:rPr lang="en-IE" b="1" dirty="0" smtClean="0">
                <a:solidFill>
                  <a:srgbClr val="C00000"/>
                </a:solidFill>
              </a:rPr>
              <a:t>What is a reference or citation?</a:t>
            </a:r>
            <a:endParaRPr lang="en-GB" b="1" dirty="0" smtClean="0">
              <a:solidFill>
                <a:srgbClr val="C0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25668" y="2060576"/>
            <a:ext cx="8450318" cy="3520418"/>
          </a:xfrm>
        </p:spPr>
        <p:txBody>
          <a:bodyPr/>
          <a:lstStyle/>
          <a:p>
            <a:pPr algn="just"/>
            <a:r>
              <a:rPr lang="en-IE" sz="2800" dirty="0" smtClean="0"/>
              <a:t>A </a:t>
            </a:r>
            <a:r>
              <a:rPr lang="en-IE" sz="2800" dirty="0" smtClean="0">
                <a:solidFill>
                  <a:srgbClr val="FF0000"/>
                </a:solidFill>
              </a:rPr>
              <a:t>way of giving credit </a:t>
            </a:r>
            <a:r>
              <a:rPr lang="en-IE" sz="2800" dirty="0" smtClean="0"/>
              <a:t>for someone's thinking, writing or </a:t>
            </a:r>
            <a:r>
              <a:rPr lang="en-IE" sz="2800" dirty="0" smtClean="0"/>
              <a:t>research;</a:t>
            </a:r>
            <a:endParaRPr lang="en-IE" sz="2800" dirty="0" smtClean="0"/>
          </a:p>
          <a:p>
            <a:pPr algn="just"/>
            <a:r>
              <a:rPr lang="en-IE" sz="2800" dirty="0" smtClean="0"/>
              <a:t>You </a:t>
            </a:r>
            <a:r>
              <a:rPr lang="en-IE" sz="2800" dirty="0" smtClean="0">
                <a:solidFill>
                  <a:srgbClr val="FF0000"/>
                </a:solidFill>
              </a:rPr>
              <a:t>mark the material </a:t>
            </a:r>
            <a:r>
              <a:rPr lang="en-IE" sz="2800" dirty="0" smtClean="0"/>
              <a:t>when you use it (a citation) and give the full identification at the end (a reference</a:t>
            </a:r>
            <a:r>
              <a:rPr lang="en-IE" sz="2800" dirty="0" smtClean="0"/>
              <a:t>);</a:t>
            </a:r>
            <a:endParaRPr lang="en-IE" sz="2800" dirty="0" smtClean="0"/>
          </a:p>
          <a:p>
            <a:pPr algn="just"/>
            <a:r>
              <a:rPr lang="en-IE" sz="2800" dirty="0" smtClean="0"/>
              <a:t>In academic writing you are </a:t>
            </a:r>
            <a:r>
              <a:rPr lang="en-IE" sz="2800" dirty="0" smtClean="0">
                <a:solidFill>
                  <a:srgbClr val="FF0000"/>
                </a:solidFill>
              </a:rPr>
              <a:t>obliged to attribute </a:t>
            </a:r>
            <a:r>
              <a:rPr lang="en-IE" sz="2800" dirty="0" smtClean="0"/>
              <a:t>every piece of material you use </a:t>
            </a:r>
            <a:r>
              <a:rPr lang="en-IE" sz="2800" dirty="0" smtClean="0"/>
              <a:t>as author.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55213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455796"/>
            <a:ext cx="7042150" cy="780685"/>
          </a:xfrm>
        </p:spPr>
        <p:txBody>
          <a:bodyPr/>
          <a:lstStyle/>
          <a:p>
            <a:r>
              <a:rPr lang="en-IE" b="1" dirty="0" smtClean="0">
                <a:solidFill>
                  <a:srgbClr val="C00000"/>
                </a:solidFill>
              </a:rPr>
              <a:t>Why cite or reference?</a:t>
            </a:r>
            <a:endParaRPr lang="en-GB" b="1" dirty="0" smtClean="0">
              <a:solidFill>
                <a:srgbClr val="C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87363" y="1697037"/>
            <a:ext cx="8229600" cy="4246563"/>
          </a:xfrm>
        </p:spPr>
        <p:txBody>
          <a:bodyPr/>
          <a:lstStyle/>
          <a:p>
            <a:pPr algn="just">
              <a:spcAft>
                <a:spcPct val="50000"/>
              </a:spcAft>
            </a:pPr>
            <a:r>
              <a:rPr lang="en-US" sz="2600" dirty="0" smtClean="0"/>
              <a:t>Credit sources of information &amp; </a:t>
            </a:r>
            <a:r>
              <a:rPr lang="en-US" sz="2600" dirty="0" smtClean="0"/>
              <a:t>ideas;</a:t>
            </a:r>
            <a:endParaRPr lang="en-US" sz="2600" dirty="0" smtClean="0"/>
          </a:p>
          <a:p>
            <a:pPr algn="just"/>
            <a:r>
              <a:rPr lang="en-US" sz="2600" dirty="0" smtClean="0"/>
              <a:t>Reader can locate for further information if </a:t>
            </a:r>
            <a:r>
              <a:rPr lang="en-US" sz="2600" dirty="0" smtClean="0"/>
              <a:t>required;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IE" sz="2600" dirty="0" smtClean="0"/>
              <a:t>Validate </a:t>
            </a:r>
            <a:r>
              <a:rPr lang="en-IE" sz="2600" dirty="0" smtClean="0"/>
              <a:t>arguments;</a:t>
            </a:r>
          </a:p>
          <a:p>
            <a:pPr algn="just"/>
            <a:endParaRPr lang="en-IE" sz="2600" dirty="0" smtClean="0"/>
          </a:p>
          <a:p>
            <a:pPr algn="just"/>
            <a:r>
              <a:rPr lang="en-IE" sz="2600" dirty="0" smtClean="0"/>
              <a:t>Increase and spread </a:t>
            </a:r>
            <a:r>
              <a:rPr lang="en-IE" sz="2600" dirty="0" smtClean="0"/>
              <a:t>knowledge;</a:t>
            </a:r>
          </a:p>
          <a:p>
            <a:pPr algn="just"/>
            <a:endParaRPr lang="en-IE" sz="2600" dirty="0" smtClean="0"/>
          </a:p>
          <a:p>
            <a:pPr algn="just"/>
            <a:r>
              <a:rPr lang="en-IE" sz="2600" dirty="0" smtClean="0"/>
              <a:t>Show depth, breadth &amp; quality of your reading!</a:t>
            </a:r>
          </a:p>
          <a:p>
            <a:pPr algn="just"/>
            <a:endParaRPr lang="en-US" sz="2600" dirty="0" smtClean="0"/>
          </a:p>
          <a:p>
            <a:pPr algn="just">
              <a:buFont typeface="Wingdings" pitchFamily="2" charset="2"/>
              <a:buNone/>
            </a:pPr>
            <a:endParaRPr lang="en-US" sz="2600" dirty="0" smtClean="0"/>
          </a:p>
          <a:p>
            <a:pPr algn="just"/>
            <a:endParaRPr lang="en-GB" sz="2600" dirty="0" smtClean="0"/>
          </a:p>
        </p:txBody>
      </p:sp>
    </p:spTree>
    <p:extLst>
      <p:ext uri="{BB962C8B-B14F-4D97-AF65-F5344CB8AC3E}">
        <p14:creationId xmlns:p14="http://schemas.microsoft.com/office/powerpoint/2010/main" val="90429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When to cite?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2132790"/>
            <a:ext cx="8229600" cy="3448214"/>
          </a:xfrm>
        </p:spPr>
        <p:txBody>
          <a:bodyPr/>
          <a:lstStyle/>
          <a:p>
            <a:pPr lvl="1">
              <a:lnSpc>
                <a:spcPct val="90000"/>
              </a:lnSpc>
              <a:buSzPct val="75000"/>
            </a:pPr>
            <a:r>
              <a:rPr lang="en-US" dirty="0" smtClean="0"/>
              <a:t>Direct quotes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 smtClean="0"/>
              <a:t>Statistics/Studies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 smtClean="0"/>
              <a:t>Theories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 smtClean="0"/>
              <a:t>Facts	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 smtClean="0"/>
              <a:t>Interpretations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 smtClean="0"/>
              <a:t>Paraphrases</a:t>
            </a:r>
          </a:p>
          <a:p>
            <a:pPr lvl="1">
              <a:lnSpc>
                <a:spcPct val="90000"/>
              </a:lnSpc>
              <a:buSzPct val="75000"/>
              <a:buFont typeface="Monotype Sorts" pitchFamily="2" charset="2"/>
              <a:buChar char="u"/>
            </a:pPr>
            <a:endParaRPr lang="en-GB" sz="3200" dirty="0" smtClean="0"/>
          </a:p>
        </p:txBody>
      </p:sp>
      <p:pic>
        <p:nvPicPr>
          <p:cNvPr id="6148" name="Picture 4" descr="BS00554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415490"/>
            <a:ext cx="2160588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63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6658"/>
            <a:ext cx="8229600" cy="887141"/>
          </a:xfrm>
        </p:spPr>
        <p:txBody>
          <a:bodyPr/>
          <a:lstStyle/>
          <a:p>
            <a:r>
              <a:rPr lang="en-IE" b="1" dirty="0" smtClean="0">
                <a:solidFill>
                  <a:srgbClr val="C00000"/>
                </a:solidFill>
              </a:rPr>
              <a:t>Example citation in text –summary</a:t>
            </a:r>
            <a:endParaRPr lang="en-GB" b="1" dirty="0" smtClean="0">
              <a:solidFill>
                <a:srgbClr val="C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1687" y="1966761"/>
            <a:ext cx="8053223" cy="3283159"/>
          </a:xfrm>
        </p:spPr>
        <p:txBody>
          <a:bodyPr/>
          <a:lstStyle/>
          <a:p>
            <a:pPr algn="just">
              <a:buFontTx/>
              <a:buNone/>
            </a:pPr>
            <a:r>
              <a:rPr lang="en-IE" sz="2400" dirty="0" smtClean="0"/>
              <a:t>	The prologue to Peter Stevens’ (2003) “The Voyage of the Catalpa” has a strong Irish flavour yet it is clearly set on the eastern seaboard of the United States of America.  </a:t>
            </a:r>
          </a:p>
          <a:p>
            <a:pPr algn="just">
              <a:buFontTx/>
              <a:buNone/>
            </a:pPr>
            <a:endParaRPr lang="en-IE" sz="2400" dirty="0" smtClean="0"/>
          </a:p>
          <a:p>
            <a:pPr algn="just">
              <a:buFontTx/>
              <a:buNone/>
            </a:pPr>
            <a:r>
              <a:rPr lang="en-US" sz="2400" dirty="0" smtClean="0"/>
              <a:t>	A study by O'Connor of the CIBA foundation found that 52 scientific journals had used 33 different reference styles </a:t>
            </a:r>
            <a:r>
              <a:rPr lang="en-US" sz="2400" dirty="0" smtClean="0"/>
              <a:t>(Garfield, 1986)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7080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64877"/>
            <a:ext cx="8229600" cy="1241997"/>
          </a:xfrm>
        </p:spPr>
        <p:txBody>
          <a:bodyPr/>
          <a:lstStyle/>
          <a:p>
            <a:r>
              <a:rPr lang="en-IE" b="1" dirty="0" smtClean="0">
                <a:solidFill>
                  <a:srgbClr val="C00000"/>
                </a:solidFill>
              </a:rPr>
              <a:t>Example of citation in text – </a:t>
            </a:r>
            <a:br>
              <a:rPr lang="en-IE" b="1" dirty="0" smtClean="0">
                <a:solidFill>
                  <a:srgbClr val="C00000"/>
                </a:solidFill>
              </a:rPr>
            </a:br>
            <a:r>
              <a:rPr lang="en-IE" b="1" dirty="0" smtClean="0">
                <a:solidFill>
                  <a:srgbClr val="C00000"/>
                </a:solidFill>
              </a:rPr>
              <a:t>paraphrase</a:t>
            </a:r>
            <a:endParaRPr lang="en-GB" b="1" dirty="0" smtClean="0">
              <a:solidFill>
                <a:srgbClr val="C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2071688"/>
            <a:ext cx="8229600" cy="4143375"/>
          </a:xfrm>
        </p:spPr>
        <p:txBody>
          <a:bodyPr/>
          <a:lstStyle/>
          <a:p>
            <a:pPr algn="just">
              <a:buFontTx/>
              <a:buNone/>
            </a:pPr>
            <a:r>
              <a:rPr lang="en-IE" sz="2800" dirty="0" smtClean="0"/>
              <a:t>	The beautifully refitted and well equipped ship carried supplies for two years at sea whaling in the Atlantic (Stevens, 2003).</a:t>
            </a:r>
          </a:p>
          <a:p>
            <a:pPr algn="just">
              <a:buFontTx/>
              <a:buNone/>
            </a:pPr>
            <a:endParaRPr lang="en-IE" sz="2800" dirty="0" smtClean="0"/>
          </a:p>
          <a:p>
            <a:pPr algn="just">
              <a:buFontTx/>
              <a:buNone/>
            </a:pPr>
            <a:r>
              <a:rPr lang="en-US" sz="2800" dirty="0" smtClean="0"/>
              <a:t>	We all perceive the world around us in ways that are often unique to us through a series of personal filters and we 'construct' our own versions of reality (</a:t>
            </a:r>
            <a:r>
              <a:rPr lang="en-US" sz="2800" dirty="0" smtClean="0"/>
              <a:t>Kelly, </a:t>
            </a:r>
            <a:r>
              <a:rPr lang="en-US" sz="2800" dirty="0" smtClean="0"/>
              <a:t>1955).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40535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274002"/>
            <a:ext cx="8229600" cy="1180785"/>
          </a:xfrm>
        </p:spPr>
        <p:txBody>
          <a:bodyPr/>
          <a:lstStyle/>
          <a:p>
            <a:r>
              <a:rPr lang="en-IE" b="1" dirty="0" smtClean="0">
                <a:solidFill>
                  <a:srgbClr val="C00000"/>
                </a:solidFill>
              </a:rPr>
              <a:t>Example of citation in text –</a:t>
            </a:r>
            <a:br>
              <a:rPr lang="en-IE" b="1" dirty="0" smtClean="0">
                <a:solidFill>
                  <a:srgbClr val="C00000"/>
                </a:solidFill>
              </a:rPr>
            </a:br>
            <a:r>
              <a:rPr lang="en-IE" b="1" dirty="0" smtClean="0">
                <a:solidFill>
                  <a:srgbClr val="C00000"/>
                </a:solidFill>
              </a:rPr>
              <a:t>quotation</a:t>
            </a:r>
            <a:endParaRPr lang="en-GB" b="1" dirty="0" smtClean="0">
              <a:solidFill>
                <a:srgbClr val="C000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2402775"/>
            <a:ext cx="8229600" cy="2263828"/>
          </a:xfrm>
        </p:spPr>
        <p:txBody>
          <a:bodyPr/>
          <a:lstStyle/>
          <a:p>
            <a:pPr algn="just">
              <a:buFontTx/>
              <a:buNone/>
            </a:pPr>
            <a:r>
              <a:rPr lang="en-IE" sz="2800" dirty="0" smtClean="0"/>
              <a:t>	The conspiratorial tone of the prologue is no better expressed than in the final line,  “Not a man but ourselves had the least suspicion of her true mission, and she is well on her way now.” (Stevens, </a:t>
            </a:r>
            <a:r>
              <a:rPr lang="en-IE" sz="2800" dirty="0" smtClean="0"/>
              <a:t>2003).</a:t>
            </a:r>
            <a:endParaRPr lang="en-IE" sz="2800" dirty="0" smtClean="0"/>
          </a:p>
          <a:p>
            <a:pPr algn="just">
              <a:buFontTx/>
              <a:buNone/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83190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85775" y="455796"/>
            <a:ext cx="7042150" cy="780685"/>
          </a:xfrm>
        </p:spPr>
        <p:txBody>
          <a:bodyPr/>
          <a:lstStyle/>
          <a:p>
            <a:r>
              <a:rPr lang="en-IE" b="1" dirty="0" smtClean="0">
                <a:solidFill>
                  <a:srgbClr val="C00000"/>
                </a:solidFill>
              </a:rPr>
              <a:t>Another example quote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3883955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z="2600" dirty="0" smtClean="0"/>
              <a:t>	A recent study (</a:t>
            </a:r>
            <a:r>
              <a:rPr lang="en-US" sz="2600" dirty="0" err="1" smtClean="0"/>
              <a:t>Oshagbemi</a:t>
            </a:r>
            <a:r>
              <a:rPr lang="en-US" sz="2600" dirty="0" smtClean="0"/>
              <a:t>, 2004) also suggests that older managers can bring balance to a management team, as older managers, compared to younger, consult more widely and </a:t>
            </a:r>
            <a:r>
              <a:rPr lang="en-US" sz="2600" dirty="0" err="1" smtClean="0"/>
              <a:t>favour</a:t>
            </a:r>
            <a:r>
              <a:rPr lang="en-US" sz="2600" dirty="0" smtClean="0"/>
              <a:t> more participation, which tends to be well-received by other staff. </a:t>
            </a:r>
            <a:r>
              <a:rPr lang="en-US" sz="2600" dirty="0" err="1" smtClean="0"/>
              <a:t>Oshagbemi</a:t>
            </a:r>
            <a:r>
              <a:rPr lang="en-US" sz="2600" dirty="0" smtClean="0"/>
              <a:t> asserts that: "older workers tend to have a maturity and wisdom that enables them to anticipate problems and to respond to them calmly and with confidence</a:t>
            </a:r>
            <a:r>
              <a:rPr lang="en-US" sz="2600" dirty="0" smtClean="0"/>
              <a:t>".</a:t>
            </a:r>
            <a:endParaRPr lang="en-US" sz="2600" dirty="0" smtClean="0"/>
          </a:p>
          <a:p>
            <a:pPr algn="just"/>
            <a:endParaRPr lang="en-IE" sz="2600" dirty="0" smtClean="0"/>
          </a:p>
        </p:txBody>
      </p:sp>
    </p:spTree>
    <p:extLst>
      <p:ext uri="{BB962C8B-B14F-4D97-AF65-F5344CB8AC3E}">
        <p14:creationId xmlns:p14="http://schemas.microsoft.com/office/powerpoint/2010/main" val="3971910866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2-1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 Level 2</Template>
  <TotalTime>1659</TotalTime>
  <Pages>11</Pages>
  <Words>568</Words>
  <Application>Microsoft Office PowerPoint</Application>
  <PresentationFormat>On-screen Show (4:3)</PresentationFormat>
  <Paragraphs>99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APUtemplate-Level_2-1</vt:lpstr>
      <vt:lpstr>PowerPoint Presentation</vt:lpstr>
      <vt:lpstr>Objectives/Contents</vt:lpstr>
      <vt:lpstr>What is a reference or citation?</vt:lpstr>
      <vt:lpstr>Why cite or reference?</vt:lpstr>
      <vt:lpstr>When to cite?</vt:lpstr>
      <vt:lpstr>Example citation in text –summary</vt:lpstr>
      <vt:lpstr>Example of citation in text –  paraphrase</vt:lpstr>
      <vt:lpstr>Example of citation in text – quotation</vt:lpstr>
      <vt:lpstr>Another example quote</vt:lpstr>
      <vt:lpstr>How? Citation or reference style</vt:lpstr>
      <vt:lpstr>The Harvard Referencing style</vt:lpstr>
      <vt:lpstr>Bibliography vs. References</vt:lpstr>
      <vt:lpstr>Bibliography vs. References</vt:lpstr>
      <vt:lpstr>Bibliography vs. References</vt:lpstr>
      <vt:lpstr>References or Bibliography </vt:lpstr>
      <vt:lpstr>Citation listed in ‘References’</vt:lpstr>
      <vt:lpstr>Citation listed in a ‘References’</vt:lpstr>
      <vt:lpstr>Avoiding plagiarism</vt:lpstr>
      <vt:lpstr>Further information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in Computing and Technology CT098-3.5-2</dc:title>
  <dc:subject>MSc</dc:subject>
  <dc:creator>bridget</dc:creator>
  <cp:lastModifiedBy>Md. Baharul Islam</cp:lastModifiedBy>
  <cp:revision>104</cp:revision>
  <cp:lastPrinted>1995-11-02T09:23:42Z</cp:lastPrinted>
  <dcterms:created xsi:type="dcterms:W3CDTF">2011-07-08T13:51:54Z</dcterms:created>
  <dcterms:modified xsi:type="dcterms:W3CDTF">2016-05-31T03:44:30Z</dcterms:modified>
</cp:coreProperties>
</file>