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9" r:id="rId1"/>
  </p:sldMasterIdLst>
  <p:notesMasterIdLst>
    <p:notesMasterId r:id="rId29"/>
  </p:notesMasterIdLst>
  <p:handoutMasterIdLst>
    <p:handoutMasterId r:id="rId30"/>
  </p:handoutMasterIdLst>
  <p:sldIdLst>
    <p:sldId id="377" r:id="rId2"/>
    <p:sldId id="378" r:id="rId3"/>
    <p:sldId id="379" r:id="rId4"/>
    <p:sldId id="380" r:id="rId5"/>
    <p:sldId id="381" r:id="rId6"/>
    <p:sldId id="382" r:id="rId7"/>
    <p:sldId id="383" r:id="rId8"/>
    <p:sldId id="384" r:id="rId9"/>
    <p:sldId id="385" r:id="rId10"/>
    <p:sldId id="386" r:id="rId11"/>
    <p:sldId id="387" r:id="rId12"/>
    <p:sldId id="388" r:id="rId13"/>
    <p:sldId id="389" r:id="rId14"/>
    <p:sldId id="390" r:id="rId15"/>
    <p:sldId id="391" r:id="rId16"/>
    <p:sldId id="392" r:id="rId17"/>
    <p:sldId id="393" r:id="rId18"/>
    <p:sldId id="394" r:id="rId19"/>
    <p:sldId id="395" r:id="rId20"/>
    <p:sldId id="396" r:id="rId21"/>
    <p:sldId id="398" r:id="rId22"/>
    <p:sldId id="399" r:id="rId23"/>
    <p:sldId id="400" r:id="rId24"/>
    <p:sldId id="401" r:id="rId25"/>
    <p:sldId id="402" r:id="rId26"/>
    <p:sldId id="403" r:id="rId27"/>
    <p:sldId id="404" r:id="rId28"/>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gray" scaleToFitPaper="1"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336600"/>
    <a:srgbClr val="FAA4DD"/>
    <a:srgbClr val="FCFEB9"/>
    <a:srgbClr val="A2FFA3"/>
    <a:srgbClr val="FFFF99"/>
    <a:srgbClr val="FF0000"/>
    <a:srgbClr val="00FFFF"/>
    <a:srgbClr val="5E025A"/>
    <a:srgbClr val="B48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589" autoAdjust="0"/>
    <p:restoredTop sz="96803" autoAdjust="0"/>
  </p:normalViewPr>
  <p:slideViewPr>
    <p:cSldViewPr snapToGrid="0">
      <p:cViewPr>
        <p:scale>
          <a:sx n="70" d="100"/>
          <a:sy n="70" d="100"/>
        </p:scale>
        <p:origin x="-1140" y="-12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A07A14-4B45-4FE8-93F4-A516B80C34C1}" type="doc">
      <dgm:prSet loTypeId="urn:microsoft.com/office/officeart/2005/8/layout/radial4" loCatId="relationship" qsTypeId="urn:microsoft.com/office/officeart/2005/8/quickstyle/simple5" qsCatId="simple" csTypeId="urn:microsoft.com/office/officeart/2005/8/colors/accent6_4" csCatId="accent6" phldr="1"/>
      <dgm:spPr/>
      <dgm:t>
        <a:bodyPr/>
        <a:lstStyle/>
        <a:p>
          <a:endParaRPr lang="en-GB"/>
        </a:p>
      </dgm:t>
    </dgm:pt>
    <dgm:pt modelId="{DF48D64C-478E-4228-B71B-0C5377374188}">
      <dgm:prSet phldrT="[Text]"/>
      <dgm:spPr>
        <a:solidFill>
          <a:srgbClr val="00B050"/>
        </a:solidFill>
      </dgm:spPr>
      <dgm:t>
        <a:bodyPr/>
        <a:lstStyle/>
        <a:p>
          <a:r>
            <a:rPr lang="en-GB" dirty="0" smtClean="0"/>
            <a:t>SAMPLING</a:t>
          </a:r>
          <a:endParaRPr lang="en-GB" dirty="0"/>
        </a:p>
      </dgm:t>
    </dgm:pt>
    <dgm:pt modelId="{8CB65ABF-55E4-45FF-AEC0-0DF7E5182F6A}" type="parTrans" cxnId="{18881ABF-4444-4D04-8F65-7D7D28E3D2B8}">
      <dgm:prSet/>
      <dgm:spPr/>
      <dgm:t>
        <a:bodyPr/>
        <a:lstStyle/>
        <a:p>
          <a:endParaRPr lang="en-GB"/>
        </a:p>
      </dgm:t>
    </dgm:pt>
    <dgm:pt modelId="{AD5E0885-5765-4B44-B396-FAD8502010CE}" type="sibTrans" cxnId="{18881ABF-4444-4D04-8F65-7D7D28E3D2B8}">
      <dgm:prSet/>
      <dgm:spPr/>
      <dgm:t>
        <a:bodyPr/>
        <a:lstStyle/>
        <a:p>
          <a:endParaRPr lang="en-GB"/>
        </a:p>
      </dgm:t>
    </dgm:pt>
    <dgm:pt modelId="{13119B5A-7A7D-4BC3-8837-731F3D8867CE}">
      <dgm:prSet phldrT="[Text]"/>
      <dgm:spPr/>
      <dgm:t>
        <a:bodyPr/>
        <a:lstStyle/>
        <a:p>
          <a:r>
            <a:rPr lang="en-GB" dirty="0" smtClean="0"/>
            <a:t>PROBABILITY</a:t>
          </a:r>
          <a:endParaRPr lang="en-GB" dirty="0"/>
        </a:p>
      </dgm:t>
    </dgm:pt>
    <dgm:pt modelId="{72FC9EF9-FCB8-4830-8CD9-BDFDCB6E2E55}" type="parTrans" cxnId="{1877B8D4-5611-46B2-93DC-E4AC2E630CA4}">
      <dgm:prSet/>
      <dgm:spPr/>
      <dgm:t>
        <a:bodyPr/>
        <a:lstStyle/>
        <a:p>
          <a:endParaRPr lang="en-GB"/>
        </a:p>
      </dgm:t>
    </dgm:pt>
    <dgm:pt modelId="{E0AAC212-3B2A-4A88-AC59-1732ECA3FBA6}" type="sibTrans" cxnId="{1877B8D4-5611-46B2-93DC-E4AC2E630CA4}">
      <dgm:prSet/>
      <dgm:spPr/>
      <dgm:t>
        <a:bodyPr/>
        <a:lstStyle/>
        <a:p>
          <a:endParaRPr lang="en-GB"/>
        </a:p>
      </dgm:t>
    </dgm:pt>
    <dgm:pt modelId="{4CAFA5CB-D914-49D2-9ACC-471EB4CA8937}">
      <dgm:prSet phldrT="[Text]"/>
      <dgm:spPr>
        <a:solidFill>
          <a:srgbClr val="C00000"/>
        </a:solidFill>
      </dgm:spPr>
      <dgm:t>
        <a:bodyPr/>
        <a:lstStyle/>
        <a:p>
          <a:r>
            <a:rPr lang="en-GB" dirty="0" smtClean="0"/>
            <a:t>NON-PROBABILITY</a:t>
          </a:r>
          <a:endParaRPr lang="en-GB" dirty="0"/>
        </a:p>
      </dgm:t>
    </dgm:pt>
    <dgm:pt modelId="{E087587C-D0C6-429A-881C-40883ADC2A82}" type="parTrans" cxnId="{BE961F82-C177-4F7A-9DD5-5FBA539B0CC7}">
      <dgm:prSet/>
      <dgm:spPr/>
      <dgm:t>
        <a:bodyPr/>
        <a:lstStyle/>
        <a:p>
          <a:endParaRPr lang="en-GB"/>
        </a:p>
      </dgm:t>
    </dgm:pt>
    <dgm:pt modelId="{181AE389-D209-4DF9-B1C0-A24633745A3A}" type="sibTrans" cxnId="{BE961F82-C177-4F7A-9DD5-5FBA539B0CC7}">
      <dgm:prSet/>
      <dgm:spPr/>
      <dgm:t>
        <a:bodyPr/>
        <a:lstStyle/>
        <a:p>
          <a:endParaRPr lang="en-GB"/>
        </a:p>
      </dgm:t>
    </dgm:pt>
    <dgm:pt modelId="{6BA7B4F1-4F61-492A-BA2C-9AB427F9FA66}" type="pres">
      <dgm:prSet presAssocID="{1CA07A14-4B45-4FE8-93F4-A516B80C34C1}" presName="cycle" presStyleCnt="0">
        <dgm:presLayoutVars>
          <dgm:chMax val="1"/>
          <dgm:dir/>
          <dgm:animLvl val="ctr"/>
          <dgm:resizeHandles val="exact"/>
        </dgm:presLayoutVars>
      </dgm:prSet>
      <dgm:spPr/>
      <dgm:t>
        <a:bodyPr/>
        <a:lstStyle/>
        <a:p>
          <a:endParaRPr lang="en-GB"/>
        </a:p>
      </dgm:t>
    </dgm:pt>
    <dgm:pt modelId="{14B10FED-7BB5-4024-B290-3B30D1404E33}" type="pres">
      <dgm:prSet presAssocID="{DF48D64C-478E-4228-B71B-0C5377374188}" presName="centerShape" presStyleLbl="node0" presStyleIdx="0" presStyleCnt="1"/>
      <dgm:spPr/>
      <dgm:t>
        <a:bodyPr/>
        <a:lstStyle/>
        <a:p>
          <a:endParaRPr lang="en-GB"/>
        </a:p>
      </dgm:t>
    </dgm:pt>
    <dgm:pt modelId="{003DE768-2B8E-4C3B-8DAB-CCA0510103EF}" type="pres">
      <dgm:prSet presAssocID="{72FC9EF9-FCB8-4830-8CD9-BDFDCB6E2E55}" presName="parTrans" presStyleLbl="bgSibTrans2D1" presStyleIdx="0" presStyleCnt="2"/>
      <dgm:spPr/>
      <dgm:t>
        <a:bodyPr/>
        <a:lstStyle/>
        <a:p>
          <a:endParaRPr lang="en-GB"/>
        </a:p>
      </dgm:t>
    </dgm:pt>
    <dgm:pt modelId="{6B1A4F34-FB9C-485E-82B3-145A3DBAF619}" type="pres">
      <dgm:prSet presAssocID="{13119B5A-7A7D-4BC3-8837-731F3D8867CE}" presName="node" presStyleLbl="node1" presStyleIdx="0" presStyleCnt="2">
        <dgm:presLayoutVars>
          <dgm:bulletEnabled val="1"/>
        </dgm:presLayoutVars>
      </dgm:prSet>
      <dgm:spPr/>
      <dgm:t>
        <a:bodyPr/>
        <a:lstStyle/>
        <a:p>
          <a:endParaRPr lang="en-GB"/>
        </a:p>
      </dgm:t>
    </dgm:pt>
    <dgm:pt modelId="{C2BB17CC-7C55-416C-96CC-D19502CDC327}" type="pres">
      <dgm:prSet presAssocID="{E087587C-D0C6-429A-881C-40883ADC2A82}" presName="parTrans" presStyleLbl="bgSibTrans2D1" presStyleIdx="1" presStyleCnt="2"/>
      <dgm:spPr/>
      <dgm:t>
        <a:bodyPr/>
        <a:lstStyle/>
        <a:p>
          <a:endParaRPr lang="en-GB"/>
        </a:p>
      </dgm:t>
    </dgm:pt>
    <dgm:pt modelId="{1B85C6C3-2887-49E0-AF63-FDA23A410327}" type="pres">
      <dgm:prSet presAssocID="{4CAFA5CB-D914-49D2-9ACC-471EB4CA8937}" presName="node" presStyleLbl="node1" presStyleIdx="1" presStyleCnt="2">
        <dgm:presLayoutVars>
          <dgm:bulletEnabled val="1"/>
        </dgm:presLayoutVars>
      </dgm:prSet>
      <dgm:spPr/>
      <dgm:t>
        <a:bodyPr/>
        <a:lstStyle/>
        <a:p>
          <a:endParaRPr lang="en-GB"/>
        </a:p>
      </dgm:t>
    </dgm:pt>
  </dgm:ptLst>
  <dgm:cxnLst>
    <dgm:cxn modelId="{FC5CB4CD-0011-4B88-B28B-55658E22F963}" type="presOf" srcId="{DF48D64C-478E-4228-B71B-0C5377374188}" destId="{14B10FED-7BB5-4024-B290-3B30D1404E33}" srcOrd="0" destOrd="0" presId="urn:microsoft.com/office/officeart/2005/8/layout/radial4"/>
    <dgm:cxn modelId="{72241CD8-C401-4B07-B63A-FEBC7175CB98}" type="presOf" srcId="{72FC9EF9-FCB8-4830-8CD9-BDFDCB6E2E55}" destId="{003DE768-2B8E-4C3B-8DAB-CCA0510103EF}" srcOrd="0" destOrd="0" presId="urn:microsoft.com/office/officeart/2005/8/layout/radial4"/>
    <dgm:cxn modelId="{B391C63D-9F01-4D51-8FEE-2CDC2287EAFD}" type="presOf" srcId="{E087587C-D0C6-429A-881C-40883ADC2A82}" destId="{C2BB17CC-7C55-416C-96CC-D19502CDC327}" srcOrd="0" destOrd="0" presId="urn:microsoft.com/office/officeart/2005/8/layout/radial4"/>
    <dgm:cxn modelId="{BE961F82-C177-4F7A-9DD5-5FBA539B0CC7}" srcId="{DF48D64C-478E-4228-B71B-0C5377374188}" destId="{4CAFA5CB-D914-49D2-9ACC-471EB4CA8937}" srcOrd="1" destOrd="0" parTransId="{E087587C-D0C6-429A-881C-40883ADC2A82}" sibTransId="{181AE389-D209-4DF9-B1C0-A24633745A3A}"/>
    <dgm:cxn modelId="{DD6938B4-17B0-4162-A825-5D3AFD9F1695}" type="presOf" srcId="{1CA07A14-4B45-4FE8-93F4-A516B80C34C1}" destId="{6BA7B4F1-4F61-492A-BA2C-9AB427F9FA66}" srcOrd="0" destOrd="0" presId="urn:microsoft.com/office/officeart/2005/8/layout/radial4"/>
    <dgm:cxn modelId="{232D8D93-22E6-428C-979B-256770EECC7C}" type="presOf" srcId="{13119B5A-7A7D-4BC3-8837-731F3D8867CE}" destId="{6B1A4F34-FB9C-485E-82B3-145A3DBAF619}" srcOrd="0" destOrd="0" presId="urn:microsoft.com/office/officeart/2005/8/layout/radial4"/>
    <dgm:cxn modelId="{1877B8D4-5611-46B2-93DC-E4AC2E630CA4}" srcId="{DF48D64C-478E-4228-B71B-0C5377374188}" destId="{13119B5A-7A7D-4BC3-8837-731F3D8867CE}" srcOrd="0" destOrd="0" parTransId="{72FC9EF9-FCB8-4830-8CD9-BDFDCB6E2E55}" sibTransId="{E0AAC212-3B2A-4A88-AC59-1732ECA3FBA6}"/>
    <dgm:cxn modelId="{18881ABF-4444-4D04-8F65-7D7D28E3D2B8}" srcId="{1CA07A14-4B45-4FE8-93F4-A516B80C34C1}" destId="{DF48D64C-478E-4228-B71B-0C5377374188}" srcOrd="0" destOrd="0" parTransId="{8CB65ABF-55E4-45FF-AEC0-0DF7E5182F6A}" sibTransId="{AD5E0885-5765-4B44-B396-FAD8502010CE}"/>
    <dgm:cxn modelId="{15D69BFC-FEC1-405F-9257-ABDB0C2F1E97}" type="presOf" srcId="{4CAFA5CB-D914-49D2-9ACC-471EB4CA8937}" destId="{1B85C6C3-2887-49E0-AF63-FDA23A410327}" srcOrd="0" destOrd="0" presId="urn:microsoft.com/office/officeart/2005/8/layout/radial4"/>
    <dgm:cxn modelId="{6037941C-A2C7-4C9A-AB2D-8F7F34CEA480}" type="presParOf" srcId="{6BA7B4F1-4F61-492A-BA2C-9AB427F9FA66}" destId="{14B10FED-7BB5-4024-B290-3B30D1404E33}" srcOrd="0" destOrd="0" presId="urn:microsoft.com/office/officeart/2005/8/layout/radial4"/>
    <dgm:cxn modelId="{220958EC-2083-4C4B-8DB4-ED2748F33067}" type="presParOf" srcId="{6BA7B4F1-4F61-492A-BA2C-9AB427F9FA66}" destId="{003DE768-2B8E-4C3B-8DAB-CCA0510103EF}" srcOrd="1" destOrd="0" presId="urn:microsoft.com/office/officeart/2005/8/layout/radial4"/>
    <dgm:cxn modelId="{87FEF2B4-ACC6-4DA7-BAB2-A3BE15BCC51B}" type="presParOf" srcId="{6BA7B4F1-4F61-492A-BA2C-9AB427F9FA66}" destId="{6B1A4F34-FB9C-485E-82B3-145A3DBAF619}" srcOrd="2" destOrd="0" presId="urn:microsoft.com/office/officeart/2005/8/layout/radial4"/>
    <dgm:cxn modelId="{C7FD26B1-0EBD-4DD7-A52B-4C5CC4E82B82}" type="presParOf" srcId="{6BA7B4F1-4F61-492A-BA2C-9AB427F9FA66}" destId="{C2BB17CC-7C55-416C-96CC-D19502CDC327}" srcOrd="3" destOrd="0" presId="urn:microsoft.com/office/officeart/2005/8/layout/radial4"/>
    <dgm:cxn modelId="{26790ACD-A9D3-481B-B351-023E12B76942}" type="presParOf" srcId="{6BA7B4F1-4F61-492A-BA2C-9AB427F9FA66}" destId="{1B85C6C3-2887-49E0-AF63-FDA23A410327}" srcOrd="4" destOrd="0" presId="urn:microsoft.com/office/officeart/2005/8/layout/radial4"/>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20FE0D-FB36-43BF-BADC-5C53C9F0C320}" type="doc">
      <dgm:prSet loTypeId="urn:microsoft.com/office/officeart/2005/8/layout/radial6" loCatId="cycle" qsTypeId="urn:microsoft.com/office/officeart/2005/8/quickstyle/3d1" qsCatId="3D" csTypeId="urn:microsoft.com/office/officeart/2005/8/colors/accent2_2" csCatId="accent2" phldr="1"/>
      <dgm:spPr/>
      <dgm:t>
        <a:bodyPr/>
        <a:lstStyle/>
        <a:p>
          <a:endParaRPr lang="en-GB"/>
        </a:p>
      </dgm:t>
    </dgm:pt>
    <dgm:pt modelId="{25A77C7F-CC88-4428-B61A-B3FED4BBE71A}">
      <dgm:prSet phldrT="[Text]"/>
      <dgm:spPr>
        <a:solidFill>
          <a:srgbClr val="FF0000"/>
        </a:solidFill>
      </dgm:spPr>
      <dgm:t>
        <a:bodyPr/>
        <a:lstStyle/>
        <a:p>
          <a:r>
            <a:rPr lang="en-GB" dirty="0" smtClean="0"/>
            <a:t>Simple Random Sampling</a:t>
          </a:r>
          <a:endParaRPr lang="en-GB" dirty="0"/>
        </a:p>
      </dgm:t>
    </dgm:pt>
    <dgm:pt modelId="{348A1294-656F-4F0A-AA3F-A5233F984FA7}" type="parTrans" cxnId="{8E62613D-E08B-46A5-A34C-834655536183}">
      <dgm:prSet/>
      <dgm:spPr/>
      <dgm:t>
        <a:bodyPr/>
        <a:lstStyle/>
        <a:p>
          <a:endParaRPr lang="en-GB"/>
        </a:p>
      </dgm:t>
    </dgm:pt>
    <dgm:pt modelId="{7A592AB0-6EB2-431C-BE05-F3A1D6E678DE}" type="sibTrans" cxnId="{8E62613D-E08B-46A5-A34C-834655536183}">
      <dgm:prSet/>
      <dgm:spPr/>
      <dgm:t>
        <a:bodyPr/>
        <a:lstStyle/>
        <a:p>
          <a:endParaRPr lang="en-GB"/>
        </a:p>
      </dgm:t>
    </dgm:pt>
    <dgm:pt modelId="{704DD928-2F2F-47D0-81BB-7DB43BE600D9}">
      <dgm:prSet phldrT="[Text]"/>
      <dgm:spPr>
        <a:solidFill>
          <a:srgbClr val="00B050"/>
        </a:solidFill>
      </dgm:spPr>
      <dgm:t>
        <a:bodyPr/>
        <a:lstStyle/>
        <a:p>
          <a:r>
            <a:rPr lang="en-GB" dirty="0" smtClean="0"/>
            <a:t>Complex Probability Sampling</a:t>
          </a:r>
          <a:endParaRPr lang="en-GB" dirty="0"/>
        </a:p>
      </dgm:t>
    </dgm:pt>
    <dgm:pt modelId="{239549A2-B361-4709-83AE-7B610E30FF9D}" type="parTrans" cxnId="{94A6626F-F616-43F4-845E-BB260477DB09}">
      <dgm:prSet/>
      <dgm:spPr/>
      <dgm:t>
        <a:bodyPr/>
        <a:lstStyle/>
        <a:p>
          <a:endParaRPr lang="en-GB"/>
        </a:p>
      </dgm:t>
    </dgm:pt>
    <dgm:pt modelId="{B86F351E-9F02-4DF8-8024-7254EA9B3507}" type="sibTrans" cxnId="{94A6626F-F616-43F4-845E-BB260477DB09}">
      <dgm:prSet/>
      <dgm:spPr/>
      <dgm:t>
        <a:bodyPr/>
        <a:lstStyle/>
        <a:p>
          <a:endParaRPr lang="en-GB"/>
        </a:p>
      </dgm:t>
    </dgm:pt>
    <dgm:pt modelId="{AEBA9C66-2379-4A95-BD79-134E5F0E0694}">
      <dgm:prSet phldrT="[Text]" phldr="1"/>
      <dgm:spPr/>
      <dgm:t>
        <a:bodyPr/>
        <a:lstStyle/>
        <a:p>
          <a:endParaRPr lang="en-GB" dirty="0"/>
        </a:p>
      </dgm:t>
    </dgm:pt>
    <dgm:pt modelId="{ACB19E01-B87C-49E5-9B87-881A7185AF96}" type="parTrans" cxnId="{BFD461A3-BDF9-4293-9785-88DF0CE731F4}">
      <dgm:prSet/>
      <dgm:spPr/>
      <dgm:t>
        <a:bodyPr/>
        <a:lstStyle/>
        <a:p>
          <a:endParaRPr lang="en-GB"/>
        </a:p>
      </dgm:t>
    </dgm:pt>
    <dgm:pt modelId="{4F14EF69-9116-4A9E-B4DB-77C4F2FD06B8}" type="sibTrans" cxnId="{BFD461A3-BDF9-4293-9785-88DF0CE731F4}">
      <dgm:prSet/>
      <dgm:spPr/>
      <dgm:t>
        <a:bodyPr/>
        <a:lstStyle/>
        <a:p>
          <a:endParaRPr lang="en-GB"/>
        </a:p>
      </dgm:t>
    </dgm:pt>
    <dgm:pt modelId="{C322019B-0C21-4C21-8EB2-16932CCBF998}">
      <dgm:prSet phldrT="[Text]"/>
      <dgm:spPr/>
      <dgm:t>
        <a:bodyPr/>
        <a:lstStyle/>
        <a:p>
          <a:r>
            <a:rPr lang="en-GB" dirty="0" smtClean="0"/>
            <a:t>Probability Sampling</a:t>
          </a:r>
          <a:endParaRPr lang="en-GB" dirty="0"/>
        </a:p>
      </dgm:t>
    </dgm:pt>
    <dgm:pt modelId="{19F2B8D3-C81A-40B3-998E-57D9876D1C4E}" type="parTrans" cxnId="{9CCF0FC2-D89A-4B8A-A717-C80DEDDE2383}">
      <dgm:prSet/>
      <dgm:spPr/>
      <dgm:t>
        <a:bodyPr/>
        <a:lstStyle/>
        <a:p>
          <a:endParaRPr lang="en-GB"/>
        </a:p>
      </dgm:t>
    </dgm:pt>
    <dgm:pt modelId="{7339D0B8-5331-41E8-A29D-606928D62CBB}" type="sibTrans" cxnId="{9CCF0FC2-D89A-4B8A-A717-C80DEDDE2383}">
      <dgm:prSet/>
      <dgm:spPr/>
      <dgm:t>
        <a:bodyPr/>
        <a:lstStyle/>
        <a:p>
          <a:endParaRPr lang="en-GB"/>
        </a:p>
      </dgm:t>
    </dgm:pt>
    <dgm:pt modelId="{3A1EC03F-6B16-49CF-B7AD-513E57AA349F}" type="pres">
      <dgm:prSet presAssocID="{9920FE0D-FB36-43BF-BADC-5C53C9F0C320}" presName="Name0" presStyleCnt="0">
        <dgm:presLayoutVars>
          <dgm:chMax val="1"/>
          <dgm:dir/>
          <dgm:animLvl val="ctr"/>
          <dgm:resizeHandles val="exact"/>
        </dgm:presLayoutVars>
      </dgm:prSet>
      <dgm:spPr/>
      <dgm:t>
        <a:bodyPr/>
        <a:lstStyle/>
        <a:p>
          <a:endParaRPr lang="en-GB"/>
        </a:p>
      </dgm:t>
    </dgm:pt>
    <dgm:pt modelId="{33115BE9-B885-472C-B533-4EA0B4CF7171}" type="pres">
      <dgm:prSet presAssocID="{C322019B-0C21-4C21-8EB2-16932CCBF998}" presName="centerShape" presStyleLbl="node0" presStyleIdx="0" presStyleCnt="1"/>
      <dgm:spPr/>
      <dgm:t>
        <a:bodyPr/>
        <a:lstStyle/>
        <a:p>
          <a:endParaRPr lang="en-GB"/>
        </a:p>
      </dgm:t>
    </dgm:pt>
    <dgm:pt modelId="{C00AB377-4E18-4B38-87C7-DBCA0E1A01A3}" type="pres">
      <dgm:prSet presAssocID="{25A77C7F-CC88-4428-B61A-B3FED4BBE71A}" presName="node" presStyleLbl="node1" presStyleIdx="0" presStyleCnt="2">
        <dgm:presLayoutVars>
          <dgm:bulletEnabled val="1"/>
        </dgm:presLayoutVars>
      </dgm:prSet>
      <dgm:spPr/>
      <dgm:t>
        <a:bodyPr/>
        <a:lstStyle/>
        <a:p>
          <a:endParaRPr lang="en-GB"/>
        </a:p>
      </dgm:t>
    </dgm:pt>
    <dgm:pt modelId="{76D84772-DCCE-47FB-B90E-E90ECF5ADD8D}" type="pres">
      <dgm:prSet presAssocID="{25A77C7F-CC88-4428-B61A-B3FED4BBE71A}" presName="dummy" presStyleCnt="0"/>
      <dgm:spPr/>
    </dgm:pt>
    <dgm:pt modelId="{014C95BA-3170-4C7B-B862-4908C647E5BC}" type="pres">
      <dgm:prSet presAssocID="{7A592AB0-6EB2-431C-BE05-F3A1D6E678DE}" presName="sibTrans" presStyleLbl="sibTrans2D1" presStyleIdx="0" presStyleCnt="2"/>
      <dgm:spPr/>
      <dgm:t>
        <a:bodyPr/>
        <a:lstStyle/>
        <a:p>
          <a:endParaRPr lang="en-GB"/>
        </a:p>
      </dgm:t>
    </dgm:pt>
    <dgm:pt modelId="{ADEA8B03-5C3E-4C56-8666-A01169841DA4}" type="pres">
      <dgm:prSet presAssocID="{704DD928-2F2F-47D0-81BB-7DB43BE600D9}" presName="node" presStyleLbl="node1" presStyleIdx="1" presStyleCnt="2">
        <dgm:presLayoutVars>
          <dgm:bulletEnabled val="1"/>
        </dgm:presLayoutVars>
      </dgm:prSet>
      <dgm:spPr/>
      <dgm:t>
        <a:bodyPr/>
        <a:lstStyle/>
        <a:p>
          <a:endParaRPr lang="en-GB"/>
        </a:p>
      </dgm:t>
    </dgm:pt>
    <dgm:pt modelId="{7C16C989-F30E-479D-9E62-DEF182ECB2AE}" type="pres">
      <dgm:prSet presAssocID="{704DD928-2F2F-47D0-81BB-7DB43BE600D9}" presName="dummy" presStyleCnt="0"/>
      <dgm:spPr/>
    </dgm:pt>
    <dgm:pt modelId="{40857F12-0244-434F-B87F-0664B9E02FAD}" type="pres">
      <dgm:prSet presAssocID="{B86F351E-9F02-4DF8-8024-7254EA9B3507}" presName="sibTrans" presStyleLbl="sibTrans2D1" presStyleIdx="1" presStyleCnt="2"/>
      <dgm:spPr/>
      <dgm:t>
        <a:bodyPr/>
        <a:lstStyle/>
        <a:p>
          <a:endParaRPr lang="en-GB"/>
        </a:p>
      </dgm:t>
    </dgm:pt>
  </dgm:ptLst>
  <dgm:cxnLst>
    <dgm:cxn modelId="{9CCF0FC2-D89A-4B8A-A717-C80DEDDE2383}" srcId="{9920FE0D-FB36-43BF-BADC-5C53C9F0C320}" destId="{C322019B-0C21-4C21-8EB2-16932CCBF998}" srcOrd="0" destOrd="0" parTransId="{19F2B8D3-C81A-40B3-998E-57D9876D1C4E}" sibTransId="{7339D0B8-5331-41E8-A29D-606928D62CBB}"/>
    <dgm:cxn modelId="{0A53F7A1-E3BA-4317-829E-1C29A5F9FECC}" type="presOf" srcId="{7A592AB0-6EB2-431C-BE05-F3A1D6E678DE}" destId="{014C95BA-3170-4C7B-B862-4908C647E5BC}" srcOrd="0" destOrd="0" presId="urn:microsoft.com/office/officeart/2005/8/layout/radial6"/>
    <dgm:cxn modelId="{D3548042-A5DA-494E-AFDE-46F637085302}" type="presOf" srcId="{C322019B-0C21-4C21-8EB2-16932CCBF998}" destId="{33115BE9-B885-472C-B533-4EA0B4CF7171}" srcOrd="0" destOrd="0" presId="urn:microsoft.com/office/officeart/2005/8/layout/radial6"/>
    <dgm:cxn modelId="{BFD461A3-BDF9-4293-9785-88DF0CE731F4}" srcId="{9920FE0D-FB36-43BF-BADC-5C53C9F0C320}" destId="{AEBA9C66-2379-4A95-BD79-134E5F0E0694}" srcOrd="1" destOrd="0" parTransId="{ACB19E01-B87C-49E5-9B87-881A7185AF96}" sibTransId="{4F14EF69-9116-4A9E-B4DB-77C4F2FD06B8}"/>
    <dgm:cxn modelId="{EB8AAD3D-0D79-4C21-9E97-42BD079BEC52}" type="presOf" srcId="{704DD928-2F2F-47D0-81BB-7DB43BE600D9}" destId="{ADEA8B03-5C3E-4C56-8666-A01169841DA4}" srcOrd="0" destOrd="0" presId="urn:microsoft.com/office/officeart/2005/8/layout/radial6"/>
    <dgm:cxn modelId="{D65BBEF8-59A4-4AF4-AA83-B680BE233EE4}" type="presOf" srcId="{9920FE0D-FB36-43BF-BADC-5C53C9F0C320}" destId="{3A1EC03F-6B16-49CF-B7AD-513E57AA349F}" srcOrd="0" destOrd="0" presId="urn:microsoft.com/office/officeart/2005/8/layout/radial6"/>
    <dgm:cxn modelId="{8E62613D-E08B-46A5-A34C-834655536183}" srcId="{C322019B-0C21-4C21-8EB2-16932CCBF998}" destId="{25A77C7F-CC88-4428-B61A-B3FED4BBE71A}" srcOrd="0" destOrd="0" parTransId="{348A1294-656F-4F0A-AA3F-A5233F984FA7}" sibTransId="{7A592AB0-6EB2-431C-BE05-F3A1D6E678DE}"/>
    <dgm:cxn modelId="{C4C5A5EE-DAF3-4C6B-94BE-C04AB2F2F64D}" type="presOf" srcId="{25A77C7F-CC88-4428-B61A-B3FED4BBE71A}" destId="{C00AB377-4E18-4B38-87C7-DBCA0E1A01A3}" srcOrd="0" destOrd="0" presId="urn:microsoft.com/office/officeart/2005/8/layout/radial6"/>
    <dgm:cxn modelId="{94A6626F-F616-43F4-845E-BB260477DB09}" srcId="{C322019B-0C21-4C21-8EB2-16932CCBF998}" destId="{704DD928-2F2F-47D0-81BB-7DB43BE600D9}" srcOrd="1" destOrd="0" parTransId="{239549A2-B361-4709-83AE-7B610E30FF9D}" sibTransId="{B86F351E-9F02-4DF8-8024-7254EA9B3507}"/>
    <dgm:cxn modelId="{9F3B7C79-0DFB-48C4-ADC6-87F1EA846D0F}" type="presOf" srcId="{B86F351E-9F02-4DF8-8024-7254EA9B3507}" destId="{40857F12-0244-434F-B87F-0664B9E02FAD}" srcOrd="0" destOrd="0" presId="urn:microsoft.com/office/officeart/2005/8/layout/radial6"/>
    <dgm:cxn modelId="{A3458E1A-B273-454A-A894-DFBE938E8383}" type="presParOf" srcId="{3A1EC03F-6B16-49CF-B7AD-513E57AA349F}" destId="{33115BE9-B885-472C-B533-4EA0B4CF7171}" srcOrd="0" destOrd="0" presId="urn:microsoft.com/office/officeart/2005/8/layout/radial6"/>
    <dgm:cxn modelId="{98F2CD1D-4013-4E74-9DA9-127F1A2FB425}" type="presParOf" srcId="{3A1EC03F-6B16-49CF-B7AD-513E57AA349F}" destId="{C00AB377-4E18-4B38-87C7-DBCA0E1A01A3}" srcOrd="1" destOrd="0" presId="urn:microsoft.com/office/officeart/2005/8/layout/radial6"/>
    <dgm:cxn modelId="{E90FB295-EF64-48CA-92A6-4B3F33274812}" type="presParOf" srcId="{3A1EC03F-6B16-49CF-B7AD-513E57AA349F}" destId="{76D84772-DCCE-47FB-B90E-E90ECF5ADD8D}" srcOrd="2" destOrd="0" presId="urn:microsoft.com/office/officeart/2005/8/layout/radial6"/>
    <dgm:cxn modelId="{88F29BA6-5555-4916-B5DC-B879398F22D0}" type="presParOf" srcId="{3A1EC03F-6B16-49CF-B7AD-513E57AA349F}" destId="{014C95BA-3170-4C7B-B862-4908C647E5BC}" srcOrd="3" destOrd="0" presId="urn:microsoft.com/office/officeart/2005/8/layout/radial6"/>
    <dgm:cxn modelId="{814372C2-574C-4DA2-92B8-F169285060A3}" type="presParOf" srcId="{3A1EC03F-6B16-49CF-B7AD-513E57AA349F}" destId="{ADEA8B03-5C3E-4C56-8666-A01169841DA4}" srcOrd="4" destOrd="0" presId="urn:microsoft.com/office/officeart/2005/8/layout/radial6"/>
    <dgm:cxn modelId="{8D47F5CA-94AD-42C0-A9A1-7A585CE8DA13}" type="presParOf" srcId="{3A1EC03F-6B16-49CF-B7AD-513E57AA349F}" destId="{7C16C989-F30E-479D-9E62-DEF182ECB2AE}" srcOrd="5" destOrd="0" presId="urn:microsoft.com/office/officeart/2005/8/layout/radial6"/>
    <dgm:cxn modelId="{76C23884-1896-490F-85DF-1C9B2796BB35}" type="presParOf" srcId="{3A1EC03F-6B16-49CF-B7AD-513E57AA349F}" destId="{40857F12-0244-434F-B87F-0664B9E02FAD}" srcOrd="6"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A07A14-4B45-4FE8-93F4-A516B80C34C1}" type="doc">
      <dgm:prSet loTypeId="urn:microsoft.com/office/officeart/2005/8/layout/radial4" loCatId="relationship" qsTypeId="urn:microsoft.com/office/officeart/2005/8/quickstyle/simple5" qsCatId="simple" csTypeId="urn:microsoft.com/office/officeart/2005/8/colors/accent6_4" csCatId="accent6" phldr="1"/>
      <dgm:spPr/>
      <dgm:t>
        <a:bodyPr/>
        <a:lstStyle/>
        <a:p>
          <a:endParaRPr lang="en-GB"/>
        </a:p>
      </dgm:t>
    </dgm:pt>
    <dgm:pt modelId="{DF48D64C-478E-4228-B71B-0C5377374188}">
      <dgm:prSet phldrT="[Text]"/>
      <dgm:spPr>
        <a:solidFill>
          <a:srgbClr val="00B050"/>
        </a:solidFill>
      </dgm:spPr>
      <dgm:t>
        <a:bodyPr/>
        <a:lstStyle/>
        <a:p>
          <a:r>
            <a:rPr lang="en-GB" dirty="0" smtClean="0"/>
            <a:t>SAMPLING</a:t>
          </a:r>
          <a:endParaRPr lang="en-GB" dirty="0"/>
        </a:p>
      </dgm:t>
    </dgm:pt>
    <dgm:pt modelId="{8CB65ABF-55E4-45FF-AEC0-0DF7E5182F6A}" type="parTrans" cxnId="{18881ABF-4444-4D04-8F65-7D7D28E3D2B8}">
      <dgm:prSet/>
      <dgm:spPr/>
      <dgm:t>
        <a:bodyPr/>
        <a:lstStyle/>
        <a:p>
          <a:endParaRPr lang="en-GB"/>
        </a:p>
      </dgm:t>
    </dgm:pt>
    <dgm:pt modelId="{AD5E0885-5765-4B44-B396-FAD8502010CE}" type="sibTrans" cxnId="{18881ABF-4444-4D04-8F65-7D7D28E3D2B8}">
      <dgm:prSet/>
      <dgm:spPr/>
      <dgm:t>
        <a:bodyPr/>
        <a:lstStyle/>
        <a:p>
          <a:endParaRPr lang="en-GB"/>
        </a:p>
      </dgm:t>
    </dgm:pt>
    <dgm:pt modelId="{13119B5A-7A7D-4BC3-8837-731F3D8867CE}">
      <dgm:prSet phldrT="[Text]"/>
      <dgm:spPr/>
      <dgm:t>
        <a:bodyPr/>
        <a:lstStyle/>
        <a:p>
          <a:r>
            <a:rPr lang="en-GB" dirty="0" smtClean="0"/>
            <a:t>PROBABILITY</a:t>
          </a:r>
          <a:endParaRPr lang="en-GB" dirty="0"/>
        </a:p>
      </dgm:t>
    </dgm:pt>
    <dgm:pt modelId="{72FC9EF9-FCB8-4830-8CD9-BDFDCB6E2E55}" type="parTrans" cxnId="{1877B8D4-5611-46B2-93DC-E4AC2E630CA4}">
      <dgm:prSet/>
      <dgm:spPr/>
      <dgm:t>
        <a:bodyPr/>
        <a:lstStyle/>
        <a:p>
          <a:endParaRPr lang="en-GB"/>
        </a:p>
      </dgm:t>
    </dgm:pt>
    <dgm:pt modelId="{E0AAC212-3B2A-4A88-AC59-1732ECA3FBA6}" type="sibTrans" cxnId="{1877B8D4-5611-46B2-93DC-E4AC2E630CA4}">
      <dgm:prSet/>
      <dgm:spPr/>
      <dgm:t>
        <a:bodyPr/>
        <a:lstStyle/>
        <a:p>
          <a:endParaRPr lang="en-GB"/>
        </a:p>
      </dgm:t>
    </dgm:pt>
    <dgm:pt modelId="{4CAFA5CB-D914-49D2-9ACC-471EB4CA8937}">
      <dgm:prSet phldrT="[Text]"/>
      <dgm:spPr>
        <a:solidFill>
          <a:srgbClr val="C00000"/>
        </a:solidFill>
      </dgm:spPr>
      <dgm:t>
        <a:bodyPr/>
        <a:lstStyle/>
        <a:p>
          <a:r>
            <a:rPr lang="en-GB" dirty="0" smtClean="0"/>
            <a:t>NON-PROBABILITY</a:t>
          </a:r>
          <a:endParaRPr lang="en-GB" dirty="0"/>
        </a:p>
      </dgm:t>
    </dgm:pt>
    <dgm:pt modelId="{E087587C-D0C6-429A-881C-40883ADC2A82}" type="parTrans" cxnId="{BE961F82-C177-4F7A-9DD5-5FBA539B0CC7}">
      <dgm:prSet/>
      <dgm:spPr/>
      <dgm:t>
        <a:bodyPr/>
        <a:lstStyle/>
        <a:p>
          <a:endParaRPr lang="en-GB"/>
        </a:p>
      </dgm:t>
    </dgm:pt>
    <dgm:pt modelId="{181AE389-D209-4DF9-B1C0-A24633745A3A}" type="sibTrans" cxnId="{BE961F82-C177-4F7A-9DD5-5FBA539B0CC7}">
      <dgm:prSet/>
      <dgm:spPr/>
      <dgm:t>
        <a:bodyPr/>
        <a:lstStyle/>
        <a:p>
          <a:endParaRPr lang="en-GB"/>
        </a:p>
      </dgm:t>
    </dgm:pt>
    <dgm:pt modelId="{6BA7B4F1-4F61-492A-BA2C-9AB427F9FA66}" type="pres">
      <dgm:prSet presAssocID="{1CA07A14-4B45-4FE8-93F4-A516B80C34C1}" presName="cycle" presStyleCnt="0">
        <dgm:presLayoutVars>
          <dgm:chMax val="1"/>
          <dgm:dir/>
          <dgm:animLvl val="ctr"/>
          <dgm:resizeHandles val="exact"/>
        </dgm:presLayoutVars>
      </dgm:prSet>
      <dgm:spPr/>
      <dgm:t>
        <a:bodyPr/>
        <a:lstStyle/>
        <a:p>
          <a:endParaRPr lang="en-GB"/>
        </a:p>
      </dgm:t>
    </dgm:pt>
    <dgm:pt modelId="{14B10FED-7BB5-4024-B290-3B30D1404E33}" type="pres">
      <dgm:prSet presAssocID="{DF48D64C-478E-4228-B71B-0C5377374188}" presName="centerShape" presStyleLbl="node0" presStyleIdx="0" presStyleCnt="1"/>
      <dgm:spPr/>
      <dgm:t>
        <a:bodyPr/>
        <a:lstStyle/>
        <a:p>
          <a:endParaRPr lang="en-GB"/>
        </a:p>
      </dgm:t>
    </dgm:pt>
    <dgm:pt modelId="{003DE768-2B8E-4C3B-8DAB-CCA0510103EF}" type="pres">
      <dgm:prSet presAssocID="{72FC9EF9-FCB8-4830-8CD9-BDFDCB6E2E55}" presName="parTrans" presStyleLbl="bgSibTrans2D1" presStyleIdx="0" presStyleCnt="2"/>
      <dgm:spPr/>
      <dgm:t>
        <a:bodyPr/>
        <a:lstStyle/>
        <a:p>
          <a:endParaRPr lang="en-GB"/>
        </a:p>
      </dgm:t>
    </dgm:pt>
    <dgm:pt modelId="{6B1A4F34-FB9C-485E-82B3-145A3DBAF619}" type="pres">
      <dgm:prSet presAssocID="{13119B5A-7A7D-4BC3-8837-731F3D8867CE}" presName="node" presStyleLbl="node1" presStyleIdx="0" presStyleCnt="2">
        <dgm:presLayoutVars>
          <dgm:bulletEnabled val="1"/>
        </dgm:presLayoutVars>
      </dgm:prSet>
      <dgm:spPr/>
      <dgm:t>
        <a:bodyPr/>
        <a:lstStyle/>
        <a:p>
          <a:endParaRPr lang="en-GB"/>
        </a:p>
      </dgm:t>
    </dgm:pt>
    <dgm:pt modelId="{C2BB17CC-7C55-416C-96CC-D19502CDC327}" type="pres">
      <dgm:prSet presAssocID="{E087587C-D0C6-429A-881C-40883ADC2A82}" presName="parTrans" presStyleLbl="bgSibTrans2D1" presStyleIdx="1" presStyleCnt="2"/>
      <dgm:spPr/>
      <dgm:t>
        <a:bodyPr/>
        <a:lstStyle/>
        <a:p>
          <a:endParaRPr lang="en-GB"/>
        </a:p>
      </dgm:t>
    </dgm:pt>
    <dgm:pt modelId="{1B85C6C3-2887-49E0-AF63-FDA23A410327}" type="pres">
      <dgm:prSet presAssocID="{4CAFA5CB-D914-49D2-9ACC-471EB4CA8937}" presName="node" presStyleLbl="node1" presStyleIdx="1" presStyleCnt="2">
        <dgm:presLayoutVars>
          <dgm:bulletEnabled val="1"/>
        </dgm:presLayoutVars>
      </dgm:prSet>
      <dgm:spPr/>
      <dgm:t>
        <a:bodyPr/>
        <a:lstStyle/>
        <a:p>
          <a:endParaRPr lang="en-GB"/>
        </a:p>
      </dgm:t>
    </dgm:pt>
  </dgm:ptLst>
  <dgm:cxnLst>
    <dgm:cxn modelId="{D98C0FBB-4258-4A20-92DB-D4A67ACC1B01}" type="presOf" srcId="{E087587C-D0C6-429A-881C-40883ADC2A82}" destId="{C2BB17CC-7C55-416C-96CC-D19502CDC327}" srcOrd="0" destOrd="0" presId="urn:microsoft.com/office/officeart/2005/8/layout/radial4"/>
    <dgm:cxn modelId="{5B28DF4E-AB3A-45E4-A03C-1DEA68038F3A}" type="presOf" srcId="{1CA07A14-4B45-4FE8-93F4-A516B80C34C1}" destId="{6BA7B4F1-4F61-492A-BA2C-9AB427F9FA66}" srcOrd="0" destOrd="0" presId="urn:microsoft.com/office/officeart/2005/8/layout/radial4"/>
    <dgm:cxn modelId="{16C272FD-3373-4213-8B27-2C1DA685C3DB}" type="presOf" srcId="{72FC9EF9-FCB8-4830-8CD9-BDFDCB6E2E55}" destId="{003DE768-2B8E-4C3B-8DAB-CCA0510103EF}" srcOrd="0" destOrd="0" presId="urn:microsoft.com/office/officeart/2005/8/layout/radial4"/>
    <dgm:cxn modelId="{BE961F82-C177-4F7A-9DD5-5FBA539B0CC7}" srcId="{DF48D64C-478E-4228-B71B-0C5377374188}" destId="{4CAFA5CB-D914-49D2-9ACC-471EB4CA8937}" srcOrd="1" destOrd="0" parTransId="{E087587C-D0C6-429A-881C-40883ADC2A82}" sibTransId="{181AE389-D209-4DF9-B1C0-A24633745A3A}"/>
    <dgm:cxn modelId="{F0375834-F540-4714-B108-BBDF06BDEBF0}" type="presOf" srcId="{DF48D64C-478E-4228-B71B-0C5377374188}" destId="{14B10FED-7BB5-4024-B290-3B30D1404E33}" srcOrd="0" destOrd="0" presId="urn:microsoft.com/office/officeart/2005/8/layout/radial4"/>
    <dgm:cxn modelId="{1877B8D4-5611-46B2-93DC-E4AC2E630CA4}" srcId="{DF48D64C-478E-4228-B71B-0C5377374188}" destId="{13119B5A-7A7D-4BC3-8837-731F3D8867CE}" srcOrd="0" destOrd="0" parTransId="{72FC9EF9-FCB8-4830-8CD9-BDFDCB6E2E55}" sibTransId="{E0AAC212-3B2A-4A88-AC59-1732ECA3FBA6}"/>
    <dgm:cxn modelId="{1FDA0A07-95DD-4357-9E2C-D254A86FA0F0}" type="presOf" srcId="{4CAFA5CB-D914-49D2-9ACC-471EB4CA8937}" destId="{1B85C6C3-2887-49E0-AF63-FDA23A410327}" srcOrd="0" destOrd="0" presId="urn:microsoft.com/office/officeart/2005/8/layout/radial4"/>
    <dgm:cxn modelId="{971797AB-0305-4E49-B2FF-F6CF75006CEA}" type="presOf" srcId="{13119B5A-7A7D-4BC3-8837-731F3D8867CE}" destId="{6B1A4F34-FB9C-485E-82B3-145A3DBAF619}" srcOrd="0" destOrd="0" presId="urn:microsoft.com/office/officeart/2005/8/layout/radial4"/>
    <dgm:cxn modelId="{18881ABF-4444-4D04-8F65-7D7D28E3D2B8}" srcId="{1CA07A14-4B45-4FE8-93F4-A516B80C34C1}" destId="{DF48D64C-478E-4228-B71B-0C5377374188}" srcOrd="0" destOrd="0" parTransId="{8CB65ABF-55E4-45FF-AEC0-0DF7E5182F6A}" sibTransId="{AD5E0885-5765-4B44-B396-FAD8502010CE}"/>
    <dgm:cxn modelId="{C7665113-5032-4D61-A1BD-1142A2EFEE09}" type="presParOf" srcId="{6BA7B4F1-4F61-492A-BA2C-9AB427F9FA66}" destId="{14B10FED-7BB5-4024-B290-3B30D1404E33}" srcOrd="0" destOrd="0" presId="urn:microsoft.com/office/officeart/2005/8/layout/radial4"/>
    <dgm:cxn modelId="{6CAEC308-DA9E-467A-AF22-7EB58249D4A7}" type="presParOf" srcId="{6BA7B4F1-4F61-492A-BA2C-9AB427F9FA66}" destId="{003DE768-2B8E-4C3B-8DAB-CCA0510103EF}" srcOrd="1" destOrd="0" presId="urn:microsoft.com/office/officeart/2005/8/layout/radial4"/>
    <dgm:cxn modelId="{1E98AF8A-5B91-4BA4-8B0D-4FEE4BD24B07}" type="presParOf" srcId="{6BA7B4F1-4F61-492A-BA2C-9AB427F9FA66}" destId="{6B1A4F34-FB9C-485E-82B3-145A3DBAF619}" srcOrd="2" destOrd="0" presId="urn:microsoft.com/office/officeart/2005/8/layout/radial4"/>
    <dgm:cxn modelId="{7EFDC038-9703-43AB-ACA2-E1DD1CC518C7}" type="presParOf" srcId="{6BA7B4F1-4F61-492A-BA2C-9AB427F9FA66}" destId="{C2BB17CC-7C55-416C-96CC-D19502CDC327}" srcOrd="3" destOrd="0" presId="urn:microsoft.com/office/officeart/2005/8/layout/radial4"/>
    <dgm:cxn modelId="{7F0D55C8-D4EE-4A82-957A-31EC3D80618C}" type="presParOf" srcId="{6BA7B4F1-4F61-492A-BA2C-9AB427F9FA66}" destId="{1B85C6C3-2887-49E0-AF63-FDA23A410327}" srcOrd="4" destOrd="0" presId="urn:microsoft.com/office/officeart/2005/8/layout/radial4"/>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920FE0D-FB36-43BF-BADC-5C53C9F0C320}" type="doc">
      <dgm:prSet loTypeId="urn:microsoft.com/office/officeart/2005/8/layout/radial6" loCatId="cycle" qsTypeId="urn:microsoft.com/office/officeart/2005/8/quickstyle/3d1" qsCatId="3D" csTypeId="urn:microsoft.com/office/officeart/2005/8/colors/accent2_2" csCatId="accent2" phldr="1"/>
      <dgm:spPr/>
      <dgm:t>
        <a:bodyPr/>
        <a:lstStyle/>
        <a:p>
          <a:endParaRPr lang="en-GB"/>
        </a:p>
      </dgm:t>
    </dgm:pt>
    <dgm:pt modelId="{25A77C7F-CC88-4428-B61A-B3FED4BBE71A}">
      <dgm:prSet phldrT="[Text]"/>
      <dgm:spPr>
        <a:solidFill>
          <a:srgbClr val="FF0000"/>
        </a:solidFill>
      </dgm:spPr>
      <dgm:t>
        <a:bodyPr/>
        <a:lstStyle/>
        <a:p>
          <a:r>
            <a:rPr lang="en-GB" dirty="0" smtClean="0">
              <a:effectLst>
                <a:outerShdw blurRad="38100" dist="38100" dir="2700000" algn="tl">
                  <a:srgbClr val="000000">
                    <a:alpha val="43137"/>
                  </a:srgbClr>
                </a:outerShdw>
              </a:effectLst>
            </a:rPr>
            <a:t>Convenience Sampling</a:t>
          </a:r>
          <a:endParaRPr lang="en-GB" dirty="0">
            <a:effectLst>
              <a:outerShdw blurRad="38100" dist="38100" dir="2700000" algn="tl">
                <a:srgbClr val="000000">
                  <a:alpha val="43137"/>
                </a:srgbClr>
              </a:outerShdw>
            </a:effectLst>
          </a:endParaRPr>
        </a:p>
      </dgm:t>
    </dgm:pt>
    <dgm:pt modelId="{348A1294-656F-4F0A-AA3F-A5233F984FA7}" type="parTrans" cxnId="{8E62613D-E08B-46A5-A34C-834655536183}">
      <dgm:prSet/>
      <dgm:spPr/>
      <dgm:t>
        <a:bodyPr/>
        <a:lstStyle/>
        <a:p>
          <a:endParaRPr lang="en-GB">
            <a:effectLst>
              <a:outerShdw blurRad="38100" dist="38100" dir="2700000" algn="tl">
                <a:srgbClr val="000000">
                  <a:alpha val="43137"/>
                </a:srgbClr>
              </a:outerShdw>
            </a:effectLst>
          </a:endParaRPr>
        </a:p>
      </dgm:t>
    </dgm:pt>
    <dgm:pt modelId="{7A592AB0-6EB2-431C-BE05-F3A1D6E678DE}" type="sibTrans" cxnId="{8E62613D-E08B-46A5-A34C-834655536183}">
      <dgm:prSet/>
      <dgm:spPr/>
      <dgm:t>
        <a:bodyPr/>
        <a:lstStyle/>
        <a:p>
          <a:endParaRPr lang="en-GB">
            <a:effectLst>
              <a:outerShdw blurRad="38100" dist="38100" dir="2700000" algn="tl">
                <a:srgbClr val="000000">
                  <a:alpha val="43137"/>
                </a:srgbClr>
              </a:outerShdw>
            </a:effectLst>
          </a:endParaRPr>
        </a:p>
      </dgm:t>
    </dgm:pt>
    <dgm:pt modelId="{704DD928-2F2F-47D0-81BB-7DB43BE600D9}">
      <dgm:prSet phldrT="[Text]"/>
      <dgm:spPr>
        <a:solidFill>
          <a:srgbClr val="00B050"/>
        </a:solidFill>
      </dgm:spPr>
      <dgm:t>
        <a:bodyPr/>
        <a:lstStyle/>
        <a:p>
          <a:r>
            <a:rPr lang="en-GB" dirty="0" smtClean="0">
              <a:effectLst>
                <a:outerShdw blurRad="38100" dist="38100" dir="2700000" algn="tl">
                  <a:srgbClr val="000000">
                    <a:alpha val="43137"/>
                  </a:srgbClr>
                </a:outerShdw>
              </a:effectLst>
            </a:rPr>
            <a:t>Purposive Sampling</a:t>
          </a:r>
          <a:endParaRPr lang="en-GB" dirty="0">
            <a:effectLst>
              <a:outerShdw blurRad="38100" dist="38100" dir="2700000" algn="tl">
                <a:srgbClr val="000000">
                  <a:alpha val="43137"/>
                </a:srgbClr>
              </a:outerShdw>
            </a:effectLst>
          </a:endParaRPr>
        </a:p>
      </dgm:t>
    </dgm:pt>
    <dgm:pt modelId="{239549A2-B361-4709-83AE-7B610E30FF9D}" type="parTrans" cxnId="{94A6626F-F616-43F4-845E-BB260477DB09}">
      <dgm:prSet/>
      <dgm:spPr/>
      <dgm:t>
        <a:bodyPr/>
        <a:lstStyle/>
        <a:p>
          <a:endParaRPr lang="en-GB">
            <a:effectLst>
              <a:outerShdw blurRad="38100" dist="38100" dir="2700000" algn="tl">
                <a:srgbClr val="000000">
                  <a:alpha val="43137"/>
                </a:srgbClr>
              </a:outerShdw>
            </a:effectLst>
          </a:endParaRPr>
        </a:p>
      </dgm:t>
    </dgm:pt>
    <dgm:pt modelId="{B86F351E-9F02-4DF8-8024-7254EA9B3507}" type="sibTrans" cxnId="{94A6626F-F616-43F4-845E-BB260477DB09}">
      <dgm:prSet/>
      <dgm:spPr/>
      <dgm:t>
        <a:bodyPr/>
        <a:lstStyle/>
        <a:p>
          <a:endParaRPr lang="en-GB">
            <a:effectLst>
              <a:outerShdw blurRad="38100" dist="38100" dir="2700000" algn="tl">
                <a:srgbClr val="000000">
                  <a:alpha val="43137"/>
                </a:srgbClr>
              </a:outerShdw>
            </a:effectLst>
          </a:endParaRPr>
        </a:p>
      </dgm:t>
    </dgm:pt>
    <dgm:pt modelId="{AEBA9C66-2379-4A95-BD79-134E5F0E0694}">
      <dgm:prSet phldrT="[Text]" phldr="1"/>
      <dgm:spPr/>
      <dgm:t>
        <a:bodyPr/>
        <a:lstStyle/>
        <a:p>
          <a:endParaRPr lang="en-GB" dirty="0">
            <a:effectLst>
              <a:outerShdw blurRad="38100" dist="38100" dir="2700000" algn="tl">
                <a:srgbClr val="000000">
                  <a:alpha val="43137"/>
                </a:srgbClr>
              </a:outerShdw>
            </a:effectLst>
          </a:endParaRPr>
        </a:p>
      </dgm:t>
    </dgm:pt>
    <dgm:pt modelId="{ACB19E01-B87C-49E5-9B87-881A7185AF96}" type="parTrans" cxnId="{BFD461A3-BDF9-4293-9785-88DF0CE731F4}">
      <dgm:prSet/>
      <dgm:spPr/>
      <dgm:t>
        <a:bodyPr/>
        <a:lstStyle/>
        <a:p>
          <a:endParaRPr lang="en-GB">
            <a:effectLst>
              <a:outerShdw blurRad="38100" dist="38100" dir="2700000" algn="tl">
                <a:srgbClr val="000000">
                  <a:alpha val="43137"/>
                </a:srgbClr>
              </a:outerShdw>
            </a:effectLst>
          </a:endParaRPr>
        </a:p>
      </dgm:t>
    </dgm:pt>
    <dgm:pt modelId="{4F14EF69-9116-4A9E-B4DB-77C4F2FD06B8}" type="sibTrans" cxnId="{BFD461A3-BDF9-4293-9785-88DF0CE731F4}">
      <dgm:prSet/>
      <dgm:spPr/>
      <dgm:t>
        <a:bodyPr/>
        <a:lstStyle/>
        <a:p>
          <a:endParaRPr lang="en-GB">
            <a:effectLst>
              <a:outerShdw blurRad="38100" dist="38100" dir="2700000" algn="tl">
                <a:srgbClr val="000000">
                  <a:alpha val="43137"/>
                </a:srgbClr>
              </a:outerShdw>
            </a:effectLst>
          </a:endParaRPr>
        </a:p>
      </dgm:t>
    </dgm:pt>
    <dgm:pt modelId="{C322019B-0C21-4C21-8EB2-16932CCBF998}">
      <dgm:prSet phldrT="[Text]"/>
      <dgm:spPr/>
      <dgm:t>
        <a:bodyPr/>
        <a:lstStyle/>
        <a:p>
          <a:r>
            <a:rPr lang="en-GB" dirty="0" smtClean="0">
              <a:effectLst/>
            </a:rPr>
            <a:t>Non-Probability Sampling</a:t>
          </a:r>
          <a:endParaRPr lang="en-GB" dirty="0">
            <a:effectLst/>
          </a:endParaRPr>
        </a:p>
      </dgm:t>
    </dgm:pt>
    <dgm:pt modelId="{19F2B8D3-C81A-40B3-998E-57D9876D1C4E}" type="parTrans" cxnId="{9CCF0FC2-D89A-4B8A-A717-C80DEDDE2383}">
      <dgm:prSet/>
      <dgm:spPr/>
      <dgm:t>
        <a:bodyPr/>
        <a:lstStyle/>
        <a:p>
          <a:endParaRPr lang="en-GB">
            <a:effectLst>
              <a:outerShdw blurRad="38100" dist="38100" dir="2700000" algn="tl">
                <a:srgbClr val="000000">
                  <a:alpha val="43137"/>
                </a:srgbClr>
              </a:outerShdw>
            </a:effectLst>
          </a:endParaRPr>
        </a:p>
      </dgm:t>
    </dgm:pt>
    <dgm:pt modelId="{7339D0B8-5331-41E8-A29D-606928D62CBB}" type="sibTrans" cxnId="{9CCF0FC2-D89A-4B8A-A717-C80DEDDE2383}">
      <dgm:prSet/>
      <dgm:spPr/>
      <dgm:t>
        <a:bodyPr/>
        <a:lstStyle/>
        <a:p>
          <a:endParaRPr lang="en-GB">
            <a:effectLst>
              <a:outerShdw blurRad="38100" dist="38100" dir="2700000" algn="tl">
                <a:srgbClr val="000000">
                  <a:alpha val="43137"/>
                </a:srgbClr>
              </a:outerShdw>
            </a:effectLst>
          </a:endParaRPr>
        </a:p>
      </dgm:t>
    </dgm:pt>
    <dgm:pt modelId="{3A1EC03F-6B16-49CF-B7AD-513E57AA349F}" type="pres">
      <dgm:prSet presAssocID="{9920FE0D-FB36-43BF-BADC-5C53C9F0C320}" presName="Name0" presStyleCnt="0">
        <dgm:presLayoutVars>
          <dgm:chMax val="1"/>
          <dgm:dir/>
          <dgm:animLvl val="ctr"/>
          <dgm:resizeHandles val="exact"/>
        </dgm:presLayoutVars>
      </dgm:prSet>
      <dgm:spPr/>
      <dgm:t>
        <a:bodyPr/>
        <a:lstStyle/>
        <a:p>
          <a:endParaRPr lang="en-GB"/>
        </a:p>
      </dgm:t>
    </dgm:pt>
    <dgm:pt modelId="{33115BE9-B885-472C-B533-4EA0B4CF7171}" type="pres">
      <dgm:prSet presAssocID="{C322019B-0C21-4C21-8EB2-16932CCBF998}" presName="centerShape" presStyleLbl="node0" presStyleIdx="0" presStyleCnt="1"/>
      <dgm:spPr/>
      <dgm:t>
        <a:bodyPr/>
        <a:lstStyle/>
        <a:p>
          <a:endParaRPr lang="en-GB"/>
        </a:p>
      </dgm:t>
    </dgm:pt>
    <dgm:pt modelId="{C00AB377-4E18-4B38-87C7-DBCA0E1A01A3}" type="pres">
      <dgm:prSet presAssocID="{25A77C7F-CC88-4428-B61A-B3FED4BBE71A}" presName="node" presStyleLbl="node1" presStyleIdx="0" presStyleCnt="2">
        <dgm:presLayoutVars>
          <dgm:bulletEnabled val="1"/>
        </dgm:presLayoutVars>
      </dgm:prSet>
      <dgm:spPr/>
      <dgm:t>
        <a:bodyPr/>
        <a:lstStyle/>
        <a:p>
          <a:endParaRPr lang="en-GB"/>
        </a:p>
      </dgm:t>
    </dgm:pt>
    <dgm:pt modelId="{76D84772-DCCE-47FB-B90E-E90ECF5ADD8D}" type="pres">
      <dgm:prSet presAssocID="{25A77C7F-CC88-4428-B61A-B3FED4BBE71A}" presName="dummy" presStyleCnt="0"/>
      <dgm:spPr/>
    </dgm:pt>
    <dgm:pt modelId="{014C95BA-3170-4C7B-B862-4908C647E5BC}" type="pres">
      <dgm:prSet presAssocID="{7A592AB0-6EB2-431C-BE05-F3A1D6E678DE}" presName="sibTrans" presStyleLbl="sibTrans2D1" presStyleIdx="0" presStyleCnt="2"/>
      <dgm:spPr/>
      <dgm:t>
        <a:bodyPr/>
        <a:lstStyle/>
        <a:p>
          <a:endParaRPr lang="en-GB"/>
        </a:p>
      </dgm:t>
    </dgm:pt>
    <dgm:pt modelId="{ADEA8B03-5C3E-4C56-8666-A01169841DA4}" type="pres">
      <dgm:prSet presAssocID="{704DD928-2F2F-47D0-81BB-7DB43BE600D9}" presName="node" presStyleLbl="node1" presStyleIdx="1" presStyleCnt="2">
        <dgm:presLayoutVars>
          <dgm:bulletEnabled val="1"/>
        </dgm:presLayoutVars>
      </dgm:prSet>
      <dgm:spPr/>
      <dgm:t>
        <a:bodyPr/>
        <a:lstStyle/>
        <a:p>
          <a:endParaRPr lang="en-GB"/>
        </a:p>
      </dgm:t>
    </dgm:pt>
    <dgm:pt modelId="{7C16C989-F30E-479D-9E62-DEF182ECB2AE}" type="pres">
      <dgm:prSet presAssocID="{704DD928-2F2F-47D0-81BB-7DB43BE600D9}" presName="dummy" presStyleCnt="0"/>
      <dgm:spPr/>
    </dgm:pt>
    <dgm:pt modelId="{40857F12-0244-434F-B87F-0664B9E02FAD}" type="pres">
      <dgm:prSet presAssocID="{B86F351E-9F02-4DF8-8024-7254EA9B3507}" presName="sibTrans" presStyleLbl="sibTrans2D1" presStyleIdx="1" presStyleCnt="2"/>
      <dgm:spPr/>
      <dgm:t>
        <a:bodyPr/>
        <a:lstStyle/>
        <a:p>
          <a:endParaRPr lang="en-GB"/>
        </a:p>
      </dgm:t>
    </dgm:pt>
  </dgm:ptLst>
  <dgm:cxnLst>
    <dgm:cxn modelId="{9CCF0FC2-D89A-4B8A-A717-C80DEDDE2383}" srcId="{9920FE0D-FB36-43BF-BADC-5C53C9F0C320}" destId="{C322019B-0C21-4C21-8EB2-16932CCBF998}" srcOrd="0" destOrd="0" parTransId="{19F2B8D3-C81A-40B3-998E-57D9876D1C4E}" sibTransId="{7339D0B8-5331-41E8-A29D-606928D62CBB}"/>
    <dgm:cxn modelId="{FC709EB2-D872-4D00-A934-ABD0598BE1E1}" type="presOf" srcId="{C322019B-0C21-4C21-8EB2-16932CCBF998}" destId="{33115BE9-B885-472C-B533-4EA0B4CF7171}" srcOrd="0" destOrd="0" presId="urn:microsoft.com/office/officeart/2005/8/layout/radial6"/>
    <dgm:cxn modelId="{2B9607A3-7DEC-40F7-B6E6-81B25607CF2E}" type="presOf" srcId="{704DD928-2F2F-47D0-81BB-7DB43BE600D9}" destId="{ADEA8B03-5C3E-4C56-8666-A01169841DA4}" srcOrd="0" destOrd="0" presId="urn:microsoft.com/office/officeart/2005/8/layout/radial6"/>
    <dgm:cxn modelId="{BFD461A3-BDF9-4293-9785-88DF0CE731F4}" srcId="{9920FE0D-FB36-43BF-BADC-5C53C9F0C320}" destId="{AEBA9C66-2379-4A95-BD79-134E5F0E0694}" srcOrd="1" destOrd="0" parTransId="{ACB19E01-B87C-49E5-9B87-881A7185AF96}" sibTransId="{4F14EF69-9116-4A9E-B4DB-77C4F2FD06B8}"/>
    <dgm:cxn modelId="{AC3D8F6C-08C6-4D75-A867-D028393EC962}" type="presOf" srcId="{9920FE0D-FB36-43BF-BADC-5C53C9F0C320}" destId="{3A1EC03F-6B16-49CF-B7AD-513E57AA349F}" srcOrd="0" destOrd="0" presId="urn:microsoft.com/office/officeart/2005/8/layout/radial6"/>
    <dgm:cxn modelId="{8E62613D-E08B-46A5-A34C-834655536183}" srcId="{C322019B-0C21-4C21-8EB2-16932CCBF998}" destId="{25A77C7F-CC88-4428-B61A-B3FED4BBE71A}" srcOrd="0" destOrd="0" parTransId="{348A1294-656F-4F0A-AA3F-A5233F984FA7}" sibTransId="{7A592AB0-6EB2-431C-BE05-F3A1D6E678DE}"/>
    <dgm:cxn modelId="{D5B65B9A-67A8-41F1-9990-EF0123D89689}" type="presOf" srcId="{25A77C7F-CC88-4428-B61A-B3FED4BBE71A}" destId="{C00AB377-4E18-4B38-87C7-DBCA0E1A01A3}" srcOrd="0" destOrd="0" presId="urn:microsoft.com/office/officeart/2005/8/layout/radial6"/>
    <dgm:cxn modelId="{3BD55EEA-9696-4F58-8DA5-C74B35D25476}" type="presOf" srcId="{B86F351E-9F02-4DF8-8024-7254EA9B3507}" destId="{40857F12-0244-434F-B87F-0664B9E02FAD}" srcOrd="0" destOrd="0" presId="urn:microsoft.com/office/officeart/2005/8/layout/radial6"/>
    <dgm:cxn modelId="{D42F7BF6-473C-4666-9D59-9F59077C6174}" type="presOf" srcId="{7A592AB0-6EB2-431C-BE05-F3A1D6E678DE}" destId="{014C95BA-3170-4C7B-B862-4908C647E5BC}" srcOrd="0" destOrd="0" presId="urn:microsoft.com/office/officeart/2005/8/layout/radial6"/>
    <dgm:cxn modelId="{94A6626F-F616-43F4-845E-BB260477DB09}" srcId="{C322019B-0C21-4C21-8EB2-16932CCBF998}" destId="{704DD928-2F2F-47D0-81BB-7DB43BE600D9}" srcOrd="1" destOrd="0" parTransId="{239549A2-B361-4709-83AE-7B610E30FF9D}" sibTransId="{B86F351E-9F02-4DF8-8024-7254EA9B3507}"/>
    <dgm:cxn modelId="{318A0B95-E6BC-4B41-8257-2A8984808571}" type="presParOf" srcId="{3A1EC03F-6B16-49CF-B7AD-513E57AA349F}" destId="{33115BE9-B885-472C-B533-4EA0B4CF7171}" srcOrd="0" destOrd="0" presId="urn:microsoft.com/office/officeart/2005/8/layout/radial6"/>
    <dgm:cxn modelId="{FEFED5F7-7C84-4B47-9045-3C6488457C22}" type="presParOf" srcId="{3A1EC03F-6B16-49CF-B7AD-513E57AA349F}" destId="{C00AB377-4E18-4B38-87C7-DBCA0E1A01A3}" srcOrd="1" destOrd="0" presId="urn:microsoft.com/office/officeart/2005/8/layout/radial6"/>
    <dgm:cxn modelId="{03BE3B22-661A-42A0-B42A-FC9AAB5EFCB0}" type="presParOf" srcId="{3A1EC03F-6B16-49CF-B7AD-513E57AA349F}" destId="{76D84772-DCCE-47FB-B90E-E90ECF5ADD8D}" srcOrd="2" destOrd="0" presId="urn:microsoft.com/office/officeart/2005/8/layout/radial6"/>
    <dgm:cxn modelId="{32BE953D-ACD9-4FFC-97B6-41F0C05075D6}" type="presParOf" srcId="{3A1EC03F-6B16-49CF-B7AD-513E57AA349F}" destId="{014C95BA-3170-4C7B-B862-4908C647E5BC}" srcOrd="3" destOrd="0" presId="urn:microsoft.com/office/officeart/2005/8/layout/radial6"/>
    <dgm:cxn modelId="{99C97E2B-ED47-4FCB-B675-47DD33A548C0}" type="presParOf" srcId="{3A1EC03F-6B16-49CF-B7AD-513E57AA349F}" destId="{ADEA8B03-5C3E-4C56-8666-A01169841DA4}" srcOrd="4" destOrd="0" presId="urn:microsoft.com/office/officeart/2005/8/layout/radial6"/>
    <dgm:cxn modelId="{42D8F9E1-A214-45FD-9F45-C25D40FA6B65}" type="presParOf" srcId="{3A1EC03F-6B16-49CF-B7AD-513E57AA349F}" destId="{7C16C989-F30E-479D-9E62-DEF182ECB2AE}" srcOrd="5" destOrd="0" presId="urn:microsoft.com/office/officeart/2005/8/layout/radial6"/>
    <dgm:cxn modelId="{605CF6C4-2B76-439F-9DC7-626733EA2F2B}" type="presParOf" srcId="{3A1EC03F-6B16-49CF-B7AD-513E57AA349F}" destId="{40857F12-0244-434F-B87F-0664B9E02FAD}" srcOrd="6"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B10FED-7BB5-4024-B290-3B30D1404E33}">
      <dsp:nvSpPr>
        <dsp:cNvPr id="0" name=""/>
        <dsp:cNvSpPr/>
      </dsp:nvSpPr>
      <dsp:spPr>
        <a:xfrm>
          <a:off x="2085974" y="1700046"/>
          <a:ext cx="1924050" cy="1924050"/>
        </a:xfrm>
        <a:prstGeom prst="ellipse">
          <a:avLst/>
        </a:prstGeom>
        <a:solidFill>
          <a:srgbClr val="00B05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kern="1200" dirty="0" smtClean="0"/>
            <a:t>SAMPLING</a:t>
          </a:r>
          <a:endParaRPr lang="en-GB" sz="2000" kern="1200" dirty="0"/>
        </a:p>
      </dsp:txBody>
      <dsp:txXfrm>
        <a:off x="2367745" y="1981817"/>
        <a:ext cx="1360508" cy="1360508"/>
      </dsp:txXfrm>
    </dsp:sp>
    <dsp:sp modelId="{003DE768-2B8E-4C3B-8DAB-CCA0510103EF}">
      <dsp:nvSpPr>
        <dsp:cNvPr id="0" name=""/>
        <dsp:cNvSpPr/>
      </dsp:nvSpPr>
      <dsp:spPr>
        <a:xfrm rot="12900000">
          <a:off x="778662" y="1340653"/>
          <a:ext cx="1547443" cy="548354"/>
        </a:xfrm>
        <a:prstGeom prst="leftArrow">
          <a:avLst>
            <a:gd name="adj1" fmla="val 60000"/>
            <a:gd name="adj2" fmla="val 50000"/>
          </a:avLst>
        </a:prstGeom>
        <a:gradFill rotWithShape="0">
          <a:gsLst>
            <a:gs pos="0">
              <a:schemeClr val="accent6">
                <a:shade val="90000"/>
                <a:hueOff val="0"/>
                <a:satOff val="0"/>
                <a:lumOff val="0"/>
                <a:alphaOff val="0"/>
                <a:shade val="51000"/>
                <a:satMod val="130000"/>
              </a:schemeClr>
            </a:gs>
            <a:gs pos="80000">
              <a:schemeClr val="accent6">
                <a:shade val="90000"/>
                <a:hueOff val="0"/>
                <a:satOff val="0"/>
                <a:lumOff val="0"/>
                <a:alphaOff val="0"/>
                <a:shade val="93000"/>
                <a:satMod val="130000"/>
              </a:schemeClr>
            </a:gs>
            <a:gs pos="100000">
              <a:schemeClr val="accent6">
                <a:shade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6B1A4F34-FB9C-485E-82B3-145A3DBAF619}">
      <dsp:nvSpPr>
        <dsp:cNvPr id="0" name=""/>
        <dsp:cNvSpPr/>
      </dsp:nvSpPr>
      <dsp:spPr>
        <a:xfrm>
          <a:off x="4664" y="439903"/>
          <a:ext cx="1827847" cy="1462278"/>
        </a:xfrm>
        <a:prstGeom prst="roundRect">
          <a:avLst>
            <a:gd name="adj" fmla="val 10000"/>
          </a:avLst>
        </a:prstGeom>
        <a:gradFill rotWithShape="0">
          <a:gsLst>
            <a:gs pos="0">
              <a:schemeClr val="accent6">
                <a:shade val="50000"/>
                <a:hueOff val="0"/>
                <a:satOff val="0"/>
                <a:lumOff val="0"/>
                <a:alphaOff val="0"/>
                <a:shade val="51000"/>
                <a:satMod val="130000"/>
              </a:schemeClr>
            </a:gs>
            <a:gs pos="80000">
              <a:schemeClr val="accent6">
                <a:shade val="50000"/>
                <a:hueOff val="0"/>
                <a:satOff val="0"/>
                <a:lumOff val="0"/>
                <a:alphaOff val="0"/>
                <a:shade val="93000"/>
                <a:satMod val="130000"/>
              </a:schemeClr>
            </a:gs>
            <a:gs pos="100000">
              <a:schemeClr val="accent6">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en-GB" sz="2000" kern="1200" dirty="0" smtClean="0"/>
            <a:t>PROBABILITY</a:t>
          </a:r>
          <a:endParaRPr lang="en-GB" sz="2000" kern="1200" dirty="0"/>
        </a:p>
      </dsp:txBody>
      <dsp:txXfrm>
        <a:off x="47493" y="482732"/>
        <a:ext cx="1742189" cy="1376620"/>
      </dsp:txXfrm>
    </dsp:sp>
    <dsp:sp modelId="{C2BB17CC-7C55-416C-96CC-D19502CDC327}">
      <dsp:nvSpPr>
        <dsp:cNvPr id="0" name=""/>
        <dsp:cNvSpPr/>
      </dsp:nvSpPr>
      <dsp:spPr>
        <a:xfrm rot="19500000">
          <a:off x="3769893" y="1340653"/>
          <a:ext cx="1547443" cy="548354"/>
        </a:xfrm>
        <a:prstGeom prst="leftArrow">
          <a:avLst>
            <a:gd name="adj1" fmla="val 60000"/>
            <a:gd name="adj2" fmla="val 50000"/>
          </a:avLst>
        </a:prstGeom>
        <a:gradFill rotWithShape="0">
          <a:gsLst>
            <a:gs pos="0">
              <a:schemeClr val="accent6">
                <a:shade val="90000"/>
                <a:hueOff val="0"/>
                <a:satOff val="-35432"/>
                <a:lumOff val="43770"/>
                <a:alphaOff val="0"/>
                <a:shade val="51000"/>
                <a:satMod val="130000"/>
              </a:schemeClr>
            </a:gs>
            <a:gs pos="80000">
              <a:schemeClr val="accent6">
                <a:shade val="90000"/>
                <a:hueOff val="0"/>
                <a:satOff val="-35432"/>
                <a:lumOff val="43770"/>
                <a:alphaOff val="0"/>
                <a:shade val="93000"/>
                <a:satMod val="130000"/>
              </a:schemeClr>
            </a:gs>
            <a:gs pos="100000">
              <a:schemeClr val="accent6">
                <a:shade val="90000"/>
                <a:hueOff val="0"/>
                <a:satOff val="-35432"/>
                <a:lumOff val="4377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1B85C6C3-2887-49E0-AF63-FDA23A410327}">
      <dsp:nvSpPr>
        <dsp:cNvPr id="0" name=""/>
        <dsp:cNvSpPr/>
      </dsp:nvSpPr>
      <dsp:spPr>
        <a:xfrm>
          <a:off x="4263487" y="439903"/>
          <a:ext cx="1827847" cy="1462278"/>
        </a:xfrm>
        <a:prstGeom prst="roundRect">
          <a:avLst>
            <a:gd name="adj" fmla="val 10000"/>
          </a:avLst>
        </a:prstGeom>
        <a:solidFill>
          <a:srgbClr val="C0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en-GB" sz="2000" kern="1200" dirty="0" smtClean="0"/>
            <a:t>NON-PROBABILITY</a:t>
          </a:r>
          <a:endParaRPr lang="en-GB" sz="2000" kern="1200" dirty="0"/>
        </a:p>
      </dsp:txBody>
      <dsp:txXfrm>
        <a:off x="4306316" y="482732"/>
        <a:ext cx="1742189" cy="13766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857F12-0244-434F-B87F-0664B9E02FAD}">
      <dsp:nvSpPr>
        <dsp:cNvPr id="0" name=""/>
        <dsp:cNvSpPr/>
      </dsp:nvSpPr>
      <dsp:spPr>
        <a:xfrm>
          <a:off x="993963" y="594821"/>
          <a:ext cx="3977443" cy="3977443"/>
        </a:xfrm>
        <a:prstGeom prst="blockArc">
          <a:avLst>
            <a:gd name="adj1" fmla="val 5400000"/>
            <a:gd name="adj2" fmla="val 16200000"/>
            <a:gd name="adj3" fmla="val 4636"/>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014C95BA-3170-4C7B-B862-4908C647E5BC}">
      <dsp:nvSpPr>
        <dsp:cNvPr id="0" name=""/>
        <dsp:cNvSpPr/>
      </dsp:nvSpPr>
      <dsp:spPr>
        <a:xfrm>
          <a:off x="993963" y="594821"/>
          <a:ext cx="3977443" cy="3977443"/>
        </a:xfrm>
        <a:prstGeom prst="blockArc">
          <a:avLst>
            <a:gd name="adj1" fmla="val 16200000"/>
            <a:gd name="adj2" fmla="val 5400000"/>
            <a:gd name="adj3" fmla="val 4636"/>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33115BE9-B885-472C-B533-4EA0B4CF7171}">
      <dsp:nvSpPr>
        <dsp:cNvPr id="0" name=""/>
        <dsp:cNvSpPr/>
      </dsp:nvSpPr>
      <dsp:spPr>
        <a:xfrm>
          <a:off x="2068072" y="1668930"/>
          <a:ext cx="1829224" cy="1829224"/>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GB" sz="2000" kern="1200" dirty="0" smtClean="0"/>
            <a:t>Probability Sampling</a:t>
          </a:r>
          <a:endParaRPr lang="en-GB" sz="2000" kern="1200" dirty="0"/>
        </a:p>
      </dsp:txBody>
      <dsp:txXfrm>
        <a:off x="2335956" y="1936814"/>
        <a:ext cx="1293456" cy="1293456"/>
      </dsp:txXfrm>
    </dsp:sp>
    <dsp:sp modelId="{C00AB377-4E18-4B38-87C7-DBCA0E1A01A3}">
      <dsp:nvSpPr>
        <dsp:cNvPr id="0" name=""/>
        <dsp:cNvSpPr/>
      </dsp:nvSpPr>
      <dsp:spPr>
        <a:xfrm>
          <a:off x="2342456" y="688"/>
          <a:ext cx="1280457" cy="1280457"/>
        </a:xfrm>
        <a:prstGeom prst="ellipse">
          <a:avLst/>
        </a:prstGeom>
        <a:solidFill>
          <a:srgbClr val="FF000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kern="1200" dirty="0" smtClean="0"/>
            <a:t>Simple Random Sampling</a:t>
          </a:r>
          <a:endParaRPr lang="en-GB" sz="1400" kern="1200" dirty="0"/>
        </a:p>
      </dsp:txBody>
      <dsp:txXfrm>
        <a:off x="2529975" y="188207"/>
        <a:ext cx="905419" cy="905419"/>
      </dsp:txXfrm>
    </dsp:sp>
    <dsp:sp modelId="{ADEA8B03-5C3E-4C56-8666-A01169841DA4}">
      <dsp:nvSpPr>
        <dsp:cNvPr id="0" name=""/>
        <dsp:cNvSpPr/>
      </dsp:nvSpPr>
      <dsp:spPr>
        <a:xfrm>
          <a:off x="2342456" y="3885939"/>
          <a:ext cx="1280457" cy="1280457"/>
        </a:xfrm>
        <a:prstGeom prst="ellipse">
          <a:avLst/>
        </a:prstGeom>
        <a:solidFill>
          <a:srgbClr val="00B05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kern="1200" dirty="0" smtClean="0"/>
            <a:t>Complex Probability Sampling</a:t>
          </a:r>
          <a:endParaRPr lang="en-GB" sz="1400" kern="1200" dirty="0"/>
        </a:p>
      </dsp:txBody>
      <dsp:txXfrm>
        <a:off x="2529975" y="4073458"/>
        <a:ext cx="905419" cy="9054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B10FED-7BB5-4024-B290-3B30D1404E33}">
      <dsp:nvSpPr>
        <dsp:cNvPr id="0" name=""/>
        <dsp:cNvSpPr/>
      </dsp:nvSpPr>
      <dsp:spPr>
        <a:xfrm>
          <a:off x="2085974" y="1700046"/>
          <a:ext cx="1924050" cy="1924050"/>
        </a:xfrm>
        <a:prstGeom prst="ellipse">
          <a:avLst/>
        </a:prstGeom>
        <a:solidFill>
          <a:srgbClr val="00B05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kern="1200" dirty="0" smtClean="0"/>
            <a:t>SAMPLING</a:t>
          </a:r>
          <a:endParaRPr lang="en-GB" sz="2000" kern="1200" dirty="0"/>
        </a:p>
      </dsp:txBody>
      <dsp:txXfrm>
        <a:off x="2367745" y="1981817"/>
        <a:ext cx="1360508" cy="1360508"/>
      </dsp:txXfrm>
    </dsp:sp>
    <dsp:sp modelId="{003DE768-2B8E-4C3B-8DAB-CCA0510103EF}">
      <dsp:nvSpPr>
        <dsp:cNvPr id="0" name=""/>
        <dsp:cNvSpPr/>
      </dsp:nvSpPr>
      <dsp:spPr>
        <a:xfrm rot="12900000">
          <a:off x="778662" y="1340653"/>
          <a:ext cx="1547443" cy="548354"/>
        </a:xfrm>
        <a:prstGeom prst="leftArrow">
          <a:avLst>
            <a:gd name="adj1" fmla="val 60000"/>
            <a:gd name="adj2" fmla="val 50000"/>
          </a:avLst>
        </a:prstGeom>
        <a:gradFill rotWithShape="0">
          <a:gsLst>
            <a:gs pos="0">
              <a:schemeClr val="accent6">
                <a:shade val="90000"/>
                <a:hueOff val="0"/>
                <a:satOff val="0"/>
                <a:lumOff val="0"/>
                <a:alphaOff val="0"/>
                <a:shade val="51000"/>
                <a:satMod val="130000"/>
              </a:schemeClr>
            </a:gs>
            <a:gs pos="80000">
              <a:schemeClr val="accent6">
                <a:shade val="90000"/>
                <a:hueOff val="0"/>
                <a:satOff val="0"/>
                <a:lumOff val="0"/>
                <a:alphaOff val="0"/>
                <a:shade val="93000"/>
                <a:satMod val="130000"/>
              </a:schemeClr>
            </a:gs>
            <a:gs pos="100000">
              <a:schemeClr val="accent6">
                <a:shade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6B1A4F34-FB9C-485E-82B3-145A3DBAF619}">
      <dsp:nvSpPr>
        <dsp:cNvPr id="0" name=""/>
        <dsp:cNvSpPr/>
      </dsp:nvSpPr>
      <dsp:spPr>
        <a:xfrm>
          <a:off x="4664" y="439903"/>
          <a:ext cx="1827847" cy="1462278"/>
        </a:xfrm>
        <a:prstGeom prst="roundRect">
          <a:avLst>
            <a:gd name="adj" fmla="val 10000"/>
          </a:avLst>
        </a:prstGeom>
        <a:gradFill rotWithShape="0">
          <a:gsLst>
            <a:gs pos="0">
              <a:schemeClr val="accent6">
                <a:shade val="50000"/>
                <a:hueOff val="0"/>
                <a:satOff val="0"/>
                <a:lumOff val="0"/>
                <a:alphaOff val="0"/>
                <a:shade val="51000"/>
                <a:satMod val="130000"/>
              </a:schemeClr>
            </a:gs>
            <a:gs pos="80000">
              <a:schemeClr val="accent6">
                <a:shade val="50000"/>
                <a:hueOff val="0"/>
                <a:satOff val="0"/>
                <a:lumOff val="0"/>
                <a:alphaOff val="0"/>
                <a:shade val="93000"/>
                <a:satMod val="130000"/>
              </a:schemeClr>
            </a:gs>
            <a:gs pos="100000">
              <a:schemeClr val="accent6">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en-GB" sz="2000" kern="1200" dirty="0" smtClean="0"/>
            <a:t>PROBABILITY</a:t>
          </a:r>
          <a:endParaRPr lang="en-GB" sz="2000" kern="1200" dirty="0"/>
        </a:p>
      </dsp:txBody>
      <dsp:txXfrm>
        <a:off x="47493" y="482732"/>
        <a:ext cx="1742189" cy="1376620"/>
      </dsp:txXfrm>
    </dsp:sp>
    <dsp:sp modelId="{C2BB17CC-7C55-416C-96CC-D19502CDC327}">
      <dsp:nvSpPr>
        <dsp:cNvPr id="0" name=""/>
        <dsp:cNvSpPr/>
      </dsp:nvSpPr>
      <dsp:spPr>
        <a:xfrm rot="19500000">
          <a:off x="3769893" y="1340653"/>
          <a:ext cx="1547443" cy="548354"/>
        </a:xfrm>
        <a:prstGeom prst="leftArrow">
          <a:avLst>
            <a:gd name="adj1" fmla="val 60000"/>
            <a:gd name="adj2" fmla="val 50000"/>
          </a:avLst>
        </a:prstGeom>
        <a:gradFill rotWithShape="0">
          <a:gsLst>
            <a:gs pos="0">
              <a:schemeClr val="accent6">
                <a:shade val="90000"/>
                <a:hueOff val="0"/>
                <a:satOff val="-35432"/>
                <a:lumOff val="43770"/>
                <a:alphaOff val="0"/>
                <a:shade val="51000"/>
                <a:satMod val="130000"/>
              </a:schemeClr>
            </a:gs>
            <a:gs pos="80000">
              <a:schemeClr val="accent6">
                <a:shade val="90000"/>
                <a:hueOff val="0"/>
                <a:satOff val="-35432"/>
                <a:lumOff val="43770"/>
                <a:alphaOff val="0"/>
                <a:shade val="93000"/>
                <a:satMod val="130000"/>
              </a:schemeClr>
            </a:gs>
            <a:gs pos="100000">
              <a:schemeClr val="accent6">
                <a:shade val="90000"/>
                <a:hueOff val="0"/>
                <a:satOff val="-35432"/>
                <a:lumOff val="4377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1B85C6C3-2887-49E0-AF63-FDA23A410327}">
      <dsp:nvSpPr>
        <dsp:cNvPr id="0" name=""/>
        <dsp:cNvSpPr/>
      </dsp:nvSpPr>
      <dsp:spPr>
        <a:xfrm>
          <a:off x="4263487" y="439903"/>
          <a:ext cx="1827847" cy="1462278"/>
        </a:xfrm>
        <a:prstGeom prst="roundRect">
          <a:avLst>
            <a:gd name="adj" fmla="val 10000"/>
          </a:avLst>
        </a:prstGeom>
        <a:solidFill>
          <a:srgbClr val="C0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en-GB" sz="2000" kern="1200" dirty="0" smtClean="0"/>
            <a:t>NON-PROBABILITY</a:t>
          </a:r>
          <a:endParaRPr lang="en-GB" sz="2000" kern="1200" dirty="0"/>
        </a:p>
      </dsp:txBody>
      <dsp:txXfrm>
        <a:off x="4306316" y="482732"/>
        <a:ext cx="1742189" cy="13766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857F12-0244-434F-B87F-0664B9E02FAD}">
      <dsp:nvSpPr>
        <dsp:cNvPr id="0" name=""/>
        <dsp:cNvSpPr/>
      </dsp:nvSpPr>
      <dsp:spPr>
        <a:xfrm>
          <a:off x="993963" y="594821"/>
          <a:ext cx="3977443" cy="3977443"/>
        </a:xfrm>
        <a:prstGeom prst="blockArc">
          <a:avLst>
            <a:gd name="adj1" fmla="val 5400000"/>
            <a:gd name="adj2" fmla="val 16200000"/>
            <a:gd name="adj3" fmla="val 4636"/>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014C95BA-3170-4C7B-B862-4908C647E5BC}">
      <dsp:nvSpPr>
        <dsp:cNvPr id="0" name=""/>
        <dsp:cNvSpPr/>
      </dsp:nvSpPr>
      <dsp:spPr>
        <a:xfrm>
          <a:off x="993963" y="594821"/>
          <a:ext cx="3977443" cy="3977443"/>
        </a:xfrm>
        <a:prstGeom prst="blockArc">
          <a:avLst>
            <a:gd name="adj1" fmla="val 16200000"/>
            <a:gd name="adj2" fmla="val 5400000"/>
            <a:gd name="adj3" fmla="val 4636"/>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33115BE9-B885-472C-B533-4EA0B4CF7171}">
      <dsp:nvSpPr>
        <dsp:cNvPr id="0" name=""/>
        <dsp:cNvSpPr/>
      </dsp:nvSpPr>
      <dsp:spPr>
        <a:xfrm>
          <a:off x="2068072" y="1668930"/>
          <a:ext cx="1829224" cy="1829224"/>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GB" sz="2000" kern="1200" dirty="0" smtClean="0">
              <a:effectLst/>
            </a:rPr>
            <a:t>Non-Probability Sampling</a:t>
          </a:r>
          <a:endParaRPr lang="en-GB" sz="2000" kern="1200" dirty="0">
            <a:effectLst/>
          </a:endParaRPr>
        </a:p>
      </dsp:txBody>
      <dsp:txXfrm>
        <a:off x="2335956" y="1936814"/>
        <a:ext cx="1293456" cy="1293456"/>
      </dsp:txXfrm>
    </dsp:sp>
    <dsp:sp modelId="{C00AB377-4E18-4B38-87C7-DBCA0E1A01A3}">
      <dsp:nvSpPr>
        <dsp:cNvPr id="0" name=""/>
        <dsp:cNvSpPr/>
      </dsp:nvSpPr>
      <dsp:spPr>
        <a:xfrm>
          <a:off x="2342456" y="688"/>
          <a:ext cx="1280457" cy="1280457"/>
        </a:xfrm>
        <a:prstGeom prst="ellipse">
          <a:avLst/>
        </a:prstGeom>
        <a:solidFill>
          <a:srgbClr val="FF000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GB" sz="1100" kern="1200" dirty="0" smtClean="0">
              <a:effectLst>
                <a:outerShdw blurRad="38100" dist="38100" dir="2700000" algn="tl">
                  <a:srgbClr val="000000">
                    <a:alpha val="43137"/>
                  </a:srgbClr>
                </a:outerShdw>
              </a:effectLst>
            </a:rPr>
            <a:t>Convenience Sampling</a:t>
          </a:r>
          <a:endParaRPr lang="en-GB" sz="1100" kern="1200" dirty="0">
            <a:effectLst>
              <a:outerShdw blurRad="38100" dist="38100" dir="2700000" algn="tl">
                <a:srgbClr val="000000">
                  <a:alpha val="43137"/>
                </a:srgbClr>
              </a:outerShdw>
            </a:effectLst>
          </a:endParaRPr>
        </a:p>
      </dsp:txBody>
      <dsp:txXfrm>
        <a:off x="2529975" y="188207"/>
        <a:ext cx="905419" cy="905419"/>
      </dsp:txXfrm>
    </dsp:sp>
    <dsp:sp modelId="{ADEA8B03-5C3E-4C56-8666-A01169841DA4}">
      <dsp:nvSpPr>
        <dsp:cNvPr id="0" name=""/>
        <dsp:cNvSpPr/>
      </dsp:nvSpPr>
      <dsp:spPr>
        <a:xfrm>
          <a:off x="2342456" y="3885939"/>
          <a:ext cx="1280457" cy="1280457"/>
        </a:xfrm>
        <a:prstGeom prst="ellipse">
          <a:avLst/>
        </a:prstGeom>
        <a:solidFill>
          <a:srgbClr val="00B05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GB" sz="1100" kern="1200" dirty="0" smtClean="0">
              <a:effectLst>
                <a:outerShdw blurRad="38100" dist="38100" dir="2700000" algn="tl">
                  <a:srgbClr val="000000">
                    <a:alpha val="43137"/>
                  </a:srgbClr>
                </a:outerShdw>
              </a:effectLst>
            </a:rPr>
            <a:t>Purposive Sampling</a:t>
          </a:r>
          <a:endParaRPr lang="en-GB" sz="1100" kern="1200" dirty="0">
            <a:effectLst>
              <a:outerShdw blurRad="38100" dist="38100" dir="2700000" algn="tl">
                <a:srgbClr val="000000">
                  <a:alpha val="43137"/>
                </a:srgbClr>
              </a:outerShdw>
            </a:effectLst>
          </a:endParaRPr>
        </a:p>
      </dsp:txBody>
      <dsp:txXfrm>
        <a:off x="2529975" y="4073458"/>
        <a:ext cx="905419" cy="905419"/>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9538"/>
            <a:ext cx="6794500" cy="301625"/>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US" sz="1400" dirty="0">
                <a:latin typeface="Book Antiqua" pitchFamily="18" charset="0"/>
              </a:rPr>
              <a:t>Asia Pacific University College of Technology and Innovation</a:t>
            </a:r>
          </a:p>
        </p:txBody>
      </p:sp>
      <p:sp>
        <p:nvSpPr>
          <p:cNvPr id="3075" name="Rectangle 3"/>
          <p:cNvSpPr>
            <a:spLocks noChangeArrowheads="1"/>
          </p:cNvSpPr>
          <p:nvPr/>
        </p:nvSpPr>
        <p:spPr bwMode="auto">
          <a:xfrm>
            <a:off x="6388100" y="9366250"/>
            <a:ext cx="406400" cy="301625"/>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0BBACAF5-C328-4520-A85A-377F4660A229}" type="slidenum">
              <a:rPr lang="en-US" sz="1400">
                <a:latin typeface="Book Antiqua" pitchFamily="18" charset="0"/>
              </a:rPr>
              <a:pPr algn="r" eaLnBrk="0" hangingPunct="0">
                <a:defRPr/>
              </a:pPr>
              <a:t>‹#›</a:t>
            </a:fld>
            <a:endParaRPr lang="en-US" sz="1400" dirty="0">
              <a:latin typeface="Book Antiqua" pitchFamily="18" charset="0"/>
            </a:endParaRPr>
          </a:p>
        </p:txBody>
      </p:sp>
    </p:spTree>
    <p:extLst>
      <p:ext uri="{BB962C8B-B14F-4D97-AF65-F5344CB8AC3E}">
        <p14:creationId xmlns:p14="http://schemas.microsoft.com/office/powerpoint/2010/main" val="3289238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87"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p:spPr>
      </p:sp>
      <p:sp>
        <p:nvSpPr>
          <p:cNvPr id="2052" name="Rectangle 4"/>
          <p:cNvSpPr>
            <a:spLocks noChangeArrowheads="1"/>
          </p:cNvSpPr>
          <p:nvPr/>
        </p:nvSpPr>
        <p:spPr bwMode="auto">
          <a:xfrm>
            <a:off x="63500" y="109538"/>
            <a:ext cx="6794500" cy="301625"/>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US" sz="1400" dirty="0">
                <a:latin typeface="Book Antiqua" pitchFamily="18" charset="0"/>
              </a:rPr>
              <a:t>Asia Pacific University College of Technology and Innovation</a:t>
            </a:r>
          </a:p>
        </p:txBody>
      </p:sp>
      <p:sp>
        <p:nvSpPr>
          <p:cNvPr id="2053" name="Rectangle 5"/>
          <p:cNvSpPr>
            <a:spLocks noChangeArrowheads="1"/>
          </p:cNvSpPr>
          <p:nvPr/>
        </p:nvSpPr>
        <p:spPr bwMode="auto">
          <a:xfrm>
            <a:off x="6388100" y="9366250"/>
            <a:ext cx="406400" cy="301625"/>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4E429C32-4559-41D1-8250-59DC7182FE41}" type="slidenum">
              <a:rPr lang="en-US" sz="1400">
                <a:latin typeface="Book Antiqua" pitchFamily="18" charset="0"/>
              </a:rPr>
              <a:pPr algn="r" eaLnBrk="0" hangingPunct="0">
                <a:defRPr/>
              </a:pPr>
              <a:t>‹#›</a:t>
            </a:fld>
            <a:endParaRPr lang="en-US" sz="1400" dirty="0">
              <a:latin typeface="Book Antiqua" pitchFamily="18" charset="0"/>
            </a:endParaRPr>
          </a:p>
        </p:txBody>
      </p:sp>
    </p:spTree>
    <p:extLst>
      <p:ext uri="{BB962C8B-B14F-4D97-AF65-F5344CB8AC3E}">
        <p14:creationId xmlns:p14="http://schemas.microsoft.com/office/powerpoint/2010/main" val="28370796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Book Antiqu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Book Antiqu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Book Antiqu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Book Antiqu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xfrm>
            <a:off x="3884027" y="9286539"/>
            <a:ext cx="2972421" cy="489205"/>
          </a:xfrm>
          <a:prstGeom prst="rect">
            <a:avLst/>
          </a:prstGeom>
          <a:noFill/>
        </p:spPr>
        <p:txBody>
          <a:bodyPr/>
          <a:lstStyle/>
          <a:p>
            <a:fld id="{48E7B2DD-CDBC-4120-AC32-5F33AB03AD97}" type="slidenum">
              <a:rPr lang="en-US" smtClean="0"/>
              <a:pPr/>
              <a:t>2</a:t>
            </a:fld>
            <a:endParaRPr 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xfrm>
            <a:off x="3884027" y="9286539"/>
            <a:ext cx="2972421" cy="489205"/>
          </a:xfrm>
          <a:prstGeom prst="rect">
            <a:avLst/>
          </a:prstGeom>
          <a:noFill/>
        </p:spPr>
        <p:txBody>
          <a:bodyPr/>
          <a:lstStyle/>
          <a:p>
            <a:fld id="{3BE68B88-46E2-40FE-AC68-6199CDFF2CFE}" type="slidenum">
              <a:rPr lang="en-US" smtClean="0"/>
              <a:pPr/>
              <a:t>12</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r>
              <a:rPr lang="en-GB" smtClean="0"/>
              <a:t>Stratified sampling – divide into non overlapping groups – eg geographical location, age group, gender</a:t>
            </a:r>
          </a:p>
          <a:p>
            <a:pPr eaLnBrk="1" hangingPunct="1"/>
            <a:r>
              <a:rPr lang="en-GB" smtClean="0"/>
              <a:t>Cluster sampling - </a:t>
            </a:r>
            <a:r>
              <a:rPr lang="en-US" smtClean="0"/>
              <a:t>Assuming a fixed sample size, the technique gives more accurate results when most of the variation in the population is within the groups, not between them.</a:t>
            </a:r>
            <a:endParaRPr lang="en-GB"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xfrm>
            <a:off x="3884027" y="9286539"/>
            <a:ext cx="2972421" cy="489205"/>
          </a:xfrm>
          <a:prstGeom prst="rect">
            <a:avLst/>
          </a:prstGeom>
          <a:noFill/>
        </p:spPr>
        <p:txBody>
          <a:bodyPr/>
          <a:lstStyle/>
          <a:p>
            <a:fld id="{C20C233A-CD4F-46F2-8783-5F2EEE42E3CC}" type="slidenum">
              <a:rPr lang="en-US" smtClean="0"/>
              <a:pPr/>
              <a:t>13</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r>
              <a:rPr lang="en-GB" smtClean="0"/>
              <a:t>Cluster : </a:t>
            </a:r>
            <a:r>
              <a:rPr lang="en-US" smtClean="0"/>
              <a:t>Each cluster should be a small scale representation of the total population. </a:t>
            </a:r>
          </a:p>
          <a:p>
            <a:pPr eaLnBrk="1" hangingPunct="1"/>
            <a:endParaRPr lang="en-US" smtClean="0"/>
          </a:p>
          <a:p>
            <a:pPr eaLnBrk="1" hangingPunct="1"/>
            <a:r>
              <a:rPr lang="en-US" smtClean="0"/>
              <a:t>C: Divide APIIT into intakes (many) – each intake will have few schools. Differences between the intake - </a:t>
            </a:r>
          </a:p>
          <a:p>
            <a:pPr eaLnBrk="1" hangingPunct="1"/>
            <a:r>
              <a:rPr lang="en-US" smtClean="0"/>
              <a:t>S: Divide APIIT into schools (few) – each school will have many intakes. Similarities within the schools – modules study</a:t>
            </a:r>
          </a:p>
          <a:p>
            <a:pPr eaLnBrk="1" hangingPunct="1"/>
            <a:endParaRPr lang="en-GB" smtClean="0"/>
          </a:p>
          <a:p>
            <a:pPr eaLnBrk="1" hangingPunct="1"/>
            <a:r>
              <a:rPr lang="en-GB" smtClean="0"/>
              <a:t>C: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r>
              <a:rPr lang="en-US" smtClean="0"/>
              <a:t>The first is known as probability sampling, the second as non-probability. </a:t>
            </a:r>
          </a:p>
          <a:p>
            <a:r>
              <a:rPr lang="en-US" smtClean="0"/>
              <a:t>Probability sampling, as the name suggests, is based on the idea that the people or events that are chosen as the sample because the researcher has some notion of the probability that these will be representative cross-section of the people or events in the whole population being studied. On the other hand non-probability sampling is conducted without such knowledge about whether those included in the sample are representative of the overall population. </a:t>
            </a:r>
            <a:endParaRPr lang="en-GB" smtClean="0"/>
          </a:p>
        </p:txBody>
      </p:sp>
      <p:sp>
        <p:nvSpPr>
          <p:cNvPr id="40964" name="Slide Number Placeholder 3"/>
          <p:cNvSpPr>
            <a:spLocks noGrp="1"/>
          </p:cNvSpPr>
          <p:nvPr>
            <p:ph type="sldNum" sz="quarter" idx="5"/>
          </p:nvPr>
        </p:nvSpPr>
        <p:spPr>
          <a:xfrm>
            <a:off x="3884027" y="9286539"/>
            <a:ext cx="2972421" cy="489205"/>
          </a:xfrm>
          <a:prstGeom prst="rect">
            <a:avLst/>
          </a:prstGeom>
          <a:noFill/>
        </p:spPr>
        <p:txBody>
          <a:bodyPr/>
          <a:lstStyle/>
          <a:p>
            <a:fld id="{F05C6058-02B7-42A7-B81D-60FA93FCC3DE}" type="slidenum">
              <a:rPr lang="en-US" smtClean="0"/>
              <a:pPr/>
              <a:t>14</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xfrm>
            <a:off x="3884027" y="9286539"/>
            <a:ext cx="2972421" cy="489205"/>
          </a:xfrm>
          <a:prstGeom prst="rect">
            <a:avLst/>
          </a:prstGeom>
          <a:noFill/>
        </p:spPr>
        <p:txBody>
          <a:bodyPr/>
          <a:lstStyle/>
          <a:p>
            <a:fld id="{C2A0A497-B530-4611-ADA2-EFDF687E6B7D}" type="slidenum">
              <a:rPr lang="en-US" smtClean="0"/>
              <a:pPr/>
              <a:t>15</a:t>
            </a:fld>
            <a:endParaRPr 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xfrm>
            <a:off x="3884027" y="9286539"/>
            <a:ext cx="2972421" cy="489205"/>
          </a:xfrm>
          <a:prstGeom prst="rect">
            <a:avLst/>
          </a:prstGeom>
          <a:noFill/>
        </p:spPr>
        <p:txBody>
          <a:bodyPr/>
          <a:lstStyle/>
          <a:p>
            <a:fld id="{7E324073-D212-47B5-8ABA-8548C36153E6}" type="slidenum">
              <a:rPr lang="en-US" smtClean="0"/>
              <a:pPr/>
              <a:t>17</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xfrm>
            <a:off x="3884027" y="9286539"/>
            <a:ext cx="2972421" cy="489205"/>
          </a:xfrm>
          <a:prstGeom prst="rect">
            <a:avLst/>
          </a:prstGeom>
          <a:noFill/>
        </p:spPr>
        <p:txBody>
          <a:bodyPr/>
          <a:lstStyle/>
          <a:p>
            <a:fld id="{F241A332-4E32-41C5-AA53-991EAC36B902}" type="slidenum">
              <a:rPr lang="en-US" smtClean="0"/>
              <a:pPr/>
              <a:t>18</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xfrm>
            <a:off x="3884027" y="9286539"/>
            <a:ext cx="2972421" cy="489205"/>
          </a:xfrm>
          <a:prstGeom prst="rect">
            <a:avLst/>
          </a:prstGeom>
          <a:noFill/>
        </p:spPr>
        <p:txBody>
          <a:bodyPr/>
          <a:lstStyle/>
          <a:p>
            <a:fld id="{F95696D4-6912-4C32-99AC-3933ABF2E4A3}" type="slidenum">
              <a:rPr lang="en-US" smtClean="0"/>
              <a:pPr/>
              <a:t>20</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xfrm>
            <a:off x="3884027" y="9286539"/>
            <a:ext cx="2972421" cy="489205"/>
          </a:xfrm>
          <a:prstGeom prst="rect">
            <a:avLst/>
          </a:prstGeom>
          <a:noFill/>
        </p:spPr>
        <p:txBody>
          <a:bodyPr/>
          <a:lstStyle/>
          <a:p>
            <a:fld id="{78C02F64-4D31-4002-A322-1290ECEE3C91}" type="slidenum">
              <a:rPr lang="en-US" smtClean="0"/>
              <a:pPr/>
              <a:t>21</a:t>
            </a:fld>
            <a:endParaRPr 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xfrm>
            <a:off x="3884027" y="9286539"/>
            <a:ext cx="2972421" cy="489205"/>
          </a:xfrm>
          <a:prstGeom prst="rect">
            <a:avLst/>
          </a:prstGeom>
          <a:noFill/>
        </p:spPr>
        <p:txBody>
          <a:bodyPr/>
          <a:lstStyle/>
          <a:p>
            <a:fld id="{98FE742F-451F-438E-B2B8-682B79EAE4EC}" type="slidenum">
              <a:rPr lang="en-US" smtClean="0"/>
              <a:pPr/>
              <a:t>24</a:t>
            </a:fld>
            <a:endParaRPr 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xfrm>
            <a:off x="3884027" y="9286539"/>
            <a:ext cx="2972421" cy="489205"/>
          </a:xfrm>
          <a:prstGeom prst="rect">
            <a:avLst/>
          </a:prstGeom>
          <a:noFill/>
        </p:spPr>
        <p:txBody>
          <a:bodyPr/>
          <a:lstStyle/>
          <a:p>
            <a:fld id="{FADA8A71-A7D4-4FBF-BBB5-767C834FF320}" type="slidenum">
              <a:rPr lang="en-US" smtClean="0"/>
              <a:pPr/>
              <a:t>27</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xfrm>
            <a:off x="3884027" y="9286539"/>
            <a:ext cx="2972421" cy="489205"/>
          </a:xfrm>
          <a:prstGeom prst="rect">
            <a:avLst/>
          </a:prstGeom>
          <a:noFill/>
        </p:spPr>
        <p:txBody>
          <a:bodyPr/>
          <a:lstStyle/>
          <a:p>
            <a:fld id="{FE8E5356-2EDF-44CA-917F-33723CFF07F9}" type="slidenum">
              <a:rPr lang="en-US" smtClean="0"/>
              <a:pPr/>
              <a:t>3</a:t>
            </a:fld>
            <a:endParaRPr 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xfrm>
            <a:off x="3884027" y="9286539"/>
            <a:ext cx="2972421" cy="489205"/>
          </a:xfrm>
          <a:prstGeom prst="rect">
            <a:avLst/>
          </a:prstGeom>
          <a:noFill/>
        </p:spPr>
        <p:txBody>
          <a:bodyPr/>
          <a:lstStyle/>
          <a:p>
            <a:fld id="{3BB67E1D-5EE1-41E1-9891-B4954105C62D}" type="slidenum">
              <a:rPr lang="en-US" smtClean="0"/>
              <a:pPr/>
              <a:t>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xfrm>
            <a:off x="3884027" y="9286539"/>
            <a:ext cx="2972421" cy="489205"/>
          </a:xfrm>
          <a:prstGeom prst="rect">
            <a:avLst/>
          </a:prstGeom>
          <a:noFill/>
        </p:spPr>
        <p:txBody>
          <a:bodyPr/>
          <a:lstStyle/>
          <a:p>
            <a:fld id="{5ED0222B-C088-4663-898E-ECFD55AD622A}" type="slidenum">
              <a:rPr lang="en-US" smtClean="0"/>
              <a:pPr/>
              <a:t>6</a:t>
            </a:fld>
            <a:endParaRPr 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r>
              <a:rPr lang="en-US" dirty="0" smtClean="0"/>
              <a:t>The first is known as probability sampling, the second as non-probability. </a:t>
            </a:r>
          </a:p>
          <a:p>
            <a:r>
              <a:rPr lang="en-US" dirty="0" smtClean="0"/>
              <a:t>Probability sampling, as the name suggests, is based on the idea that the people or events that are chosen as the sample because the researcher has some notion of the probability that these will be representative cross-section of the people or events in the whole population being studied. On the other hand non-probability sampling is conducted without such knowledge about whether those included in the sample are representative of the overall population. </a:t>
            </a:r>
            <a:endParaRPr lang="en-GB" dirty="0" smtClean="0"/>
          </a:p>
        </p:txBody>
      </p:sp>
      <p:sp>
        <p:nvSpPr>
          <p:cNvPr id="40964" name="Slide Number Placeholder 3"/>
          <p:cNvSpPr>
            <a:spLocks noGrp="1"/>
          </p:cNvSpPr>
          <p:nvPr>
            <p:ph type="sldNum" sz="quarter" idx="5"/>
          </p:nvPr>
        </p:nvSpPr>
        <p:spPr>
          <a:xfrm>
            <a:off x="3884027" y="9286539"/>
            <a:ext cx="2972421" cy="489205"/>
          </a:xfrm>
          <a:prstGeom prst="rect">
            <a:avLst/>
          </a:prstGeom>
          <a:noFill/>
        </p:spPr>
        <p:txBody>
          <a:bodyPr/>
          <a:lstStyle/>
          <a:p>
            <a:fld id="{F05C6058-02B7-42A7-B81D-60FA93FCC3DE}" type="slidenum">
              <a:rPr lang="en-US" smtClean="0"/>
              <a:pPr/>
              <a:t>7</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027" y="9286539"/>
            <a:ext cx="2972421" cy="489205"/>
          </a:xfrm>
          <a:prstGeom prst="rect">
            <a:avLst/>
          </a:prstGeom>
          <a:noFill/>
        </p:spPr>
        <p:txBody>
          <a:bodyPr/>
          <a:lstStyle/>
          <a:p>
            <a:fld id="{7E56B61E-ED12-4CD3-978F-A0D5F23D51B2}" type="slidenum">
              <a:rPr lang="en-US" smtClean="0"/>
              <a:pPr/>
              <a:t>8</a:t>
            </a:fld>
            <a:endParaRPr 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r>
              <a:rPr lang="en-GB" smtClean="0"/>
              <a:t>Cluster sampling - </a:t>
            </a:r>
            <a:r>
              <a:rPr lang="en-US" smtClean="0"/>
              <a:t>Assuming a fixed sample size, the technique gives more accurate results when most of the variation in the population is within the groups, not between them.</a:t>
            </a:r>
            <a:endParaRPr lang="en-GB" smtClean="0"/>
          </a:p>
        </p:txBody>
      </p:sp>
      <p:sp>
        <p:nvSpPr>
          <p:cNvPr id="43012" name="Slide Number Placeholder 3"/>
          <p:cNvSpPr>
            <a:spLocks noGrp="1"/>
          </p:cNvSpPr>
          <p:nvPr>
            <p:ph type="sldNum" sz="quarter" idx="5"/>
          </p:nvPr>
        </p:nvSpPr>
        <p:spPr>
          <a:xfrm>
            <a:off x="3884027" y="9286539"/>
            <a:ext cx="2972421" cy="489205"/>
          </a:xfrm>
          <a:prstGeom prst="rect">
            <a:avLst/>
          </a:prstGeom>
          <a:noFill/>
        </p:spPr>
        <p:txBody>
          <a:bodyPr/>
          <a:lstStyle/>
          <a:p>
            <a:fld id="{C49CB07B-6CD7-4336-81B9-64612C68A29A}" type="slidenum">
              <a:rPr lang="en-US" smtClean="0"/>
              <a:pPr/>
              <a:t>9</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xfrm>
            <a:off x="3884027" y="9286539"/>
            <a:ext cx="2972421" cy="489205"/>
          </a:xfrm>
          <a:prstGeom prst="rect">
            <a:avLst/>
          </a:prstGeom>
          <a:noFill/>
        </p:spPr>
        <p:txBody>
          <a:bodyPr/>
          <a:lstStyle/>
          <a:p>
            <a:fld id="{1AC349FE-36DE-4E4B-8DAE-32AEBB8AE7EA}" type="slidenum">
              <a:rPr lang="en-US" smtClean="0"/>
              <a:pPr/>
              <a:t>10</a:t>
            </a:fld>
            <a:endParaRPr 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4027" y="9286539"/>
            <a:ext cx="2972421" cy="489205"/>
          </a:xfrm>
          <a:prstGeom prst="rect">
            <a:avLst/>
          </a:prstGeom>
          <a:noFill/>
        </p:spPr>
        <p:txBody>
          <a:bodyPr/>
          <a:lstStyle/>
          <a:p>
            <a:fld id="{DE363575-44F8-44D3-A1F6-93C0F69C161B}" type="slidenum">
              <a:rPr lang="en-US" smtClean="0"/>
              <a:pPr/>
              <a:t>11</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1345688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4050849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634440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922089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256850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856588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258353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187666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134933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4291718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483953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a:defRPr/>
            </a:pPr>
            <a:r>
              <a:rPr lang="en-GB" sz="800" b="1" dirty="0" smtClean="0"/>
              <a:t>Research Methods in Computing and Technology</a:t>
            </a:r>
            <a:br>
              <a:rPr lang="en-GB" sz="800" b="1" dirty="0" smtClean="0"/>
            </a:br>
            <a:r>
              <a:rPr lang="en-GB" sz="800" dirty="0" smtClean="0"/>
              <a:t>CT098-3-2</a:t>
            </a: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itchFamily="34" charset="0"/>
                <a:cs typeface="Calibri" pitchFamily="34" charset="0"/>
              </a:defRPr>
            </a:lvl1pPr>
          </a:lstStyle>
          <a:p>
            <a:pPr>
              <a:defRPr/>
            </a:pPr>
            <a:endParaRPr lang="en-US" dirty="0"/>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marL="0" marR="0" indent="0" algn="ctr" defTabSz="914400" rtl="0" eaLnBrk="1" fontAlgn="base" latinLnBrk="0" hangingPunct="1">
              <a:lnSpc>
                <a:spcPct val="100000"/>
              </a:lnSpc>
              <a:spcBef>
                <a:spcPct val="0"/>
              </a:spcBef>
              <a:spcAft>
                <a:spcPct val="0"/>
              </a:spcAft>
              <a:buClrTx/>
              <a:buSzTx/>
              <a:buFontTx/>
              <a:buNone/>
              <a:tabLst/>
              <a:defRPr/>
            </a:pPr>
            <a:r>
              <a:rPr lang="en-GB" sz="800" dirty="0" smtClean="0"/>
              <a:t>Sampling</a:t>
            </a:r>
            <a:endParaRPr lang="en-US" sz="800" dirty="0" smtClean="0"/>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iming>
    <p:tnLst>
      <p:par>
        <p:cTn id="1" dur="indefinite" restart="never" nodeType="tmRoot"/>
      </p:par>
    </p:tnLst>
  </p:timing>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52500" y="912069"/>
            <a:ext cx="8191500" cy="1470025"/>
          </a:xfrm>
        </p:spPr>
        <p:txBody>
          <a:bodyPr/>
          <a:lstStyle/>
          <a:p>
            <a:pPr eaLnBrk="1" hangingPunct="1"/>
            <a:r>
              <a:rPr lang="en-GB" sz="4000" b="1" dirty="0" smtClean="0"/>
              <a:t>Research Methods in Computing and Technology</a:t>
            </a:r>
            <a:br>
              <a:rPr lang="en-GB" sz="4000" b="1" dirty="0" smtClean="0"/>
            </a:br>
            <a:r>
              <a:rPr lang="en-GB" sz="2800" dirty="0" smtClean="0"/>
              <a:t>CT098-3-2</a:t>
            </a:r>
            <a:endParaRPr lang="en-GB" sz="2800" b="1" dirty="0" smtClean="0"/>
          </a:p>
        </p:txBody>
      </p:sp>
      <p:sp>
        <p:nvSpPr>
          <p:cNvPr id="3075" name="Rectangle 3"/>
          <p:cNvSpPr>
            <a:spLocks noGrp="1" noChangeArrowheads="1"/>
          </p:cNvSpPr>
          <p:nvPr>
            <p:ph type="subTitle" idx="1"/>
          </p:nvPr>
        </p:nvSpPr>
        <p:spPr>
          <a:xfrm>
            <a:off x="2374900" y="3886200"/>
            <a:ext cx="6769100" cy="1127234"/>
          </a:xfrm>
        </p:spPr>
        <p:txBody>
          <a:bodyPr/>
          <a:lstStyle/>
          <a:p>
            <a:r>
              <a:rPr lang="en-GB" sz="6000" dirty="0" smtClean="0">
                <a:solidFill>
                  <a:srgbClr val="C00000"/>
                </a:solidFill>
              </a:rPr>
              <a:t>Sampling</a:t>
            </a:r>
            <a:endParaRPr lang="en-US" sz="6000" dirty="0" smtClean="0">
              <a:solidFill>
                <a:srgbClr val="C00000"/>
              </a:solidFill>
            </a:endParaRPr>
          </a:p>
        </p:txBody>
      </p:sp>
    </p:spTree>
    <p:extLst>
      <p:ext uri="{BB962C8B-B14F-4D97-AF65-F5344CB8AC3E}">
        <p14:creationId xmlns:p14="http://schemas.microsoft.com/office/powerpoint/2010/main" val="37805887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p:txBody>
          <a:bodyPr/>
          <a:lstStyle/>
          <a:p>
            <a:r>
              <a:rPr lang="en-GB" smtClean="0">
                <a:solidFill>
                  <a:srgbClr val="FF0000"/>
                </a:solidFill>
              </a:rPr>
              <a:t>Simple Probability Sampling</a:t>
            </a:r>
          </a:p>
        </p:txBody>
      </p:sp>
      <p:sp>
        <p:nvSpPr>
          <p:cNvPr id="21507" name="Rectangle 12"/>
          <p:cNvSpPr>
            <a:spLocks noGrp="1" noChangeArrowheads="1"/>
          </p:cNvSpPr>
          <p:nvPr>
            <p:ph idx="1"/>
          </p:nvPr>
        </p:nvSpPr>
        <p:spPr/>
        <p:txBody>
          <a:bodyPr/>
          <a:lstStyle/>
          <a:p>
            <a:pPr algn="just" eaLnBrk="1" hangingPunct="1"/>
            <a:r>
              <a:rPr lang="en-US" sz="3000" dirty="0" smtClean="0"/>
              <a:t>Each population has a known and equal chance of selection</a:t>
            </a:r>
          </a:p>
          <a:p>
            <a:pPr algn="just" eaLnBrk="1" hangingPunct="1"/>
            <a:r>
              <a:rPr lang="en-US" sz="3000" dirty="0" smtClean="0"/>
              <a:t>Probability of selection = sample size / population size</a:t>
            </a:r>
          </a:p>
          <a:p>
            <a:pPr algn="just" eaLnBrk="1" hangingPunct="1"/>
            <a:r>
              <a:rPr lang="en-US" sz="3000" dirty="0" smtClean="0"/>
              <a:t>Aid of computer software, table of random numbers, calculator with random generated numbers, drawing slip out of a hat / bag</a:t>
            </a:r>
          </a:p>
          <a:p>
            <a:pPr algn="just" eaLnBrk="1" hangingPunct="1">
              <a:buFontTx/>
              <a:buNone/>
            </a:pPr>
            <a:endParaRPr lang="en-US" sz="3000" dirty="0" smtClean="0"/>
          </a:p>
          <a:p>
            <a:pPr algn="just" eaLnBrk="1" hangingPunct="1"/>
            <a:endParaRPr lang="en-US" sz="2600" dirty="0" smtClean="0"/>
          </a:p>
          <a:p>
            <a:pPr lvl="1" algn="just" eaLnBrk="1" hangingPunct="1"/>
            <a:endParaRPr lang="en-GB" sz="2600" dirty="0" smtClean="0"/>
          </a:p>
        </p:txBody>
      </p:sp>
    </p:spTree>
    <p:extLst>
      <p:ext uri="{BB962C8B-B14F-4D97-AF65-F5344CB8AC3E}">
        <p14:creationId xmlns:p14="http://schemas.microsoft.com/office/powerpoint/2010/main" val="5268525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GB" smtClean="0">
                <a:solidFill>
                  <a:srgbClr val="FF0000"/>
                </a:solidFill>
              </a:rPr>
              <a:t>Simple Probability Sampling</a:t>
            </a:r>
          </a:p>
        </p:txBody>
      </p:sp>
      <p:sp>
        <p:nvSpPr>
          <p:cNvPr id="22531" name="Rectangle 12"/>
          <p:cNvSpPr>
            <a:spLocks noGrp="1" noChangeArrowheads="1"/>
          </p:cNvSpPr>
          <p:nvPr>
            <p:ph idx="1"/>
          </p:nvPr>
        </p:nvSpPr>
        <p:spPr/>
        <p:txBody>
          <a:bodyPr/>
          <a:lstStyle/>
          <a:p>
            <a:pPr eaLnBrk="1" hangingPunct="1"/>
            <a:r>
              <a:rPr lang="en-US" sz="3000" smtClean="0"/>
              <a:t>Not practical</a:t>
            </a:r>
          </a:p>
          <a:p>
            <a:pPr lvl="1" eaLnBrk="1" hangingPunct="1"/>
            <a:r>
              <a:rPr lang="en-US" sz="2600" smtClean="0"/>
              <a:t>Need a list (sampling frame) – not available</a:t>
            </a:r>
          </a:p>
          <a:p>
            <a:pPr lvl="1" eaLnBrk="1" hangingPunct="1"/>
            <a:r>
              <a:rPr lang="en-US" sz="2600" smtClean="0"/>
              <a:t>Fails to use all information about population</a:t>
            </a:r>
          </a:p>
          <a:p>
            <a:pPr lvl="1" eaLnBrk="1" hangingPunct="1"/>
            <a:r>
              <a:rPr lang="en-US" sz="2600" smtClean="0"/>
              <a:t>Expensive </a:t>
            </a:r>
          </a:p>
          <a:p>
            <a:pPr lvl="1" eaLnBrk="1" hangingPunct="1"/>
            <a:r>
              <a:rPr lang="en-US" sz="2600" smtClean="0"/>
              <a:t>Time consuming</a:t>
            </a:r>
          </a:p>
          <a:p>
            <a:pPr eaLnBrk="1" hangingPunct="1">
              <a:buFontTx/>
              <a:buNone/>
            </a:pPr>
            <a:endParaRPr lang="en-US" sz="3000" smtClean="0"/>
          </a:p>
          <a:p>
            <a:pPr eaLnBrk="1" hangingPunct="1"/>
            <a:endParaRPr lang="en-US" sz="2600" smtClean="0"/>
          </a:p>
          <a:p>
            <a:pPr lvl="1" eaLnBrk="1" hangingPunct="1"/>
            <a:endParaRPr lang="en-GB" sz="2600" smtClean="0"/>
          </a:p>
        </p:txBody>
      </p:sp>
    </p:spTree>
    <p:extLst>
      <p:ext uri="{BB962C8B-B14F-4D97-AF65-F5344CB8AC3E}">
        <p14:creationId xmlns:p14="http://schemas.microsoft.com/office/powerpoint/2010/main" val="18932276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3"/>
          <p:cNvSpPr>
            <a:spLocks noGrp="1"/>
          </p:cNvSpPr>
          <p:nvPr>
            <p:ph type="title"/>
          </p:nvPr>
        </p:nvSpPr>
        <p:spPr/>
        <p:txBody>
          <a:bodyPr/>
          <a:lstStyle/>
          <a:p>
            <a:r>
              <a:rPr lang="en-GB" smtClean="0">
                <a:solidFill>
                  <a:srgbClr val="FF0000"/>
                </a:solidFill>
              </a:rPr>
              <a:t>Complex Probability Sampling</a:t>
            </a:r>
          </a:p>
        </p:txBody>
      </p:sp>
      <p:sp>
        <p:nvSpPr>
          <p:cNvPr id="23555" name="Rectangle 12"/>
          <p:cNvSpPr>
            <a:spLocks noGrp="1" noChangeArrowheads="1"/>
          </p:cNvSpPr>
          <p:nvPr>
            <p:ph idx="1"/>
          </p:nvPr>
        </p:nvSpPr>
        <p:spPr/>
        <p:txBody>
          <a:bodyPr/>
          <a:lstStyle/>
          <a:p>
            <a:pPr algn="just" eaLnBrk="1" hangingPunct="1"/>
            <a:r>
              <a:rPr lang="en-US" sz="3000" dirty="0" smtClean="0">
                <a:solidFill>
                  <a:schemeClr val="accent2"/>
                </a:solidFill>
              </a:rPr>
              <a:t>Systematic Sampling</a:t>
            </a:r>
          </a:p>
          <a:p>
            <a:pPr lvl="1" algn="just" eaLnBrk="1" hangingPunct="1"/>
            <a:r>
              <a:rPr lang="en-US" sz="2200" dirty="0" smtClean="0"/>
              <a:t>Every </a:t>
            </a:r>
            <a:r>
              <a:rPr lang="en-US" sz="2200" dirty="0" err="1" smtClean="0"/>
              <a:t>k</a:t>
            </a:r>
            <a:r>
              <a:rPr lang="en-US" sz="2200" baseline="30000" dirty="0" err="1" smtClean="0"/>
              <a:t>th</a:t>
            </a:r>
            <a:r>
              <a:rPr lang="en-US" sz="2200" dirty="0" smtClean="0"/>
              <a:t> element in the population sampled</a:t>
            </a:r>
          </a:p>
          <a:p>
            <a:pPr lvl="1" algn="just" eaLnBrk="1" hangingPunct="1">
              <a:buFontTx/>
              <a:buNone/>
            </a:pPr>
            <a:r>
              <a:rPr lang="en-US" sz="2200" dirty="0" smtClean="0"/>
              <a:t>	k = skip interval = population / sample</a:t>
            </a:r>
          </a:p>
          <a:p>
            <a:pPr lvl="1" algn="just" eaLnBrk="1" hangingPunct="1"/>
            <a:r>
              <a:rPr lang="en-US" sz="2200" dirty="0" smtClean="0"/>
              <a:t>Random start</a:t>
            </a:r>
          </a:p>
          <a:p>
            <a:pPr algn="just" eaLnBrk="1" hangingPunct="1"/>
            <a:r>
              <a:rPr lang="en-US" sz="3000" dirty="0" smtClean="0">
                <a:solidFill>
                  <a:schemeClr val="accent2"/>
                </a:solidFill>
              </a:rPr>
              <a:t>Stratified Sampling</a:t>
            </a:r>
          </a:p>
          <a:p>
            <a:pPr lvl="1" algn="just" eaLnBrk="1" hangingPunct="1"/>
            <a:r>
              <a:rPr lang="en-US" sz="2200" dirty="0" smtClean="0"/>
              <a:t>Segregating the population into several mutually exclusive sub populations / strata</a:t>
            </a:r>
          </a:p>
          <a:p>
            <a:pPr algn="just" eaLnBrk="1" hangingPunct="1"/>
            <a:r>
              <a:rPr lang="en-US" sz="3000" dirty="0" smtClean="0">
                <a:solidFill>
                  <a:schemeClr val="accent2"/>
                </a:solidFill>
              </a:rPr>
              <a:t>Cluster Sampling</a:t>
            </a:r>
          </a:p>
          <a:p>
            <a:pPr lvl="1" algn="just" eaLnBrk="1" hangingPunct="1"/>
            <a:r>
              <a:rPr lang="en-US" sz="2200" dirty="0" smtClean="0"/>
              <a:t>Dividing the population into groups of elements with some groups randomly selected for study</a:t>
            </a:r>
          </a:p>
          <a:p>
            <a:pPr lvl="1" algn="just" eaLnBrk="1" hangingPunct="1">
              <a:buFontTx/>
              <a:buNone/>
            </a:pPr>
            <a:r>
              <a:rPr lang="en-US" sz="2200" dirty="0" smtClean="0"/>
              <a:t>	</a:t>
            </a:r>
          </a:p>
          <a:p>
            <a:pPr algn="just" eaLnBrk="1" hangingPunct="1">
              <a:buFontTx/>
              <a:buNone/>
            </a:pPr>
            <a:endParaRPr lang="en-US" sz="3000" dirty="0" smtClean="0"/>
          </a:p>
          <a:p>
            <a:pPr lvl="1" algn="just" eaLnBrk="1" hangingPunct="1"/>
            <a:endParaRPr lang="en-US" sz="2200" dirty="0" smtClean="0"/>
          </a:p>
          <a:p>
            <a:pPr lvl="1" algn="just" eaLnBrk="1" hangingPunct="1"/>
            <a:endParaRPr lang="en-GB" sz="2600" dirty="0" smtClean="0"/>
          </a:p>
        </p:txBody>
      </p:sp>
    </p:spTree>
    <p:extLst>
      <p:ext uri="{BB962C8B-B14F-4D97-AF65-F5344CB8AC3E}">
        <p14:creationId xmlns:p14="http://schemas.microsoft.com/office/powerpoint/2010/main" val="716770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lstStyle/>
          <a:p>
            <a:r>
              <a:rPr lang="en-GB" smtClean="0">
                <a:solidFill>
                  <a:srgbClr val="FF0000"/>
                </a:solidFill>
              </a:rPr>
              <a:t>Stratified vs Cluster Sampling</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5535884"/>
              </p:ext>
            </p:extLst>
          </p:nvPr>
        </p:nvGraphicFramePr>
        <p:xfrm>
          <a:off x="0" y="1693270"/>
          <a:ext cx="9144000" cy="3971875"/>
        </p:xfrm>
        <a:graphic>
          <a:graphicData uri="http://schemas.openxmlformats.org/drawingml/2006/table">
            <a:tbl>
              <a:tblPr firstRow="1" bandRow="1">
                <a:tableStyleId>{5C22544A-7EE6-4342-B048-85BDC9FD1C3A}</a:tableStyleId>
              </a:tblPr>
              <a:tblGrid>
                <a:gridCol w="4572000"/>
                <a:gridCol w="4572000"/>
              </a:tblGrid>
              <a:tr h="553334">
                <a:tc>
                  <a:txBody>
                    <a:bodyPr/>
                    <a:lstStyle/>
                    <a:p>
                      <a:r>
                        <a:rPr lang="en-GB" sz="2000" dirty="0" smtClean="0">
                          <a:solidFill>
                            <a:srgbClr val="FFFFFF"/>
                          </a:solidFill>
                        </a:rPr>
                        <a:t>Stratified</a:t>
                      </a:r>
                      <a:endParaRPr lang="en-GB" sz="2000" dirty="0">
                        <a:solidFill>
                          <a:srgbClr val="FFFFFF"/>
                        </a:solidFill>
                      </a:endParaRPr>
                    </a:p>
                  </a:txBody>
                  <a:tcPr>
                    <a:solidFill>
                      <a:srgbClr val="003366"/>
                    </a:solidFill>
                  </a:tcPr>
                </a:tc>
                <a:tc>
                  <a:txBody>
                    <a:bodyPr/>
                    <a:lstStyle/>
                    <a:p>
                      <a:r>
                        <a:rPr lang="en-GB" sz="2000" dirty="0" smtClean="0">
                          <a:solidFill>
                            <a:srgbClr val="FFFFFF"/>
                          </a:solidFill>
                        </a:rPr>
                        <a:t>Cluster</a:t>
                      </a:r>
                      <a:endParaRPr lang="en-GB" sz="2000" dirty="0">
                        <a:solidFill>
                          <a:srgbClr val="FFFFFF"/>
                        </a:solidFill>
                      </a:endParaRPr>
                    </a:p>
                  </a:txBody>
                  <a:tcPr>
                    <a:solidFill>
                      <a:srgbClr val="003366"/>
                    </a:solidFill>
                  </a:tcPr>
                </a:tc>
              </a:tr>
              <a:tr h="955069">
                <a:tc>
                  <a:txBody>
                    <a:bodyPr/>
                    <a:lstStyle/>
                    <a:p>
                      <a:pPr>
                        <a:buFont typeface="Arial" pitchFamily="34" charset="0"/>
                        <a:buChar char="•"/>
                      </a:pPr>
                      <a:r>
                        <a:rPr lang="en-GB" sz="2000" baseline="0" dirty="0" smtClean="0"/>
                        <a:t> Divide the population into few sub –groups</a:t>
                      </a:r>
                      <a:endParaRPr lang="en-GB" sz="2000" dirty="0"/>
                    </a:p>
                  </a:txBody>
                  <a:tcPr/>
                </a:tc>
                <a:tc>
                  <a:txBody>
                    <a:bodyPr/>
                    <a:lstStyle/>
                    <a:p>
                      <a:pPr>
                        <a:buFont typeface="Arial" pitchFamily="34" charset="0"/>
                        <a:buChar char="•"/>
                      </a:pPr>
                      <a:r>
                        <a:rPr lang="en-GB" sz="2000" dirty="0" smtClean="0"/>
                        <a:t> Divide the</a:t>
                      </a:r>
                      <a:r>
                        <a:rPr lang="en-GB" sz="2000" baseline="0" dirty="0" smtClean="0"/>
                        <a:t> population into many sub-groups</a:t>
                      </a:r>
                      <a:endParaRPr lang="en-GB" sz="2000" dirty="0"/>
                    </a:p>
                  </a:txBody>
                  <a:tcPr/>
                </a:tc>
              </a:tr>
              <a:tr h="553334">
                <a:tc>
                  <a:txBody>
                    <a:bodyPr/>
                    <a:lstStyle/>
                    <a:p>
                      <a:pPr>
                        <a:buFont typeface="Arial" pitchFamily="34" charset="0"/>
                        <a:buChar char="•"/>
                      </a:pPr>
                      <a:r>
                        <a:rPr lang="en-GB" sz="2000" dirty="0" smtClean="0"/>
                        <a:t> Each sub-group</a:t>
                      </a:r>
                      <a:r>
                        <a:rPr lang="en-GB" sz="2000" baseline="0" dirty="0" smtClean="0"/>
                        <a:t> has many elements</a:t>
                      </a:r>
                      <a:endParaRPr lang="en-GB" sz="2000" dirty="0"/>
                    </a:p>
                  </a:txBody>
                  <a:tcPr/>
                </a:tc>
                <a:tc>
                  <a:txBody>
                    <a:bodyPr/>
                    <a:lstStyle/>
                    <a:p>
                      <a:pPr>
                        <a:buFont typeface="Arial" pitchFamily="34" charset="0"/>
                        <a:buChar char="•"/>
                      </a:pPr>
                      <a:r>
                        <a:rPr lang="en-GB" sz="2000" dirty="0" smtClean="0"/>
                        <a:t> Each sub-group has few elements </a:t>
                      </a:r>
                      <a:endParaRPr lang="en-GB" sz="2000" dirty="0"/>
                    </a:p>
                  </a:txBody>
                  <a:tcPr/>
                </a:tc>
              </a:tr>
              <a:tr h="955069">
                <a:tc>
                  <a:txBody>
                    <a:bodyPr/>
                    <a:lstStyle/>
                    <a:p>
                      <a:pPr>
                        <a:buFont typeface="Arial" pitchFamily="34" charset="0"/>
                        <a:buChar char="•"/>
                      </a:pPr>
                      <a:r>
                        <a:rPr lang="en-GB" sz="2000" dirty="0" smtClean="0"/>
                        <a:t> Selected according to variables under study</a:t>
                      </a:r>
                      <a:endParaRPr lang="en-GB" sz="2000" dirty="0"/>
                    </a:p>
                  </a:txBody>
                  <a:tcPr/>
                </a:tc>
                <a:tc>
                  <a:txBody>
                    <a:bodyPr/>
                    <a:lstStyle/>
                    <a:p>
                      <a:pPr>
                        <a:buFont typeface="Arial" pitchFamily="34" charset="0"/>
                        <a:buChar char="•"/>
                      </a:pPr>
                      <a:r>
                        <a:rPr lang="en-GB" sz="2000" dirty="0" smtClean="0"/>
                        <a:t> selected</a:t>
                      </a:r>
                      <a:r>
                        <a:rPr lang="en-GB" sz="2000" baseline="0" dirty="0" smtClean="0"/>
                        <a:t> according to criterion of ease / availability in data collection</a:t>
                      </a:r>
                      <a:endParaRPr lang="en-GB" sz="2000" dirty="0"/>
                    </a:p>
                  </a:txBody>
                  <a:tcPr/>
                </a:tc>
              </a:tr>
              <a:tr h="955069">
                <a:tc>
                  <a:txBody>
                    <a:bodyPr/>
                    <a:lstStyle/>
                    <a:p>
                      <a:pPr>
                        <a:buFont typeface="Arial" pitchFamily="34" charset="0"/>
                        <a:buChar char="•"/>
                      </a:pPr>
                      <a:r>
                        <a:rPr lang="en-GB" sz="2000" dirty="0" smtClean="0"/>
                        <a:t> randomly choose element</a:t>
                      </a:r>
                      <a:r>
                        <a:rPr lang="en-GB" sz="2000" baseline="0" dirty="0" smtClean="0"/>
                        <a:t>s from within each sub group</a:t>
                      </a:r>
                      <a:endParaRPr lang="en-GB" sz="2000" dirty="0"/>
                    </a:p>
                  </a:txBody>
                  <a:tcPr/>
                </a:tc>
                <a:tc>
                  <a:txBody>
                    <a:bodyPr/>
                    <a:lstStyle/>
                    <a:p>
                      <a:pPr>
                        <a:buFont typeface="Arial" pitchFamily="34" charset="0"/>
                        <a:buChar char="•"/>
                      </a:pPr>
                      <a:r>
                        <a:rPr lang="en-GB" sz="2000" dirty="0" smtClean="0"/>
                        <a:t> randomly</a:t>
                      </a:r>
                      <a:r>
                        <a:rPr lang="en-GB" sz="2000" baseline="0" dirty="0" smtClean="0"/>
                        <a:t> choose sub groups</a:t>
                      </a:r>
                      <a:endParaRPr lang="en-GB" sz="2000" dirty="0"/>
                    </a:p>
                  </a:txBody>
                  <a:tcPr/>
                </a:tc>
              </a:tr>
            </a:tbl>
          </a:graphicData>
        </a:graphic>
      </p:graphicFrame>
    </p:spTree>
    <p:extLst>
      <p:ext uri="{BB962C8B-B14F-4D97-AF65-F5344CB8AC3E}">
        <p14:creationId xmlns:p14="http://schemas.microsoft.com/office/powerpoint/2010/main" val="5331955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02418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3"/>
          <p:cNvSpPr>
            <a:spLocks noGrp="1"/>
          </p:cNvSpPr>
          <p:nvPr>
            <p:ph type="title"/>
          </p:nvPr>
        </p:nvSpPr>
        <p:spPr/>
        <p:txBody>
          <a:bodyPr/>
          <a:lstStyle/>
          <a:p>
            <a:r>
              <a:rPr lang="en-GB" smtClean="0">
                <a:solidFill>
                  <a:srgbClr val="FF0000"/>
                </a:solidFill>
              </a:rPr>
              <a:t>Non-probability Sampling</a:t>
            </a:r>
          </a:p>
        </p:txBody>
      </p:sp>
      <p:sp>
        <p:nvSpPr>
          <p:cNvPr id="25603" name="Rectangle 12"/>
          <p:cNvSpPr>
            <a:spLocks noGrp="1" noChangeArrowheads="1"/>
          </p:cNvSpPr>
          <p:nvPr>
            <p:ph idx="1"/>
          </p:nvPr>
        </p:nvSpPr>
        <p:spPr/>
        <p:txBody>
          <a:bodyPr/>
          <a:lstStyle/>
          <a:p>
            <a:pPr algn="just" eaLnBrk="1" hangingPunct="1"/>
            <a:r>
              <a:rPr lang="en-US" sz="2600" dirty="0" smtClean="0"/>
              <a:t>Subjective approach</a:t>
            </a:r>
          </a:p>
          <a:p>
            <a:pPr algn="just" eaLnBrk="1" hangingPunct="1"/>
            <a:r>
              <a:rPr lang="en-US" sz="2600" dirty="0" smtClean="0"/>
              <a:t>Used when researchers are looking for</a:t>
            </a:r>
          </a:p>
          <a:p>
            <a:pPr lvl="1" algn="just" eaLnBrk="1" hangingPunct="1"/>
            <a:r>
              <a:rPr lang="en-US" sz="2200" dirty="0" smtClean="0"/>
              <a:t>Range of conditions</a:t>
            </a:r>
          </a:p>
          <a:p>
            <a:pPr lvl="1" algn="just" eaLnBrk="1" hangingPunct="1"/>
            <a:r>
              <a:rPr lang="en-US" sz="2200" dirty="0" smtClean="0"/>
              <a:t>Examples of dramatic variations</a:t>
            </a:r>
          </a:p>
          <a:p>
            <a:pPr algn="just" eaLnBrk="1" hangingPunct="1"/>
            <a:r>
              <a:rPr lang="en-US" sz="2600" dirty="0" smtClean="0"/>
              <a:t>Used due to cost and time – probability sampling needs more planning &amp; repeated callbacks – more expensive</a:t>
            </a:r>
          </a:p>
          <a:p>
            <a:pPr algn="just" eaLnBrk="1" hangingPunct="1"/>
            <a:r>
              <a:rPr lang="en-US" sz="2600" dirty="0" smtClean="0"/>
              <a:t>Suitable for exploratory stage of research</a:t>
            </a:r>
          </a:p>
          <a:p>
            <a:pPr algn="just" eaLnBrk="1" hangingPunct="1"/>
            <a:r>
              <a:rPr lang="en-US" sz="2600" dirty="0" smtClean="0"/>
              <a:t>Is done prior to probability sampling</a:t>
            </a:r>
          </a:p>
          <a:p>
            <a:pPr algn="just" eaLnBrk="1" hangingPunct="1">
              <a:buFontTx/>
              <a:buNone/>
            </a:pPr>
            <a:endParaRPr lang="en-GB" sz="2600" dirty="0" smtClean="0"/>
          </a:p>
        </p:txBody>
      </p:sp>
    </p:spTree>
    <p:extLst>
      <p:ext uri="{BB962C8B-B14F-4D97-AF65-F5344CB8AC3E}">
        <p14:creationId xmlns:p14="http://schemas.microsoft.com/office/powerpoint/2010/main" val="29657650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77915119"/>
              </p:ext>
            </p:extLst>
          </p:nvPr>
        </p:nvGraphicFramePr>
        <p:xfrm>
          <a:off x="0" y="543832"/>
          <a:ext cx="5965370" cy="51670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627" name="Cloud Callout 6"/>
          <p:cNvSpPr>
            <a:spLocks noChangeArrowheads="1"/>
          </p:cNvSpPr>
          <p:nvPr/>
        </p:nvSpPr>
        <p:spPr bwMode="auto">
          <a:xfrm>
            <a:off x="4673600" y="2133600"/>
            <a:ext cx="2336800" cy="1117600"/>
          </a:xfrm>
          <a:prstGeom prst="cloudCallout">
            <a:avLst>
              <a:gd name="adj1" fmla="val -98023"/>
              <a:gd name="adj2" fmla="val 136870"/>
            </a:avLst>
          </a:prstGeom>
          <a:solidFill>
            <a:srgbClr val="FF6600"/>
          </a:solidFill>
          <a:ln w="12700" algn="ctr">
            <a:solidFill>
              <a:srgbClr val="FF6600"/>
            </a:solidFill>
            <a:round/>
            <a:headEnd/>
            <a:tailEnd/>
          </a:ln>
          <a:effectLst>
            <a:outerShdw blurRad="50800" dist="38100" dir="5400000" algn="t" rotWithShape="0">
              <a:prstClr val="black">
                <a:alpha val="40000"/>
              </a:prstClr>
            </a:outerShdw>
          </a:effectLst>
        </p:spPr>
        <p:txBody>
          <a:bodyPr/>
          <a:lstStyle/>
          <a:p>
            <a:r>
              <a:rPr lang="en-GB" sz="2000" dirty="0">
                <a:solidFill>
                  <a:schemeClr val="bg1"/>
                </a:solidFill>
              </a:rPr>
              <a:t>Judgement Sampling</a:t>
            </a:r>
          </a:p>
        </p:txBody>
      </p:sp>
      <p:sp>
        <p:nvSpPr>
          <p:cNvPr id="26628" name="Cloud Callout 7"/>
          <p:cNvSpPr>
            <a:spLocks noChangeArrowheads="1"/>
          </p:cNvSpPr>
          <p:nvPr/>
        </p:nvSpPr>
        <p:spPr bwMode="auto">
          <a:xfrm>
            <a:off x="6262688" y="3127375"/>
            <a:ext cx="2336800" cy="1117600"/>
          </a:xfrm>
          <a:prstGeom prst="cloudCallout">
            <a:avLst>
              <a:gd name="adj1" fmla="val -164486"/>
              <a:gd name="adj2" fmla="val 61546"/>
            </a:avLst>
          </a:prstGeom>
          <a:solidFill>
            <a:srgbClr val="FF6600"/>
          </a:solidFill>
          <a:ln w="12700" algn="ctr">
            <a:solidFill>
              <a:srgbClr val="FF6600"/>
            </a:solidFill>
            <a:round/>
            <a:headEnd/>
            <a:tailEnd/>
          </a:ln>
          <a:effectLst>
            <a:outerShdw blurRad="50800" dist="38100" dir="5400000" algn="t" rotWithShape="0">
              <a:prstClr val="black">
                <a:alpha val="40000"/>
              </a:prstClr>
            </a:outerShdw>
          </a:effectLst>
        </p:spPr>
        <p:txBody>
          <a:bodyPr/>
          <a:lstStyle/>
          <a:p>
            <a:r>
              <a:rPr lang="en-GB" sz="2000" dirty="0">
                <a:solidFill>
                  <a:schemeClr val="bg1"/>
                </a:solidFill>
              </a:rPr>
              <a:t>Quota Sampling</a:t>
            </a:r>
          </a:p>
        </p:txBody>
      </p:sp>
      <p:sp>
        <p:nvSpPr>
          <p:cNvPr id="26629" name="Cloud Callout 8"/>
          <p:cNvSpPr>
            <a:spLocks noChangeArrowheads="1"/>
          </p:cNvSpPr>
          <p:nvPr/>
        </p:nvSpPr>
        <p:spPr bwMode="auto">
          <a:xfrm>
            <a:off x="5224463" y="4484688"/>
            <a:ext cx="2336800" cy="623887"/>
          </a:xfrm>
          <a:prstGeom prst="cloudCallout">
            <a:avLst>
              <a:gd name="adj1" fmla="val -119764"/>
              <a:gd name="adj2" fmla="val -48847"/>
            </a:avLst>
          </a:prstGeom>
          <a:solidFill>
            <a:srgbClr val="FF6600"/>
          </a:solidFill>
          <a:ln w="12700" algn="ctr">
            <a:solidFill>
              <a:srgbClr val="FF6600"/>
            </a:solidFill>
            <a:round/>
            <a:headEnd/>
            <a:tailEnd/>
          </a:ln>
          <a:effectLst>
            <a:outerShdw blurRad="50800" dist="38100" dir="5400000" algn="t" rotWithShape="0">
              <a:prstClr val="black">
                <a:alpha val="40000"/>
              </a:prstClr>
            </a:outerShdw>
          </a:effectLst>
        </p:spPr>
        <p:txBody>
          <a:bodyPr/>
          <a:lstStyle/>
          <a:p>
            <a:r>
              <a:rPr lang="en-GB" sz="2000">
                <a:solidFill>
                  <a:schemeClr val="bg1"/>
                </a:solidFill>
              </a:rPr>
              <a:t>Snowball</a:t>
            </a:r>
          </a:p>
        </p:txBody>
      </p:sp>
    </p:spTree>
    <p:extLst>
      <p:ext uri="{BB962C8B-B14F-4D97-AF65-F5344CB8AC3E}">
        <p14:creationId xmlns:p14="http://schemas.microsoft.com/office/powerpoint/2010/main" val="40333176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3"/>
          <p:cNvSpPr>
            <a:spLocks noGrp="1"/>
          </p:cNvSpPr>
          <p:nvPr>
            <p:ph type="title"/>
          </p:nvPr>
        </p:nvSpPr>
        <p:spPr/>
        <p:txBody>
          <a:bodyPr/>
          <a:lstStyle/>
          <a:p>
            <a:r>
              <a:rPr lang="en-GB" smtClean="0">
                <a:solidFill>
                  <a:srgbClr val="FF0000"/>
                </a:solidFill>
              </a:rPr>
              <a:t>Convenience Sampling</a:t>
            </a:r>
          </a:p>
        </p:txBody>
      </p:sp>
      <p:sp>
        <p:nvSpPr>
          <p:cNvPr id="27651" name="Rectangle 12"/>
          <p:cNvSpPr>
            <a:spLocks noGrp="1" noChangeArrowheads="1"/>
          </p:cNvSpPr>
          <p:nvPr>
            <p:ph idx="1"/>
          </p:nvPr>
        </p:nvSpPr>
        <p:spPr>
          <a:xfrm>
            <a:off x="487363" y="2006930"/>
            <a:ext cx="8229600" cy="3455719"/>
          </a:xfrm>
        </p:spPr>
        <p:txBody>
          <a:bodyPr/>
          <a:lstStyle/>
          <a:p>
            <a:pPr eaLnBrk="1" hangingPunct="1"/>
            <a:r>
              <a:rPr lang="en-US" sz="2600" dirty="0" smtClean="0"/>
              <a:t>Researcher can choose whomever he / she wants</a:t>
            </a:r>
          </a:p>
          <a:p>
            <a:pPr eaLnBrk="1" hangingPunct="1"/>
            <a:r>
              <a:rPr lang="en-US" sz="2600" dirty="0" smtClean="0"/>
              <a:t>Informal groups of friends or relatives</a:t>
            </a:r>
          </a:p>
          <a:p>
            <a:pPr eaLnBrk="1" hangingPunct="1"/>
            <a:r>
              <a:rPr lang="en-US" sz="2600" dirty="0" smtClean="0"/>
              <a:t>Least reliable</a:t>
            </a:r>
          </a:p>
          <a:p>
            <a:pPr eaLnBrk="1" hangingPunct="1"/>
            <a:r>
              <a:rPr lang="en-US" sz="2600" dirty="0" smtClean="0"/>
              <a:t>Cheapest</a:t>
            </a:r>
          </a:p>
          <a:p>
            <a:pPr eaLnBrk="1" hangingPunct="1"/>
            <a:r>
              <a:rPr lang="en-US" sz="2600" dirty="0" smtClean="0"/>
              <a:t>Easiest to conduct</a:t>
            </a:r>
          </a:p>
          <a:p>
            <a:pPr eaLnBrk="1" hangingPunct="1"/>
            <a:endParaRPr lang="en-US" sz="2600" dirty="0" smtClean="0"/>
          </a:p>
          <a:p>
            <a:pPr eaLnBrk="1" hangingPunct="1">
              <a:buFontTx/>
              <a:buNone/>
            </a:pPr>
            <a:endParaRPr lang="en-GB" sz="2600" dirty="0" smtClean="0"/>
          </a:p>
        </p:txBody>
      </p:sp>
    </p:spTree>
    <p:extLst>
      <p:ext uri="{BB962C8B-B14F-4D97-AF65-F5344CB8AC3E}">
        <p14:creationId xmlns:p14="http://schemas.microsoft.com/office/powerpoint/2010/main" val="2754885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3"/>
          <p:cNvSpPr>
            <a:spLocks noGrp="1"/>
          </p:cNvSpPr>
          <p:nvPr>
            <p:ph type="title"/>
          </p:nvPr>
        </p:nvSpPr>
        <p:spPr/>
        <p:txBody>
          <a:bodyPr/>
          <a:lstStyle/>
          <a:p>
            <a:r>
              <a:rPr lang="en-GB" dirty="0" smtClean="0">
                <a:solidFill>
                  <a:srgbClr val="FF0000"/>
                </a:solidFill>
              </a:rPr>
              <a:t>Judgment Sampling</a:t>
            </a:r>
          </a:p>
        </p:txBody>
      </p:sp>
      <p:sp>
        <p:nvSpPr>
          <p:cNvPr id="18435" name="Rectangle 12"/>
          <p:cNvSpPr>
            <a:spLocks noGrp="1" noChangeArrowheads="1"/>
          </p:cNvSpPr>
          <p:nvPr>
            <p:ph idx="1"/>
          </p:nvPr>
        </p:nvSpPr>
        <p:spPr>
          <a:xfrm>
            <a:off x="487363" y="1697038"/>
            <a:ext cx="8229600" cy="4525962"/>
          </a:xfrm>
        </p:spPr>
        <p:txBody>
          <a:bodyPr/>
          <a:lstStyle/>
          <a:p>
            <a:pPr algn="just" eaLnBrk="1" hangingPunct="1">
              <a:defRPr/>
            </a:pPr>
            <a:r>
              <a:rPr lang="en-US" sz="2400" dirty="0" smtClean="0"/>
              <a:t>Selects sample members to conform to some criterion</a:t>
            </a:r>
          </a:p>
          <a:p>
            <a:pPr algn="just" eaLnBrk="1" hangingPunct="1">
              <a:defRPr/>
            </a:pPr>
            <a:r>
              <a:rPr lang="en-US" sz="2400" dirty="0" smtClean="0"/>
              <a:t>Appropriate for early stages of exploratory studies</a:t>
            </a:r>
          </a:p>
          <a:p>
            <a:pPr algn="just" eaLnBrk="1" hangingPunct="1">
              <a:defRPr/>
            </a:pPr>
            <a:r>
              <a:rPr lang="en-US" sz="2400" dirty="0" smtClean="0"/>
              <a:t>Enables the researcher to use his or her judgment to select samples</a:t>
            </a:r>
          </a:p>
          <a:p>
            <a:pPr algn="just" eaLnBrk="1" hangingPunct="1">
              <a:defRPr/>
            </a:pPr>
            <a:r>
              <a:rPr lang="en-US" sz="2400" dirty="0" smtClean="0"/>
              <a:t>Used when working with selected small samples</a:t>
            </a:r>
          </a:p>
          <a:p>
            <a:pPr lvl="1" algn="just" eaLnBrk="1" hangingPunct="1">
              <a:defRPr/>
            </a:pPr>
            <a:r>
              <a:rPr lang="en-US" sz="2000" dirty="0" smtClean="0"/>
              <a:t>Example 1: select cases that are particularly informative</a:t>
            </a:r>
          </a:p>
          <a:p>
            <a:pPr lvl="2" algn="just">
              <a:defRPr/>
            </a:pPr>
            <a:r>
              <a:rPr lang="en-US" sz="1600" dirty="0" smtClean="0"/>
              <a:t>TV </a:t>
            </a:r>
            <a:r>
              <a:rPr lang="en-US" sz="1600" dirty="0"/>
              <a:t>reporters stopping certain individuals on the street in order to ask their opinions about certain political changes constitutes the most popular example of this sampling method. </a:t>
            </a:r>
            <a:endParaRPr lang="en-US" sz="1600" dirty="0" smtClean="0"/>
          </a:p>
          <a:p>
            <a:pPr algn="just" eaLnBrk="1" hangingPunct="1">
              <a:defRPr/>
            </a:pPr>
            <a:endParaRPr lang="en-US" sz="2400" dirty="0" smtClean="0"/>
          </a:p>
          <a:p>
            <a:pPr lvl="1" algn="just" eaLnBrk="1" hangingPunct="1">
              <a:buFontTx/>
              <a:buNone/>
              <a:defRPr/>
            </a:pPr>
            <a:endParaRPr lang="en-US" sz="2400" dirty="0" smtClean="0">
              <a:ea typeface="+mn-ea"/>
              <a:cs typeface="+mn-cs"/>
            </a:endParaRPr>
          </a:p>
          <a:p>
            <a:pPr lvl="1" algn="just" eaLnBrk="1" hangingPunct="1">
              <a:defRPr/>
            </a:pPr>
            <a:endParaRPr lang="en-US" sz="2400" dirty="0" smtClean="0">
              <a:ea typeface="+mn-ea"/>
              <a:cs typeface="+mn-cs"/>
            </a:endParaRPr>
          </a:p>
          <a:p>
            <a:pPr algn="just" eaLnBrk="1" hangingPunct="1">
              <a:defRPr/>
            </a:pPr>
            <a:endParaRPr lang="en-US" sz="2400" dirty="0" smtClean="0"/>
          </a:p>
          <a:p>
            <a:pPr algn="just" eaLnBrk="1" hangingPunct="1">
              <a:defRPr/>
            </a:pPr>
            <a:endParaRPr lang="en-US" sz="2000" dirty="0" smtClean="0"/>
          </a:p>
          <a:p>
            <a:pPr algn="just" eaLnBrk="1" hangingPunct="1">
              <a:buFontTx/>
              <a:buNone/>
              <a:defRPr/>
            </a:pPr>
            <a:endParaRPr lang="en-GB" sz="2000" dirty="0" smtClean="0"/>
          </a:p>
        </p:txBody>
      </p:sp>
    </p:spTree>
    <p:extLst>
      <p:ext uri="{BB962C8B-B14F-4D97-AF65-F5344CB8AC3E}">
        <p14:creationId xmlns:p14="http://schemas.microsoft.com/office/powerpoint/2010/main" val="34037121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0000"/>
                </a:solidFill>
              </a:rPr>
              <a:t>Judgment Sampling</a:t>
            </a:r>
            <a:endParaRPr lang="en-US" dirty="0"/>
          </a:p>
        </p:txBody>
      </p:sp>
      <p:sp>
        <p:nvSpPr>
          <p:cNvPr id="3" name="Content Placeholder 2"/>
          <p:cNvSpPr>
            <a:spLocks noGrp="1"/>
          </p:cNvSpPr>
          <p:nvPr>
            <p:ph idx="1"/>
          </p:nvPr>
        </p:nvSpPr>
        <p:spPr/>
        <p:txBody>
          <a:bodyPr/>
          <a:lstStyle/>
          <a:p>
            <a:pPr>
              <a:defRPr/>
            </a:pPr>
            <a:r>
              <a:rPr lang="en-US" sz="2400" b="1" dirty="0"/>
              <a:t>Strategies</a:t>
            </a:r>
            <a:r>
              <a:rPr lang="en-US" sz="2400" dirty="0"/>
              <a:t>:</a:t>
            </a:r>
          </a:p>
          <a:p>
            <a:pPr lvl="1">
              <a:defRPr/>
            </a:pPr>
            <a:r>
              <a:rPr lang="en-US" sz="2000" dirty="0"/>
              <a:t>Extreme /deviant cases – can learn more</a:t>
            </a:r>
          </a:p>
          <a:p>
            <a:pPr lvl="1">
              <a:defRPr/>
            </a:pPr>
            <a:r>
              <a:rPr lang="en-US" sz="2000" dirty="0"/>
              <a:t>Heterogeneous / maximum variation – can document uniqueness</a:t>
            </a:r>
          </a:p>
          <a:p>
            <a:pPr lvl="1">
              <a:defRPr/>
            </a:pPr>
            <a:r>
              <a:rPr lang="en-US" sz="2000" dirty="0"/>
              <a:t>Homogeneous – focus on one group and in-depth</a:t>
            </a:r>
          </a:p>
          <a:p>
            <a:pPr lvl="1">
              <a:defRPr/>
            </a:pPr>
            <a:r>
              <a:rPr lang="en-US" sz="2000" dirty="0"/>
              <a:t>Critical case – understand what is happening in each critical case – logical generalizations can be made</a:t>
            </a:r>
          </a:p>
          <a:p>
            <a:pPr lvl="1">
              <a:defRPr/>
            </a:pPr>
            <a:r>
              <a:rPr lang="en-US" sz="2000" dirty="0"/>
              <a:t>Typical case – provide an illustrative profile using a representative case</a:t>
            </a:r>
          </a:p>
          <a:p>
            <a:pPr lvl="1">
              <a:defRPr/>
            </a:pPr>
            <a:endParaRPr lang="en-US" sz="2000" dirty="0"/>
          </a:p>
          <a:p>
            <a:pPr lvl="1">
              <a:defRPr/>
            </a:pPr>
            <a:endParaRPr lang="en-US" sz="2000" dirty="0"/>
          </a:p>
          <a:p>
            <a:endParaRPr lang="en-US" sz="3600" dirty="0"/>
          </a:p>
        </p:txBody>
      </p:sp>
    </p:spTree>
    <p:extLst>
      <p:ext uri="{BB962C8B-B14F-4D97-AF65-F5344CB8AC3E}">
        <p14:creationId xmlns:p14="http://schemas.microsoft.com/office/powerpoint/2010/main" val="2369518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58"/>
          <p:cNvSpPr txBox="1">
            <a:spLocks noChangeArrowheads="1"/>
          </p:cNvSpPr>
          <p:nvPr/>
        </p:nvSpPr>
        <p:spPr bwMode="auto">
          <a:xfrm>
            <a:off x="587375" y="381000"/>
            <a:ext cx="6202363" cy="579438"/>
          </a:xfrm>
          <a:prstGeom prst="rect">
            <a:avLst/>
          </a:prstGeom>
          <a:noFill/>
          <a:ln w="9525">
            <a:noFill/>
            <a:miter lim="800000"/>
            <a:headEnd/>
            <a:tailEnd/>
          </a:ln>
        </p:spPr>
        <p:txBody>
          <a:bodyPr wrap="none">
            <a:spAutoFit/>
          </a:bodyPr>
          <a:lstStyle/>
          <a:p>
            <a:pPr eaLnBrk="0" hangingPunct="0"/>
            <a:r>
              <a:rPr lang="en-US" sz="3200" b="1" dirty="0">
                <a:solidFill>
                  <a:srgbClr val="C00000"/>
                </a:solidFill>
              </a:rPr>
              <a:t>Topic &amp; Structure of the lesson</a:t>
            </a:r>
            <a:endParaRPr lang="en-US" sz="3200" dirty="0">
              <a:solidFill>
                <a:srgbClr val="C00000"/>
              </a:solidFill>
            </a:endParaRPr>
          </a:p>
        </p:txBody>
      </p:sp>
      <p:sp>
        <p:nvSpPr>
          <p:cNvPr id="14339" name="Rectangle 88"/>
          <p:cNvSpPr>
            <a:spLocks noGrp="1" noChangeArrowheads="1"/>
          </p:cNvSpPr>
          <p:nvPr>
            <p:ph type="body" idx="1"/>
          </p:nvPr>
        </p:nvSpPr>
        <p:spPr/>
        <p:txBody>
          <a:bodyPr/>
          <a:lstStyle/>
          <a:p>
            <a:pPr algn="just"/>
            <a:r>
              <a:rPr lang="en-US" dirty="0" smtClean="0"/>
              <a:t>Understanding sampling</a:t>
            </a:r>
          </a:p>
          <a:p>
            <a:pPr algn="just"/>
            <a:r>
              <a:rPr lang="en-US" dirty="0" smtClean="0"/>
              <a:t>Probability sampling vs. non-probability sampling</a:t>
            </a:r>
          </a:p>
        </p:txBody>
      </p:sp>
    </p:spTree>
    <p:extLst>
      <p:ext uri="{BB962C8B-B14F-4D97-AF65-F5344CB8AC3E}">
        <p14:creationId xmlns:p14="http://schemas.microsoft.com/office/powerpoint/2010/main" val="3916345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3"/>
          <p:cNvSpPr>
            <a:spLocks noGrp="1"/>
          </p:cNvSpPr>
          <p:nvPr>
            <p:ph type="title"/>
          </p:nvPr>
        </p:nvSpPr>
        <p:spPr/>
        <p:txBody>
          <a:bodyPr/>
          <a:lstStyle/>
          <a:p>
            <a:r>
              <a:rPr lang="en-GB" dirty="0" smtClean="0">
                <a:solidFill>
                  <a:srgbClr val="FF0000"/>
                </a:solidFill>
              </a:rPr>
              <a:t>Quota Sampling</a:t>
            </a:r>
          </a:p>
        </p:txBody>
      </p:sp>
      <p:sp>
        <p:nvSpPr>
          <p:cNvPr id="18435" name="Rectangle 12"/>
          <p:cNvSpPr>
            <a:spLocks noGrp="1" noChangeArrowheads="1"/>
          </p:cNvSpPr>
          <p:nvPr>
            <p:ph idx="1"/>
          </p:nvPr>
        </p:nvSpPr>
        <p:spPr/>
        <p:txBody>
          <a:bodyPr/>
          <a:lstStyle/>
          <a:p>
            <a:pPr eaLnBrk="1" hangingPunct="1">
              <a:defRPr/>
            </a:pPr>
            <a:r>
              <a:rPr lang="en-US" sz="2400" dirty="0" smtClean="0"/>
              <a:t>Entirely non-random</a:t>
            </a:r>
          </a:p>
          <a:p>
            <a:pPr eaLnBrk="1" hangingPunct="1">
              <a:defRPr/>
            </a:pPr>
            <a:r>
              <a:rPr lang="en-US" sz="2400" dirty="0" smtClean="0"/>
              <a:t>Normally used for interview surveys</a:t>
            </a:r>
          </a:p>
          <a:p>
            <a:pPr eaLnBrk="1" hangingPunct="1">
              <a:defRPr/>
            </a:pPr>
            <a:r>
              <a:rPr lang="en-US" sz="2400" dirty="0" smtClean="0"/>
              <a:t>Normally used for large populations</a:t>
            </a:r>
          </a:p>
          <a:p>
            <a:pPr eaLnBrk="1" hangingPunct="1">
              <a:defRPr/>
            </a:pPr>
            <a:r>
              <a:rPr lang="en-US" sz="2400" dirty="0" smtClean="0"/>
              <a:t>How it works</a:t>
            </a:r>
          </a:p>
          <a:p>
            <a:pPr lvl="1" eaLnBrk="1" hangingPunct="1">
              <a:defRPr/>
            </a:pPr>
            <a:r>
              <a:rPr lang="en-US" sz="2000" dirty="0" smtClean="0"/>
              <a:t>Population is divided into specific groups</a:t>
            </a:r>
          </a:p>
          <a:p>
            <a:pPr lvl="1" eaLnBrk="1" hangingPunct="1">
              <a:defRPr/>
            </a:pPr>
            <a:r>
              <a:rPr lang="en-US" sz="2000" dirty="0" smtClean="0"/>
              <a:t>Quota for each group is calculated based on relevant and available data (census)</a:t>
            </a:r>
          </a:p>
          <a:p>
            <a:pPr lvl="1" eaLnBrk="1" hangingPunct="1">
              <a:defRPr/>
            </a:pPr>
            <a:r>
              <a:rPr lang="en-US" sz="2000" dirty="0" smtClean="0"/>
              <a:t>Each interviewer gets an assignment that states no of cases in each quota from which they must be collected</a:t>
            </a:r>
          </a:p>
          <a:p>
            <a:pPr lvl="1" eaLnBrk="1" hangingPunct="1">
              <a:defRPr/>
            </a:pPr>
            <a:r>
              <a:rPr lang="en-US" sz="2000" dirty="0" smtClean="0"/>
              <a:t>Data from each quota is collected &amp; combined</a:t>
            </a:r>
            <a:endParaRPr lang="en-US" sz="1600" dirty="0" smtClean="0"/>
          </a:p>
          <a:p>
            <a:pPr eaLnBrk="1" hangingPunct="1">
              <a:defRPr/>
            </a:pPr>
            <a:endParaRPr lang="en-US" sz="2400" dirty="0" smtClean="0"/>
          </a:p>
          <a:p>
            <a:pPr lvl="1" eaLnBrk="1" hangingPunct="1">
              <a:defRPr/>
            </a:pPr>
            <a:endParaRPr lang="en-US" sz="2000" dirty="0" smtClean="0"/>
          </a:p>
          <a:p>
            <a:pPr eaLnBrk="1" hangingPunct="1">
              <a:defRPr/>
            </a:pPr>
            <a:endParaRPr lang="en-US" sz="2400" dirty="0" smtClean="0"/>
          </a:p>
          <a:p>
            <a:pPr lvl="1" eaLnBrk="1" hangingPunct="1">
              <a:buFontTx/>
              <a:buNone/>
              <a:defRPr/>
            </a:pPr>
            <a:endParaRPr lang="en-US" sz="2400" dirty="0" smtClean="0">
              <a:ea typeface="+mn-ea"/>
              <a:cs typeface="+mn-cs"/>
            </a:endParaRPr>
          </a:p>
          <a:p>
            <a:pPr lvl="1" eaLnBrk="1" hangingPunct="1">
              <a:defRPr/>
            </a:pPr>
            <a:endParaRPr lang="en-US" sz="2400" dirty="0" smtClean="0">
              <a:ea typeface="+mn-ea"/>
              <a:cs typeface="+mn-cs"/>
            </a:endParaRPr>
          </a:p>
          <a:p>
            <a:pPr eaLnBrk="1" hangingPunct="1">
              <a:defRPr/>
            </a:pPr>
            <a:endParaRPr lang="en-US" sz="2400" dirty="0" smtClean="0"/>
          </a:p>
          <a:p>
            <a:pPr eaLnBrk="1" hangingPunct="1">
              <a:defRPr/>
            </a:pPr>
            <a:endParaRPr lang="en-US" sz="2000" dirty="0" smtClean="0"/>
          </a:p>
          <a:p>
            <a:pPr eaLnBrk="1" hangingPunct="1">
              <a:buFontTx/>
              <a:buNone/>
              <a:defRPr/>
            </a:pPr>
            <a:endParaRPr lang="en-GB" sz="2000" dirty="0" smtClean="0"/>
          </a:p>
        </p:txBody>
      </p:sp>
    </p:spTree>
    <p:extLst>
      <p:ext uri="{BB962C8B-B14F-4D97-AF65-F5344CB8AC3E}">
        <p14:creationId xmlns:p14="http://schemas.microsoft.com/office/powerpoint/2010/main" val="33269174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3"/>
          <p:cNvSpPr>
            <a:spLocks noGrp="1"/>
          </p:cNvSpPr>
          <p:nvPr>
            <p:ph type="title"/>
          </p:nvPr>
        </p:nvSpPr>
        <p:spPr/>
        <p:txBody>
          <a:bodyPr/>
          <a:lstStyle/>
          <a:p>
            <a:r>
              <a:rPr lang="en-GB" dirty="0" smtClean="0">
                <a:solidFill>
                  <a:srgbClr val="FF0000"/>
                </a:solidFill>
              </a:rPr>
              <a:t>Snowball Sampling</a:t>
            </a:r>
          </a:p>
        </p:txBody>
      </p:sp>
      <p:sp>
        <p:nvSpPr>
          <p:cNvPr id="18435" name="Rectangle 12"/>
          <p:cNvSpPr>
            <a:spLocks noGrp="1" noChangeArrowheads="1"/>
          </p:cNvSpPr>
          <p:nvPr>
            <p:ph idx="1"/>
          </p:nvPr>
        </p:nvSpPr>
        <p:spPr>
          <a:xfrm>
            <a:off x="487363" y="1681272"/>
            <a:ext cx="8229600" cy="4525962"/>
          </a:xfrm>
        </p:spPr>
        <p:txBody>
          <a:bodyPr/>
          <a:lstStyle/>
          <a:p>
            <a:pPr algn="just">
              <a:defRPr/>
            </a:pPr>
            <a:r>
              <a:rPr lang="en-US" sz="2400" dirty="0"/>
              <a:t>Snowball sampling is an approach for locating information-rich key </a:t>
            </a:r>
            <a:r>
              <a:rPr lang="en-US" sz="2400" dirty="0" smtClean="0"/>
              <a:t>informants i.e. using recommendations to find people with a specific skill(s) or knowledge in a particular area. </a:t>
            </a:r>
          </a:p>
          <a:p>
            <a:pPr algn="just">
              <a:defRPr/>
            </a:pPr>
            <a:r>
              <a:rPr lang="en-US" sz="2400" dirty="0" smtClean="0"/>
              <a:t>A </a:t>
            </a:r>
            <a:r>
              <a:rPr lang="en-US" sz="2400" dirty="0"/>
              <a:t>few potential respondents are contacted and asked whether they know of anybody with the characteristics that you are looking for in your research</a:t>
            </a:r>
            <a:endParaRPr lang="en-US" sz="2400" dirty="0" smtClean="0"/>
          </a:p>
          <a:p>
            <a:pPr algn="just" eaLnBrk="1" hangingPunct="1">
              <a:defRPr/>
            </a:pPr>
            <a:r>
              <a:rPr lang="en-US" sz="2400" dirty="0" smtClean="0"/>
              <a:t>Used when difficult to identify members of desired population</a:t>
            </a:r>
          </a:p>
          <a:p>
            <a:pPr algn="just" eaLnBrk="1" hangingPunct="1">
              <a:defRPr/>
            </a:pPr>
            <a:r>
              <a:rPr lang="en-US" sz="2400" dirty="0" smtClean="0"/>
              <a:t>Respondents are best located through referral network</a:t>
            </a:r>
          </a:p>
          <a:p>
            <a:pPr lvl="1" algn="just" eaLnBrk="1" hangingPunct="1">
              <a:buFontTx/>
              <a:buNone/>
              <a:defRPr/>
            </a:pPr>
            <a:endParaRPr lang="en-US" sz="2000" dirty="0" smtClean="0">
              <a:solidFill>
                <a:schemeClr val="accent2"/>
              </a:solidFill>
            </a:endParaRPr>
          </a:p>
          <a:p>
            <a:pPr lvl="1" algn="just" eaLnBrk="1" hangingPunct="1">
              <a:defRPr/>
            </a:pPr>
            <a:endParaRPr lang="en-US" sz="2000" dirty="0" smtClean="0">
              <a:ea typeface="+mn-ea"/>
              <a:cs typeface="+mn-cs"/>
            </a:endParaRPr>
          </a:p>
          <a:p>
            <a:pPr algn="just" eaLnBrk="1" hangingPunct="1">
              <a:defRPr/>
            </a:pPr>
            <a:endParaRPr lang="en-US" sz="2400" dirty="0" smtClean="0"/>
          </a:p>
          <a:p>
            <a:pPr algn="just" eaLnBrk="1" hangingPunct="1">
              <a:defRPr/>
            </a:pPr>
            <a:endParaRPr lang="en-US" sz="2000" dirty="0" smtClean="0"/>
          </a:p>
          <a:p>
            <a:pPr algn="just" eaLnBrk="1" hangingPunct="1">
              <a:buFontTx/>
              <a:buNone/>
              <a:defRPr/>
            </a:pPr>
            <a:endParaRPr lang="en-GB" sz="2000" dirty="0" smtClean="0"/>
          </a:p>
        </p:txBody>
      </p:sp>
    </p:spTree>
    <p:extLst>
      <p:ext uri="{BB962C8B-B14F-4D97-AF65-F5344CB8AC3E}">
        <p14:creationId xmlns:p14="http://schemas.microsoft.com/office/powerpoint/2010/main" val="27881556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0000"/>
                </a:solidFill>
              </a:rPr>
              <a:t>Snowball Sampling</a:t>
            </a:r>
            <a:endParaRPr lang="en-US" dirty="0"/>
          </a:p>
        </p:txBody>
      </p:sp>
      <p:sp>
        <p:nvSpPr>
          <p:cNvPr id="3" name="Content Placeholder 2"/>
          <p:cNvSpPr>
            <a:spLocks noGrp="1"/>
          </p:cNvSpPr>
          <p:nvPr>
            <p:ph idx="1"/>
          </p:nvPr>
        </p:nvSpPr>
        <p:spPr/>
        <p:txBody>
          <a:bodyPr/>
          <a:lstStyle/>
          <a:p>
            <a:pPr>
              <a:defRPr/>
            </a:pPr>
            <a:r>
              <a:rPr lang="en-US" sz="2400" dirty="0"/>
              <a:t>Appropriate for qualitative studies</a:t>
            </a:r>
          </a:p>
          <a:p>
            <a:pPr>
              <a:defRPr/>
            </a:pPr>
            <a:r>
              <a:rPr lang="en-US" sz="2400" dirty="0"/>
              <a:t>Similar to reverse search for bibliographic sources</a:t>
            </a:r>
          </a:p>
          <a:p>
            <a:pPr>
              <a:defRPr/>
            </a:pPr>
            <a:r>
              <a:rPr lang="en-US" sz="2400" dirty="0"/>
              <a:t>Strategy:</a:t>
            </a:r>
          </a:p>
          <a:p>
            <a:pPr lvl="1">
              <a:defRPr/>
            </a:pPr>
            <a:r>
              <a:rPr lang="en-US" sz="2000" dirty="0"/>
              <a:t>Make contact with 1 or 2 cases in population</a:t>
            </a:r>
          </a:p>
          <a:p>
            <a:pPr lvl="1">
              <a:defRPr/>
            </a:pPr>
            <a:r>
              <a:rPr lang="en-US" sz="2000" dirty="0"/>
              <a:t>Ask these cases to identify others</a:t>
            </a:r>
          </a:p>
          <a:p>
            <a:pPr lvl="1">
              <a:defRPr/>
            </a:pPr>
            <a:r>
              <a:rPr lang="en-US" sz="2000" dirty="0"/>
              <a:t>Ask these new cases to further identify new case</a:t>
            </a:r>
          </a:p>
          <a:p>
            <a:pPr lvl="1">
              <a:defRPr/>
            </a:pPr>
            <a:r>
              <a:rPr lang="en-US" sz="2000" dirty="0"/>
              <a:t>Stop when no new cases / sample is large and </a:t>
            </a:r>
            <a:r>
              <a:rPr lang="en-US" sz="2000" dirty="0" smtClean="0"/>
              <a:t>manageable</a:t>
            </a:r>
          </a:p>
          <a:p>
            <a:r>
              <a:rPr lang="en-US" sz="2400" dirty="0"/>
              <a:t>Example:</a:t>
            </a:r>
          </a:p>
          <a:p>
            <a:pPr lvl="1" algn="just"/>
            <a:r>
              <a:rPr lang="en-US" sz="2000" dirty="0"/>
              <a:t>If you are looking for a group of vegetarians or animal activists, your initial contacts should have knowledge or a member of such group which could assist you in getting more people involved with the same group.</a:t>
            </a:r>
            <a:endParaRPr lang="en-US" sz="3200" dirty="0"/>
          </a:p>
          <a:p>
            <a:pPr lvl="1">
              <a:defRPr/>
            </a:pPr>
            <a:endParaRPr lang="en-US" sz="2000" dirty="0"/>
          </a:p>
          <a:p>
            <a:pPr lvl="1">
              <a:buNone/>
              <a:defRPr/>
            </a:pPr>
            <a:endParaRPr lang="en-US" sz="2000" dirty="0"/>
          </a:p>
          <a:p>
            <a:endParaRPr lang="en-US" sz="3600" dirty="0"/>
          </a:p>
        </p:txBody>
      </p:sp>
    </p:spTree>
    <p:extLst>
      <p:ext uri="{BB962C8B-B14F-4D97-AF65-F5344CB8AC3E}">
        <p14:creationId xmlns:p14="http://schemas.microsoft.com/office/powerpoint/2010/main" val="28275464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0000"/>
                </a:solidFill>
              </a:rPr>
              <a:t>Snowball Sampling</a:t>
            </a:r>
            <a:endParaRPr lang="en-US" dirty="0"/>
          </a:p>
        </p:txBody>
      </p:sp>
      <p:sp>
        <p:nvSpPr>
          <p:cNvPr id="3" name="Content Placeholder 2"/>
          <p:cNvSpPr>
            <a:spLocks noGrp="1"/>
          </p:cNvSpPr>
          <p:nvPr>
            <p:ph idx="1"/>
          </p:nvPr>
        </p:nvSpPr>
        <p:spPr/>
        <p:txBody>
          <a:bodyPr/>
          <a:lstStyle/>
          <a:p>
            <a:pPr algn="just"/>
            <a:r>
              <a:rPr lang="en-US" dirty="0" smtClean="0"/>
              <a:t>Snowball Sampling</a:t>
            </a:r>
          </a:p>
          <a:p>
            <a:pPr lvl="1" algn="just"/>
            <a:r>
              <a:rPr lang="en-US" dirty="0" smtClean="0"/>
              <a:t>Not a standalone tool</a:t>
            </a:r>
          </a:p>
          <a:p>
            <a:pPr lvl="1" algn="just"/>
            <a:r>
              <a:rPr lang="en-US" dirty="0" smtClean="0"/>
              <a:t>A method of selecting participants in a research effort </a:t>
            </a:r>
            <a:r>
              <a:rPr lang="en-US" u="sng" dirty="0" smtClean="0"/>
              <a:t>leading</a:t>
            </a:r>
            <a:r>
              <a:rPr lang="en-US" dirty="0" smtClean="0"/>
              <a:t> to an interview or a survey</a:t>
            </a:r>
            <a:endParaRPr lang="en-US" dirty="0"/>
          </a:p>
        </p:txBody>
      </p:sp>
    </p:spTree>
    <p:extLst>
      <p:ext uri="{BB962C8B-B14F-4D97-AF65-F5344CB8AC3E}">
        <p14:creationId xmlns:p14="http://schemas.microsoft.com/office/powerpoint/2010/main" val="21289918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3"/>
          <p:cNvSpPr>
            <a:spLocks noGrp="1"/>
          </p:cNvSpPr>
          <p:nvPr>
            <p:ph type="title"/>
          </p:nvPr>
        </p:nvSpPr>
        <p:spPr/>
        <p:txBody>
          <a:bodyPr/>
          <a:lstStyle/>
          <a:p>
            <a:r>
              <a:rPr lang="en-GB" smtClean="0">
                <a:solidFill>
                  <a:srgbClr val="FF0000"/>
                </a:solidFill>
              </a:rPr>
              <a:t>Self-selection Sampling</a:t>
            </a:r>
          </a:p>
        </p:txBody>
      </p:sp>
      <p:sp>
        <p:nvSpPr>
          <p:cNvPr id="18435" name="Rectangle 12"/>
          <p:cNvSpPr>
            <a:spLocks noGrp="1" noChangeArrowheads="1"/>
          </p:cNvSpPr>
          <p:nvPr>
            <p:ph idx="1"/>
          </p:nvPr>
        </p:nvSpPr>
        <p:spPr/>
        <p:txBody>
          <a:bodyPr/>
          <a:lstStyle/>
          <a:p>
            <a:pPr algn="just" eaLnBrk="1" hangingPunct="1">
              <a:defRPr/>
            </a:pPr>
            <a:r>
              <a:rPr lang="en-US" sz="2800" dirty="0" smtClean="0"/>
              <a:t>Identify each case / individual to identify their desire to take part in the research</a:t>
            </a:r>
          </a:p>
          <a:p>
            <a:pPr algn="just" eaLnBrk="1" hangingPunct="1">
              <a:defRPr/>
            </a:pPr>
            <a:r>
              <a:rPr lang="en-US" sz="2800" dirty="0" smtClean="0"/>
              <a:t>Strategy:</a:t>
            </a:r>
          </a:p>
          <a:p>
            <a:pPr lvl="1" algn="just" eaLnBrk="1" hangingPunct="1">
              <a:defRPr/>
            </a:pPr>
            <a:r>
              <a:rPr lang="en-US" sz="1800" dirty="0" smtClean="0">
                <a:ea typeface="+mn-ea"/>
                <a:cs typeface="+mn-cs"/>
              </a:rPr>
              <a:t>Publicize your need for cases via advertisement</a:t>
            </a:r>
          </a:p>
          <a:p>
            <a:pPr lvl="1" algn="just" eaLnBrk="1" hangingPunct="1">
              <a:defRPr/>
            </a:pPr>
            <a:r>
              <a:rPr lang="en-US" sz="1800" dirty="0" smtClean="0">
                <a:ea typeface="+mn-ea"/>
                <a:cs typeface="+mn-cs"/>
              </a:rPr>
              <a:t>Collect data from those who respond</a:t>
            </a:r>
          </a:p>
          <a:p>
            <a:pPr lvl="1" algn="just" eaLnBrk="1" hangingPunct="1">
              <a:buFontTx/>
              <a:buNone/>
              <a:defRPr/>
            </a:pPr>
            <a:endParaRPr lang="en-US" sz="2400" dirty="0" smtClean="0">
              <a:ea typeface="+mn-ea"/>
              <a:cs typeface="+mn-cs"/>
            </a:endParaRPr>
          </a:p>
          <a:p>
            <a:pPr lvl="1" algn="just" eaLnBrk="1" hangingPunct="1">
              <a:buFontTx/>
              <a:buNone/>
              <a:defRPr/>
            </a:pPr>
            <a:endParaRPr lang="en-US" sz="2400" dirty="0" smtClean="0">
              <a:solidFill>
                <a:schemeClr val="accent2"/>
              </a:solidFill>
            </a:endParaRPr>
          </a:p>
          <a:p>
            <a:pPr lvl="1" algn="just" eaLnBrk="1" hangingPunct="1">
              <a:defRPr/>
            </a:pPr>
            <a:endParaRPr lang="en-US" sz="2400" dirty="0" smtClean="0">
              <a:ea typeface="+mn-ea"/>
              <a:cs typeface="+mn-cs"/>
            </a:endParaRPr>
          </a:p>
          <a:p>
            <a:pPr algn="just" eaLnBrk="1" hangingPunct="1">
              <a:defRPr/>
            </a:pPr>
            <a:endParaRPr lang="en-US" sz="2800" dirty="0" smtClean="0"/>
          </a:p>
          <a:p>
            <a:pPr algn="just" eaLnBrk="1" hangingPunct="1">
              <a:defRPr/>
            </a:pPr>
            <a:endParaRPr lang="en-US" sz="2400" dirty="0" smtClean="0"/>
          </a:p>
          <a:p>
            <a:pPr algn="just" eaLnBrk="1" hangingPunct="1">
              <a:buFontTx/>
              <a:buNone/>
              <a:defRPr/>
            </a:pPr>
            <a:endParaRPr lang="en-GB" sz="2400" dirty="0" smtClean="0"/>
          </a:p>
        </p:txBody>
      </p:sp>
    </p:spTree>
    <p:extLst>
      <p:ext uri="{BB962C8B-B14F-4D97-AF65-F5344CB8AC3E}">
        <p14:creationId xmlns:p14="http://schemas.microsoft.com/office/powerpoint/2010/main" val="15999235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b="1" smtClean="0">
                <a:solidFill>
                  <a:srgbClr val="003366"/>
                </a:solidFill>
              </a:rPr>
              <a:t>Quick Review Question</a:t>
            </a:r>
            <a:endParaRPr lang="en-GB" smtClean="0"/>
          </a:p>
        </p:txBody>
      </p:sp>
      <p:sp>
        <p:nvSpPr>
          <p:cNvPr id="32771" name="Content Placeholder 2"/>
          <p:cNvSpPr>
            <a:spLocks noGrp="1"/>
          </p:cNvSpPr>
          <p:nvPr>
            <p:ph idx="1"/>
          </p:nvPr>
        </p:nvSpPr>
        <p:spPr/>
        <p:txBody>
          <a:bodyPr/>
          <a:lstStyle/>
          <a:p>
            <a:pPr>
              <a:buFontTx/>
              <a:buNone/>
            </a:pPr>
            <a:r>
              <a:rPr lang="en-GB" smtClean="0"/>
              <a:t>	</a:t>
            </a:r>
            <a:r>
              <a:rPr lang="en-US" smtClean="0"/>
              <a:t>Compare the various types of sampling you could use in selecting your respondents for a survey. Which would you choose and why?</a:t>
            </a:r>
            <a:endParaRPr lang="en-GB" smtClean="0">
              <a:latin typeface="Times New Roman" pitchFamily="18" charset="0"/>
              <a:cs typeface="Times New Roman" pitchFamily="18" charset="0"/>
            </a:endParaRPr>
          </a:p>
        </p:txBody>
      </p:sp>
    </p:spTree>
    <p:extLst>
      <p:ext uri="{BB962C8B-B14F-4D97-AF65-F5344CB8AC3E}">
        <p14:creationId xmlns:p14="http://schemas.microsoft.com/office/powerpoint/2010/main" val="41983254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b="1" smtClean="0">
                <a:solidFill>
                  <a:srgbClr val="003366"/>
                </a:solidFill>
              </a:rPr>
              <a:t>Quick Review Question</a:t>
            </a:r>
            <a:endParaRPr lang="en-GB" smtClean="0"/>
          </a:p>
        </p:txBody>
      </p:sp>
      <p:sp>
        <p:nvSpPr>
          <p:cNvPr id="32771" name="Content Placeholder 2"/>
          <p:cNvSpPr>
            <a:spLocks noGrp="1"/>
          </p:cNvSpPr>
          <p:nvPr>
            <p:ph idx="1"/>
          </p:nvPr>
        </p:nvSpPr>
        <p:spPr>
          <a:xfrm>
            <a:off x="487363" y="1737982"/>
            <a:ext cx="8229600" cy="1551129"/>
          </a:xfrm>
        </p:spPr>
        <p:txBody>
          <a:bodyPr/>
          <a:lstStyle/>
          <a:p>
            <a:pPr>
              <a:buFontTx/>
              <a:buNone/>
            </a:pPr>
            <a:r>
              <a:rPr lang="en-GB" dirty="0" smtClean="0"/>
              <a:t>	</a:t>
            </a:r>
            <a:r>
              <a:rPr lang="en-US" dirty="0" smtClean="0"/>
              <a:t>Which method of sampling would you use when selecting the materials / books / journals to read for literature review?</a:t>
            </a:r>
            <a:endParaRPr lang="en-GB"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2585799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4"/>
          <p:cNvSpPr txBox="1">
            <a:spLocks noChangeArrowheads="1"/>
          </p:cNvSpPr>
          <p:nvPr/>
        </p:nvSpPr>
        <p:spPr bwMode="auto">
          <a:xfrm>
            <a:off x="1792288" y="2255838"/>
            <a:ext cx="4968875" cy="1555750"/>
          </a:xfrm>
          <a:prstGeom prst="rect">
            <a:avLst/>
          </a:prstGeom>
          <a:noFill/>
          <a:ln w="9525">
            <a:noFill/>
            <a:miter lim="800000"/>
            <a:headEnd/>
            <a:tailEnd/>
          </a:ln>
        </p:spPr>
        <p:txBody>
          <a:bodyPr>
            <a:spAutoFit/>
          </a:bodyPr>
          <a:lstStyle/>
          <a:p>
            <a:r>
              <a:rPr lang="en-US" sz="9600"/>
              <a:t>Q &amp; A</a:t>
            </a:r>
          </a:p>
        </p:txBody>
      </p:sp>
      <p:sp>
        <p:nvSpPr>
          <p:cNvPr id="33795" name="Text Box 5"/>
          <p:cNvSpPr txBox="1">
            <a:spLocks noChangeArrowheads="1"/>
          </p:cNvSpPr>
          <p:nvPr/>
        </p:nvSpPr>
        <p:spPr bwMode="auto">
          <a:xfrm>
            <a:off x="819150" y="774700"/>
            <a:ext cx="6022975" cy="579438"/>
          </a:xfrm>
          <a:prstGeom prst="rect">
            <a:avLst/>
          </a:prstGeom>
          <a:noFill/>
          <a:ln w="9525">
            <a:noFill/>
            <a:miter lim="800000"/>
            <a:headEnd/>
            <a:tailEnd/>
          </a:ln>
        </p:spPr>
        <p:txBody>
          <a:bodyPr wrap="none">
            <a:spAutoFit/>
          </a:bodyPr>
          <a:lstStyle/>
          <a:p>
            <a:pPr eaLnBrk="0" hangingPunct="0"/>
            <a:r>
              <a:rPr lang="en-US" sz="3200" b="1">
                <a:solidFill>
                  <a:srgbClr val="003366"/>
                </a:solidFill>
              </a:rPr>
              <a:t>Question and Answer Session</a:t>
            </a:r>
            <a:endParaRPr lang="en-US" sz="3200">
              <a:solidFill>
                <a:srgbClr val="003366"/>
              </a:solidFill>
            </a:endParaRPr>
          </a:p>
        </p:txBody>
      </p:sp>
    </p:spTree>
    <p:extLst>
      <p:ext uri="{BB962C8B-B14F-4D97-AF65-F5344CB8AC3E}">
        <p14:creationId xmlns:p14="http://schemas.microsoft.com/office/powerpoint/2010/main" val="1221471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8"/>
          <p:cNvSpPr txBox="1">
            <a:spLocks noChangeArrowheads="1"/>
          </p:cNvSpPr>
          <p:nvPr/>
        </p:nvSpPr>
        <p:spPr bwMode="auto">
          <a:xfrm>
            <a:off x="1719263" y="411163"/>
            <a:ext cx="3994150" cy="579437"/>
          </a:xfrm>
          <a:prstGeom prst="rect">
            <a:avLst/>
          </a:prstGeom>
          <a:noFill/>
          <a:ln w="9525">
            <a:noFill/>
            <a:miter lim="800000"/>
            <a:headEnd/>
            <a:tailEnd/>
          </a:ln>
        </p:spPr>
        <p:txBody>
          <a:bodyPr wrap="none">
            <a:spAutoFit/>
          </a:bodyPr>
          <a:lstStyle/>
          <a:p>
            <a:pPr eaLnBrk="0" hangingPunct="0"/>
            <a:r>
              <a:rPr lang="en-US" sz="3200" b="1" dirty="0">
                <a:solidFill>
                  <a:srgbClr val="C00000"/>
                </a:solidFill>
              </a:rPr>
              <a:t>Learning Outcomes</a:t>
            </a:r>
            <a:endParaRPr lang="en-US" sz="3200" dirty="0">
              <a:solidFill>
                <a:srgbClr val="C00000"/>
              </a:solidFill>
            </a:endParaRPr>
          </a:p>
        </p:txBody>
      </p:sp>
      <p:sp>
        <p:nvSpPr>
          <p:cNvPr id="15363" name="Rectangle 12"/>
          <p:cNvSpPr>
            <a:spLocks noGrp="1" noChangeArrowheads="1"/>
          </p:cNvSpPr>
          <p:nvPr>
            <p:ph type="body" idx="1"/>
          </p:nvPr>
        </p:nvSpPr>
        <p:spPr/>
        <p:txBody>
          <a:bodyPr/>
          <a:lstStyle/>
          <a:p>
            <a:pPr algn="just" eaLnBrk="1" hangingPunct="1">
              <a:buFontTx/>
              <a:buNone/>
            </a:pPr>
            <a:r>
              <a:rPr lang="en-GB" sz="3000" dirty="0" smtClean="0"/>
              <a:t>At the end of this topic, you should be able to:</a:t>
            </a:r>
          </a:p>
          <a:p>
            <a:pPr algn="just"/>
            <a:r>
              <a:rPr lang="en-US" sz="2800" dirty="0" smtClean="0"/>
              <a:t>Decide which sampling method to adopt</a:t>
            </a:r>
          </a:p>
          <a:p>
            <a:pPr algn="just"/>
            <a:r>
              <a:rPr lang="en-US" sz="2800" dirty="0" smtClean="0"/>
              <a:t>Select a sample of subjects / participants for the research that will be done</a:t>
            </a:r>
          </a:p>
        </p:txBody>
      </p:sp>
    </p:spTree>
    <p:extLst>
      <p:ext uri="{BB962C8B-B14F-4D97-AF65-F5344CB8AC3E}">
        <p14:creationId xmlns:p14="http://schemas.microsoft.com/office/powerpoint/2010/main" val="11609173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title"/>
          </p:nvPr>
        </p:nvSpPr>
        <p:spPr/>
        <p:txBody>
          <a:bodyPr/>
          <a:lstStyle/>
          <a:p>
            <a:r>
              <a:rPr lang="en-GB" b="1" dirty="0" smtClean="0">
                <a:solidFill>
                  <a:srgbClr val="C00000"/>
                </a:solidFill>
              </a:rPr>
              <a:t>Sampling</a:t>
            </a:r>
          </a:p>
        </p:txBody>
      </p:sp>
      <p:sp>
        <p:nvSpPr>
          <p:cNvPr id="16387" name="Rectangle 12"/>
          <p:cNvSpPr>
            <a:spLocks noGrp="1" noChangeArrowheads="1"/>
          </p:cNvSpPr>
          <p:nvPr>
            <p:ph idx="1"/>
          </p:nvPr>
        </p:nvSpPr>
        <p:spPr/>
        <p:txBody>
          <a:bodyPr/>
          <a:lstStyle/>
          <a:p>
            <a:pPr algn="just" eaLnBrk="1" hangingPunct="1"/>
            <a:r>
              <a:rPr lang="en-US" sz="3000" dirty="0" smtClean="0"/>
              <a:t>Obtaining information from a portion of a larger group / population to draw conclusions about the entire population</a:t>
            </a:r>
          </a:p>
          <a:p>
            <a:pPr algn="just" eaLnBrk="1" hangingPunct="1"/>
            <a:endParaRPr lang="en-US" sz="3000" dirty="0" smtClean="0"/>
          </a:p>
          <a:p>
            <a:pPr algn="just" eaLnBrk="1" hangingPunct="1"/>
            <a:endParaRPr lang="en-US" sz="2600" dirty="0" smtClean="0"/>
          </a:p>
          <a:p>
            <a:pPr lvl="1" algn="just" eaLnBrk="1" hangingPunct="1"/>
            <a:endParaRPr lang="en-GB" sz="2600" dirty="0" smtClean="0"/>
          </a:p>
        </p:txBody>
      </p:sp>
    </p:spTree>
    <p:extLst>
      <p:ext uri="{BB962C8B-B14F-4D97-AF65-F5344CB8AC3E}">
        <p14:creationId xmlns:p14="http://schemas.microsoft.com/office/powerpoint/2010/main" val="34452254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b="1" dirty="0">
                <a:solidFill>
                  <a:srgbClr val="C00000"/>
                </a:solidFill>
              </a:rPr>
              <a:t>Why sample?</a:t>
            </a:r>
          </a:p>
        </p:txBody>
      </p:sp>
      <p:sp>
        <p:nvSpPr>
          <p:cNvPr id="89091" name="Rectangle 3"/>
          <p:cNvSpPr>
            <a:spLocks noGrp="1" noChangeArrowheads="1"/>
          </p:cNvSpPr>
          <p:nvPr>
            <p:ph type="body" idx="1"/>
          </p:nvPr>
        </p:nvSpPr>
        <p:spPr>
          <a:xfrm>
            <a:off x="614855" y="1827213"/>
            <a:ext cx="7995745" cy="4114800"/>
          </a:xfrm>
          <a:noFill/>
          <a:ln w="9525">
            <a:noFill/>
            <a:miter lim="800000"/>
            <a:headEnd/>
            <a:tailEnd/>
          </a:ln>
        </p:spPr>
        <p:txBody>
          <a:bodyPr vert="horz" wrap="square" lIns="91440" tIns="45720" rIns="91440" bIns="45720" numCol="1" anchor="t" anchorCtr="0" compatLnSpc="1">
            <a:prstTxWarp prst="textNoShape">
              <a:avLst/>
            </a:prstTxWarp>
          </a:bodyPr>
          <a:lstStyle/>
          <a:p>
            <a:pPr algn="just"/>
            <a:r>
              <a:rPr lang="en-US" sz="3000" dirty="0"/>
              <a:t>The population of interest is usually too large to attempt to survey all of its </a:t>
            </a:r>
            <a:r>
              <a:rPr lang="en-US" sz="3000" dirty="0" smtClean="0"/>
              <a:t>population.</a:t>
            </a:r>
          </a:p>
          <a:p>
            <a:pPr marL="0" indent="0" algn="just">
              <a:buNone/>
            </a:pPr>
            <a:r>
              <a:rPr lang="en-US" sz="3000" dirty="0" smtClean="0"/>
              <a:t> </a:t>
            </a:r>
            <a:endParaRPr lang="en-US" sz="3000" dirty="0"/>
          </a:p>
          <a:p>
            <a:pPr algn="just"/>
            <a:r>
              <a:rPr lang="en-US" sz="3000" dirty="0"/>
              <a:t>A carefully chosen sample can be used to represent the population</a:t>
            </a:r>
            <a:r>
              <a:rPr lang="en-US" sz="3000" dirty="0" smtClean="0"/>
              <a:t>.</a:t>
            </a:r>
            <a:endParaRPr lang="en-US" sz="3000" dirty="0"/>
          </a:p>
          <a:p>
            <a:pPr lvl="1" algn="just"/>
            <a:r>
              <a:rPr lang="en-US" sz="2600" dirty="0"/>
              <a:t>The sample reflects the characteristics of the population from which it is drawn.</a:t>
            </a:r>
          </a:p>
        </p:txBody>
      </p:sp>
    </p:spTree>
    <p:extLst>
      <p:ext uri="{BB962C8B-B14F-4D97-AF65-F5344CB8AC3E}">
        <p14:creationId xmlns:p14="http://schemas.microsoft.com/office/powerpoint/2010/main" val="41908382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r>
              <a:rPr lang="en-GB" b="1" dirty="0" smtClean="0">
                <a:solidFill>
                  <a:srgbClr val="C00000"/>
                </a:solidFill>
              </a:rPr>
              <a:t>Reasons for sampling</a:t>
            </a:r>
          </a:p>
        </p:txBody>
      </p:sp>
      <p:sp>
        <p:nvSpPr>
          <p:cNvPr id="17411" name="Rectangle 12"/>
          <p:cNvSpPr>
            <a:spLocks noGrp="1" noChangeArrowheads="1"/>
          </p:cNvSpPr>
          <p:nvPr>
            <p:ph idx="1"/>
          </p:nvPr>
        </p:nvSpPr>
        <p:spPr>
          <a:xfrm>
            <a:off x="487362" y="1545021"/>
            <a:ext cx="8451685" cy="5029199"/>
          </a:xfrm>
        </p:spPr>
        <p:txBody>
          <a:bodyPr/>
          <a:lstStyle/>
          <a:p>
            <a:pPr algn="just" eaLnBrk="1" hangingPunct="1"/>
            <a:r>
              <a:rPr lang="en-US" sz="3000" dirty="0" smtClean="0"/>
              <a:t>Lower cost</a:t>
            </a:r>
          </a:p>
          <a:p>
            <a:pPr algn="just" eaLnBrk="1" hangingPunct="1"/>
            <a:r>
              <a:rPr lang="en-US" sz="3000" dirty="0" smtClean="0"/>
              <a:t>Greater accuracy of results  </a:t>
            </a:r>
          </a:p>
          <a:p>
            <a:pPr lvl="1" algn="just" eaLnBrk="1" hangingPunct="1"/>
            <a:r>
              <a:rPr lang="en-US" sz="2600" dirty="0" smtClean="0"/>
              <a:t>possibility of better testing</a:t>
            </a:r>
          </a:p>
          <a:p>
            <a:pPr lvl="1" algn="just" eaLnBrk="1" hangingPunct="1"/>
            <a:r>
              <a:rPr lang="en-US" sz="2600" dirty="0" smtClean="0"/>
              <a:t>More thorough investigation of missing, wrong or suspicious information</a:t>
            </a:r>
          </a:p>
          <a:p>
            <a:pPr algn="just" eaLnBrk="1" hangingPunct="1"/>
            <a:r>
              <a:rPr lang="en-US" sz="3000" dirty="0" smtClean="0"/>
              <a:t>Greater speed of data collection – reduces time between recognition of a need for information and availability of that information</a:t>
            </a:r>
          </a:p>
          <a:p>
            <a:pPr algn="just" eaLnBrk="1" hangingPunct="1"/>
            <a:r>
              <a:rPr lang="en-US" sz="3000" dirty="0" smtClean="0"/>
              <a:t>Availability of population elements – crash test cars for air bags testing</a:t>
            </a:r>
          </a:p>
          <a:p>
            <a:pPr algn="just" eaLnBrk="1" hangingPunct="1"/>
            <a:endParaRPr lang="en-US" sz="3000" dirty="0" smtClean="0"/>
          </a:p>
          <a:p>
            <a:pPr algn="just" eaLnBrk="1" hangingPunct="1"/>
            <a:endParaRPr lang="en-US" sz="2600" dirty="0" smtClean="0"/>
          </a:p>
          <a:p>
            <a:pPr lvl="1" algn="just" eaLnBrk="1" hangingPunct="1"/>
            <a:endParaRPr lang="en-GB" sz="2600" dirty="0" smtClean="0"/>
          </a:p>
        </p:txBody>
      </p:sp>
    </p:spTree>
    <p:extLst>
      <p:ext uri="{BB962C8B-B14F-4D97-AF65-F5344CB8AC3E}">
        <p14:creationId xmlns:p14="http://schemas.microsoft.com/office/powerpoint/2010/main" val="714339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51040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title"/>
          </p:nvPr>
        </p:nvSpPr>
        <p:spPr/>
        <p:txBody>
          <a:bodyPr/>
          <a:lstStyle/>
          <a:p>
            <a:r>
              <a:rPr lang="en-GB" smtClean="0">
                <a:solidFill>
                  <a:srgbClr val="FF0000"/>
                </a:solidFill>
              </a:rPr>
              <a:t>Probability Sampling</a:t>
            </a:r>
          </a:p>
        </p:txBody>
      </p:sp>
      <p:sp>
        <p:nvSpPr>
          <p:cNvPr id="19459" name="Rectangle 12"/>
          <p:cNvSpPr>
            <a:spLocks noGrp="1" noChangeArrowheads="1"/>
          </p:cNvSpPr>
          <p:nvPr>
            <p:ph idx="1"/>
          </p:nvPr>
        </p:nvSpPr>
        <p:spPr/>
        <p:txBody>
          <a:bodyPr/>
          <a:lstStyle/>
          <a:p>
            <a:pPr algn="just" eaLnBrk="1" hangingPunct="1"/>
            <a:r>
              <a:rPr lang="en-US" sz="3000" dirty="0" smtClean="0"/>
              <a:t>Random selection</a:t>
            </a:r>
          </a:p>
          <a:p>
            <a:pPr algn="just" eaLnBrk="1" hangingPunct="1"/>
            <a:r>
              <a:rPr lang="en-US" sz="3000" dirty="0" smtClean="0"/>
              <a:t>Controlled procedure that assures that each population element is given a known non-zero chance (equal probability) of selection</a:t>
            </a:r>
          </a:p>
          <a:p>
            <a:pPr algn="just" eaLnBrk="1" hangingPunct="1"/>
            <a:endParaRPr lang="en-US" sz="2600" dirty="0" smtClean="0"/>
          </a:p>
          <a:p>
            <a:pPr lvl="1" algn="just" eaLnBrk="1" hangingPunct="1"/>
            <a:endParaRPr lang="en-GB" sz="2600" dirty="0" smtClean="0"/>
          </a:p>
        </p:txBody>
      </p:sp>
    </p:spTree>
    <p:extLst>
      <p:ext uri="{BB962C8B-B14F-4D97-AF65-F5344CB8AC3E}">
        <p14:creationId xmlns:p14="http://schemas.microsoft.com/office/powerpoint/2010/main" val="4105611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 y="1"/>
          <a:ext cx="5965370" cy="51670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483" name="Cloud Callout 6"/>
          <p:cNvSpPr>
            <a:spLocks noChangeArrowheads="1"/>
          </p:cNvSpPr>
          <p:nvPr/>
        </p:nvSpPr>
        <p:spPr bwMode="auto">
          <a:xfrm>
            <a:off x="4673600" y="2133600"/>
            <a:ext cx="2336800" cy="1117600"/>
          </a:xfrm>
          <a:prstGeom prst="cloudCallout">
            <a:avLst>
              <a:gd name="adj1" fmla="val -98023"/>
              <a:gd name="adj2" fmla="val 136870"/>
            </a:avLst>
          </a:prstGeom>
          <a:solidFill>
            <a:srgbClr val="FF6600"/>
          </a:solidFill>
          <a:ln w="12700" algn="ctr">
            <a:solidFill>
              <a:srgbClr val="FF6600"/>
            </a:solidFill>
            <a:round/>
            <a:headEnd/>
            <a:tailEnd/>
          </a:ln>
        </p:spPr>
        <p:txBody>
          <a:bodyPr/>
          <a:lstStyle/>
          <a:p>
            <a:r>
              <a:rPr lang="en-GB" sz="2000">
                <a:solidFill>
                  <a:schemeClr val="bg1"/>
                </a:solidFill>
              </a:rPr>
              <a:t>Systematic Sampling</a:t>
            </a:r>
          </a:p>
        </p:txBody>
      </p:sp>
      <p:sp>
        <p:nvSpPr>
          <p:cNvPr id="20484" name="Cloud Callout 7"/>
          <p:cNvSpPr>
            <a:spLocks noChangeArrowheads="1"/>
          </p:cNvSpPr>
          <p:nvPr/>
        </p:nvSpPr>
        <p:spPr bwMode="auto">
          <a:xfrm>
            <a:off x="6262688" y="3127375"/>
            <a:ext cx="2336800" cy="1117600"/>
          </a:xfrm>
          <a:prstGeom prst="cloudCallout">
            <a:avLst>
              <a:gd name="adj1" fmla="val -164486"/>
              <a:gd name="adj2" fmla="val 61546"/>
            </a:avLst>
          </a:prstGeom>
          <a:solidFill>
            <a:srgbClr val="FF6600"/>
          </a:solidFill>
          <a:ln w="12700" algn="ctr">
            <a:solidFill>
              <a:srgbClr val="FF6600"/>
            </a:solidFill>
            <a:round/>
            <a:headEnd/>
            <a:tailEnd/>
          </a:ln>
        </p:spPr>
        <p:txBody>
          <a:bodyPr/>
          <a:lstStyle/>
          <a:p>
            <a:r>
              <a:rPr lang="en-GB" sz="2000">
                <a:solidFill>
                  <a:schemeClr val="bg1"/>
                </a:solidFill>
              </a:rPr>
              <a:t>Stratified Sampling</a:t>
            </a:r>
          </a:p>
        </p:txBody>
      </p:sp>
      <p:sp>
        <p:nvSpPr>
          <p:cNvPr id="20485" name="Cloud Callout 8"/>
          <p:cNvSpPr>
            <a:spLocks noChangeArrowheads="1"/>
          </p:cNvSpPr>
          <p:nvPr/>
        </p:nvSpPr>
        <p:spPr bwMode="auto">
          <a:xfrm>
            <a:off x="5224463" y="4484688"/>
            <a:ext cx="2336800" cy="1117600"/>
          </a:xfrm>
          <a:prstGeom prst="cloudCallout">
            <a:avLst>
              <a:gd name="adj1" fmla="val -119764"/>
              <a:gd name="adj2" fmla="val -48847"/>
            </a:avLst>
          </a:prstGeom>
          <a:solidFill>
            <a:srgbClr val="FF6600"/>
          </a:solidFill>
          <a:ln w="12700" algn="ctr">
            <a:solidFill>
              <a:srgbClr val="FF6600"/>
            </a:solidFill>
            <a:round/>
            <a:headEnd/>
            <a:tailEnd/>
          </a:ln>
        </p:spPr>
        <p:txBody>
          <a:bodyPr/>
          <a:lstStyle/>
          <a:p>
            <a:r>
              <a:rPr lang="en-GB" sz="2000">
                <a:solidFill>
                  <a:schemeClr val="bg1"/>
                </a:solidFill>
              </a:rPr>
              <a:t>Cluster Sampling</a:t>
            </a:r>
          </a:p>
        </p:txBody>
      </p:sp>
    </p:spTree>
    <p:extLst>
      <p:ext uri="{BB962C8B-B14F-4D97-AF65-F5344CB8AC3E}">
        <p14:creationId xmlns:p14="http://schemas.microsoft.com/office/powerpoint/2010/main" val="708362722"/>
      </p:ext>
    </p:extLst>
  </p:cSld>
  <p:clrMapOvr>
    <a:masterClrMapping/>
  </p:clrMapOvr>
  <p:timing>
    <p:tnLst>
      <p:par>
        <p:cTn id="1" dur="indefinite" restart="never" nodeType="tmRoot"/>
      </p:par>
    </p:tnLst>
  </p:timing>
</p:sld>
</file>

<file path=ppt/theme/theme1.xml><?xml version="1.0" encoding="utf-8"?>
<a:theme xmlns:a="http://schemas.openxmlformats.org/drawingml/2006/main" name="APUtemplate-Level_2-1">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Presentation1 Level 2</Template>
  <TotalTime>3404</TotalTime>
  <Pages>11</Pages>
  <Words>1217</Words>
  <Application>Microsoft Office PowerPoint</Application>
  <PresentationFormat>On-screen Show (4:3)</PresentationFormat>
  <Paragraphs>198</Paragraphs>
  <Slides>27</Slides>
  <Notes>19</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APUtemplate-Level_2-1</vt:lpstr>
      <vt:lpstr>Research Methods in Computing and Technology CT098-3-2</vt:lpstr>
      <vt:lpstr>PowerPoint Presentation</vt:lpstr>
      <vt:lpstr>PowerPoint Presentation</vt:lpstr>
      <vt:lpstr>Sampling</vt:lpstr>
      <vt:lpstr>Why sample?</vt:lpstr>
      <vt:lpstr>Reasons for sampling</vt:lpstr>
      <vt:lpstr>PowerPoint Presentation</vt:lpstr>
      <vt:lpstr>Probability Sampling</vt:lpstr>
      <vt:lpstr>PowerPoint Presentation</vt:lpstr>
      <vt:lpstr>Simple Probability Sampling</vt:lpstr>
      <vt:lpstr>Simple Probability Sampling</vt:lpstr>
      <vt:lpstr>Complex Probability Sampling</vt:lpstr>
      <vt:lpstr>Stratified vs Cluster Sampling</vt:lpstr>
      <vt:lpstr>PowerPoint Presentation</vt:lpstr>
      <vt:lpstr>Non-probability Sampling</vt:lpstr>
      <vt:lpstr>PowerPoint Presentation</vt:lpstr>
      <vt:lpstr>Convenience Sampling</vt:lpstr>
      <vt:lpstr>Judgment Sampling</vt:lpstr>
      <vt:lpstr>Judgment Sampling</vt:lpstr>
      <vt:lpstr>Quota Sampling</vt:lpstr>
      <vt:lpstr>Snowball Sampling</vt:lpstr>
      <vt:lpstr>Snowball Sampling</vt:lpstr>
      <vt:lpstr>Snowball Sampling</vt:lpstr>
      <vt:lpstr>Self-selection Sampling</vt:lpstr>
      <vt:lpstr>Quick Review Question</vt:lpstr>
      <vt:lpstr>Quick Review Question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Methods in Computing and Technology CT098-3.5-2</dc:title>
  <dc:subject>MSc</dc:subject>
  <dc:creator>bridget</dc:creator>
  <cp:lastModifiedBy>Md. Baharul Islam</cp:lastModifiedBy>
  <cp:revision>111</cp:revision>
  <cp:lastPrinted>1995-11-02T09:23:42Z</cp:lastPrinted>
  <dcterms:created xsi:type="dcterms:W3CDTF">2011-07-08T13:51:54Z</dcterms:created>
  <dcterms:modified xsi:type="dcterms:W3CDTF">2016-06-08T09:45:05Z</dcterms:modified>
</cp:coreProperties>
</file>